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sdx" ContentType="application/vnd.ms-visio.drawing"/>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31"/>
  </p:notesMasterIdLst>
  <p:handoutMasterIdLst>
    <p:handoutMasterId r:id="rId32"/>
  </p:handoutMasterIdLst>
  <p:sldIdLst>
    <p:sldId id="270" r:id="rId2"/>
    <p:sldId id="539" r:id="rId3"/>
    <p:sldId id="598" r:id="rId4"/>
    <p:sldId id="540" r:id="rId5"/>
    <p:sldId id="602" r:id="rId6"/>
    <p:sldId id="614" r:id="rId7"/>
    <p:sldId id="618" r:id="rId8"/>
    <p:sldId id="546" r:id="rId9"/>
    <p:sldId id="590" r:id="rId10"/>
    <p:sldId id="603" r:id="rId11"/>
    <p:sldId id="620" r:id="rId12"/>
    <p:sldId id="621" r:id="rId13"/>
    <p:sldId id="604" r:id="rId14"/>
    <p:sldId id="611" r:id="rId15"/>
    <p:sldId id="622" r:id="rId16"/>
    <p:sldId id="605" r:id="rId17"/>
    <p:sldId id="623" r:id="rId18"/>
    <p:sldId id="630" r:id="rId19"/>
    <p:sldId id="609" r:id="rId20"/>
    <p:sldId id="625" r:id="rId21"/>
    <p:sldId id="552" r:id="rId22"/>
    <p:sldId id="607" r:id="rId23"/>
    <p:sldId id="626" r:id="rId24"/>
    <p:sldId id="627" r:id="rId25"/>
    <p:sldId id="610" r:id="rId26"/>
    <p:sldId id="628" r:id="rId27"/>
    <p:sldId id="553" r:id="rId28"/>
    <p:sldId id="631" r:id="rId29"/>
    <p:sldId id="632" r:id="rId30"/>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88C00"/>
    <a:srgbClr val="A2A95B"/>
    <a:srgbClr val="E6FE06"/>
    <a:srgbClr val="9C992B"/>
    <a:srgbClr val="C7C739"/>
    <a:srgbClr val="EB89E6"/>
    <a:srgbClr val="EFEF57"/>
    <a:srgbClr val="99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79" autoAdjust="0"/>
    <p:restoredTop sz="93160" autoAdjust="0"/>
  </p:normalViewPr>
  <p:slideViewPr>
    <p:cSldViewPr>
      <p:cViewPr varScale="1">
        <p:scale>
          <a:sx n="76" d="100"/>
          <a:sy n="76" d="100"/>
        </p:scale>
        <p:origin x="1646"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92" d="100"/>
          <a:sy n="92" d="100"/>
        </p:scale>
        <p:origin x="-2352" y="-11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051878" y="8982075"/>
            <a:ext cx="126637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da-DK" dirty="0" smtClean="0"/>
              <a:t>Laurent cariou, Intel</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553701" y="8985250"/>
            <a:ext cx="172803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da-DK" dirty="0" smtClean="0"/>
              <a:t>Laurent cariou, Intel</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802.11-yy/xxxxr0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a:xfrm>
            <a:off x="4553701" y="8985250"/>
            <a:ext cx="1728037" cy="184666"/>
          </a:xfrm>
        </p:spPr>
        <p:txBody>
          <a:bodyPr/>
          <a:lstStyle/>
          <a:p>
            <a:pPr lvl="4">
              <a:defRPr/>
            </a:pPr>
            <a:r>
              <a:rPr lang="da-DK" dirty="0" smtClean="0"/>
              <a:t>Laurent cariou, Intel</a:t>
            </a:r>
            <a:endParaRPr lang="en-US" dirty="0"/>
          </a:p>
        </p:txBody>
      </p:sp>
      <p:sp>
        <p:nvSpPr>
          <p:cNvPr id="7" name="Slide Number Placeholder 6"/>
          <p:cNvSpPr>
            <a:spLocks noGrp="1"/>
          </p:cNvSpPr>
          <p:nvPr>
            <p:ph type="sldNum" sz="quarter" idx="13"/>
          </p:nvPr>
        </p:nvSpPr>
        <p:spPr/>
        <p:txBody>
          <a:bodyPr/>
          <a:lstStyle/>
          <a:p>
            <a:pPr>
              <a:defRPr/>
            </a:pPr>
            <a:r>
              <a:rPr lang="en-US" smtClean="0"/>
              <a:t>Page </a:t>
            </a:r>
            <a:fld id="{2C873923-7103-4AF9-AECF-EE09B40480BC}" type="slidenum">
              <a:rPr lang="en-US" smtClean="0"/>
              <a:pPr>
                <a:defRPr/>
              </a:pPr>
              <a:t>1</a:t>
            </a:fld>
            <a:endParaRPr lang="en-US"/>
          </a:p>
        </p:txBody>
      </p:sp>
    </p:spTree>
    <p:extLst>
      <p:ext uri="{BB962C8B-B14F-4D97-AF65-F5344CB8AC3E}">
        <p14:creationId xmlns:p14="http://schemas.microsoft.com/office/powerpoint/2010/main" val="37858211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
        <p:nvSpPr>
          <p:cNvPr id="7" name="Rectangle 4"/>
          <p:cNvSpPr>
            <a:spLocks noGrp="1" noChangeArrowheads="1"/>
          </p:cNvSpPr>
          <p:nvPr>
            <p:ph type="dt" sz="half" idx="2"/>
          </p:nvPr>
        </p:nvSpPr>
        <p:spPr bwMode="auto">
          <a:xfrm>
            <a:off x="696913" y="332601"/>
            <a:ext cx="138505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January, 2017</a:t>
            </a:r>
            <a:endParaRPr lang="en-US" dirty="0"/>
          </a:p>
        </p:txBody>
      </p:sp>
      <p:sp>
        <p:nvSpPr>
          <p:cNvPr id="9" name="Rectangle 5"/>
          <p:cNvSpPr>
            <a:spLocks noGrp="1" noChangeArrowheads="1"/>
          </p:cNvSpPr>
          <p:nvPr>
            <p:ph type="ftr" sz="quarter" idx="3"/>
          </p:nvPr>
        </p:nvSpPr>
        <p:spPr bwMode="auto">
          <a:xfrm>
            <a:off x="6324600" y="6475413"/>
            <a:ext cx="2219325"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Laurent </a:t>
            </a:r>
            <a:r>
              <a:rPr lang="en-US" altLang="ko-KR" dirty="0" err="1" smtClean="0"/>
              <a:t>cariou,</a:t>
            </a:r>
            <a:r>
              <a:rPr lang="en-US" altLang="ko-KR" dirty="0" smtClean="0"/>
              <a:t> Intel</a:t>
            </a:r>
            <a:endParaRPr lang="en-US" altLang="ko-KR"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January, 2017</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
        <p:nvSpPr>
          <p:cNvPr id="8" name="Rectangle 5"/>
          <p:cNvSpPr>
            <a:spLocks noGrp="1" noChangeArrowheads="1"/>
          </p:cNvSpPr>
          <p:nvPr>
            <p:ph type="ftr" sz="quarter" idx="3"/>
          </p:nvPr>
        </p:nvSpPr>
        <p:spPr bwMode="auto">
          <a:xfrm>
            <a:off x="6324600" y="6475413"/>
            <a:ext cx="2219325"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Laurent </a:t>
            </a:r>
            <a:r>
              <a:rPr lang="en-US" altLang="ko-KR" dirty="0" err="1" smtClean="0"/>
              <a:t>cariou,</a:t>
            </a:r>
            <a:r>
              <a:rPr lang="en-US" altLang="ko-KR" dirty="0" smtClean="0"/>
              <a:t> Intel</a:t>
            </a:r>
            <a:endParaRPr lang="en-US" altLang="ko-KR"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January, 2017</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
        <p:nvSpPr>
          <p:cNvPr id="8" name="Rectangle 5"/>
          <p:cNvSpPr>
            <a:spLocks noGrp="1" noChangeArrowheads="1"/>
          </p:cNvSpPr>
          <p:nvPr>
            <p:ph type="ftr" sz="quarter" idx="3"/>
          </p:nvPr>
        </p:nvSpPr>
        <p:spPr bwMode="auto">
          <a:xfrm>
            <a:off x="6324600" y="6475413"/>
            <a:ext cx="2219325"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Laurent </a:t>
            </a:r>
            <a:r>
              <a:rPr lang="en-US" altLang="ko-KR" dirty="0" err="1" smtClean="0"/>
              <a:t>cariou,</a:t>
            </a:r>
            <a:r>
              <a:rPr lang="en-US" altLang="ko-KR" dirty="0" smtClean="0"/>
              <a:t> Intel</a:t>
            </a:r>
            <a:endParaRPr lang="en-US" altLang="ko-KR"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600200"/>
            <a:ext cx="7772400" cy="4495800"/>
          </a:xfrm>
        </p:spPr>
        <p:txBody>
          <a:bodyPr/>
          <a:lstStyle>
            <a:lvl1pPr>
              <a:defRPr sz="2000" b="0" i="0" baseline="0"/>
            </a:lvl1pPr>
            <a:lvl2pPr>
              <a:defRPr sz="1800" baseline="0"/>
            </a:lvl2pPr>
            <a:lvl3pPr>
              <a:defRPr sz="1600" baseline="0"/>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a:xfrm>
            <a:off x="696913" y="332601"/>
            <a:ext cx="1385059" cy="276999"/>
          </a:xfrm>
        </p:spPr>
        <p:txBody>
          <a:bodyPr/>
          <a:lstStyle/>
          <a:p>
            <a:pPr>
              <a:defRPr/>
            </a:pPr>
            <a:r>
              <a:rPr lang="en-US" dirty="0" smtClean="0"/>
              <a:t>January, 2017</a:t>
            </a:r>
            <a:endParaRPr lang="en-US" dirty="0"/>
          </a:p>
        </p:txBody>
      </p:sp>
      <p:sp>
        <p:nvSpPr>
          <p:cNvPr id="9" name="Slide Number Placeholder 8"/>
          <p:cNvSpPr>
            <a:spLocks noGrp="1"/>
          </p:cNvSpPr>
          <p:nvPr>
            <p:ph type="sldNum" sz="quarter" idx="12"/>
          </p:nvPr>
        </p:nvSpPr>
        <p:spPr/>
        <p:txBody>
          <a:bodyPr/>
          <a:lstStyle/>
          <a:p>
            <a:pPr>
              <a:defRPr/>
            </a:pPr>
            <a:r>
              <a:rPr lang="en-US" smtClean="0"/>
              <a:t>Slide </a:t>
            </a:r>
            <a:fld id="{7614916F-BBEF-4684-B6F5-1E636F42BA02}" type="slidenum">
              <a:rPr lang="en-US" smtClean="0"/>
              <a:pPr>
                <a:defRPr/>
              </a:pPr>
              <a:t>‹#›</a:t>
            </a:fld>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11" name="Rectangle 5"/>
          <p:cNvSpPr>
            <a:spLocks noGrp="1" noChangeArrowheads="1"/>
          </p:cNvSpPr>
          <p:nvPr>
            <p:ph type="ftr" sz="quarter" idx="3"/>
          </p:nvPr>
        </p:nvSpPr>
        <p:spPr bwMode="auto">
          <a:xfrm>
            <a:off x="6324600" y="6475413"/>
            <a:ext cx="2219325"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Laurent </a:t>
            </a:r>
            <a:r>
              <a:rPr lang="en-US" altLang="ko-KR" dirty="0" err="1" smtClean="0"/>
              <a:t>cariou,</a:t>
            </a:r>
            <a:r>
              <a:rPr lang="en-US" altLang="ko-KR" dirty="0" smtClean="0"/>
              <a:t> Intel</a:t>
            </a:r>
            <a:endParaRPr lang="en-US" altLang="ko-KR"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1385059" cy="276999"/>
          </a:xfrm>
          <a:ln/>
        </p:spPr>
        <p:txBody>
          <a:bodyPr/>
          <a:lstStyle>
            <a:lvl1pPr>
              <a:defRPr/>
            </a:lvl1pPr>
          </a:lstStyle>
          <a:p>
            <a:pPr>
              <a:defRPr/>
            </a:pPr>
            <a:r>
              <a:rPr lang="en-US" dirty="0" smtClean="0"/>
              <a:t>January, 2017</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
        <p:nvSpPr>
          <p:cNvPr id="8" name="Rectangle 5"/>
          <p:cNvSpPr>
            <a:spLocks noGrp="1" noChangeArrowheads="1"/>
          </p:cNvSpPr>
          <p:nvPr>
            <p:ph type="ftr" sz="quarter" idx="3"/>
          </p:nvPr>
        </p:nvSpPr>
        <p:spPr bwMode="auto">
          <a:xfrm>
            <a:off x="6324600" y="6475413"/>
            <a:ext cx="2219325"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Laurent </a:t>
            </a:r>
            <a:r>
              <a:rPr lang="en-US" altLang="ko-KR" dirty="0" err="1" smtClean="0"/>
              <a:t>cariou,</a:t>
            </a:r>
            <a:r>
              <a:rPr lang="en-US" altLang="ko-KR" dirty="0" smtClean="0"/>
              <a:t> Intel</a:t>
            </a:r>
            <a:endParaRPr lang="en-US" altLang="ko-KR"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4"/>
          <p:cNvSpPr>
            <a:spLocks noGrp="1" noChangeArrowheads="1"/>
          </p:cNvSpPr>
          <p:nvPr>
            <p:ph type="dt" sz="half" idx="10"/>
          </p:nvPr>
        </p:nvSpPr>
        <p:spPr>
          <a:xfrm>
            <a:off x="696912" y="332601"/>
            <a:ext cx="1385059" cy="276999"/>
          </a:xfrm>
          <a:ln/>
        </p:spPr>
        <p:txBody>
          <a:bodyPr/>
          <a:lstStyle>
            <a:lvl1pPr>
              <a:defRPr/>
            </a:lvl1pPr>
          </a:lstStyle>
          <a:p>
            <a:pPr>
              <a:defRPr/>
            </a:pPr>
            <a:r>
              <a:rPr lang="en-US" dirty="0" smtClean="0"/>
              <a:t>January, 2017</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
        <p:nvSpPr>
          <p:cNvPr id="10" name="Rectangle 5"/>
          <p:cNvSpPr>
            <a:spLocks noGrp="1" noChangeArrowheads="1"/>
          </p:cNvSpPr>
          <p:nvPr>
            <p:ph type="ftr" sz="quarter" idx="3"/>
          </p:nvPr>
        </p:nvSpPr>
        <p:spPr bwMode="auto">
          <a:xfrm>
            <a:off x="6324600" y="6475413"/>
            <a:ext cx="2219325"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Laurent </a:t>
            </a:r>
            <a:r>
              <a:rPr lang="en-US" altLang="ko-KR" dirty="0" err="1" smtClean="0"/>
              <a:t>cariou,</a:t>
            </a:r>
            <a:r>
              <a:rPr lang="en-US" altLang="ko-KR" dirty="0" smtClean="0"/>
              <a:t> Intel</a:t>
            </a:r>
            <a:endParaRPr lang="en-US" altLang="ko-KR"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January, 2017</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
        <p:nvSpPr>
          <p:cNvPr id="12" name="Rectangle 5"/>
          <p:cNvSpPr>
            <a:spLocks noGrp="1" noChangeArrowheads="1"/>
          </p:cNvSpPr>
          <p:nvPr>
            <p:ph type="ftr" sz="quarter" idx="13"/>
          </p:nvPr>
        </p:nvSpPr>
        <p:spPr bwMode="auto">
          <a:xfrm>
            <a:off x="6324600" y="6475413"/>
            <a:ext cx="2219325"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Laurent </a:t>
            </a:r>
            <a:r>
              <a:rPr lang="en-US" altLang="ko-KR" dirty="0" err="1" smtClean="0"/>
              <a:t>cariou,</a:t>
            </a:r>
            <a:r>
              <a:rPr lang="en-US" altLang="ko-KR" dirty="0" smtClean="0"/>
              <a:t> Intel</a:t>
            </a:r>
            <a:endParaRPr lang="en-US" altLang="ko-KR"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dirty="0" smtClean="0"/>
              <a:t>January, 2017</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
        <p:nvSpPr>
          <p:cNvPr id="7" name="Rectangle 5"/>
          <p:cNvSpPr>
            <a:spLocks noGrp="1" noChangeArrowheads="1"/>
          </p:cNvSpPr>
          <p:nvPr>
            <p:ph type="ftr" sz="quarter" idx="3"/>
          </p:nvPr>
        </p:nvSpPr>
        <p:spPr bwMode="auto">
          <a:xfrm>
            <a:off x="6324600" y="6475413"/>
            <a:ext cx="2219325"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Laurent </a:t>
            </a:r>
            <a:r>
              <a:rPr lang="en-US" altLang="ko-KR" dirty="0" err="1" smtClean="0"/>
              <a:t>cariou,</a:t>
            </a:r>
            <a:r>
              <a:rPr lang="en-US" altLang="ko-KR" dirty="0" smtClean="0"/>
              <a:t> Intel</a:t>
            </a:r>
            <a:endParaRPr lang="en-US" altLang="ko-KR"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smtClean="0"/>
              <a:t>January, 2017</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
        <p:nvSpPr>
          <p:cNvPr id="6" name="Footer Placeholder 5"/>
          <p:cNvSpPr>
            <a:spLocks noGrp="1" noChangeArrowheads="1"/>
          </p:cNvSpPr>
          <p:nvPr>
            <p:ph type="ftr" sz="quarter" idx="3"/>
          </p:nvPr>
        </p:nvSpPr>
        <p:spPr bwMode="auto">
          <a:xfrm>
            <a:off x="6324600" y="6475413"/>
            <a:ext cx="2219325"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Laurent </a:t>
            </a:r>
            <a:r>
              <a:rPr lang="en-US" altLang="ko-KR" dirty="0" err="1" smtClean="0"/>
              <a:t>cariou,</a:t>
            </a:r>
            <a:r>
              <a:rPr lang="en-US" altLang="ko-KR" dirty="0" smtClean="0"/>
              <a:t> Intel</a:t>
            </a:r>
            <a:endParaRPr lang="en-US" altLang="ko-KR"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January, 2017</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
        <p:nvSpPr>
          <p:cNvPr id="9" name="Rectangle 5"/>
          <p:cNvSpPr>
            <a:spLocks noGrp="1" noChangeArrowheads="1"/>
          </p:cNvSpPr>
          <p:nvPr>
            <p:ph type="ftr" sz="quarter" idx="3"/>
          </p:nvPr>
        </p:nvSpPr>
        <p:spPr bwMode="auto">
          <a:xfrm>
            <a:off x="6324600" y="6475413"/>
            <a:ext cx="2219325"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Laurent </a:t>
            </a:r>
            <a:r>
              <a:rPr lang="en-US" altLang="ko-KR" dirty="0" err="1" smtClean="0"/>
              <a:t>cariou,</a:t>
            </a:r>
            <a:r>
              <a:rPr lang="en-US" altLang="ko-KR" dirty="0" smtClean="0"/>
              <a:t> Intel</a:t>
            </a:r>
            <a:endParaRPr lang="en-US" altLang="ko-KR"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January, 2017</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
        <p:nvSpPr>
          <p:cNvPr id="10" name="Rectangle 5"/>
          <p:cNvSpPr>
            <a:spLocks noGrp="1" noChangeArrowheads="1"/>
          </p:cNvSpPr>
          <p:nvPr>
            <p:ph type="ftr" sz="quarter" idx="3"/>
          </p:nvPr>
        </p:nvSpPr>
        <p:spPr bwMode="auto">
          <a:xfrm>
            <a:off x="6324600" y="6475413"/>
            <a:ext cx="2219325"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Laurent </a:t>
            </a:r>
            <a:r>
              <a:rPr lang="en-US" altLang="ko-KR" dirty="0" err="1" smtClean="0"/>
              <a:t>cariou,</a:t>
            </a:r>
            <a:r>
              <a:rPr lang="en-US" altLang="ko-KR" dirty="0" smtClean="0"/>
              <a:t> Intel</a:t>
            </a:r>
            <a:endParaRPr lang="en-US" altLang="ko-KR"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9" name="Rectangle 5"/>
          <p:cNvSpPr>
            <a:spLocks noGrp="1" noChangeArrowheads="1"/>
          </p:cNvSpPr>
          <p:nvPr>
            <p:ph type="ftr" sz="quarter" idx="3"/>
          </p:nvPr>
        </p:nvSpPr>
        <p:spPr bwMode="auto">
          <a:xfrm>
            <a:off x="6324600" y="6475413"/>
            <a:ext cx="2219325"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Laurent Cariou</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solidFill>
                  <a:schemeClr val="tx1"/>
                </a:solidFill>
                <a:cs typeface="+mn-cs"/>
              </a:rPr>
              <a:t>doc.: IEEE </a:t>
            </a:r>
            <a:r>
              <a:rPr lang="en-US" sz="1800" b="1" dirty="0" smtClean="0">
                <a:solidFill>
                  <a:schemeClr val="tx1"/>
                </a:solidFill>
                <a:cs typeface="+mn-cs"/>
              </a:rPr>
              <a:t>802.11-17/0074r1</a:t>
            </a:r>
            <a:endParaRPr lang="en-US" sz="1800" b="1" dirty="0">
              <a:solidFill>
                <a:schemeClr val="tx1"/>
              </a:solidFill>
              <a:cs typeface="+mn-cs"/>
            </a:endParaRPr>
          </a:p>
        </p:txBody>
      </p:sp>
      <p:sp>
        <p:nvSpPr>
          <p:cNvPr id="1032" name="Line 8"/>
          <p:cNvSpPr>
            <a:spLocks noChangeShapeType="1"/>
          </p:cNvSpPr>
          <p:nvPr/>
        </p:nvSpPr>
        <p:spPr bwMode="auto">
          <a:xfrm>
            <a:off x="7239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28" name="Rectangle 4"/>
          <p:cNvSpPr>
            <a:spLocks noGrp="1" noChangeArrowheads="1"/>
          </p:cNvSpPr>
          <p:nvPr>
            <p:ph type="dt" sz="half" idx="2"/>
          </p:nvPr>
        </p:nvSpPr>
        <p:spPr bwMode="auto">
          <a:xfrm>
            <a:off x="696913" y="332601"/>
            <a:ext cx="138505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January, 2016</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15/11-15-1334-01-00ax-he-ltf-sequence-design.pptx" TargetMode="External"/><Relationship Id="rId2" Type="http://schemas.openxmlformats.org/officeDocument/2006/relationships/hyperlink" Target="https://mentor.ieee.org/802.11/dcn/16/11-16-1367-00-00ax-ndp-feedback-report.pptx"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package" Target="../embeddings/Microsoft_Visio_Drawing1.vsdx"/></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609600"/>
          </a:xfrm>
        </p:spPr>
        <p:txBody>
          <a:bodyPr/>
          <a:lstStyle/>
          <a:p>
            <a:r>
              <a:rPr lang="en-US" sz="2400" dirty="0" smtClean="0"/>
              <a:t>Explanations for CR on 27.5.2.7 NDP feedback report</a:t>
            </a:r>
            <a:endParaRPr lang="en-US" sz="2400" dirty="0"/>
          </a:p>
        </p:txBody>
      </p:sp>
      <p:sp>
        <p:nvSpPr>
          <p:cNvPr id="4" name="Date Placeholder 3"/>
          <p:cNvSpPr>
            <a:spLocks noGrp="1"/>
          </p:cNvSpPr>
          <p:nvPr>
            <p:ph type="dt" sz="half" idx="10"/>
          </p:nvPr>
        </p:nvSpPr>
        <p:spPr>
          <a:xfrm>
            <a:off x="696913" y="332601"/>
            <a:ext cx="1385059" cy="276999"/>
          </a:xfrm>
        </p:spPr>
        <p:txBody>
          <a:bodyPr/>
          <a:lstStyle/>
          <a:p>
            <a:pPr>
              <a:defRPr/>
            </a:pPr>
            <a:r>
              <a:rPr lang="en-US" dirty="0" smtClean="0"/>
              <a:t>January, 2017</a:t>
            </a:r>
            <a:endParaRPr lang="en-US" dirty="0"/>
          </a:p>
        </p:txBody>
      </p:sp>
      <p:sp>
        <p:nvSpPr>
          <p:cNvPr id="6" name="Slide Number Placeholder 5"/>
          <p:cNvSpPr>
            <a:spLocks noGrp="1"/>
          </p:cNvSpPr>
          <p:nvPr>
            <p:ph type="sldNum" sz="quarter" idx="12"/>
          </p:nvPr>
        </p:nvSpPr>
        <p:spPr>
          <a:xfrm>
            <a:off x="4344988" y="6475413"/>
            <a:ext cx="530225" cy="182562"/>
          </a:xfrm>
        </p:spPr>
        <p:txBody>
          <a:bodyPr/>
          <a:lstStyle/>
          <a:p>
            <a:pPr>
              <a:defRPr/>
            </a:pPr>
            <a:r>
              <a:rPr lang="en-US" smtClean="0"/>
              <a:t>Slide </a:t>
            </a:r>
            <a:fld id="{C1789BC7-C074-42CC-ADF8-5107DF6BD1C1}" type="slidenum">
              <a:rPr lang="en-US" smtClean="0"/>
              <a:pPr>
                <a:defRPr/>
              </a:pPr>
              <a:t>1</a:t>
            </a:fld>
            <a:endParaRPr lang="en-US"/>
          </a:p>
        </p:txBody>
      </p:sp>
      <p:sp>
        <p:nvSpPr>
          <p:cNvPr id="7" name="Rectangle 6"/>
          <p:cNvSpPr txBox="1">
            <a:spLocks noChangeArrowheads="1"/>
          </p:cNvSpPr>
          <p:nvPr/>
        </p:nvSpPr>
        <p:spPr bwMode="auto">
          <a:xfrm>
            <a:off x="533400" y="1295400"/>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smtClean="0"/>
              <a:t>Date:</a:t>
            </a:r>
            <a:r>
              <a:rPr lang="en-US" sz="2000" b="0" dirty="0" smtClean="0"/>
              <a:t> </a:t>
            </a:r>
            <a:r>
              <a:rPr lang="en-US" sz="2000" b="0" dirty="0" smtClean="0"/>
              <a:t>2017-03-06</a:t>
            </a:r>
            <a:endParaRPr lang="en-US" sz="2000" b="0" dirty="0" smtClean="0"/>
          </a:p>
        </p:txBody>
      </p:sp>
      <p:sp>
        <p:nvSpPr>
          <p:cNvPr id="8" name="Rectangle 12"/>
          <p:cNvSpPr>
            <a:spLocks noChangeArrowheads="1"/>
          </p:cNvSpPr>
          <p:nvPr/>
        </p:nvSpPr>
        <p:spPr bwMode="auto">
          <a:xfrm>
            <a:off x="1066800" y="15240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11" name="Rectangle 5"/>
          <p:cNvSpPr>
            <a:spLocks noGrp="1" noChangeArrowheads="1"/>
          </p:cNvSpPr>
          <p:nvPr>
            <p:ph type="ftr" sz="quarter" idx="3"/>
          </p:nvPr>
        </p:nvSpPr>
        <p:spPr bwMode="auto">
          <a:xfrm>
            <a:off x="6324600" y="6475413"/>
            <a:ext cx="2219325"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Laurent </a:t>
            </a:r>
            <a:r>
              <a:rPr lang="en-US" altLang="ko-KR" dirty="0" err="1" smtClean="0"/>
              <a:t>cariou,</a:t>
            </a:r>
            <a:r>
              <a:rPr lang="en-US" altLang="ko-KR" dirty="0" smtClean="0"/>
              <a:t> Intel</a:t>
            </a:r>
            <a:endParaRPr lang="en-US" altLang="ko-KR" dirty="0"/>
          </a:p>
        </p:txBody>
      </p:sp>
      <p:graphicFrame>
        <p:nvGraphicFramePr>
          <p:cNvPr id="3" name="Object 2"/>
          <p:cNvGraphicFramePr>
            <a:graphicFrameLocks noChangeAspect="1"/>
          </p:cNvGraphicFramePr>
          <p:nvPr>
            <p:extLst>
              <p:ext uri="{D42A27DB-BD31-4B8C-83A1-F6EECF244321}">
                <p14:modId xmlns:p14="http://schemas.microsoft.com/office/powerpoint/2010/main" val="1611258666"/>
              </p:ext>
            </p:extLst>
          </p:nvPr>
        </p:nvGraphicFramePr>
        <p:xfrm>
          <a:off x="1001713" y="2024063"/>
          <a:ext cx="7216775" cy="4333875"/>
        </p:xfrm>
        <a:graphic>
          <a:graphicData uri="http://schemas.openxmlformats.org/presentationml/2006/ole">
            <mc:AlternateContent xmlns:mc="http://schemas.openxmlformats.org/markup-compatibility/2006">
              <mc:Choice xmlns:v="urn:schemas-microsoft-com:vml" Requires="v">
                <p:oleObj spid="_x0000_s2192" name="Document" r:id="rId5" imgW="10136095" imgH="6077824" progId="Word.Document.8">
                  <p:embed/>
                </p:oleObj>
              </mc:Choice>
              <mc:Fallback>
                <p:oleObj name="Document" r:id="rId5" imgW="10136095" imgH="6077824" progId="Word.Document.8">
                  <p:embed/>
                  <p:pic>
                    <p:nvPicPr>
                      <p:cNvPr id="0" name="Object 11"/>
                      <p:cNvPicPr>
                        <a:picLocks noChangeAspect="1" noChangeArrowheads="1"/>
                      </p:cNvPicPr>
                      <p:nvPr/>
                    </p:nvPicPr>
                    <p:blipFill>
                      <a:blip r:embed="rId6"/>
                      <a:srcRect/>
                      <a:stretch>
                        <a:fillRect/>
                      </a:stretch>
                    </p:blipFill>
                    <p:spPr bwMode="auto">
                      <a:xfrm>
                        <a:off x="1001713" y="2024063"/>
                        <a:ext cx="7216775" cy="4333875"/>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10891486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r>
              <a:rPr lang="en-US" smtClean="0"/>
              <a:t>January, 2017</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10</a:t>
            </a:fld>
            <a:endParaRPr lang="en-US"/>
          </a:p>
        </p:txBody>
      </p:sp>
      <p:sp>
        <p:nvSpPr>
          <p:cNvPr id="5" name="Title 4"/>
          <p:cNvSpPr>
            <a:spLocks noGrp="1"/>
          </p:cNvSpPr>
          <p:nvPr>
            <p:ph type="title"/>
          </p:nvPr>
        </p:nvSpPr>
        <p:spPr/>
        <p:txBody>
          <a:bodyPr/>
          <a:lstStyle/>
          <a:p>
            <a:r>
              <a:rPr lang="en-US" dirty="0" smtClean="0"/>
              <a:t>Proposed design for the trigger frame</a:t>
            </a:r>
            <a:endParaRPr lang="en-US" dirty="0"/>
          </a:p>
        </p:txBody>
      </p:sp>
      <p:sp>
        <p:nvSpPr>
          <p:cNvPr id="6" name="Footer Placeholder 5"/>
          <p:cNvSpPr>
            <a:spLocks noGrp="1"/>
          </p:cNvSpPr>
          <p:nvPr>
            <p:ph type="ftr" sz="quarter" idx="3"/>
          </p:nvPr>
        </p:nvSpPr>
        <p:spPr/>
        <p:txBody>
          <a:bodyPr/>
          <a:lstStyle/>
          <a:p>
            <a:pPr>
              <a:defRPr/>
            </a:pPr>
            <a:r>
              <a:rPr lang="en-US" altLang="ko-KR" smtClean="0"/>
              <a:t>Laurent cariou, Intel</a:t>
            </a:r>
            <a:endParaRPr lang="en-US" altLang="ko-KR" dirty="0"/>
          </a:p>
        </p:txBody>
      </p:sp>
      <p:sp>
        <p:nvSpPr>
          <p:cNvPr id="12" name="Content Placeholder 11"/>
          <p:cNvSpPr>
            <a:spLocks noGrp="1"/>
          </p:cNvSpPr>
          <p:nvPr>
            <p:ph idx="1"/>
          </p:nvPr>
        </p:nvSpPr>
        <p:spPr>
          <a:xfrm>
            <a:off x="723900" y="1736785"/>
            <a:ext cx="7772400" cy="4495800"/>
          </a:xfrm>
        </p:spPr>
        <p:txBody>
          <a:bodyPr/>
          <a:lstStyle/>
          <a:p>
            <a:r>
              <a:rPr lang="en-US" dirty="0" smtClean="0"/>
              <a:t>Use information in common info field and trigger dependent common info field.</a:t>
            </a:r>
          </a:p>
          <a:p>
            <a:endParaRPr lang="en-US" dirty="0"/>
          </a:p>
          <a:p>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2942363442"/>
              </p:ext>
            </p:extLst>
          </p:nvPr>
        </p:nvGraphicFramePr>
        <p:xfrm>
          <a:off x="152398" y="3581400"/>
          <a:ext cx="8610601" cy="1066800"/>
        </p:xfrm>
        <a:graphic>
          <a:graphicData uri="http://schemas.openxmlformats.org/drawingml/2006/table">
            <a:tbl>
              <a:tblPr firstRow="1" firstCol="1" bandRow="1"/>
              <a:tblGrid>
                <a:gridCol w="729961"/>
                <a:gridCol w="746835"/>
                <a:gridCol w="746835"/>
                <a:gridCol w="797454"/>
                <a:gridCol w="917036"/>
                <a:gridCol w="917036"/>
                <a:gridCol w="960320"/>
                <a:gridCol w="931708"/>
                <a:gridCol w="931708"/>
                <a:gridCol w="931708"/>
              </a:tblGrid>
              <a:tr h="426720">
                <a:tc>
                  <a:txBody>
                    <a:bodyPr/>
                    <a:lstStyle/>
                    <a:p>
                      <a:pPr marL="0" marR="0" algn="just">
                        <a:spcBef>
                          <a:spcPts val="0"/>
                        </a:spcBef>
                        <a:spcAft>
                          <a:spcPts val="0"/>
                        </a:spcAft>
                      </a:pPr>
                      <a:r>
                        <a:rPr lang="en-GB"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800" dirty="0">
                        <a:effectLst/>
                        <a:latin typeface="Times New Roman" panose="02020603050405020304" pitchFamily="18" charset="0"/>
                        <a:ea typeface="SimSun" panose="02010600030101010101" pitchFamily="2" charset="-122"/>
                        <a:cs typeface="Times New Roman" panose="02020603050405020304" pitchFamily="18" charset="0"/>
                      </a:endParaRPr>
                    </a:p>
                    <a:p>
                      <a:pPr marL="0" marR="0" algn="just">
                        <a:spcBef>
                          <a:spcPts val="0"/>
                        </a:spcBef>
                        <a:spcAft>
                          <a:spcPts val="0"/>
                        </a:spcAft>
                      </a:pPr>
                      <a:r>
                        <a:rPr lang="en-GB"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8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GB"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Feedback type </a:t>
                      </a:r>
                      <a:endParaRPr lang="en-US" sz="14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AID </a:t>
                      </a:r>
                      <a:r>
                        <a:rPr lang="en-GB" sz="140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range / group </a:t>
                      </a:r>
                      <a:r>
                        <a:rPr lang="en-GB"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ID</a:t>
                      </a:r>
                      <a:endParaRPr lang="en-US" sz="14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AID </a:t>
                      </a:r>
                      <a:r>
                        <a:rPr lang="en-GB" sz="140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start / index</a:t>
                      </a:r>
                      <a:r>
                        <a:rPr lang="en-GB" sz="1400" baseline="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n-GB" sz="140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start</a:t>
                      </a:r>
                      <a:endParaRPr lang="en-US" sz="14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smtClean="0">
                          <a:effectLst/>
                          <a:latin typeface="Calibri" panose="020F0502020204030204" pitchFamily="34" charset="0"/>
                          <a:ea typeface="SimSun" panose="02010600030101010101" pitchFamily="2" charset="-122"/>
                          <a:cs typeface="Times New Roman" panose="02020603050405020304" pitchFamily="18" charset="0"/>
                        </a:rPr>
                        <a:t>Probe request</a:t>
                      </a:r>
                      <a:r>
                        <a:rPr lang="en-US" sz="1400" baseline="0" dirty="0" smtClean="0">
                          <a:effectLst/>
                          <a:latin typeface="Calibri" panose="020F0502020204030204" pitchFamily="34" charset="0"/>
                          <a:ea typeface="SimSun" panose="02010600030101010101" pitchFamily="2" charset="-122"/>
                          <a:cs typeface="Times New Roman" panose="02020603050405020304" pitchFamily="18" charset="0"/>
                        </a:rPr>
                        <a:t> option</a:t>
                      </a:r>
                      <a:endParaRPr lang="en-US" sz="14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Target RSSI</a:t>
                      </a:r>
                      <a:endParaRPr lang="en-US" sz="14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Feedback size</a:t>
                      </a:r>
                      <a:endParaRPr lang="en-US" sz="14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Number of users per set of tones</a:t>
                      </a:r>
                      <a:endParaRPr lang="en-US" sz="14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smtClean="0">
                          <a:effectLst/>
                          <a:latin typeface="Calibri" panose="020F0502020204030204" pitchFamily="34" charset="0"/>
                          <a:ea typeface="SimSun" panose="02010600030101010101" pitchFamily="2" charset="-122"/>
                          <a:cs typeface="Times New Roman" panose="02020603050405020304" pitchFamily="18" charset="0"/>
                        </a:rPr>
                        <a:t>Duplicate</a:t>
                      </a:r>
                      <a:endParaRPr lang="en-US" sz="14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err="1" smtClean="0">
                          <a:effectLst/>
                          <a:latin typeface="Calibri" panose="020F0502020204030204" pitchFamily="34" charset="0"/>
                          <a:ea typeface="SimSun" panose="02010600030101010101" pitchFamily="2" charset="-122"/>
                          <a:cs typeface="Times New Roman" panose="02020603050405020304" pitchFamily="18" charset="0"/>
                        </a:rPr>
                        <a:t>Ressource</a:t>
                      </a:r>
                      <a:r>
                        <a:rPr lang="en-US" sz="1400" dirty="0" smtClean="0">
                          <a:effectLst/>
                          <a:latin typeface="Calibri" panose="020F0502020204030204" pitchFamily="34" charset="0"/>
                          <a:ea typeface="SimSun" panose="02010600030101010101" pitchFamily="2" charset="-122"/>
                          <a:cs typeface="Times New Roman" panose="02020603050405020304" pitchFamily="18" charset="0"/>
                        </a:rPr>
                        <a:t> request buffer threshold</a:t>
                      </a:r>
                      <a:endParaRPr lang="en-US" sz="14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r">
                        <a:spcBef>
                          <a:spcPts val="0"/>
                        </a:spcBef>
                        <a:spcAft>
                          <a:spcPts val="0"/>
                        </a:spcAft>
                      </a:pPr>
                      <a:r>
                        <a:rPr lang="en-GB"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Bits:</a:t>
                      </a:r>
                      <a:endParaRPr lang="en-US" sz="180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lnL>
                      <a:noFill/>
                    </a:lnL>
                    <a:lnR>
                      <a:noFill/>
                    </a:lnR>
                    <a:lnT>
                      <a:noFill/>
                    </a:lnT>
                    <a:lnB>
                      <a:noFill/>
                    </a:lnB>
                  </a:tcPr>
                </a:tc>
                <a:tc>
                  <a:txBody>
                    <a:bodyPr/>
                    <a:lstStyle/>
                    <a:p>
                      <a:pPr marL="0" marR="0" algn="ctr">
                        <a:spcBef>
                          <a:spcPts val="0"/>
                        </a:spcBef>
                        <a:spcAft>
                          <a:spcPts val="0"/>
                        </a:spcAft>
                      </a:pPr>
                      <a:r>
                        <a:rPr lang="en-GB"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4</a:t>
                      </a:r>
                      <a:endParaRPr lang="en-US" sz="14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GB" sz="1400" dirty="0" smtClean="0">
                          <a:solidFill>
                            <a:srgbClr val="000000"/>
                          </a:solidFill>
                          <a:effectLst/>
                          <a:latin typeface="Calibri" panose="020F0502020204030204" pitchFamily="34" charset="0"/>
                          <a:ea typeface="SimSun" panose="02010600030101010101" pitchFamily="2" charset="-122"/>
                          <a:cs typeface="Times New Roman" panose="02020603050405020304" pitchFamily="18" charset="0"/>
                        </a:rPr>
                        <a:t>6</a:t>
                      </a:r>
                      <a:endParaRPr lang="en-US" sz="14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GB"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11</a:t>
                      </a:r>
                      <a:endParaRPr lang="en-US" sz="14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1400" dirty="0" smtClean="0">
                          <a:effectLst/>
                          <a:latin typeface="Calibri" panose="020F0502020204030204" pitchFamily="34" charset="0"/>
                          <a:ea typeface="SimSun" panose="02010600030101010101" pitchFamily="2" charset="-122"/>
                          <a:cs typeface="Times New Roman" panose="02020603050405020304" pitchFamily="18" charset="0"/>
                        </a:rPr>
                        <a:t>1</a:t>
                      </a:r>
                      <a:endParaRPr lang="en-US" sz="14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GB"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7</a:t>
                      </a:r>
                      <a:endParaRPr lang="en-US" sz="14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GB" sz="1400" dirty="0" smtClean="0">
                          <a:solidFill>
                            <a:srgbClr val="000000"/>
                          </a:solidFill>
                          <a:effectLst/>
                          <a:latin typeface="Calibri" panose="020F0502020204030204" pitchFamily="34" charset="0"/>
                          <a:ea typeface="SimSun" panose="02010600030101010101" pitchFamily="2" charset="-122"/>
                          <a:cs typeface="Times New Roman" panose="02020603050405020304" pitchFamily="18" charset="0"/>
                        </a:rPr>
                        <a:t>8</a:t>
                      </a:r>
                      <a:endParaRPr lang="en-US" sz="14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GB"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a:t>
                      </a:r>
                      <a:endParaRPr lang="en-US" sz="14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1400" dirty="0" smtClean="0">
                          <a:effectLst/>
                          <a:latin typeface="Calibri" panose="020F0502020204030204" pitchFamily="34" charset="0"/>
                          <a:ea typeface="SimSun" panose="02010600030101010101" pitchFamily="2" charset="-122"/>
                          <a:cs typeface="Times New Roman" panose="02020603050405020304" pitchFamily="18" charset="0"/>
                        </a:rPr>
                        <a:t>1</a:t>
                      </a:r>
                      <a:endParaRPr lang="en-US" sz="14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1400" dirty="0" smtClean="0">
                          <a:effectLst/>
                          <a:latin typeface="Calibri" panose="020F0502020204030204" pitchFamily="34" charset="0"/>
                          <a:ea typeface="SimSun" panose="02010600030101010101" pitchFamily="2" charset="-122"/>
                          <a:cs typeface="Times New Roman" panose="02020603050405020304" pitchFamily="18" charset="0"/>
                        </a:rPr>
                        <a:t>4</a:t>
                      </a:r>
                      <a:endParaRPr lang="en-US" sz="14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r>
            </a:tbl>
          </a:graphicData>
        </a:graphic>
      </p:graphicFrame>
      <p:sp>
        <p:nvSpPr>
          <p:cNvPr id="2" name="TextBox 1"/>
          <p:cNvSpPr txBox="1"/>
          <p:nvPr/>
        </p:nvSpPr>
        <p:spPr>
          <a:xfrm>
            <a:off x="3048000" y="4995446"/>
            <a:ext cx="3274423" cy="338554"/>
          </a:xfrm>
          <a:prstGeom prst="rect">
            <a:avLst/>
          </a:prstGeom>
          <a:noFill/>
        </p:spPr>
        <p:txBody>
          <a:bodyPr wrap="none" rtlCol="0">
            <a:spAutoFit/>
          </a:bodyPr>
          <a:lstStyle/>
          <a:p>
            <a:r>
              <a:rPr lang="en-US" sz="1600" dirty="0" smtClean="0"/>
              <a:t>Trigger dependent common info field</a:t>
            </a:r>
            <a:endParaRPr lang="en-US" sz="1600" dirty="0"/>
          </a:p>
        </p:txBody>
      </p:sp>
    </p:spTree>
    <p:extLst>
      <p:ext uri="{BB962C8B-B14F-4D97-AF65-F5344CB8AC3E}">
        <p14:creationId xmlns:p14="http://schemas.microsoft.com/office/powerpoint/2010/main" val="26633793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23181" y="1676400"/>
            <a:ext cx="7772400" cy="4495800"/>
          </a:xfrm>
        </p:spPr>
        <p:txBody>
          <a:bodyPr/>
          <a:lstStyle/>
          <a:p>
            <a:r>
              <a:rPr lang="en-US" sz="1600" dirty="0" smtClean="0"/>
              <a:t>We propose to define types of feedback, and a field to identify the type</a:t>
            </a:r>
          </a:p>
          <a:p>
            <a:pPr lvl="1"/>
            <a:r>
              <a:rPr lang="en-US" sz="1400" dirty="0" smtClean="0"/>
              <a:t>We define the resource request type</a:t>
            </a:r>
          </a:p>
          <a:p>
            <a:pPr lvl="1"/>
            <a:r>
              <a:rPr lang="en-US" sz="1400" dirty="0" smtClean="0"/>
              <a:t>We can then easily define others</a:t>
            </a:r>
          </a:p>
          <a:p>
            <a:endParaRPr lang="en-US" sz="1600" dirty="0"/>
          </a:p>
          <a:p>
            <a:r>
              <a:rPr lang="en-US" sz="1600" dirty="0" smtClean="0"/>
              <a:t>For each feedback type, we can define and limit the modes of operation:</a:t>
            </a:r>
          </a:p>
          <a:p>
            <a:pPr lvl="1"/>
            <a:r>
              <a:rPr lang="en-US" sz="1400" dirty="0" smtClean="0"/>
              <a:t>number of bits of feedback</a:t>
            </a:r>
          </a:p>
          <a:p>
            <a:pPr lvl="2"/>
            <a:r>
              <a:rPr lang="en-US" sz="1200" dirty="0" smtClean="0"/>
              <a:t>For instance, if feedback type is resource request, it has to be a 1-bit feedback and the mapping is the following</a:t>
            </a:r>
          </a:p>
          <a:p>
            <a:pPr lvl="1"/>
            <a:r>
              <a:rPr lang="en-US" sz="1400" dirty="0" smtClean="0"/>
              <a:t>Mode for selecting the scheduled users</a:t>
            </a:r>
          </a:p>
          <a:p>
            <a:pPr lvl="2"/>
            <a:r>
              <a:rPr lang="en-US" sz="1200" dirty="0" smtClean="0"/>
              <a:t>Range of AIDs</a:t>
            </a:r>
          </a:p>
          <a:p>
            <a:pPr lvl="2"/>
            <a:r>
              <a:rPr lang="en-US" sz="1200" dirty="0" err="1" smtClean="0"/>
              <a:t>GroupID</a:t>
            </a:r>
            <a:endParaRPr lang="en-US" sz="1600" dirty="0" smtClean="0"/>
          </a:p>
          <a:p>
            <a:endParaRPr lang="en-US" sz="1600" dirty="0" smtClean="0"/>
          </a:p>
          <a:p>
            <a:pPr marL="0" indent="0">
              <a:buNone/>
            </a:pPr>
            <a:endParaRPr lang="en-US" sz="1600" dirty="0" smtClean="0"/>
          </a:p>
          <a:p>
            <a:pPr marL="0" indent="0">
              <a:buNone/>
            </a:pPr>
            <a:endParaRPr lang="en-US" sz="1600" dirty="0" smtClean="0"/>
          </a:p>
          <a:p>
            <a:endParaRPr lang="en-US" sz="1600" dirty="0"/>
          </a:p>
          <a:p>
            <a:pPr marL="0" indent="0">
              <a:buNone/>
            </a:pPr>
            <a:endParaRPr lang="en-US" sz="1600" dirty="0" smtClean="0"/>
          </a:p>
          <a:p>
            <a:pPr lvl="1"/>
            <a:endParaRPr lang="en-US" sz="1400" dirty="0" smtClean="0"/>
          </a:p>
        </p:txBody>
      </p:sp>
      <p:sp>
        <p:nvSpPr>
          <p:cNvPr id="3" name="Date Placeholder 2"/>
          <p:cNvSpPr>
            <a:spLocks noGrp="1"/>
          </p:cNvSpPr>
          <p:nvPr>
            <p:ph type="dt" sz="half" idx="10"/>
          </p:nvPr>
        </p:nvSpPr>
        <p:spPr/>
        <p:txBody>
          <a:bodyPr/>
          <a:lstStyle/>
          <a:p>
            <a:pPr>
              <a:defRPr/>
            </a:pPr>
            <a:r>
              <a:rPr lang="en-US" smtClean="0"/>
              <a:t>January, 2017</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11</a:t>
            </a:fld>
            <a:endParaRPr lang="en-US"/>
          </a:p>
        </p:txBody>
      </p:sp>
      <p:sp>
        <p:nvSpPr>
          <p:cNvPr id="5" name="Title 4"/>
          <p:cNvSpPr>
            <a:spLocks noGrp="1"/>
          </p:cNvSpPr>
          <p:nvPr>
            <p:ph type="title"/>
          </p:nvPr>
        </p:nvSpPr>
        <p:spPr/>
        <p:txBody>
          <a:bodyPr/>
          <a:lstStyle/>
          <a:p>
            <a:r>
              <a:rPr lang="en-US" dirty="0" smtClean="0"/>
              <a:t>Feedback types</a:t>
            </a:r>
            <a:endParaRPr lang="en-US" dirty="0"/>
          </a:p>
        </p:txBody>
      </p:sp>
      <p:sp>
        <p:nvSpPr>
          <p:cNvPr id="6" name="Footer Placeholder 5"/>
          <p:cNvSpPr>
            <a:spLocks noGrp="1"/>
          </p:cNvSpPr>
          <p:nvPr>
            <p:ph type="ftr" sz="quarter" idx="3"/>
          </p:nvPr>
        </p:nvSpPr>
        <p:spPr/>
        <p:txBody>
          <a:bodyPr/>
          <a:lstStyle/>
          <a:p>
            <a:pPr>
              <a:defRPr/>
            </a:pPr>
            <a:r>
              <a:rPr lang="en-US" altLang="ko-KR" smtClean="0"/>
              <a:t>Laurent cariou, Intel</a:t>
            </a:r>
            <a:endParaRPr lang="en-US" altLang="ko-KR" dirty="0"/>
          </a:p>
        </p:txBody>
      </p:sp>
      <p:graphicFrame>
        <p:nvGraphicFramePr>
          <p:cNvPr id="8" name="Table 7"/>
          <p:cNvGraphicFramePr>
            <a:graphicFrameLocks noGrp="1"/>
          </p:cNvGraphicFramePr>
          <p:nvPr>
            <p:extLst>
              <p:ext uri="{D42A27DB-BD31-4B8C-83A1-F6EECF244321}">
                <p14:modId xmlns:p14="http://schemas.microsoft.com/office/powerpoint/2010/main" val="715668334"/>
              </p:ext>
            </p:extLst>
          </p:nvPr>
        </p:nvGraphicFramePr>
        <p:xfrm>
          <a:off x="4800600" y="3792220"/>
          <a:ext cx="3274254" cy="1922780"/>
        </p:xfrm>
        <a:graphic>
          <a:graphicData uri="http://schemas.openxmlformats.org/drawingml/2006/table">
            <a:tbl>
              <a:tblPr firstRow="1" firstCol="1" bandRow="1"/>
              <a:tblGrid>
                <a:gridCol w="1637127"/>
                <a:gridCol w="1637127"/>
              </a:tblGrid>
              <a:tr h="162560">
                <a:tc>
                  <a:txBody>
                    <a:bodyPr/>
                    <a:lstStyle/>
                    <a:p>
                      <a:pPr marL="0" marR="0" algn="just">
                        <a:spcBef>
                          <a:spcPts val="0"/>
                        </a:spcBef>
                        <a:spcAft>
                          <a:spcPts val="0"/>
                        </a:spcAft>
                      </a:pPr>
                      <a:r>
                        <a:rPr lang="en-GB" sz="1050" i="1" dirty="0">
                          <a:effectLst/>
                          <a:latin typeface="Calibri" panose="020F0502020204030204" pitchFamily="34" charset="0"/>
                          <a:ea typeface="Calibri" panose="020F0502020204030204" pitchFamily="34" charset="0"/>
                          <a:cs typeface="Times New Roman" panose="02020603050405020304" pitchFamily="18" charset="0"/>
                        </a:rPr>
                        <a:t>b0</a:t>
                      </a:r>
                      <a:r>
                        <a:rPr lang="en-GB" sz="1050" dirty="0">
                          <a:effectLst/>
                          <a:latin typeface="Calibri" panose="020F0502020204030204" pitchFamily="34" charset="0"/>
                          <a:ea typeface="Calibri" panose="020F0502020204030204" pitchFamily="34" charset="0"/>
                          <a:cs typeface="Times New Roman" panose="02020603050405020304" pitchFamily="18" charset="0"/>
                        </a:rPr>
                        <a:t> Value</a:t>
                      </a:r>
                      <a:endParaRPr lang="en-US" sz="16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GB" sz="1050">
                          <a:effectLst/>
                          <a:latin typeface="Calibri" panose="020F0502020204030204" pitchFamily="34" charset="0"/>
                          <a:ea typeface="Calibri" panose="020F0502020204030204" pitchFamily="34" charset="0"/>
                          <a:cs typeface="Times New Roman" panose="02020603050405020304" pitchFamily="18" charset="0"/>
                        </a:rPr>
                        <a:t>Description</a:t>
                      </a:r>
                      <a:endParaRPr lang="en-US" sz="160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9860">
                <a:tc>
                  <a:txBody>
                    <a:bodyPr/>
                    <a:lstStyle/>
                    <a:p>
                      <a:pPr marL="0" marR="0" algn="just">
                        <a:spcBef>
                          <a:spcPts val="0"/>
                        </a:spcBef>
                        <a:spcAft>
                          <a:spcPts val="0"/>
                        </a:spcAft>
                      </a:pPr>
                      <a:r>
                        <a:rPr lang="en-GB" sz="1050" dirty="0">
                          <a:effectLst/>
                          <a:latin typeface="Calibri" panose="020F0502020204030204" pitchFamily="34" charset="0"/>
                          <a:ea typeface="Calibri" panose="020F0502020204030204" pitchFamily="34" charset="0"/>
                          <a:cs typeface="Times New Roman" panose="02020603050405020304" pitchFamily="18" charset="0"/>
                        </a:rPr>
                        <a:t>0</a:t>
                      </a:r>
                      <a:endParaRPr lang="en-US" sz="16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GB" sz="1050" dirty="0">
                          <a:effectLst/>
                          <a:latin typeface="Calibri" panose="020F0502020204030204" pitchFamily="34" charset="0"/>
                          <a:ea typeface="Calibri" panose="020F0502020204030204" pitchFamily="34" charset="0"/>
                          <a:cs typeface="Times New Roman" panose="02020603050405020304" pitchFamily="18" charset="0"/>
                        </a:rPr>
                        <a:t>Resource request with buffered bytes for transmission between 1 and </a:t>
                      </a:r>
                      <a:r>
                        <a:rPr lang="en-GB" sz="1050" dirty="0" smtClean="0">
                          <a:effectLst/>
                          <a:latin typeface="Calibri" panose="020F0502020204030204" pitchFamily="34" charset="0"/>
                          <a:ea typeface="Calibri" panose="020F0502020204030204" pitchFamily="34" charset="0"/>
                          <a:cs typeface="Times New Roman" panose="02020603050405020304" pitchFamily="18" charset="0"/>
                        </a:rPr>
                        <a:t>“</a:t>
                      </a:r>
                      <a:r>
                        <a:rPr lang="en-GB" sz="1050" dirty="0" err="1" smtClean="0">
                          <a:effectLst/>
                          <a:latin typeface="Calibri" panose="020F0502020204030204" pitchFamily="34" charset="0"/>
                          <a:ea typeface="Calibri" panose="020F0502020204030204" pitchFamily="34" charset="0"/>
                          <a:cs typeface="Times New Roman" panose="02020603050405020304" pitchFamily="18" charset="0"/>
                        </a:rPr>
                        <a:t>resource_request_buffer_threshold</a:t>
                      </a:r>
                      <a:r>
                        <a:rPr lang="en-GB" sz="1050" dirty="0" smtClean="0">
                          <a:effectLst/>
                          <a:latin typeface="Calibri" panose="020F0502020204030204" pitchFamily="34" charset="0"/>
                          <a:ea typeface="Calibri" panose="020F0502020204030204" pitchFamily="34" charset="0"/>
                          <a:cs typeface="Times New Roman" panose="02020603050405020304" pitchFamily="18" charset="0"/>
                        </a:rPr>
                        <a:t>”</a:t>
                      </a:r>
                      <a:endParaRPr lang="en-US" sz="16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2560">
                <a:tc>
                  <a:txBody>
                    <a:bodyPr/>
                    <a:lstStyle/>
                    <a:p>
                      <a:pPr marL="0" marR="0" algn="just">
                        <a:spcBef>
                          <a:spcPts val="0"/>
                        </a:spcBef>
                        <a:spcAft>
                          <a:spcPts val="0"/>
                        </a:spcAft>
                      </a:pPr>
                      <a:r>
                        <a:rPr lang="en-GB" sz="1050" dirty="0">
                          <a:effectLst/>
                          <a:latin typeface="Calibri" panose="020F0502020204030204" pitchFamily="34" charset="0"/>
                          <a:ea typeface="Calibri" panose="020F0502020204030204" pitchFamily="34" charset="0"/>
                          <a:cs typeface="Times New Roman" panose="02020603050405020304" pitchFamily="18" charset="0"/>
                        </a:rPr>
                        <a:t>1</a:t>
                      </a:r>
                      <a:endParaRPr lang="en-US" sz="16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GB" sz="1050" dirty="0">
                          <a:effectLst/>
                          <a:latin typeface="Calibri" panose="020F0502020204030204" pitchFamily="34" charset="0"/>
                          <a:ea typeface="Calibri" panose="020F0502020204030204" pitchFamily="34" charset="0"/>
                          <a:cs typeface="Times New Roman" panose="02020603050405020304" pitchFamily="18" charset="0"/>
                        </a:rPr>
                        <a:t>Resource request with buffered bytes for transmission above </a:t>
                      </a:r>
                      <a:r>
                        <a:rPr lang="en-GB" sz="1050" dirty="0" smtClean="0">
                          <a:effectLst/>
                          <a:latin typeface="Calibri" panose="020F0502020204030204" pitchFamily="34" charset="0"/>
                          <a:ea typeface="Calibri" panose="020F0502020204030204" pitchFamily="34" charset="0"/>
                          <a:cs typeface="Times New Roman" panose="02020603050405020304" pitchFamily="18" charset="0"/>
                        </a:rPr>
                        <a:t>“</a:t>
                      </a:r>
                      <a:r>
                        <a:rPr lang="en-GB" sz="1050" dirty="0" err="1" smtClean="0">
                          <a:effectLst/>
                          <a:latin typeface="Calibri" panose="020F0502020204030204" pitchFamily="34" charset="0"/>
                          <a:ea typeface="Calibri" panose="020F0502020204030204" pitchFamily="34" charset="0"/>
                          <a:cs typeface="Times New Roman" panose="02020603050405020304" pitchFamily="18" charset="0"/>
                        </a:rPr>
                        <a:t>resource_request_buffer_threshold</a:t>
                      </a:r>
                      <a:r>
                        <a:rPr lang="en-GB" sz="1050" dirty="0" smtClean="0">
                          <a:effectLst/>
                          <a:latin typeface="Calibri" panose="020F0502020204030204" pitchFamily="34" charset="0"/>
                          <a:ea typeface="Calibri" panose="020F0502020204030204" pitchFamily="34" charset="0"/>
                          <a:cs typeface="Times New Roman" panose="02020603050405020304" pitchFamily="18" charset="0"/>
                        </a:rPr>
                        <a:t>”</a:t>
                      </a:r>
                      <a:endParaRPr lang="en-US" sz="16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0833013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23181" y="1676400"/>
            <a:ext cx="7772400" cy="4495800"/>
          </a:xfrm>
        </p:spPr>
        <p:txBody>
          <a:bodyPr/>
          <a:lstStyle/>
          <a:p>
            <a:r>
              <a:rPr lang="en-US" dirty="0" smtClean="0"/>
              <a:t>With this solution, it is also possible to define multiple feedbacks</a:t>
            </a:r>
          </a:p>
          <a:p>
            <a:pPr lvl="1"/>
            <a:r>
              <a:rPr lang="en-US" dirty="0" smtClean="0"/>
              <a:t>Some feedback type indexes are associated with a single pre-defined feedback</a:t>
            </a:r>
          </a:p>
          <a:p>
            <a:pPr lvl="1"/>
            <a:r>
              <a:rPr lang="en-US" dirty="0" smtClean="0"/>
              <a:t>Some feedback type indexes can be associated with multiple pre-defined feedbacks</a:t>
            </a:r>
          </a:p>
          <a:p>
            <a:r>
              <a:rPr lang="en-US" dirty="0" smtClean="0"/>
              <a:t>For each index, there is a clear spec sub-section that describes how the bits are assigned to each feedback (including the number of bits) and how to encode them</a:t>
            </a:r>
          </a:p>
          <a:p>
            <a:endParaRPr lang="en-US" dirty="0" smtClean="0"/>
          </a:p>
        </p:txBody>
      </p:sp>
      <p:sp>
        <p:nvSpPr>
          <p:cNvPr id="3" name="Date Placeholder 2"/>
          <p:cNvSpPr>
            <a:spLocks noGrp="1"/>
          </p:cNvSpPr>
          <p:nvPr>
            <p:ph type="dt" sz="half" idx="10"/>
          </p:nvPr>
        </p:nvSpPr>
        <p:spPr/>
        <p:txBody>
          <a:bodyPr/>
          <a:lstStyle/>
          <a:p>
            <a:pPr>
              <a:defRPr/>
            </a:pPr>
            <a:r>
              <a:rPr lang="en-US" smtClean="0"/>
              <a:t>January, 2017</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12</a:t>
            </a:fld>
            <a:endParaRPr lang="en-US"/>
          </a:p>
        </p:txBody>
      </p:sp>
      <p:sp>
        <p:nvSpPr>
          <p:cNvPr id="5" name="Title 4"/>
          <p:cNvSpPr>
            <a:spLocks noGrp="1"/>
          </p:cNvSpPr>
          <p:nvPr>
            <p:ph type="title"/>
          </p:nvPr>
        </p:nvSpPr>
        <p:spPr/>
        <p:txBody>
          <a:bodyPr/>
          <a:lstStyle/>
          <a:p>
            <a:r>
              <a:rPr lang="en-US" dirty="0" smtClean="0"/>
              <a:t>Feedback types</a:t>
            </a:r>
            <a:endParaRPr lang="en-US" dirty="0"/>
          </a:p>
        </p:txBody>
      </p:sp>
      <p:sp>
        <p:nvSpPr>
          <p:cNvPr id="6" name="Footer Placeholder 5"/>
          <p:cNvSpPr>
            <a:spLocks noGrp="1"/>
          </p:cNvSpPr>
          <p:nvPr>
            <p:ph type="ftr" sz="quarter" idx="3"/>
          </p:nvPr>
        </p:nvSpPr>
        <p:spPr/>
        <p:txBody>
          <a:bodyPr/>
          <a:lstStyle/>
          <a:p>
            <a:pPr>
              <a:defRPr/>
            </a:pPr>
            <a:r>
              <a:rPr lang="en-US" altLang="ko-KR" smtClean="0"/>
              <a:t>Laurent cariou, Intel</a:t>
            </a:r>
            <a:endParaRPr lang="en-US" altLang="ko-KR" dirty="0"/>
          </a:p>
        </p:txBody>
      </p:sp>
    </p:spTree>
    <p:extLst>
      <p:ext uri="{BB962C8B-B14F-4D97-AF65-F5344CB8AC3E}">
        <p14:creationId xmlns:p14="http://schemas.microsoft.com/office/powerpoint/2010/main" val="36877939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752600"/>
            <a:ext cx="7772400" cy="4495800"/>
          </a:xfrm>
        </p:spPr>
        <p:txBody>
          <a:bodyPr/>
          <a:lstStyle/>
          <a:p>
            <a:r>
              <a:rPr lang="en-US" sz="1800" i="1" dirty="0"/>
              <a:t>If AID range/</a:t>
            </a:r>
            <a:r>
              <a:rPr lang="en-US" sz="1800" i="1" dirty="0" err="1"/>
              <a:t>groupID</a:t>
            </a:r>
            <a:r>
              <a:rPr lang="en-US" sz="1800" i="1" dirty="0"/>
              <a:t> field is set to all </a:t>
            </a:r>
            <a:r>
              <a:rPr lang="en-US" sz="1800" i="1" dirty="0" smtClean="0"/>
              <a:t>zeros, the STAs are scheduled with a range of AIDs</a:t>
            </a:r>
            <a:endParaRPr lang="en-US" sz="1800" dirty="0"/>
          </a:p>
          <a:p>
            <a:r>
              <a:rPr lang="en-US" sz="1800" dirty="0" smtClean="0"/>
              <a:t>The trigger frame identifies the group of STAs that can respond:</a:t>
            </a:r>
          </a:p>
          <a:p>
            <a:r>
              <a:rPr lang="en-US" sz="1800" dirty="0" smtClean="0"/>
              <a:t>This is done by defining a range of consecutive AIDs, by using:</a:t>
            </a:r>
          </a:p>
          <a:p>
            <a:pPr lvl="1"/>
            <a:r>
              <a:rPr lang="en-US" sz="1600" dirty="0" smtClean="0"/>
              <a:t>AID start/index start field in the trigger frame</a:t>
            </a:r>
          </a:p>
          <a:p>
            <a:pPr lvl="1"/>
            <a:r>
              <a:rPr lang="en-US" sz="1600" dirty="0" smtClean="0"/>
              <a:t>And the parameters to know how many AIDs are scheduled (NAIDs)</a:t>
            </a:r>
          </a:p>
          <a:p>
            <a:r>
              <a:rPr lang="en-US" sz="1800" dirty="0" smtClean="0"/>
              <a:t>The STAs whose AID is between AID start and AID start + NAIDs are scheduled</a:t>
            </a:r>
          </a:p>
          <a:p>
            <a:pPr lvl="1"/>
            <a:r>
              <a:rPr lang="en-US" sz="1600" dirty="0" smtClean="0"/>
              <a:t>The index of the STA AID compared to AID start is used to know the allocation</a:t>
            </a:r>
            <a:endParaRPr lang="en-US" sz="1600" dirty="0"/>
          </a:p>
          <a:p>
            <a:r>
              <a:rPr lang="en-US" sz="1800" dirty="0" smtClean="0"/>
              <a:t>This allows:</a:t>
            </a:r>
          </a:p>
          <a:p>
            <a:pPr lvl="1"/>
            <a:r>
              <a:rPr lang="en-US" sz="1600" dirty="0" smtClean="0"/>
              <a:t>Unique allocation per AID</a:t>
            </a:r>
          </a:p>
          <a:p>
            <a:pPr lvl="1"/>
            <a:r>
              <a:rPr lang="en-US" sz="1600" dirty="0" smtClean="0"/>
              <a:t>No need for assigning the allocation in a static manner with any other frame exchanges</a:t>
            </a:r>
          </a:p>
          <a:p>
            <a:pPr lvl="1"/>
            <a:r>
              <a:rPr lang="en-US" sz="1600" dirty="0" smtClean="0"/>
              <a:t>AID start allows to define different groups of STAs and target the AID range that associated STAs are using</a:t>
            </a:r>
            <a:endParaRPr lang="en-US" sz="1600" dirty="0"/>
          </a:p>
        </p:txBody>
      </p:sp>
      <p:sp>
        <p:nvSpPr>
          <p:cNvPr id="3" name="Date Placeholder 2"/>
          <p:cNvSpPr>
            <a:spLocks noGrp="1"/>
          </p:cNvSpPr>
          <p:nvPr>
            <p:ph type="dt" sz="half" idx="10"/>
          </p:nvPr>
        </p:nvSpPr>
        <p:spPr/>
        <p:txBody>
          <a:bodyPr/>
          <a:lstStyle/>
          <a:p>
            <a:pPr>
              <a:defRPr/>
            </a:pPr>
            <a:r>
              <a:rPr lang="en-US" smtClean="0"/>
              <a:t>January, 2017</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13</a:t>
            </a:fld>
            <a:endParaRPr lang="en-US"/>
          </a:p>
        </p:txBody>
      </p:sp>
      <p:sp>
        <p:nvSpPr>
          <p:cNvPr id="5" name="Title 4"/>
          <p:cNvSpPr>
            <a:spLocks noGrp="1"/>
          </p:cNvSpPr>
          <p:nvPr>
            <p:ph type="title"/>
          </p:nvPr>
        </p:nvSpPr>
        <p:spPr/>
        <p:txBody>
          <a:bodyPr/>
          <a:lstStyle/>
          <a:p>
            <a:r>
              <a:rPr lang="en-US" dirty="0" smtClean="0"/>
              <a:t>Scheduling the STAs</a:t>
            </a:r>
            <a:br>
              <a:rPr lang="en-US" dirty="0" smtClean="0"/>
            </a:br>
            <a:r>
              <a:rPr lang="en-US" dirty="0" smtClean="0"/>
              <a:t>with range of AID</a:t>
            </a:r>
            <a:endParaRPr lang="en-US" dirty="0"/>
          </a:p>
        </p:txBody>
      </p:sp>
      <p:sp>
        <p:nvSpPr>
          <p:cNvPr id="6" name="Footer Placeholder 5"/>
          <p:cNvSpPr>
            <a:spLocks noGrp="1"/>
          </p:cNvSpPr>
          <p:nvPr>
            <p:ph type="ftr" sz="quarter" idx="3"/>
          </p:nvPr>
        </p:nvSpPr>
        <p:spPr/>
        <p:txBody>
          <a:bodyPr/>
          <a:lstStyle/>
          <a:p>
            <a:pPr>
              <a:defRPr/>
            </a:pPr>
            <a:r>
              <a:rPr lang="en-US" altLang="ko-KR" smtClean="0"/>
              <a:t>Laurent cariou, Intel</a:t>
            </a:r>
            <a:endParaRPr lang="en-US" altLang="ko-KR" dirty="0"/>
          </a:p>
        </p:txBody>
      </p:sp>
    </p:spTree>
    <p:extLst>
      <p:ext uri="{BB962C8B-B14F-4D97-AF65-F5344CB8AC3E}">
        <p14:creationId xmlns:p14="http://schemas.microsoft.com/office/powerpoint/2010/main" val="3367282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752600"/>
            <a:ext cx="7772400" cy="4495800"/>
          </a:xfrm>
        </p:spPr>
        <p:txBody>
          <a:bodyPr/>
          <a:lstStyle/>
          <a:p>
            <a:r>
              <a:rPr lang="en-US" sz="1800" i="1" dirty="0" smtClean="0"/>
              <a:t>If AID range/</a:t>
            </a:r>
            <a:r>
              <a:rPr lang="en-US" sz="1800" i="1" dirty="0" err="1" smtClean="0"/>
              <a:t>groupID</a:t>
            </a:r>
            <a:r>
              <a:rPr lang="en-US" sz="1800" i="1" dirty="0" smtClean="0"/>
              <a:t> field is set to a </a:t>
            </a:r>
            <a:r>
              <a:rPr lang="en-US" sz="1800" i="1" dirty="0" err="1" smtClean="0"/>
              <a:t>groupID</a:t>
            </a:r>
            <a:r>
              <a:rPr lang="en-US" sz="1800" i="1" dirty="0" smtClean="0"/>
              <a:t> value, the STAs are scheduled with </a:t>
            </a:r>
            <a:r>
              <a:rPr lang="en-US" sz="1800" i="1" dirty="0" err="1" smtClean="0"/>
              <a:t>groupID</a:t>
            </a:r>
            <a:endParaRPr lang="en-US" sz="1800" dirty="0"/>
          </a:p>
          <a:p>
            <a:r>
              <a:rPr lang="en-US" sz="1800" dirty="0" smtClean="0"/>
              <a:t>The trigger frame identifies the group of STAs that can respond:</a:t>
            </a:r>
          </a:p>
          <a:p>
            <a:pPr lvl="1"/>
            <a:r>
              <a:rPr lang="en-US" sz="1600" dirty="0" smtClean="0"/>
              <a:t>The AID range/</a:t>
            </a:r>
            <a:r>
              <a:rPr lang="en-US" sz="1600" dirty="0" err="1" smtClean="0"/>
              <a:t>groupID</a:t>
            </a:r>
            <a:r>
              <a:rPr lang="en-US" sz="1600" dirty="0" smtClean="0"/>
              <a:t> field is set to a predefined group ID</a:t>
            </a:r>
          </a:p>
          <a:p>
            <a:pPr lvl="1"/>
            <a:r>
              <a:rPr lang="en-US" sz="1600" dirty="0" smtClean="0"/>
              <a:t>The AID start/index start indicates at which index in the group the range of STAs are scheduled</a:t>
            </a:r>
          </a:p>
          <a:p>
            <a:pPr lvl="1"/>
            <a:r>
              <a:rPr lang="en-US" sz="1600" dirty="0" smtClean="0"/>
              <a:t>STAs that belong to the </a:t>
            </a:r>
            <a:r>
              <a:rPr lang="en-US" sz="1600" dirty="0"/>
              <a:t>group </a:t>
            </a:r>
            <a:r>
              <a:rPr lang="en-US" sz="1600" dirty="0" smtClean="0"/>
              <a:t>and whose index </a:t>
            </a:r>
            <a:r>
              <a:rPr lang="en-US" sz="1600" dirty="0"/>
              <a:t>is between </a:t>
            </a:r>
            <a:r>
              <a:rPr lang="en-US" sz="1600" dirty="0" smtClean="0"/>
              <a:t>Index </a:t>
            </a:r>
            <a:r>
              <a:rPr lang="en-US" sz="1600" dirty="0"/>
              <a:t>start and </a:t>
            </a:r>
            <a:r>
              <a:rPr lang="en-US" sz="1600" dirty="0" smtClean="0"/>
              <a:t>Index </a:t>
            </a:r>
            <a:r>
              <a:rPr lang="en-US" sz="1600" dirty="0"/>
              <a:t>start + NAIDs are scheduled</a:t>
            </a:r>
          </a:p>
          <a:p>
            <a:pPr lvl="1"/>
            <a:r>
              <a:rPr lang="en-US" sz="1600" dirty="0" smtClean="0"/>
              <a:t>The </a:t>
            </a:r>
            <a:r>
              <a:rPr lang="en-US" sz="1600" dirty="0"/>
              <a:t>index of the STA </a:t>
            </a:r>
            <a:r>
              <a:rPr lang="en-US" sz="1600" dirty="0" smtClean="0"/>
              <a:t>in the </a:t>
            </a:r>
            <a:r>
              <a:rPr lang="en-US" sz="1600" dirty="0" err="1" smtClean="0"/>
              <a:t>groupID</a:t>
            </a:r>
            <a:r>
              <a:rPr lang="en-US" sz="1600" dirty="0" smtClean="0"/>
              <a:t> compared to Index Start is </a:t>
            </a:r>
            <a:r>
              <a:rPr lang="en-US" sz="1600" dirty="0"/>
              <a:t>used to know the </a:t>
            </a:r>
            <a:r>
              <a:rPr lang="en-US" sz="1600" dirty="0" smtClean="0"/>
              <a:t>allocation</a:t>
            </a:r>
            <a:endParaRPr lang="en-US" sz="1600" dirty="0"/>
          </a:p>
          <a:p>
            <a:pPr lvl="1"/>
            <a:endParaRPr lang="en-US" sz="1600" dirty="0" smtClean="0"/>
          </a:p>
          <a:p>
            <a:endParaRPr lang="en-US" sz="1800" dirty="0"/>
          </a:p>
        </p:txBody>
      </p:sp>
      <p:sp>
        <p:nvSpPr>
          <p:cNvPr id="3" name="Date Placeholder 2"/>
          <p:cNvSpPr>
            <a:spLocks noGrp="1"/>
          </p:cNvSpPr>
          <p:nvPr>
            <p:ph type="dt" sz="half" idx="10"/>
          </p:nvPr>
        </p:nvSpPr>
        <p:spPr/>
        <p:txBody>
          <a:bodyPr/>
          <a:lstStyle/>
          <a:p>
            <a:pPr>
              <a:defRPr/>
            </a:pPr>
            <a:r>
              <a:rPr lang="en-US" smtClean="0"/>
              <a:t>January, 2017</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14</a:t>
            </a:fld>
            <a:endParaRPr lang="en-US"/>
          </a:p>
        </p:txBody>
      </p:sp>
      <p:sp>
        <p:nvSpPr>
          <p:cNvPr id="5" name="Title 4"/>
          <p:cNvSpPr>
            <a:spLocks noGrp="1"/>
          </p:cNvSpPr>
          <p:nvPr>
            <p:ph type="title"/>
          </p:nvPr>
        </p:nvSpPr>
        <p:spPr/>
        <p:txBody>
          <a:bodyPr/>
          <a:lstStyle/>
          <a:p>
            <a:r>
              <a:rPr lang="en-US" dirty="0" smtClean="0"/>
              <a:t>Scheduling the STAs</a:t>
            </a:r>
            <a:br>
              <a:rPr lang="en-US" dirty="0" smtClean="0"/>
            </a:br>
            <a:r>
              <a:rPr lang="en-US" dirty="0" smtClean="0"/>
              <a:t>with </a:t>
            </a:r>
            <a:r>
              <a:rPr lang="en-US" dirty="0" err="1" smtClean="0"/>
              <a:t>groupID</a:t>
            </a:r>
            <a:endParaRPr lang="en-US" dirty="0"/>
          </a:p>
        </p:txBody>
      </p:sp>
      <p:sp>
        <p:nvSpPr>
          <p:cNvPr id="6" name="Footer Placeholder 5"/>
          <p:cNvSpPr>
            <a:spLocks noGrp="1"/>
          </p:cNvSpPr>
          <p:nvPr>
            <p:ph type="ftr" sz="quarter" idx="3"/>
          </p:nvPr>
        </p:nvSpPr>
        <p:spPr/>
        <p:txBody>
          <a:bodyPr/>
          <a:lstStyle/>
          <a:p>
            <a:pPr>
              <a:defRPr/>
            </a:pPr>
            <a:r>
              <a:rPr lang="en-US" altLang="ko-KR" smtClean="0"/>
              <a:t>Laurent cariou, Intel</a:t>
            </a:r>
            <a:endParaRPr lang="en-US" altLang="ko-KR" dirty="0"/>
          </a:p>
        </p:txBody>
      </p:sp>
    </p:spTree>
    <p:extLst>
      <p:ext uri="{BB962C8B-B14F-4D97-AF65-F5344CB8AC3E}">
        <p14:creationId xmlns:p14="http://schemas.microsoft.com/office/powerpoint/2010/main" val="5253445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1800" dirty="0" smtClean="0"/>
              <a:t>We propose to enable group management </a:t>
            </a:r>
            <a:r>
              <a:rPr lang="en-US" sz="1800" dirty="0"/>
              <a:t>as in </a:t>
            </a:r>
            <a:r>
              <a:rPr lang="en-US" sz="1800" dirty="0" smtClean="0"/>
              <a:t>11ac</a:t>
            </a:r>
            <a:endParaRPr lang="en-US" sz="1800" dirty="0"/>
          </a:p>
          <a:p>
            <a:pPr lvl="1"/>
            <a:r>
              <a:rPr lang="en-US" sz="1600" dirty="0"/>
              <a:t>Frame unicasted to a STA to indicate to which group it is a member and the position of that STA in these groups.</a:t>
            </a:r>
          </a:p>
          <a:p>
            <a:pPr lvl="1"/>
            <a:r>
              <a:rPr lang="en-US" sz="1600" dirty="0"/>
              <a:t>9 bits to indicate groups positions (instead of 2 with 11ac)</a:t>
            </a:r>
          </a:p>
          <a:p>
            <a:endParaRPr lang="en-US" sz="1800" dirty="0" smtClean="0"/>
          </a:p>
          <a:p>
            <a:r>
              <a:rPr lang="en-US" sz="1800" dirty="0" smtClean="0"/>
              <a:t>For this, we propose to define a new HE Group </a:t>
            </a:r>
            <a:r>
              <a:rPr lang="en-US" sz="1800" dirty="0"/>
              <a:t>ID Management frame </a:t>
            </a:r>
            <a:r>
              <a:rPr lang="en-US" sz="1800" dirty="0" smtClean="0"/>
              <a:t>(HE action frame)</a:t>
            </a:r>
          </a:p>
          <a:p>
            <a:pPr lvl="1"/>
            <a:r>
              <a:rPr lang="en-US" sz="1600" dirty="0" smtClean="0"/>
              <a:t>It replicates 11ax </a:t>
            </a:r>
            <a:r>
              <a:rPr lang="en-US" sz="1600" dirty="0" err="1" smtClean="0"/>
              <a:t>groupID</a:t>
            </a:r>
            <a:r>
              <a:rPr lang="en-US" sz="1600" dirty="0" smtClean="0"/>
              <a:t> management</a:t>
            </a:r>
          </a:p>
          <a:p>
            <a:pPr lvl="1"/>
            <a:r>
              <a:rPr lang="en-US" sz="1600" dirty="0" smtClean="0"/>
              <a:t>It includes Membership status array field already defined in 9.4.1.54</a:t>
            </a:r>
          </a:p>
          <a:p>
            <a:pPr lvl="1"/>
            <a:r>
              <a:rPr lang="en-US" sz="1600" dirty="0" smtClean="0"/>
              <a:t>It includes a new HE user Position Array field (see below with the changes compared to User Position Array field used in 11ac)</a:t>
            </a:r>
            <a:endParaRPr lang="en-US" sz="1600" dirty="0"/>
          </a:p>
          <a:p>
            <a:pPr lvl="1"/>
            <a:endParaRPr lang="en-US" sz="1600" dirty="0"/>
          </a:p>
          <a:p>
            <a:endParaRPr lang="en-US" sz="1800" dirty="0"/>
          </a:p>
          <a:p>
            <a:endParaRPr lang="en-US" dirty="0"/>
          </a:p>
        </p:txBody>
      </p:sp>
      <p:sp>
        <p:nvSpPr>
          <p:cNvPr id="3" name="Date Placeholder 2"/>
          <p:cNvSpPr>
            <a:spLocks noGrp="1"/>
          </p:cNvSpPr>
          <p:nvPr>
            <p:ph type="dt" sz="half" idx="10"/>
          </p:nvPr>
        </p:nvSpPr>
        <p:spPr/>
        <p:txBody>
          <a:bodyPr/>
          <a:lstStyle/>
          <a:p>
            <a:pPr>
              <a:defRPr/>
            </a:pPr>
            <a:r>
              <a:rPr lang="en-US" smtClean="0"/>
              <a:t>January, 2017</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15</a:t>
            </a:fld>
            <a:endParaRPr lang="en-US"/>
          </a:p>
        </p:txBody>
      </p:sp>
      <p:sp>
        <p:nvSpPr>
          <p:cNvPr id="5" name="Title 4"/>
          <p:cNvSpPr>
            <a:spLocks noGrp="1"/>
          </p:cNvSpPr>
          <p:nvPr>
            <p:ph type="title"/>
          </p:nvPr>
        </p:nvSpPr>
        <p:spPr/>
        <p:txBody>
          <a:bodyPr/>
          <a:lstStyle/>
          <a:p>
            <a:r>
              <a:rPr lang="en-US" dirty="0" err="1" smtClean="0"/>
              <a:t>GroupID</a:t>
            </a:r>
            <a:r>
              <a:rPr lang="en-US" dirty="0" smtClean="0"/>
              <a:t> management</a:t>
            </a:r>
            <a:endParaRPr lang="en-US" dirty="0"/>
          </a:p>
        </p:txBody>
      </p:sp>
      <p:sp>
        <p:nvSpPr>
          <p:cNvPr id="6" name="Footer Placeholder 5"/>
          <p:cNvSpPr>
            <a:spLocks noGrp="1"/>
          </p:cNvSpPr>
          <p:nvPr>
            <p:ph type="ftr" sz="quarter" idx="3"/>
          </p:nvPr>
        </p:nvSpPr>
        <p:spPr/>
        <p:txBody>
          <a:bodyPr/>
          <a:lstStyle/>
          <a:p>
            <a:pPr>
              <a:defRPr/>
            </a:pPr>
            <a:r>
              <a:rPr lang="en-US" altLang="ko-KR" smtClean="0"/>
              <a:t>Laurent cariou, Intel</a:t>
            </a:r>
            <a:endParaRPr lang="en-US" altLang="ko-KR" dirty="0"/>
          </a:p>
        </p:txBody>
      </p:sp>
      <p:graphicFrame>
        <p:nvGraphicFramePr>
          <p:cNvPr id="7" name="Table 6"/>
          <p:cNvGraphicFramePr>
            <a:graphicFrameLocks noGrp="1"/>
          </p:cNvGraphicFramePr>
          <p:nvPr>
            <p:extLst>
              <p:ext uri="{D42A27DB-BD31-4B8C-83A1-F6EECF244321}">
                <p14:modId xmlns:p14="http://schemas.microsoft.com/office/powerpoint/2010/main" val="4046158024"/>
              </p:ext>
            </p:extLst>
          </p:nvPr>
        </p:nvGraphicFramePr>
        <p:xfrm>
          <a:off x="565150" y="4876800"/>
          <a:ext cx="4165600" cy="1168400"/>
        </p:xfrm>
        <a:graphic>
          <a:graphicData uri="http://schemas.openxmlformats.org/drawingml/2006/table">
            <a:tbl>
              <a:tblPr/>
              <a:tblGrid>
                <a:gridCol w="1079500"/>
                <a:gridCol w="1079500"/>
                <a:gridCol w="546100"/>
                <a:gridCol w="1079500"/>
                <a:gridCol w="381000"/>
              </a:tblGrid>
              <a:tr h="254000">
                <a:tc>
                  <a:txBody>
                    <a:bodyPr/>
                    <a:lstStyle/>
                    <a:p>
                      <a:pPr marL="0" marR="0" algn="ctr">
                        <a:lnSpc>
                          <a:spcPts val="800"/>
                        </a:lnSpc>
                        <a:spcBef>
                          <a:spcPts val="0"/>
                        </a:spcBef>
                        <a:spcAft>
                          <a:spcPts val="0"/>
                        </a:spcAft>
                      </a:pPr>
                      <a:r>
                        <a:rPr lang="en-US" sz="800" dirty="0">
                          <a:solidFill>
                            <a:srgbClr val="000000"/>
                          </a:solidFill>
                          <a:effectLst/>
                          <a:latin typeface="Arial" panose="020B0604020202020204" pitchFamily="34" charset="0"/>
                          <a:ea typeface="PMingLiU"/>
                        </a:rPr>
                        <a:t>B0</a:t>
                      </a:r>
                    </a:p>
                  </a:txBody>
                  <a:tcPr marL="76200" marR="76200" marT="101600" marB="63500" anchor="ctr">
                    <a:lnL>
                      <a:noFill/>
                    </a:lnL>
                    <a:lnR>
                      <a:noFill/>
                    </a:lnR>
                    <a:lnT>
                      <a:noFill/>
                    </a:lnT>
                    <a:lnB w="19050" cap="flat" cmpd="sng" algn="ctr">
                      <a:solidFill>
                        <a:srgbClr val="000000"/>
                      </a:solidFill>
                      <a:prstDash val="solid"/>
                      <a:round/>
                      <a:headEnd type="none" w="med" len="med"/>
                      <a:tailEnd type="none" w="med" len="med"/>
                    </a:lnB>
                  </a:tcPr>
                </a:tc>
                <a:tc>
                  <a:txBody>
                    <a:bodyPr/>
                    <a:lstStyle/>
                    <a:p>
                      <a:pPr marL="0" marR="0" algn="ctr">
                        <a:lnSpc>
                          <a:spcPts val="800"/>
                        </a:lnSpc>
                        <a:spcBef>
                          <a:spcPts val="0"/>
                        </a:spcBef>
                        <a:spcAft>
                          <a:spcPts val="0"/>
                        </a:spcAft>
                      </a:pPr>
                      <a:r>
                        <a:rPr lang="en-US" sz="800" dirty="0">
                          <a:solidFill>
                            <a:srgbClr val="000000"/>
                          </a:solidFill>
                          <a:effectLst/>
                          <a:latin typeface="Arial" panose="020B0604020202020204" pitchFamily="34" charset="0"/>
                          <a:ea typeface="PMingLiU"/>
                        </a:rPr>
                        <a:t>B1</a:t>
                      </a:r>
                    </a:p>
                  </a:txBody>
                  <a:tcPr marL="76200" marR="76200" marT="101600" marB="63500" anchor="ctr">
                    <a:lnL>
                      <a:noFill/>
                    </a:lnL>
                    <a:lnR>
                      <a:noFill/>
                    </a:lnR>
                    <a:lnT>
                      <a:noFill/>
                    </a:lnT>
                    <a:lnB w="19050" cap="flat" cmpd="sng" algn="ctr">
                      <a:solidFill>
                        <a:srgbClr val="000000"/>
                      </a:solidFill>
                      <a:prstDash val="solid"/>
                      <a:round/>
                      <a:headEnd type="none" w="med" len="med"/>
                      <a:tailEnd type="none" w="med" len="med"/>
                    </a:lnB>
                  </a:tcPr>
                </a:tc>
                <a:tc>
                  <a:txBody>
                    <a:bodyPr/>
                    <a:lstStyle/>
                    <a:p>
                      <a:pPr marL="0" marR="0" algn="ctr">
                        <a:lnSpc>
                          <a:spcPts val="800"/>
                        </a:lnSpc>
                        <a:spcBef>
                          <a:spcPts val="0"/>
                        </a:spcBef>
                        <a:spcAft>
                          <a:spcPts val="0"/>
                        </a:spcAft>
                      </a:pPr>
                      <a:r>
                        <a:rPr lang="en-US" sz="800">
                          <a:solidFill>
                            <a:srgbClr val="000000"/>
                          </a:solidFill>
                          <a:effectLst/>
                          <a:latin typeface="Arial" panose="020B0604020202020204" pitchFamily="34" charset="0"/>
                          <a:ea typeface="PMingLiU"/>
                        </a:rPr>
                        <a:t> </a:t>
                      </a:r>
                    </a:p>
                  </a:txBody>
                  <a:tcPr marL="76200" marR="76200" marT="101600" marB="63500" anchor="ctr">
                    <a:lnL>
                      <a:noFill/>
                    </a:lnL>
                    <a:lnR>
                      <a:noFill/>
                    </a:lnR>
                    <a:lnT>
                      <a:noFill/>
                    </a:lnT>
                    <a:lnB w="19050" cap="flat" cmpd="sng" algn="ctr">
                      <a:solidFill>
                        <a:srgbClr val="000000"/>
                      </a:solidFill>
                      <a:prstDash val="solid"/>
                      <a:round/>
                      <a:headEnd type="none" w="med" len="med"/>
                      <a:tailEnd type="none" w="med" len="med"/>
                    </a:lnB>
                  </a:tcPr>
                </a:tc>
                <a:tc>
                  <a:txBody>
                    <a:bodyPr/>
                    <a:lstStyle/>
                    <a:p>
                      <a:pPr marL="0" marR="0" algn="ctr">
                        <a:lnSpc>
                          <a:spcPts val="800"/>
                        </a:lnSpc>
                        <a:spcBef>
                          <a:spcPts val="0"/>
                        </a:spcBef>
                        <a:spcAft>
                          <a:spcPts val="0"/>
                        </a:spcAft>
                      </a:pPr>
                      <a:r>
                        <a:rPr lang="en-US" sz="800">
                          <a:solidFill>
                            <a:srgbClr val="000000"/>
                          </a:solidFill>
                          <a:effectLst/>
                          <a:latin typeface="Arial" panose="020B0604020202020204" pitchFamily="34" charset="0"/>
                          <a:ea typeface="PMingLiU"/>
                        </a:rPr>
                        <a:t>B63</a:t>
                      </a:r>
                    </a:p>
                  </a:txBody>
                  <a:tcPr marL="76200" marR="76200" marT="101600" marB="63500" anchor="ctr">
                    <a:lnL>
                      <a:noFill/>
                    </a:lnL>
                    <a:lnR>
                      <a:noFill/>
                    </a:lnR>
                    <a:lnT>
                      <a:noFill/>
                    </a:lnT>
                    <a:lnB w="1905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100">
                          <a:effectLst/>
                          <a:latin typeface="Calibri" panose="020F0502020204030204" pitchFamily="34" charset="0"/>
                          <a:ea typeface="Times New Roman" panose="02020603050405020304" pitchFamily="18" charset="0"/>
                          <a:cs typeface="Times New Roman" panose="02020603050405020304" pitchFamily="18" charset="0"/>
                        </a:rPr>
                        <a:t> </a:t>
                      </a:r>
                    </a:p>
                  </a:txBody>
                  <a:tcPr marL="0" marR="0" marT="0" marB="0" anchor="ctr">
                    <a:lnL>
                      <a:noFill/>
                    </a:lnL>
                    <a:lnR>
                      <a:noFill/>
                    </a:lnR>
                    <a:lnT>
                      <a:noFill/>
                    </a:lnT>
                    <a:lnB>
                      <a:noFill/>
                    </a:lnB>
                  </a:tcPr>
                </a:tc>
              </a:tr>
              <a:tr h="355600">
                <a:tc>
                  <a:txBody>
                    <a:bodyPr/>
                    <a:lstStyle/>
                    <a:p>
                      <a:pPr marL="0" marR="0" algn="ctr">
                        <a:lnSpc>
                          <a:spcPts val="800"/>
                        </a:lnSpc>
                        <a:spcBef>
                          <a:spcPts val="0"/>
                        </a:spcBef>
                        <a:spcAft>
                          <a:spcPts val="0"/>
                        </a:spcAft>
                      </a:pPr>
                      <a:r>
                        <a:rPr lang="en-US" sz="800" dirty="0">
                          <a:solidFill>
                            <a:srgbClr val="000000"/>
                          </a:solidFill>
                          <a:effectLst/>
                          <a:latin typeface="Arial" panose="020B0604020202020204" pitchFamily="34" charset="0"/>
                          <a:ea typeface="PMingLiU"/>
                        </a:rPr>
                        <a:t>Membership Status In Group ID 0</a:t>
                      </a:r>
                    </a:p>
                  </a:txBody>
                  <a:tcPr marL="76200" marR="76200" marT="101600" marB="6350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800"/>
                        </a:lnSpc>
                        <a:spcBef>
                          <a:spcPts val="0"/>
                        </a:spcBef>
                        <a:spcAft>
                          <a:spcPts val="0"/>
                        </a:spcAft>
                      </a:pPr>
                      <a:r>
                        <a:rPr lang="en-US" sz="800">
                          <a:solidFill>
                            <a:srgbClr val="000000"/>
                          </a:solidFill>
                          <a:effectLst/>
                          <a:latin typeface="Arial" panose="020B0604020202020204" pitchFamily="34" charset="0"/>
                          <a:ea typeface="PMingLiU"/>
                        </a:rPr>
                        <a:t>Membership Status In Group ID 1</a:t>
                      </a:r>
                    </a:p>
                  </a:txBody>
                  <a:tcPr marL="76200" marR="76200" marT="101600" marB="6350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800"/>
                        </a:lnSpc>
                        <a:spcBef>
                          <a:spcPts val="0"/>
                        </a:spcBef>
                        <a:spcAft>
                          <a:spcPts val="0"/>
                        </a:spcAft>
                      </a:pPr>
                      <a:r>
                        <a:rPr lang="en-US" sz="800">
                          <a:solidFill>
                            <a:srgbClr val="000000"/>
                          </a:solidFill>
                          <a:effectLst/>
                          <a:latin typeface="Arial" panose="020B0604020202020204" pitchFamily="34" charset="0"/>
                          <a:ea typeface="PMingLiU"/>
                        </a:rPr>
                        <a:t>…</a:t>
                      </a:r>
                    </a:p>
                  </a:txBody>
                  <a:tcPr marL="76200" marR="76200" marT="101600" marB="6350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800"/>
                        </a:lnSpc>
                        <a:spcBef>
                          <a:spcPts val="0"/>
                        </a:spcBef>
                        <a:spcAft>
                          <a:spcPts val="0"/>
                        </a:spcAft>
                      </a:pPr>
                      <a:r>
                        <a:rPr lang="en-US" sz="800" dirty="0">
                          <a:solidFill>
                            <a:srgbClr val="000000"/>
                          </a:solidFill>
                          <a:effectLst/>
                          <a:latin typeface="Arial" panose="020B0604020202020204" pitchFamily="34" charset="0"/>
                          <a:ea typeface="PMingLiU"/>
                        </a:rPr>
                        <a:t>Membership Status In Group ID 63 </a:t>
                      </a:r>
                    </a:p>
                  </a:txBody>
                  <a:tcPr marL="76200" marR="76200" marT="101600" marB="6350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100">
                          <a:effectLst/>
                          <a:latin typeface="Calibri" panose="020F0502020204030204" pitchFamily="34" charset="0"/>
                          <a:ea typeface="Times New Roman" panose="02020603050405020304" pitchFamily="18" charset="0"/>
                          <a:cs typeface="Times New Roman" panose="02020603050405020304" pitchFamily="18" charset="0"/>
                        </a:rPr>
                        <a:t> </a:t>
                      </a:r>
                    </a:p>
                  </a:txBody>
                  <a:tcPr marL="0" marR="0" marT="0" marB="0" anchor="ctr">
                    <a:lnL w="19050" cap="flat" cmpd="sng" algn="ctr">
                      <a:solidFill>
                        <a:srgbClr val="000000"/>
                      </a:solidFill>
                      <a:prstDash val="solid"/>
                      <a:round/>
                      <a:headEnd type="none" w="med" len="med"/>
                      <a:tailEnd type="none" w="med" len="med"/>
                    </a:lnL>
                    <a:lnR>
                      <a:noFill/>
                    </a:lnR>
                    <a:lnT>
                      <a:noFill/>
                    </a:lnT>
                    <a:lnB>
                      <a:noFill/>
                    </a:lnB>
                  </a:tcPr>
                </a:tc>
              </a:tr>
              <a:tr h="254000">
                <a:tc>
                  <a:txBody>
                    <a:bodyPr/>
                    <a:lstStyle/>
                    <a:p>
                      <a:pPr marL="0" marR="0" algn="ctr">
                        <a:lnSpc>
                          <a:spcPts val="800"/>
                        </a:lnSpc>
                        <a:spcBef>
                          <a:spcPts val="0"/>
                        </a:spcBef>
                        <a:spcAft>
                          <a:spcPts val="0"/>
                        </a:spcAft>
                      </a:pPr>
                      <a:r>
                        <a:rPr lang="en-US" sz="800">
                          <a:solidFill>
                            <a:srgbClr val="000000"/>
                          </a:solidFill>
                          <a:effectLst/>
                          <a:latin typeface="Arial" panose="020B0604020202020204" pitchFamily="34" charset="0"/>
                          <a:ea typeface="PMingLiU"/>
                        </a:rPr>
                        <a:t>1</a:t>
                      </a:r>
                    </a:p>
                  </a:txBody>
                  <a:tcPr marL="76200" marR="76200" marT="101600" marB="6350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lnSpc>
                          <a:spcPts val="800"/>
                        </a:lnSpc>
                        <a:spcBef>
                          <a:spcPts val="0"/>
                        </a:spcBef>
                        <a:spcAft>
                          <a:spcPts val="0"/>
                        </a:spcAft>
                      </a:pPr>
                      <a:r>
                        <a:rPr lang="en-US" sz="800" dirty="0">
                          <a:solidFill>
                            <a:srgbClr val="000000"/>
                          </a:solidFill>
                          <a:effectLst/>
                          <a:latin typeface="Arial" panose="020B0604020202020204" pitchFamily="34" charset="0"/>
                          <a:ea typeface="PMingLiU"/>
                        </a:rPr>
                        <a:t>1</a:t>
                      </a:r>
                    </a:p>
                  </a:txBody>
                  <a:tcPr marL="76200" marR="76200" marT="101600" marB="6350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lnSpc>
                          <a:spcPts val="800"/>
                        </a:lnSpc>
                        <a:spcBef>
                          <a:spcPts val="0"/>
                        </a:spcBef>
                        <a:spcAft>
                          <a:spcPts val="0"/>
                        </a:spcAft>
                      </a:pPr>
                      <a:r>
                        <a:rPr lang="en-US" sz="800">
                          <a:solidFill>
                            <a:srgbClr val="000000"/>
                          </a:solidFill>
                          <a:effectLst/>
                          <a:latin typeface="Arial" panose="020B0604020202020204" pitchFamily="34" charset="0"/>
                          <a:ea typeface="PMingLiU"/>
                        </a:rPr>
                        <a:t> </a:t>
                      </a:r>
                    </a:p>
                  </a:txBody>
                  <a:tcPr marL="76200" marR="76200" marT="101600" marB="6350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lnSpc>
                          <a:spcPts val="800"/>
                        </a:lnSpc>
                        <a:spcBef>
                          <a:spcPts val="0"/>
                        </a:spcBef>
                        <a:spcAft>
                          <a:spcPts val="0"/>
                        </a:spcAft>
                      </a:pPr>
                      <a:r>
                        <a:rPr lang="en-US" sz="800">
                          <a:solidFill>
                            <a:srgbClr val="000000"/>
                          </a:solidFill>
                          <a:effectLst/>
                          <a:latin typeface="Arial" panose="020B0604020202020204" pitchFamily="34" charset="0"/>
                          <a:ea typeface="PMingLiU"/>
                        </a:rPr>
                        <a:t>1</a:t>
                      </a:r>
                    </a:p>
                  </a:txBody>
                  <a:tcPr marL="76200" marR="76200" marT="101600" marB="6350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nSpc>
                          <a:spcPct val="115000"/>
                        </a:lnSpc>
                        <a:spcBef>
                          <a:spcPts val="0"/>
                        </a:spcBef>
                        <a:spcAft>
                          <a:spcPts val="1000"/>
                        </a:spcAft>
                      </a:pPr>
                      <a:r>
                        <a:rPr lang="en-US" sz="1100">
                          <a:effectLst/>
                          <a:latin typeface="Calibri" panose="020F0502020204030204" pitchFamily="34" charset="0"/>
                          <a:ea typeface="Times New Roman" panose="02020603050405020304" pitchFamily="18" charset="0"/>
                          <a:cs typeface="Times New Roman" panose="02020603050405020304" pitchFamily="18" charset="0"/>
                        </a:rPr>
                        <a:t> </a:t>
                      </a:r>
                    </a:p>
                  </a:txBody>
                  <a:tcPr marL="0" marR="0" marT="0" marB="0" anchor="ctr">
                    <a:lnL>
                      <a:noFill/>
                    </a:lnL>
                    <a:lnR>
                      <a:noFill/>
                    </a:lnR>
                    <a:lnT>
                      <a:noFill/>
                    </a:lnT>
                    <a:lnB>
                      <a:noFill/>
                    </a:lnB>
                  </a:tcPr>
                </a:tc>
              </a:tr>
              <a:tr h="0">
                <a:tc gridSpan="5">
                  <a:txBody>
                    <a:bodyPr/>
                    <a:lstStyle/>
                    <a:p>
                      <a:pPr marL="0" marR="0" lvl="0" indent="0" algn="ctr">
                        <a:lnSpc>
                          <a:spcPts val="1200"/>
                        </a:lnSpc>
                        <a:spcBef>
                          <a:spcPts val="1200"/>
                        </a:spcBef>
                        <a:spcAft>
                          <a:spcPts val="0"/>
                        </a:spcAft>
                        <a:buFont typeface="Arial" panose="020B0604020202020204" pitchFamily="34" charset="0"/>
                        <a:buNone/>
                      </a:pPr>
                      <a:r>
                        <a:rPr lang="en-US" sz="1000" b="1" dirty="0">
                          <a:solidFill>
                            <a:srgbClr val="000000"/>
                          </a:solidFill>
                          <a:effectLst/>
                          <a:latin typeface="Arial" panose="020B0604020202020204" pitchFamily="34" charset="0"/>
                          <a:ea typeface="PMingLiU"/>
                        </a:rPr>
                        <a:t>Membership Status Array </a:t>
                      </a:r>
                      <a:r>
                        <a:rPr lang="en-US" sz="1000" b="1" dirty="0" smtClean="0">
                          <a:solidFill>
                            <a:srgbClr val="000000"/>
                          </a:solidFill>
                          <a:effectLst/>
                          <a:latin typeface="Arial" panose="020B0604020202020204" pitchFamily="34" charset="0"/>
                          <a:ea typeface="PMingLiU"/>
                        </a:rPr>
                        <a:t>field</a:t>
                      </a:r>
                      <a:endParaRPr lang="en-US" sz="1000" b="1" dirty="0">
                        <a:solidFill>
                          <a:srgbClr val="000000"/>
                        </a:solidFill>
                        <a:effectLst/>
                        <a:latin typeface="Arial" panose="020B0604020202020204" pitchFamily="34" charset="0"/>
                        <a:ea typeface="PMingLiU"/>
                      </a:endParaRPr>
                    </a:p>
                  </a:txBody>
                  <a:tcPr marL="76200" marR="76200" marT="76200" marB="38100" anchor="ctr">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3013400546"/>
              </p:ext>
            </p:extLst>
          </p:nvPr>
        </p:nvGraphicFramePr>
        <p:xfrm>
          <a:off x="4610100" y="4876800"/>
          <a:ext cx="3708400" cy="1168400"/>
        </p:xfrm>
        <a:graphic>
          <a:graphicData uri="http://schemas.openxmlformats.org/drawingml/2006/table">
            <a:tbl>
              <a:tblPr/>
              <a:tblGrid>
                <a:gridCol w="381000"/>
                <a:gridCol w="939800"/>
                <a:gridCol w="876300"/>
                <a:gridCol w="609600"/>
                <a:gridCol w="901700"/>
              </a:tblGrid>
              <a:tr h="254000">
                <a:tc>
                  <a:txBody>
                    <a:bodyPr/>
                    <a:lstStyle/>
                    <a:p>
                      <a:pPr marL="0" marR="0" algn="ctr">
                        <a:lnSpc>
                          <a:spcPts val="800"/>
                        </a:lnSpc>
                        <a:spcBef>
                          <a:spcPts val="0"/>
                        </a:spcBef>
                        <a:spcAft>
                          <a:spcPts val="0"/>
                        </a:spcAft>
                      </a:pPr>
                      <a:r>
                        <a:rPr lang="en-US" sz="800" dirty="0">
                          <a:solidFill>
                            <a:srgbClr val="000000"/>
                          </a:solidFill>
                          <a:effectLst/>
                          <a:latin typeface="Arial" panose="020B0604020202020204" pitchFamily="34" charset="0"/>
                          <a:ea typeface="PMingLiU"/>
                        </a:rPr>
                        <a:t> </a:t>
                      </a:r>
                    </a:p>
                  </a:txBody>
                  <a:tcPr marL="76200" marR="76200" marT="101600" marB="63500" anchor="ctr">
                    <a:lnL>
                      <a:noFill/>
                    </a:lnL>
                    <a:lnR>
                      <a:noFill/>
                    </a:lnR>
                    <a:lnT>
                      <a:noFill/>
                    </a:lnT>
                    <a:lnB>
                      <a:noFill/>
                    </a:lnB>
                  </a:tcPr>
                </a:tc>
                <a:tc>
                  <a:txBody>
                    <a:bodyPr/>
                    <a:lstStyle/>
                    <a:p>
                      <a:pPr marL="0" marR="0" algn="l">
                        <a:lnSpc>
                          <a:spcPts val="800"/>
                        </a:lnSpc>
                        <a:spcBef>
                          <a:spcPts val="0"/>
                        </a:spcBef>
                        <a:spcAft>
                          <a:spcPts val="0"/>
                        </a:spcAft>
                        <a:tabLst>
                          <a:tab pos="774700" algn="r"/>
                        </a:tabLst>
                      </a:pPr>
                      <a:r>
                        <a:rPr lang="en-US" sz="800">
                          <a:solidFill>
                            <a:srgbClr val="000000"/>
                          </a:solidFill>
                          <a:effectLst/>
                          <a:latin typeface="Arial" panose="020B0604020202020204" pitchFamily="34" charset="0"/>
                          <a:ea typeface="PMingLiU"/>
                        </a:rPr>
                        <a:t>B0	B1</a:t>
                      </a:r>
                    </a:p>
                  </a:txBody>
                  <a:tcPr marL="76200" marR="76200" marT="101600" marB="63500" anchor="ctr">
                    <a:lnL>
                      <a:noFill/>
                    </a:lnL>
                    <a:lnR>
                      <a:noFill/>
                    </a:lnR>
                    <a:lnT>
                      <a:noFill/>
                    </a:lnT>
                    <a:lnB w="19050" cap="flat" cmpd="sng" algn="ctr">
                      <a:solidFill>
                        <a:srgbClr val="000000"/>
                      </a:solidFill>
                      <a:prstDash val="solid"/>
                      <a:round/>
                      <a:headEnd type="none" w="med" len="med"/>
                      <a:tailEnd type="none" w="med" len="med"/>
                    </a:lnB>
                  </a:tcPr>
                </a:tc>
                <a:tc>
                  <a:txBody>
                    <a:bodyPr/>
                    <a:lstStyle/>
                    <a:p>
                      <a:pPr marL="0" marR="0" algn="l">
                        <a:lnSpc>
                          <a:spcPts val="800"/>
                        </a:lnSpc>
                        <a:spcBef>
                          <a:spcPts val="0"/>
                        </a:spcBef>
                        <a:spcAft>
                          <a:spcPts val="0"/>
                        </a:spcAft>
                        <a:tabLst>
                          <a:tab pos="723900" algn="r"/>
                        </a:tabLst>
                      </a:pPr>
                      <a:r>
                        <a:rPr lang="en-US" sz="800">
                          <a:solidFill>
                            <a:srgbClr val="000000"/>
                          </a:solidFill>
                          <a:effectLst/>
                          <a:latin typeface="Arial" panose="020B0604020202020204" pitchFamily="34" charset="0"/>
                          <a:ea typeface="PMingLiU"/>
                        </a:rPr>
                        <a:t>B2	B3</a:t>
                      </a:r>
                    </a:p>
                  </a:txBody>
                  <a:tcPr marL="76200" marR="76200" marT="101600" marB="63500" anchor="ctr">
                    <a:lnL>
                      <a:noFill/>
                    </a:lnL>
                    <a:lnR>
                      <a:noFill/>
                    </a:lnR>
                    <a:lnT>
                      <a:noFill/>
                    </a:lnT>
                    <a:lnB w="19050" cap="flat" cmpd="sng" algn="ctr">
                      <a:solidFill>
                        <a:srgbClr val="000000"/>
                      </a:solidFill>
                      <a:prstDash val="solid"/>
                      <a:round/>
                      <a:headEnd type="none" w="med" len="med"/>
                      <a:tailEnd type="none" w="med" len="med"/>
                    </a:lnB>
                  </a:tcPr>
                </a:tc>
                <a:tc>
                  <a:txBody>
                    <a:bodyPr/>
                    <a:lstStyle/>
                    <a:p>
                      <a:pPr marL="0" marR="0" algn="ctr">
                        <a:lnSpc>
                          <a:spcPts val="800"/>
                        </a:lnSpc>
                        <a:spcBef>
                          <a:spcPts val="0"/>
                        </a:spcBef>
                        <a:spcAft>
                          <a:spcPts val="0"/>
                        </a:spcAft>
                      </a:pPr>
                      <a:r>
                        <a:rPr lang="en-US" sz="800">
                          <a:solidFill>
                            <a:srgbClr val="000000"/>
                          </a:solidFill>
                          <a:effectLst/>
                          <a:latin typeface="Arial" panose="020B0604020202020204" pitchFamily="34" charset="0"/>
                          <a:ea typeface="PMingLiU"/>
                        </a:rPr>
                        <a:t> </a:t>
                      </a:r>
                    </a:p>
                  </a:txBody>
                  <a:tcPr marL="76200" marR="76200" marT="101600" marB="63500" anchor="ctr">
                    <a:lnL>
                      <a:noFill/>
                    </a:lnL>
                    <a:lnR>
                      <a:noFill/>
                    </a:lnR>
                    <a:lnT>
                      <a:noFill/>
                    </a:lnT>
                    <a:lnB w="19050" cap="flat" cmpd="sng" algn="ctr">
                      <a:solidFill>
                        <a:srgbClr val="000000"/>
                      </a:solidFill>
                      <a:prstDash val="solid"/>
                      <a:round/>
                      <a:headEnd type="none" w="med" len="med"/>
                      <a:tailEnd type="none" w="med" len="med"/>
                    </a:lnB>
                  </a:tcPr>
                </a:tc>
                <a:tc>
                  <a:txBody>
                    <a:bodyPr/>
                    <a:lstStyle/>
                    <a:p>
                      <a:pPr marL="0" marR="0" algn="l">
                        <a:lnSpc>
                          <a:spcPts val="800"/>
                        </a:lnSpc>
                        <a:spcBef>
                          <a:spcPts val="0"/>
                        </a:spcBef>
                        <a:spcAft>
                          <a:spcPts val="0"/>
                        </a:spcAft>
                        <a:tabLst>
                          <a:tab pos="749300" algn="r"/>
                        </a:tabLst>
                      </a:pPr>
                      <a:r>
                        <a:rPr lang="en-US" sz="800">
                          <a:solidFill>
                            <a:srgbClr val="000000"/>
                          </a:solidFill>
                          <a:effectLst/>
                          <a:latin typeface="Arial" panose="020B0604020202020204" pitchFamily="34" charset="0"/>
                          <a:ea typeface="PMingLiU"/>
                        </a:rPr>
                        <a:t>B126	B127</a:t>
                      </a:r>
                    </a:p>
                  </a:txBody>
                  <a:tcPr marL="76200" marR="76200" marT="101600" marB="63500" anchor="ctr">
                    <a:lnL>
                      <a:noFill/>
                    </a:lnL>
                    <a:lnR>
                      <a:noFill/>
                    </a:lnR>
                    <a:lnT>
                      <a:noFill/>
                    </a:lnT>
                    <a:lnB w="19050" cap="flat" cmpd="sng" algn="ctr">
                      <a:solidFill>
                        <a:srgbClr val="000000"/>
                      </a:solidFill>
                      <a:prstDash val="solid"/>
                      <a:round/>
                      <a:headEnd type="none" w="med" len="med"/>
                      <a:tailEnd type="none" w="med" len="med"/>
                    </a:lnB>
                  </a:tcPr>
                </a:tc>
              </a:tr>
              <a:tr h="355600">
                <a:tc>
                  <a:txBody>
                    <a:bodyPr/>
                    <a:lstStyle/>
                    <a:p>
                      <a:pPr marL="0" marR="0" algn="ctr">
                        <a:lnSpc>
                          <a:spcPts val="800"/>
                        </a:lnSpc>
                        <a:spcBef>
                          <a:spcPts val="0"/>
                        </a:spcBef>
                        <a:spcAft>
                          <a:spcPts val="0"/>
                        </a:spcAft>
                      </a:pPr>
                      <a:r>
                        <a:rPr lang="en-US" sz="800">
                          <a:solidFill>
                            <a:srgbClr val="000000"/>
                          </a:solidFill>
                          <a:effectLst/>
                          <a:latin typeface="Arial" panose="020B0604020202020204" pitchFamily="34" charset="0"/>
                          <a:ea typeface="PMingLiU"/>
                        </a:rPr>
                        <a:t> </a:t>
                      </a:r>
                    </a:p>
                  </a:txBody>
                  <a:tcPr marL="76200" marR="76200" marT="101600" marB="63500" anchor="ctr">
                    <a:lnL>
                      <a:noFill/>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ts val="800"/>
                        </a:lnSpc>
                        <a:spcBef>
                          <a:spcPts val="0"/>
                        </a:spcBef>
                        <a:spcAft>
                          <a:spcPts val="0"/>
                        </a:spcAft>
                      </a:pPr>
                      <a:r>
                        <a:rPr lang="en-US" sz="800">
                          <a:solidFill>
                            <a:srgbClr val="000000"/>
                          </a:solidFill>
                          <a:effectLst/>
                          <a:latin typeface="Arial" panose="020B0604020202020204" pitchFamily="34" charset="0"/>
                          <a:ea typeface="PMingLiU"/>
                        </a:rPr>
                        <a:t>User Position In Group ID 0</a:t>
                      </a:r>
                    </a:p>
                  </a:txBody>
                  <a:tcPr marL="76200" marR="76200" marT="101600" marB="6350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800"/>
                        </a:lnSpc>
                        <a:spcBef>
                          <a:spcPts val="0"/>
                        </a:spcBef>
                        <a:spcAft>
                          <a:spcPts val="0"/>
                        </a:spcAft>
                      </a:pPr>
                      <a:r>
                        <a:rPr lang="en-US" sz="800">
                          <a:solidFill>
                            <a:srgbClr val="000000"/>
                          </a:solidFill>
                          <a:effectLst/>
                          <a:latin typeface="Arial" panose="020B0604020202020204" pitchFamily="34" charset="0"/>
                          <a:ea typeface="PMingLiU"/>
                        </a:rPr>
                        <a:t>User Position In Group ID 1</a:t>
                      </a:r>
                    </a:p>
                  </a:txBody>
                  <a:tcPr marL="76200" marR="76200" marT="101600" marB="6350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800"/>
                        </a:lnSpc>
                        <a:spcBef>
                          <a:spcPts val="0"/>
                        </a:spcBef>
                        <a:spcAft>
                          <a:spcPts val="0"/>
                        </a:spcAft>
                      </a:pPr>
                      <a:r>
                        <a:rPr lang="en-US" sz="800">
                          <a:solidFill>
                            <a:srgbClr val="000000"/>
                          </a:solidFill>
                          <a:effectLst/>
                          <a:latin typeface="Arial" panose="020B0604020202020204" pitchFamily="34" charset="0"/>
                          <a:ea typeface="PMingLiU"/>
                        </a:rPr>
                        <a:t>…</a:t>
                      </a:r>
                    </a:p>
                  </a:txBody>
                  <a:tcPr marL="76200" marR="76200" marT="101600" marB="6350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800"/>
                        </a:lnSpc>
                        <a:spcBef>
                          <a:spcPts val="0"/>
                        </a:spcBef>
                        <a:spcAft>
                          <a:spcPts val="0"/>
                        </a:spcAft>
                      </a:pPr>
                      <a:r>
                        <a:rPr lang="en-US" sz="800" dirty="0">
                          <a:solidFill>
                            <a:srgbClr val="000000"/>
                          </a:solidFill>
                          <a:effectLst/>
                          <a:latin typeface="Arial" panose="020B0604020202020204" pitchFamily="34" charset="0"/>
                          <a:ea typeface="PMingLiU"/>
                        </a:rPr>
                        <a:t>User Position In Group ID 63 </a:t>
                      </a:r>
                    </a:p>
                  </a:txBody>
                  <a:tcPr marL="76200" marR="76200" marT="101600" marB="6350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254000">
                <a:tc>
                  <a:txBody>
                    <a:bodyPr/>
                    <a:lstStyle/>
                    <a:p>
                      <a:pPr marL="0" marR="0" algn="ctr">
                        <a:lnSpc>
                          <a:spcPts val="800"/>
                        </a:lnSpc>
                        <a:spcBef>
                          <a:spcPts val="0"/>
                        </a:spcBef>
                        <a:spcAft>
                          <a:spcPts val="0"/>
                        </a:spcAft>
                      </a:pPr>
                      <a:r>
                        <a:rPr lang="en-US" sz="800">
                          <a:solidFill>
                            <a:srgbClr val="000000"/>
                          </a:solidFill>
                          <a:effectLst/>
                          <a:latin typeface="Arial" panose="020B0604020202020204" pitchFamily="34" charset="0"/>
                          <a:ea typeface="PMingLiU"/>
                        </a:rPr>
                        <a:t>Bits:</a:t>
                      </a:r>
                    </a:p>
                  </a:txBody>
                  <a:tcPr marL="76200" marR="76200" marT="101600" marB="63500" anchor="ctr">
                    <a:lnL>
                      <a:noFill/>
                    </a:lnL>
                    <a:lnR>
                      <a:noFill/>
                    </a:lnR>
                    <a:lnT>
                      <a:noFill/>
                    </a:lnT>
                    <a:lnB>
                      <a:noFill/>
                    </a:lnB>
                  </a:tcPr>
                </a:tc>
                <a:tc>
                  <a:txBody>
                    <a:bodyPr/>
                    <a:lstStyle/>
                    <a:p>
                      <a:pPr marL="0" marR="0" algn="ctr">
                        <a:lnSpc>
                          <a:spcPts val="800"/>
                        </a:lnSpc>
                        <a:spcBef>
                          <a:spcPts val="0"/>
                        </a:spcBef>
                        <a:spcAft>
                          <a:spcPts val="0"/>
                        </a:spcAft>
                      </a:pPr>
                      <a:r>
                        <a:rPr lang="en-US" sz="800" strike="sngStrike" dirty="0">
                          <a:solidFill>
                            <a:srgbClr val="000000"/>
                          </a:solidFill>
                          <a:effectLst/>
                          <a:latin typeface="Arial" panose="020B0604020202020204" pitchFamily="34" charset="0"/>
                          <a:ea typeface="PMingLiU"/>
                        </a:rPr>
                        <a:t>2</a:t>
                      </a:r>
                      <a:r>
                        <a:rPr lang="en-US" sz="800" dirty="0">
                          <a:solidFill>
                            <a:srgbClr val="FF0000"/>
                          </a:solidFill>
                          <a:effectLst/>
                          <a:latin typeface="Arial" panose="020B0604020202020204" pitchFamily="34" charset="0"/>
                          <a:ea typeface="PMingLiU"/>
                        </a:rPr>
                        <a:t> </a:t>
                      </a:r>
                      <a:r>
                        <a:rPr lang="en-US" sz="800" dirty="0" smtClean="0">
                          <a:solidFill>
                            <a:srgbClr val="FF0000"/>
                          </a:solidFill>
                          <a:effectLst/>
                          <a:latin typeface="Arial" panose="020B0604020202020204" pitchFamily="34" charset="0"/>
                          <a:ea typeface="PMingLiU"/>
                        </a:rPr>
                        <a:t>9</a:t>
                      </a:r>
                      <a:endParaRPr lang="en-US" sz="800" dirty="0">
                        <a:solidFill>
                          <a:srgbClr val="000000"/>
                        </a:solidFill>
                        <a:effectLst/>
                        <a:latin typeface="Arial" panose="020B0604020202020204" pitchFamily="34" charset="0"/>
                        <a:ea typeface="PMingLiU"/>
                      </a:endParaRPr>
                    </a:p>
                  </a:txBody>
                  <a:tcPr marL="76200" marR="76200" marT="101600" marB="6350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lnSpc>
                          <a:spcPts val="800"/>
                        </a:lnSpc>
                        <a:spcBef>
                          <a:spcPts val="0"/>
                        </a:spcBef>
                        <a:spcAft>
                          <a:spcPts val="0"/>
                        </a:spcAft>
                      </a:pPr>
                      <a:r>
                        <a:rPr lang="en-US" sz="800" strike="sngStrike" dirty="0">
                          <a:solidFill>
                            <a:srgbClr val="000000"/>
                          </a:solidFill>
                          <a:effectLst/>
                          <a:latin typeface="Arial" panose="020B0604020202020204" pitchFamily="34" charset="0"/>
                          <a:ea typeface="PMingLiU"/>
                        </a:rPr>
                        <a:t>2</a:t>
                      </a:r>
                      <a:r>
                        <a:rPr lang="en-US" sz="800" dirty="0">
                          <a:solidFill>
                            <a:srgbClr val="FF0000"/>
                          </a:solidFill>
                          <a:effectLst/>
                          <a:latin typeface="Arial" panose="020B0604020202020204" pitchFamily="34" charset="0"/>
                          <a:ea typeface="PMingLiU"/>
                        </a:rPr>
                        <a:t> </a:t>
                      </a:r>
                      <a:r>
                        <a:rPr lang="en-US" sz="800" dirty="0" smtClean="0">
                          <a:solidFill>
                            <a:srgbClr val="FF0000"/>
                          </a:solidFill>
                          <a:effectLst/>
                          <a:latin typeface="Arial" panose="020B0604020202020204" pitchFamily="34" charset="0"/>
                          <a:ea typeface="PMingLiU"/>
                        </a:rPr>
                        <a:t>9</a:t>
                      </a:r>
                      <a:endParaRPr lang="en-US" sz="800" dirty="0">
                        <a:solidFill>
                          <a:srgbClr val="000000"/>
                        </a:solidFill>
                        <a:effectLst/>
                        <a:latin typeface="Arial" panose="020B0604020202020204" pitchFamily="34" charset="0"/>
                        <a:ea typeface="PMingLiU"/>
                      </a:endParaRPr>
                    </a:p>
                  </a:txBody>
                  <a:tcPr marL="76200" marR="76200" marT="101600" marB="6350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lnSpc>
                          <a:spcPts val="800"/>
                        </a:lnSpc>
                        <a:spcBef>
                          <a:spcPts val="0"/>
                        </a:spcBef>
                        <a:spcAft>
                          <a:spcPts val="0"/>
                        </a:spcAft>
                      </a:pPr>
                      <a:r>
                        <a:rPr lang="en-US" sz="800">
                          <a:solidFill>
                            <a:srgbClr val="000000"/>
                          </a:solidFill>
                          <a:effectLst/>
                          <a:latin typeface="Arial" panose="020B0604020202020204" pitchFamily="34" charset="0"/>
                          <a:ea typeface="PMingLiU"/>
                        </a:rPr>
                        <a:t> </a:t>
                      </a:r>
                    </a:p>
                  </a:txBody>
                  <a:tcPr marL="76200" marR="76200" marT="101600" marB="6350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lnSpc>
                          <a:spcPts val="800"/>
                        </a:lnSpc>
                        <a:spcBef>
                          <a:spcPts val="0"/>
                        </a:spcBef>
                        <a:spcAft>
                          <a:spcPts val="0"/>
                        </a:spcAft>
                      </a:pPr>
                      <a:r>
                        <a:rPr lang="en-US" sz="800" strike="sngStrike" dirty="0">
                          <a:solidFill>
                            <a:srgbClr val="000000"/>
                          </a:solidFill>
                          <a:effectLst/>
                          <a:latin typeface="Arial" panose="020B0604020202020204" pitchFamily="34" charset="0"/>
                          <a:ea typeface="PMingLiU"/>
                        </a:rPr>
                        <a:t>2</a:t>
                      </a:r>
                      <a:r>
                        <a:rPr lang="en-US" sz="800" dirty="0">
                          <a:solidFill>
                            <a:srgbClr val="FF0000"/>
                          </a:solidFill>
                          <a:effectLst/>
                          <a:latin typeface="Arial" panose="020B0604020202020204" pitchFamily="34" charset="0"/>
                          <a:ea typeface="PMingLiU"/>
                        </a:rPr>
                        <a:t> </a:t>
                      </a:r>
                      <a:r>
                        <a:rPr lang="en-US" sz="800" dirty="0" smtClean="0">
                          <a:solidFill>
                            <a:srgbClr val="FF0000"/>
                          </a:solidFill>
                          <a:effectLst/>
                          <a:latin typeface="Arial" panose="020B0604020202020204" pitchFamily="34" charset="0"/>
                          <a:ea typeface="PMingLiU"/>
                        </a:rPr>
                        <a:t>9</a:t>
                      </a:r>
                      <a:endParaRPr lang="en-US" sz="800" dirty="0">
                        <a:solidFill>
                          <a:srgbClr val="000000"/>
                        </a:solidFill>
                        <a:effectLst/>
                        <a:latin typeface="Arial" panose="020B0604020202020204" pitchFamily="34" charset="0"/>
                        <a:ea typeface="PMingLiU"/>
                      </a:endParaRPr>
                    </a:p>
                  </a:txBody>
                  <a:tcPr marL="76200" marR="76200" marT="101600" marB="63500" anchor="ctr">
                    <a:lnL>
                      <a:noFill/>
                    </a:lnL>
                    <a:lnR>
                      <a:noFill/>
                    </a:lnR>
                    <a:lnT w="19050" cap="flat" cmpd="sng" algn="ctr">
                      <a:solidFill>
                        <a:srgbClr val="000000"/>
                      </a:solidFill>
                      <a:prstDash val="solid"/>
                      <a:round/>
                      <a:headEnd type="none" w="med" len="med"/>
                      <a:tailEnd type="none" w="med" len="med"/>
                    </a:lnT>
                    <a:lnB>
                      <a:noFill/>
                    </a:lnB>
                  </a:tcPr>
                </a:tc>
              </a:tr>
              <a:tr h="0">
                <a:tc gridSpan="5">
                  <a:txBody>
                    <a:bodyPr/>
                    <a:lstStyle/>
                    <a:p>
                      <a:pPr marL="0" marR="0" lvl="0" indent="0" algn="ctr">
                        <a:lnSpc>
                          <a:spcPts val="1200"/>
                        </a:lnSpc>
                        <a:spcBef>
                          <a:spcPts val="1200"/>
                        </a:spcBef>
                        <a:spcAft>
                          <a:spcPts val="0"/>
                        </a:spcAft>
                        <a:buFont typeface="Arial" panose="020B0604020202020204" pitchFamily="34" charset="0"/>
                        <a:buNone/>
                      </a:pPr>
                      <a:r>
                        <a:rPr lang="en-US" sz="1000" b="1" dirty="0" smtClean="0">
                          <a:solidFill>
                            <a:srgbClr val="000000"/>
                          </a:solidFill>
                          <a:effectLst/>
                          <a:latin typeface="Arial" panose="020B0604020202020204" pitchFamily="34" charset="0"/>
                          <a:ea typeface="PMingLiU"/>
                        </a:rPr>
                        <a:t>HE User </a:t>
                      </a:r>
                      <a:r>
                        <a:rPr lang="en-US" sz="1000" b="1" dirty="0">
                          <a:solidFill>
                            <a:srgbClr val="000000"/>
                          </a:solidFill>
                          <a:effectLst/>
                          <a:latin typeface="Arial" panose="020B0604020202020204" pitchFamily="34" charset="0"/>
                          <a:ea typeface="PMingLiU"/>
                        </a:rPr>
                        <a:t>Position Array field</a:t>
                      </a:r>
                    </a:p>
                  </a:txBody>
                  <a:tcPr marL="76200" marR="76200" marT="76200" marB="38100" anchor="ctr">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Tree>
    <p:extLst>
      <p:ext uri="{BB962C8B-B14F-4D97-AF65-F5344CB8AC3E}">
        <p14:creationId xmlns:p14="http://schemas.microsoft.com/office/powerpoint/2010/main" val="17774553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23900" y="1866106"/>
            <a:ext cx="7772400" cy="4495800"/>
          </a:xfrm>
        </p:spPr>
        <p:txBody>
          <a:bodyPr/>
          <a:lstStyle/>
          <a:p>
            <a:r>
              <a:rPr lang="en-US" sz="1600" dirty="0" smtClean="0"/>
              <a:t>The response follows the UL MU operation</a:t>
            </a:r>
          </a:p>
          <a:p>
            <a:r>
              <a:rPr lang="en-US" sz="1600" dirty="0" smtClean="0"/>
              <a:t>The parameters of the trigger-based PPDU are derived from the trigger frame, and each AID has a unique combination of:</a:t>
            </a:r>
          </a:p>
          <a:p>
            <a:pPr lvl="1"/>
            <a:r>
              <a:rPr lang="en-US" sz="1400" dirty="0" smtClean="0"/>
              <a:t>242 RU allocation</a:t>
            </a:r>
          </a:p>
          <a:p>
            <a:pPr lvl="1"/>
            <a:r>
              <a:rPr lang="en-US" sz="1400" dirty="0" smtClean="0"/>
              <a:t>Tone sets allocations within each RU</a:t>
            </a:r>
          </a:p>
          <a:p>
            <a:pPr lvl="1"/>
            <a:r>
              <a:rPr lang="en-US" sz="1400" dirty="0" smtClean="0"/>
              <a:t>NUM_STS</a:t>
            </a:r>
          </a:p>
          <a:p>
            <a:endParaRPr lang="en-US" sz="1600" dirty="0"/>
          </a:p>
          <a:p>
            <a:r>
              <a:rPr lang="en-US" sz="1600" dirty="0" smtClean="0"/>
              <a:t>These are calculated based on:</a:t>
            </a:r>
          </a:p>
          <a:p>
            <a:pPr lvl="1"/>
            <a:r>
              <a:rPr lang="en-US" sz="1400" dirty="0" smtClean="0"/>
              <a:t>AID range option: index “AID-AID start” and parameters from trigger frame: feedback size, BW, number of users per set of tones</a:t>
            </a:r>
          </a:p>
          <a:p>
            <a:pPr lvl="1"/>
            <a:r>
              <a:rPr lang="en-US" sz="1400" dirty="0" smtClean="0"/>
              <a:t>Group ID: index “STA position in the group – Index start” </a:t>
            </a:r>
            <a:r>
              <a:rPr lang="en-US" sz="1400" dirty="0"/>
              <a:t>and parameters from trigger frame: feedback size, BW, number of users per set of </a:t>
            </a:r>
            <a:r>
              <a:rPr lang="en-US" sz="1400" dirty="0" smtClean="0"/>
              <a:t>tones</a:t>
            </a:r>
            <a:endParaRPr lang="en-US" sz="1400" dirty="0"/>
          </a:p>
          <a:p>
            <a:pPr lvl="1"/>
            <a:endParaRPr lang="en-US" sz="1400" dirty="0" smtClean="0"/>
          </a:p>
          <a:p>
            <a:endParaRPr lang="en-US" sz="1600" dirty="0"/>
          </a:p>
        </p:txBody>
      </p:sp>
      <p:sp>
        <p:nvSpPr>
          <p:cNvPr id="3" name="Date Placeholder 2"/>
          <p:cNvSpPr>
            <a:spLocks noGrp="1"/>
          </p:cNvSpPr>
          <p:nvPr>
            <p:ph type="dt" sz="half" idx="10"/>
          </p:nvPr>
        </p:nvSpPr>
        <p:spPr/>
        <p:txBody>
          <a:bodyPr/>
          <a:lstStyle/>
          <a:p>
            <a:pPr>
              <a:defRPr/>
            </a:pPr>
            <a:r>
              <a:rPr lang="en-US" smtClean="0"/>
              <a:t>January, 2017</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16</a:t>
            </a:fld>
            <a:endParaRPr lang="en-US"/>
          </a:p>
        </p:txBody>
      </p:sp>
      <p:sp>
        <p:nvSpPr>
          <p:cNvPr id="5" name="Title 4"/>
          <p:cNvSpPr>
            <a:spLocks noGrp="1"/>
          </p:cNvSpPr>
          <p:nvPr>
            <p:ph type="title"/>
          </p:nvPr>
        </p:nvSpPr>
        <p:spPr/>
        <p:txBody>
          <a:bodyPr/>
          <a:lstStyle/>
          <a:p>
            <a:r>
              <a:rPr lang="en-US" dirty="0" smtClean="0"/>
              <a:t>Deriving parameters for transmission of the response (allocation)</a:t>
            </a:r>
            <a:endParaRPr lang="en-US" dirty="0"/>
          </a:p>
        </p:txBody>
      </p:sp>
      <p:sp>
        <p:nvSpPr>
          <p:cNvPr id="6" name="Footer Placeholder 5"/>
          <p:cNvSpPr>
            <a:spLocks noGrp="1"/>
          </p:cNvSpPr>
          <p:nvPr>
            <p:ph type="ftr" sz="quarter" idx="3"/>
          </p:nvPr>
        </p:nvSpPr>
        <p:spPr/>
        <p:txBody>
          <a:bodyPr/>
          <a:lstStyle/>
          <a:p>
            <a:pPr>
              <a:defRPr/>
            </a:pPr>
            <a:r>
              <a:rPr lang="en-US" altLang="ko-KR" smtClean="0"/>
              <a:t>Laurent cariou, Intel</a:t>
            </a:r>
            <a:endParaRPr lang="en-US" altLang="ko-KR" dirty="0"/>
          </a:p>
        </p:txBody>
      </p:sp>
    </p:spTree>
    <p:extLst>
      <p:ext uri="{BB962C8B-B14F-4D97-AF65-F5344CB8AC3E}">
        <p14:creationId xmlns:p14="http://schemas.microsoft.com/office/powerpoint/2010/main" val="37790161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1752600"/>
            <a:ext cx="7772400" cy="4495800"/>
          </a:xfrm>
        </p:spPr>
        <p:txBody>
          <a:bodyPr/>
          <a:lstStyle/>
          <a:p>
            <a:r>
              <a:rPr lang="en-US" dirty="0" smtClean="0"/>
              <a:t>STAs are assigned in order depending on their AID or </a:t>
            </a:r>
            <a:r>
              <a:rPr lang="en-US" dirty="0" err="1" smtClean="0"/>
              <a:t>GroupID</a:t>
            </a:r>
            <a:r>
              <a:rPr lang="en-US" dirty="0" smtClean="0"/>
              <a:t> index, starting from AID start/Index start:</a:t>
            </a:r>
          </a:p>
          <a:p>
            <a:pPr lvl="1"/>
            <a:r>
              <a:rPr lang="en-US" dirty="0" smtClean="0"/>
              <a:t>Assign all frequency allocations on the whole bandwidth using SS1 first</a:t>
            </a:r>
          </a:p>
          <a:p>
            <a:pPr lvl="2"/>
            <a:r>
              <a:rPr lang="en-US" dirty="0" smtClean="0"/>
              <a:t>18 first STAs for a 20MHz BW</a:t>
            </a:r>
          </a:p>
          <a:p>
            <a:pPr lvl="2"/>
            <a:r>
              <a:rPr lang="en-US" dirty="0" smtClean="0"/>
              <a:t>36 first STAs for a 40MHz BW (if duplicate =0)</a:t>
            </a:r>
          </a:p>
          <a:p>
            <a:pPr lvl="1"/>
            <a:r>
              <a:rPr lang="en-US" dirty="0" smtClean="0"/>
              <a:t>Then assign the following STAs using incremented SSs.</a:t>
            </a:r>
          </a:p>
          <a:p>
            <a:pPr lvl="2"/>
            <a:r>
              <a:rPr lang="en-US" dirty="0" smtClean="0"/>
              <a:t>Next 18 STAs are assigned the same allocations but with SS2</a:t>
            </a:r>
            <a:endParaRPr lang="en-US" dirty="0"/>
          </a:p>
          <a:p>
            <a:endParaRPr lang="en-US" dirty="0" smtClean="0"/>
          </a:p>
          <a:p>
            <a:r>
              <a:rPr lang="en-US" dirty="0" smtClean="0"/>
              <a:t>For BW &gt; 20MHz:</a:t>
            </a:r>
          </a:p>
          <a:p>
            <a:pPr lvl="1"/>
            <a:r>
              <a:rPr lang="en-US" dirty="0" smtClean="0"/>
              <a:t>If duplicate field is equal to 0, allocations in frequency are done in order on the whole bandwidth</a:t>
            </a:r>
          </a:p>
          <a:p>
            <a:pPr lvl="2"/>
            <a:r>
              <a:rPr lang="en-US" dirty="0" smtClean="0"/>
              <a:t>18 first STAs in the first 20MHz, 18 following STAs in the second 20MHz…</a:t>
            </a:r>
          </a:p>
          <a:p>
            <a:pPr lvl="1"/>
            <a:r>
              <a:rPr lang="en-US" dirty="0" smtClean="0"/>
              <a:t>If duplicate field is equal to 1, the same set of users are assigned the same allocation in each 20MHz </a:t>
            </a:r>
            <a:endParaRPr lang="en-US" dirty="0"/>
          </a:p>
        </p:txBody>
      </p:sp>
      <p:sp>
        <p:nvSpPr>
          <p:cNvPr id="3" name="Date Placeholder 2"/>
          <p:cNvSpPr>
            <a:spLocks noGrp="1"/>
          </p:cNvSpPr>
          <p:nvPr>
            <p:ph type="dt" sz="half" idx="10"/>
          </p:nvPr>
        </p:nvSpPr>
        <p:spPr/>
        <p:txBody>
          <a:bodyPr/>
          <a:lstStyle/>
          <a:p>
            <a:pPr>
              <a:defRPr/>
            </a:pPr>
            <a:r>
              <a:rPr lang="en-US" smtClean="0"/>
              <a:t>January, 2017</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17</a:t>
            </a:fld>
            <a:endParaRPr lang="en-US"/>
          </a:p>
        </p:txBody>
      </p:sp>
      <p:sp>
        <p:nvSpPr>
          <p:cNvPr id="5" name="Title 4"/>
          <p:cNvSpPr>
            <a:spLocks noGrp="1"/>
          </p:cNvSpPr>
          <p:nvPr>
            <p:ph type="title"/>
          </p:nvPr>
        </p:nvSpPr>
        <p:spPr/>
        <p:txBody>
          <a:bodyPr/>
          <a:lstStyle/>
          <a:p>
            <a:r>
              <a:rPr lang="en-US" dirty="0"/>
              <a:t>Deriving parameters for transmission of the response (allocation)</a:t>
            </a:r>
          </a:p>
        </p:txBody>
      </p:sp>
      <p:sp>
        <p:nvSpPr>
          <p:cNvPr id="6" name="Footer Placeholder 5"/>
          <p:cNvSpPr>
            <a:spLocks noGrp="1"/>
          </p:cNvSpPr>
          <p:nvPr>
            <p:ph type="ftr" sz="quarter" idx="3"/>
          </p:nvPr>
        </p:nvSpPr>
        <p:spPr/>
        <p:txBody>
          <a:bodyPr/>
          <a:lstStyle/>
          <a:p>
            <a:pPr>
              <a:defRPr/>
            </a:pPr>
            <a:r>
              <a:rPr lang="en-US" altLang="ko-KR" smtClean="0"/>
              <a:t>Laurent cariou, Intel</a:t>
            </a:r>
            <a:endParaRPr lang="en-US" altLang="ko-KR" dirty="0"/>
          </a:p>
        </p:txBody>
      </p:sp>
    </p:spTree>
    <p:extLst>
      <p:ext uri="{BB962C8B-B14F-4D97-AF65-F5344CB8AC3E}">
        <p14:creationId xmlns:p14="http://schemas.microsoft.com/office/powerpoint/2010/main" val="11651241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7"/>
          <p:cNvGraphicFramePr>
            <a:graphicFrameLocks noGrp="1"/>
          </p:cNvGraphicFramePr>
          <p:nvPr>
            <p:ph idx="1"/>
          </p:nvPr>
        </p:nvGraphicFramePr>
        <p:xfrm>
          <a:off x="990600" y="2743200"/>
          <a:ext cx="2559051" cy="2537460"/>
        </p:xfrm>
        <a:graphic>
          <a:graphicData uri="http://schemas.openxmlformats.org/drawingml/2006/table">
            <a:tbl>
              <a:tblPr/>
              <a:tblGrid>
                <a:gridCol w="645326"/>
                <a:gridCol w="645326"/>
                <a:gridCol w="623073"/>
                <a:gridCol w="645326"/>
              </a:tblGrid>
              <a:tr h="235373">
                <a:tc>
                  <a:txBody>
                    <a:bodyPr/>
                    <a:lstStyle/>
                    <a:p>
                      <a:pPr algn="l" fontAlgn="b"/>
                      <a:r>
                        <a:rPr lang="en-US" sz="1800" b="0" i="0" u="none" strike="noStrike" dirty="0">
                          <a:solidFill>
                            <a:srgbClr val="000000"/>
                          </a:solidFill>
                          <a:effectLst/>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800" b="0" i="0" u="none" strike="noStrike" dirty="0">
                          <a:solidFill>
                            <a:srgbClr val="000000"/>
                          </a:solidFill>
                          <a:effectLst/>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800" b="0" i="0" u="none" strike="noStrike" dirty="0" smtClean="0">
                          <a:solidFill>
                            <a:srgbClr val="000000"/>
                          </a:solidFill>
                          <a:effectLst/>
                          <a:latin typeface="Calibri" panose="020F0502020204030204" pitchFamily="34" charset="0"/>
                        </a:rPr>
                        <a:t>Pm-c1</a:t>
                      </a:r>
                      <a:endParaRPr lang="en-US" sz="1800" b="0" i="0" u="none" strike="noStrike" dirty="0">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800" b="0" i="0" u="none" strike="noStrike" dirty="0" smtClean="0">
                          <a:solidFill>
                            <a:srgbClr val="000000"/>
                          </a:solidFill>
                          <a:effectLst/>
                          <a:latin typeface="Calibri" panose="020F0502020204030204" pitchFamily="34" charset="0"/>
                        </a:rPr>
                        <a:t>Pm-c2</a:t>
                      </a:r>
                      <a:endParaRPr lang="en-US" sz="1800" b="0" i="0" u="none" strike="noStrike" dirty="0">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5373">
                <a:tc rowSpan="4">
                  <a:txBody>
                    <a:bodyPr/>
                    <a:lstStyle/>
                    <a:p>
                      <a:pPr algn="l" fontAlgn="b"/>
                      <a:r>
                        <a:rPr lang="en-US" sz="1800" b="0" i="0" u="none" strike="noStrike" dirty="0" smtClean="0">
                          <a:solidFill>
                            <a:srgbClr val="000000"/>
                          </a:solidFill>
                          <a:effectLst/>
                          <a:latin typeface="Calibri" panose="020F0502020204030204" pitchFamily="34" charset="0"/>
                        </a:rPr>
                        <a:t>242</a:t>
                      </a:r>
                      <a:r>
                        <a:rPr lang="en-US" sz="1800" b="0" i="0" u="none" strike="noStrike" baseline="0" dirty="0" smtClean="0">
                          <a:solidFill>
                            <a:srgbClr val="000000"/>
                          </a:solidFill>
                          <a:effectLst/>
                          <a:latin typeface="Calibri" panose="020F0502020204030204" pitchFamily="34" charset="0"/>
                        </a:rPr>
                        <a:t> </a:t>
                      </a:r>
                      <a:r>
                        <a:rPr lang="en-US" sz="1800" b="0" i="0" u="none" strike="noStrike" dirty="0" smtClean="0">
                          <a:solidFill>
                            <a:srgbClr val="000000"/>
                          </a:solidFill>
                          <a:effectLst/>
                          <a:latin typeface="Calibri" panose="020F0502020204030204" pitchFamily="34" charset="0"/>
                        </a:rPr>
                        <a:t>RU1</a:t>
                      </a:r>
                      <a:endParaRPr lang="en-US" sz="1800" b="0" i="0" u="none" strike="noStrike" dirty="0">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800" b="0" i="0" u="none" strike="noStrike">
                          <a:solidFill>
                            <a:srgbClr val="000000"/>
                          </a:solidFill>
                          <a:effectLst/>
                          <a:latin typeface="Calibri" panose="020F0502020204030204" pitchFamily="34" charset="0"/>
                        </a:rPr>
                        <a:t>TS0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effectLst/>
                          <a:latin typeface="Calibri" panose="020F0502020204030204" pitchFamily="34" charset="0"/>
                        </a:rPr>
                        <a:t>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effectLst/>
                          <a:latin typeface="Calibri" panose="020F0502020204030204" pitchFamily="34" charset="0"/>
                        </a:rPr>
                        <a:t>36</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5373">
                <a:tc vMerge="1">
                  <a:txBody>
                    <a:bodyPr/>
                    <a:lstStyle/>
                    <a:p>
                      <a:endParaRPr lang="en-US"/>
                    </a:p>
                  </a:txBody>
                  <a:tcPr/>
                </a:tc>
                <a:tc>
                  <a:txBody>
                    <a:bodyPr/>
                    <a:lstStyle/>
                    <a:p>
                      <a:pPr algn="l" fontAlgn="b"/>
                      <a:r>
                        <a:rPr lang="en-US" sz="1800" b="0" i="0" u="none" strike="noStrike">
                          <a:solidFill>
                            <a:srgbClr val="000000"/>
                          </a:solidFill>
                          <a:effectLst/>
                          <a:latin typeface="Calibri" panose="020F0502020204030204" pitchFamily="34" charset="0"/>
                        </a:rPr>
                        <a:t>TS1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effectLst/>
                          <a:latin typeface="Calibri" panose="020F0502020204030204" pitchFamily="34" charset="0"/>
                        </a:rPr>
                        <a:t>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effectLst/>
                          <a:latin typeface="Calibri" panose="020F0502020204030204" pitchFamily="34" charset="0"/>
                        </a:rPr>
                        <a:t>37</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5373">
                <a:tc vMerge="1">
                  <a:txBody>
                    <a:bodyPr/>
                    <a:lstStyle/>
                    <a:p>
                      <a:endParaRPr lang="en-US"/>
                    </a:p>
                  </a:txBody>
                  <a:tcPr/>
                </a:tc>
                <a:tc>
                  <a:txBody>
                    <a:bodyPr/>
                    <a:lstStyle/>
                    <a:p>
                      <a:pPr algn="l" fontAlgn="b"/>
                      <a:r>
                        <a:rPr lang="en-US" sz="1800" b="0" i="0" u="none" strike="noStrike">
                          <a:solidFill>
                            <a:srgbClr val="000000"/>
                          </a:solidFill>
                          <a:effectLst/>
                          <a:latin typeface="Calibri" panose="020F0502020204030204" pitchFamily="34" charset="0"/>
                        </a:rPr>
                        <a:t>…</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800" b="0" i="0" u="none" strike="noStrike">
                          <a:solidFill>
                            <a:srgbClr val="000000"/>
                          </a:solidFill>
                          <a:effectLst/>
                          <a:latin typeface="Calibri" panose="020F0502020204030204" pitchFamily="34" charset="0"/>
                        </a:rPr>
                        <a:t>…</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800" b="0" i="0" u="none" strike="noStrike">
                          <a:solidFill>
                            <a:srgbClr val="000000"/>
                          </a:solidFill>
                          <a:effectLst/>
                          <a:latin typeface="Calibri" panose="020F0502020204030204" pitchFamily="34" charset="0"/>
                        </a:rPr>
                        <a:t>…</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5373">
                <a:tc vMerge="1">
                  <a:txBody>
                    <a:bodyPr/>
                    <a:lstStyle/>
                    <a:p>
                      <a:endParaRPr lang="en-US"/>
                    </a:p>
                  </a:txBody>
                  <a:tcPr/>
                </a:tc>
                <a:tc>
                  <a:txBody>
                    <a:bodyPr/>
                    <a:lstStyle/>
                    <a:p>
                      <a:pPr algn="l" fontAlgn="b"/>
                      <a:r>
                        <a:rPr lang="en-US" sz="1800" b="0" i="0" u="none" strike="noStrike">
                          <a:solidFill>
                            <a:srgbClr val="000000"/>
                          </a:solidFill>
                          <a:effectLst/>
                          <a:latin typeface="Calibri" panose="020F0502020204030204" pitchFamily="34" charset="0"/>
                        </a:rPr>
                        <a:t>TS18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effectLst/>
                          <a:latin typeface="Calibri" panose="020F0502020204030204" pitchFamily="34" charset="0"/>
                        </a:rPr>
                        <a:t>17</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effectLst/>
                          <a:latin typeface="Calibri" panose="020F0502020204030204" pitchFamily="34" charset="0"/>
                        </a:rPr>
                        <a:t>53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5373">
                <a:tc rowSpan="4">
                  <a:txBody>
                    <a:bodyPr/>
                    <a:lstStyle/>
                    <a:p>
                      <a:pPr algn="l" fontAlgn="b"/>
                      <a:r>
                        <a:rPr lang="en-US" sz="1800" b="0" i="0" u="none" strike="noStrike" dirty="0" smtClean="0">
                          <a:solidFill>
                            <a:srgbClr val="000000"/>
                          </a:solidFill>
                          <a:effectLst/>
                          <a:latin typeface="Calibri" panose="020F0502020204030204" pitchFamily="34" charset="0"/>
                        </a:rPr>
                        <a:t>242 RU2</a:t>
                      </a:r>
                      <a:endParaRPr lang="en-US" sz="1800" b="0" i="0" u="none" strike="noStrike" dirty="0">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800" b="0" i="0" u="none" strike="noStrike">
                          <a:solidFill>
                            <a:srgbClr val="000000"/>
                          </a:solidFill>
                          <a:effectLst/>
                          <a:latin typeface="Calibri" panose="020F0502020204030204" pitchFamily="34" charset="0"/>
                        </a:rPr>
                        <a:t>TS0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effectLst/>
                          <a:latin typeface="Calibri" panose="020F0502020204030204" pitchFamily="34" charset="0"/>
                        </a:rPr>
                        <a:t>18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effectLst/>
                          <a:latin typeface="Calibri" panose="020F0502020204030204" pitchFamily="34" charset="0"/>
                        </a:rPr>
                        <a:t>54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5373">
                <a:tc vMerge="1">
                  <a:txBody>
                    <a:bodyPr/>
                    <a:lstStyle/>
                    <a:p>
                      <a:endParaRPr lang="en-US"/>
                    </a:p>
                  </a:txBody>
                  <a:tcPr/>
                </a:tc>
                <a:tc>
                  <a:txBody>
                    <a:bodyPr/>
                    <a:lstStyle/>
                    <a:p>
                      <a:pPr algn="l" fontAlgn="b"/>
                      <a:r>
                        <a:rPr lang="en-US" sz="1800" b="0" i="0" u="none" strike="noStrike">
                          <a:solidFill>
                            <a:srgbClr val="000000"/>
                          </a:solidFill>
                          <a:effectLst/>
                          <a:latin typeface="Calibri" panose="020F0502020204030204" pitchFamily="34" charset="0"/>
                        </a:rPr>
                        <a:t>TS1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effectLst/>
                          <a:latin typeface="Calibri" panose="020F0502020204030204" pitchFamily="34" charset="0"/>
                        </a:rPr>
                        <a:t>19</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effectLst/>
                          <a:latin typeface="Calibri" panose="020F0502020204030204" pitchFamily="34" charset="0"/>
                        </a:rPr>
                        <a:t>55</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5373">
                <a:tc vMerge="1">
                  <a:txBody>
                    <a:bodyPr/>
                    <a:lstStyle/>
                    <a:p>
                      <a:endParaRPr lang="en-US"/>
                    </a:p>
                  </a:txBody>
                  <a:tcPr/>
                </a:tc>
                <a:tc>
                  <a:txBody>
                    <a:bodyPr/>
                    <a:lstStyle/>
                    <a:p>
                      <a:pPr algn="l" fontAlgn="b"/>
                      <a:r>
                        <a:rPr lang="en-US" sz="1800" b="0" i="0" u="none" strike="noStrike">
                          <a:solidFill>
                            <a:srgbClr val="000000"/>
                          </a:solidFill>
                          <a:effectLst/>
                          <a:latin typeface="Calibri" panose="020F0502020204030204" pitchFamily="34" charset="0"/>
                        </a:rPr>
                        <a:t>…</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800" b="0" i="0" u="none" strike="noStrike">
                          <a:solidFill>
                            <a:srgbClr val="000000"/>
                          </a:solidFill>
                          <a:effectLst/>
                          <a:latin typeface="Calibri" panose="020F0502020204030204" pitchFamily="34" charset="0"/>
                        </a:rPr>
                        <a:t>…</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800" b="0" i="0" u="none" strike="noStrike">
                          <a:solidFill>
                            <a:srgbClr val="000000"/>
                          </a:solidFill>
                          <a:effectLst/>
                          <a:latin typeface="Calibri" panose="020F0502020204030204" pitchFamily="34" charset="0"/>
                        </a:rPr>
                        <a:t>…</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5373">
                <a:tc vMerge="1">
                  <a:txBody>
                    <a:bodyPr/>
                    <a:lstStyle/>
                    <a:p>
                      <a:endParaRPr lang="en-US"/>
                    </a:p>
                  </a:txBody>
                  <a:tcPr/>
                </a:tc>
                <a:tc>
                  <a:txBody>
                    <a:bodyPr/>
                    <a:lstStyle/>
                    <a:p>
                      <a:pPr algn="l" fontAlgn="b"/>
                      <a:r>
                        <a:rPr lang="en-US" sz="1800" b="0" i="0" u="none" strike="noStrike" dirty="0">
                          <a:solidFill>
                            <a:srgbClr val="000000"/>
                          </a:solidFill>
                          <a:effectLst/>
                          <a:latin typeface="Calibri" panose="020F0502020204030204" pitchFamily="34" charset="0"/>
                        </a:rPr>
                        <a:t>TS18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effectLst/>
                          <a:latin typeface="Calibri" panose="020F0502020204030204" pitchFamily="34" charset="0"/>
                        </a:rPr>
                        <a:t>35</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dirty="0">
                          <a:solidFill>
                            <a:srgbClr val="000000"/>
                          </a:solidFill>
                          <a:effectLst/>
                          <a:latin typeface="Calibri" panose="020F0502020204030204" pitchFamily="34" charset="0"/>
                        </a:rPr>
                        <a:t>71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3" name="Date Placeholder 2"/>
          <p:cNvSpPr>
            <a:spLocks noGrp="1"/>
          </p:cNvSpPr>
          <p:nvPr>
            <p:ph type="dt" sz="half" idx="10"/>
          </p:nvPr>
        </p:nvSpPr>
        <p:spPr/>
        <p:txBody>
          <a:bodyPr/>
          <a:lstStyle/>
          <a:p>
            <a:pPr>
              <a:defRPr/>
            </a:pPr>
            <a:r>
              <a:rPr lang="en-US" smtClean="0"/>
              <a:t>January, 2017</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18</a:t>
            </a:fld>
            <a:endParaRPr lang="en-US"/>
          </a:p>
        </p:txBody>
      </p:sp>
      <p:sp>
        <p:nvSpPr>
          <p:cNvPr id="5" name="Title 4"/>
          <p:cNvSpPr>
            <a:spLocks noGrp="1"/>
          </p:cNvSpPr>
          <p:nvPr>
            <p:ph type="title"/>
          </p:nvPr>
        </p:nvSpPr>
        <p:spPr/>
        <p:txBody>
          <a:bodyPr/>
          <a:lstStyle/>
          <a:p>
            <a:r>
              <a:rPr lang="en-US" dirty="0" smtClean="0"/>
              <a:t>Example of user mapping</a:t>
            </a:r>
            <a:endParaRPr lang="en-US" dirty="0"/>
          </a:p>
        </p:txBody>
      </p:sp>
      <p:sp>
        <p:nvSpPr>
          <p:cNvPr id="6" name="Footer Placeholder 5"/>
          <p:cNvSpPr>
            <a:spLocks noGrp="1"/>
          </p:cNvSpPr>
          <p:nvPr>
            <p:ph type="ftr" sz="quarter" idx="3"/>
          </p:nvPr>
        </p:nvSpPr>
        <p:spPr/>
        <p:txBody>
          <a:bodyPr/>
          <a:lstStyle/>
          <a:p>
            <a:pPr>
              <a:defRPr/>
            </a:pPr>
            <a:r>
              <a:rPr lang="en-US" altLang="ko-KR" smtClean="0"/>
              <a:t>Laurent cariou, Intel</a:t>
            </a:r>
            <a:endParaRPr lang="en-US" altLang="ko-KR" dirty="0"/>
          </a:p>
        </p:txBody>
      </p:sp>
      <p:sp>
        <p:nvSpPr>
          <p:cNvPr id="9" name="TextBox 8"/>
          <p:cNvSpPr txBox="1"/>
          <p:nvPr/>
        </p:nvSpPr>
        <p:spPr>
          <a:xfrm>
            <a:off x="1017762" y="5486400"/>
            <a:ext cx="2411238" cy="338554"/>
          </a:xfrm>
          <a:prstGeom prst="rect">
            <a:avLst/>
          </a:prstGeom>
          <a:noFill/>
        </p:spPr>
        <p:txBody>
          <a:bodyPr wrap="none" rtlCol="0">
            <a:spAutoFit/>
          </a:bodyPr>
          <a:lstStyle/>
          <a:p>
            <a:r>
              <a:rPr lang="en-US" sz="1600" dirty="0" smtClean="0"/>
              <a:t>40MHz – 2 P-matrix codes</a:t>
            </a:r>
            <a:endParaRPr lang="en-US" sz="1600" dirty="0"/>
          </a:p>
        </p:txBody>
      </p:sp>
      <p:graphicFrame>
        <p:nvGraphicFramePr>
          <p:cNvPr id="11" name="Table 10"/>
          <p:cNvGraphicFramePr>
            <a:graphicFrameLocks noGrp="1"/>
          </p:cNvGraphicFramePr>
          <p:nvPr/>
        </p:nvGraphicFramePr>
        <p:xfrm>
          <a:off x="5594347" y="1676400"/>
          <a:ext cx="2635252" cy="4274820"/>
        </p:xfrm>
        <a:graphic>
          <a:graphicData uri="http://schemas.openxmlformats.org/drawingml/2006/table">
            <a:tbl>
              <a:tblPr/>
              <a:tblGrid>
                <a:gridCol w="664542"/>
                <a:gridCol w="664542"/>
                <a:gridCol w="641626"/>
                <a:gridCol w="664542"/>
              </a:tblGrid>
              <a:tr h="234875">
                <a:tc>
                  <a:txBody>
                    <a:bodyPr/>
                    <a:lstStyle/>
                    <a:p>
                      <a:pPr algn="l" fontAlgn="b"/>
                      <a:r>
                        <a:rPr lang="en-US" sz="1600" b="0" i="0" u="none" strike="noStrike" dirty="0">
                          <a:solidFill>
                            <a:srgbClr val="000000"/>
                          </a:solidFill>
                          <a:effectLst/>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600" b="0" i="0" u="none" strike="noStrike">
                          <a:solidFill>
                            <a:srgbClr val="000000"/>
                          </a:solidFill>
                          <a:effectLst/>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600" b="0" i="0" u="none" strike="noStrike" dirty="0" smtClean="0">
                          <a:solidFill>
                            <a:srgbClr val="000000"/>
                          </a:solidFill>
                          <a:effectLst/>
                          <a:latin typeface="Calibri" panose="020F0502020204030204" pitchFamily="34" charset="0"/>
                        </a:rPr>
                        <a:t>Pm-c1</a:t>
                      </a:r>
                      <a:endParaRPr lang="en-US" sz="1600" b="0" i="0" u="none" strike="noStrike" dirty="0">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600" b="0" i="0" u="none" strike="noStrike" dirty="0" smtClean="0">
                          <a:solidFill>
                            <a:srgbClr val="000000"/>
                          </a:solidFill>
                          <a:effectLst/>
                          <a:latin typeface="Calibri" panose="020F0502020204030204" pitchFamily="34" charset="0"/>
                        </a:rPr>
                        <a:t>Pm-c2</a:t>
                      </a:r>
                      <a:endParaRPr lang="en-US" sz="1600" b="0" i="0" u="none" strike="noStrike" dirty="0">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4875">
                <a:tc rowSpan="4">
                  <a:txBody>
                    <a:bodyPr/>
                    <a:lstStyle/>
                    <a:p>
                      <a:pPr algn="l" fontAlgn="b"/>
                      <a:r>
                        <a:rPr lang="en-US" sz="1600" b="0" i="0" u="none" strike="noStrike">
                          <a:solidFill>
                            <a:srgbClr val="000000"/>
                          </a:solidFill>
                          <a:effectLst/>
                          <a:latin typeface="Calibri" panose="020F0502020204030204" pitchFamily="34" charset="0"/>
                        </a:rPr>
                        <a:t>RU1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600" b="0" i="0" u="none" strike="noStrike">
                          <a:solidFill>
                            <a:srgbClr val="000000"/>
                          </a:solidFill>
                          <a:effectLst/>
                          <a:latin typeface="Calibri" panose="020F0502020204030204" pitchFamily="34" charset="0"/>
                        </a:rPr>
                        <a:t>TS0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a:solidFill>
                            <a:srgbClr val="000000"/>
                          </a:solidFill>
                          <a:effectLst/>
                          <a:latin typeface="Calibri" panose="020F0502020204030204" pitchFamily="34" charset="0"/>
                        </a:rPr>
                        <a:t>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a:solidFill>
                            <a:srgbClr val="000000"/>
                          </a:solidFill>
                          <a:effectLst/>
                          <a:latin typeface="Calibri" panose="020F0502020204030204" pitchFamily="34" charset="0"/>
                        </a:rPr>
                        <a:t>72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4875">
                <a:tc vMerge="1">
                  <a:txBody>
                    <a:bodyPr/>
                    <a:lstStyle/>
                    <a:p>
                      <a:endParaRPr lang="en-US"/>
                    </a:p>
                  </a:txBody>
                  <a:tcPr/>
                </a:tc>
                <a:tc>
                  <a:txBody>
                    <a:bodyPr/>
                    <a:lstStyle/>
                    <a:p>
                      <a:pPr algn="l" fontAlgn="b"/>
                      <a:r>
                        <a:rPr lang="en-US" sz="1600" b="0" i="0" u="none" strike="noStrike">
                          <a:solidFill>
                            <a:srgbClr val="000000"/>
                          </a:solidFill>
                          <a:effectLst/>
                          <a:latin typeface="Calibri" panose="020F0502020204030204" pitchFamily="34" charset="0"/>
                        </a:rPr>
                        <a:t>TS1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a:solidFill>
                            <a:srgbClr val="000000"/>
                          </a:solidFill>
                          <a:effectLst/>
                          <a:latin typeface="Calibri" panose="020F0502020204030204" pitchFamily="34" charset="0"/>
                        </a:rPr>
                        <a:t>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a:solidFill>
                            <a:srgbClr val="000000"/>
                          </a:solidFill>
                          <a:effectLst/>
                          <a:latin typeface="Calibri" panose="020F0502020204030204" pitchFamily="34" charset="0"/>
                        </a:rPr>
                        <a:t>73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4875">
                <a:tc vMerge="1">
                  <a:txBody>
                    <a:bodyPr/>
                    <a:lstStyle/>
                    <a:p>
                      <a:endParaRPr lang="en-US"/>
                    </a:p>
                  </a:txBody>
                  <a:tcPr/>
                </a:tc>
                <a:tc>
                  <a:txBody>
                    <a:bodyPr/>
                    <a:lstStyle/>
                    <a:p>
                      <a:pPr algn="l" fontAlgn="b"/>
                      <a:r>
                        <a:rPr lang="en-US" sz="1600" b="0" i="0" u="none" strike="noStrike">
                          <a:solidFill>
                            <a:srgbClr val="000000"/>
                          </a:solidFill>
                          <a:effectLst/>
                          <a:latin typeface="Calibri" panose="020F0502020204030204" pitchFamily="34" charset="0"/>
                        </a:rPr>
                        <a:t>…</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600" b="0" i="0" u="none" strike="noStrike">
                          <a:solidFill>
                            <a:srgbClr val="000000"/>
                          </a:solidFill>
                          <a:effectLst/>
                          <a:latin typeface="Calibri" panose="020F0502020204030204" pitchFamily="34" charset="0"/>
                        </a:rPr>
                        <a:t>…</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600" b="0" i="0" u="none" strike="noStrike">
                          <a:solidFill>
                            <a:srgbClr val="000000"/>
                          </a:solidFill>
                          <a:effectLst/>
                          <a:latin typeface="Calibri" panose="020F0502020204030204" pitchFamily="34" charset="0"/>
                        </a:rPr>
                        <a:t>…</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4875">
                <a:tc vMerge="1">
                  <a:txBody>
                    <a:bodyPr/>
                    <a:lstStyle/>
                    <a:p>
                      <a:endParaRPr lang="en-US"/>
                    </a:p>
                  </a:txBody>
                  <a:tcPr/>
                </a:tc>
                <a:tc>
                  <a:txBody>
                    <a:bodyPr/>
                    <a:lstStyle/>
                    <a:p>
                      <a:pPr algn="l" fontAlgn="b"/>
                      <a:r>
                        <a:rPr lang="en-US" sz="1600" b="0" i="0" u="none" strike="noStrike">
                          <a:solidFill>
                            <a:srgbClr val="000000"/>
                          </a:solidFill>
                          <a:effectLst/>
                          <a:latin typeface="Calibri" panose="020F0502020204030204" pitchFamily="34" charset="0"/>
                        </a:rPr>
                        <a:t>TS18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a:solidFill>
                            <a:srgbClr val="000000"/>
                          </a:solidFill>
                          <a:effectLst/>
                          <a:latin typeface="Calibri" panose="020F0502020204030204" pitchFamily="34" charset="0"/>
                        </a:rPr>
                        <a:t>17</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a:solidFill>
                            <a:srgbClr val="000000"/>
                          </a:solidFill>
                          <a:effectLst/>
                          <a:latin typeface="Calibri" panose="020F0502020204030204" pitchFamily="34" charset="0"/>
                        </a:rPr>
                        <a:t>89</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4875">
                <a:tc rowSpan="4">
                  <a:txBody>
                    <a:bodyPr/>
                    <a:lstStyle/>
                    <a:p>
                      <a:pPr algn="l" fontAlgn="b"/>
                      <a:r>
                        <a:rPr lang="en-US" sz="1600" b="0" i="0" u="none" strike="noStrike">
                          <a:solidFill>
                            <a:srgbClr val="000000"/>
                          </a:solidFill>
                          <a:effectLst/>
                          <a:latin typeface="Calibri" panose="020F0502020204030204" pitchFamily="34" charset="0"/>
                        </a:rPr>
                        <a:t>RU2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600" b="0" i="0" u="none" strike="noStrike">
                          <a:solidFill>
                            <a:srgbClr val="000000"/>
                          </a:solidFill>
                          <a:effectLst/>
                          <a:latin typeface="Calibri" panose="020F0502020204030204" pitchFamily="34" charset="0"/>
                        </a:rPr>
                        <a:t>TS0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a:solidFill>
                            <a:srgbClr val="000000"/>
                          </a:solidFill>
                          <a:effectLst/>
                          <a:latin typeface="Calibri" panose="020F0502020204030204" pitchFamily="34" charset="0"/>
                        </a:rPr>
                        <a:t>18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a:solidFill>
                            <a:srgbClr val="000000"/>
                          </a:solidFill>
                          <a:effectLst/>
                          <a:latin typeface="Calibri" panose="020F0502020204030204" pitchFamily="34" charset="0"/>
                        </a:rPr>
                        <a:t>90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4875">
                <a:tc vMerge="1">
                  <a:txBody>
                    <a:bodyPr/>
                    <a:lstStyle/>
                    <a:p>
                      <a:endParaRPr lang="en-US"/>
                    </a:p>
                  </a:txBody>
                  <a:tcPr/>
                </a:tc>
                <a:tc>
                  <a:txBody>
                    <a:bodyPr/>
                    <a:lstStyle/>
                    <a:p>
                      <a:pPr algn="l" fontAlgn="b"/>
                      <a:r>
                        <a:rPr lang="en-US" sz="1600" b="0" i="0" u="none" strike="noStrike">
                          <a:solidFill>
                            <a:srgbClr val="000000"/>
                          </a:solidFill>
                          <a:effectLst/>
                          <a:latin typeface="Calibri" panose="020F0502020204030204" pitchFamily="34" charset="0"/>
                        </a:rPr>
                        <a:t>TS1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a:solidFill>
                            <a:srgbClr val="000000"/>
                          </a:solidFill>
                          <a:effectLst/>
                          <a:latin typeface="Calibri" panose="020F0502020204030204" pitchFamily="34" charset="0"/>
                        </a:rPr>
                        <a:t>19</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a:solidFill>
                            <a:srgbClr val="000000"/>
                          </a:solidFill>
                          <a:effectLst/>
                          <a:latin typeface="Calibri" panose="020F0502020204030204" pitchFamily="34" charset="0"/>
                        </a:rPr>
                        <a:t>91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4875">
                <a:tc vMerge="1">
                  <a:txBody>
                    <a:bodyPr/>
                    <a:lstStyle/>
                    <a:p>
                      <a:endParaRPr lang="en-US"/>
                    </a:p>
                  </a:txBody>
                  <a:tcPr/>
                </a:tc>
                <a:tc>
                  <a:txBody>
                    <a:bodyPr/>
                    <a:lstStyle/>
                    <a:p>
                      <a:pPr algn="l" fontAlgn="b"/>
                      <a:r>
                        <a:rPr lang="en-US" sz="1600" b="0" i="0" u="none" strike="noStrike">
                          <a:solidFill>
                            <a:srgbClr val="000000"/>
                          </a:solidFill>
                          <a:effectLst/>
                          <a:latin typeface="Calibri" panose="020F0502020204030204" pitchFamily="34" charset="0"/>
                        </a:rPr>
                        <a:t>…</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600" b="0" i="0" u="none" strike="noStrike">
                          <a:solidFill>
                            <a:srgbClr val="000000"/>
                          </a:solidFill>
                          <a:effectLst/>
                          <a:latin typeface="Calibri" panose="020F0502020204030204" pitchFamily="34" charset="0"/>
                        </a:rPr>
                        <a:t>…</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600" b="0" i="0" u="none" strike="noStrike">
                          <a:solidFill>
                            <a:srgbClr val="000000"/>
                          </a:solidFill>
                          <a:effectLst/>
                          <a:latin typeface="Calibri" panose="020F0502020204030204" pitchFamily="34" charset="0"/>
                        </a:rPr>
                        <a:t>…</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4875">
                <a:tc vMerge="1">
                  <a:txBody>
                    <a:bodyPr/>
                    <a:lstStyle/>
                    <a:p>
                      <a:endParaRPr lang="en-US"/>
                    </a:p>
                  </a:txBody>
                  <a:tcPr/>
                </a:tc>
                <a:tc>
                  <a:txBody>
                    <a:bodyPr/>
                    <a:lstStyle/>
                    <a:p>
                      <a:pPr algn="l" fontAlgn="b"/>
                      <a:r>
                        <a:rPr lang="en-US" sz="1600" b="0" i="0" u="none" strike="noStrike">
                          <a:solidFill>
                            <a:srgbClr val="000000"/>
                          </a:solidFill>
                          <a:effectLst/>
                          <a:latin typeface="Calibri" panose="020F0502020204030204" pitchFamily="34" charset="0"/>
                        </a:rPr>
                        <a:t>TS18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a:solidFill>
                            <a:srgbClr val="000000"/>
                          </a:solidFill>
                          <a:effectLst/>
                          <a:latin typeface="Calibri" panose="020F0502020204030204" pitchFamily="34" charset="0"/>
                        </a:rPr>
                        <a:t>35</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a:solidFill>
                            <a:srgbClr val="000000"/>
                          </a:solidFill>
                          <a:effectLst/>
                          <a:latin typeface="Calibri" panose="020F0502020204030204" pitchFamily="34" charset="0"/>
                        </a:rPr>
                        <a:t>107</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4875">
                <a:tc rowSpan="4">
                  <a:txBody>
                    <a:bodyPr/>
                    <a:lstStyle/>
                    <a:p>
                      <a:pPr algn="l" fontAlgn="b"/>
                      <a:r>
                        <a:rPr lang="en-US" sz="1600" b="0" i="0" u="none" strike="noStrike">
                          <a:solidFill>
                            <a:srgbClr val="000000"/>
                          </a:solidFill>
                          <a:effectLst/>
                          <a:latin typeface="Calibri" panose="020F0502020204030204" pitchFamily="34" charset="0"/>
                        </a:rPr>
                        <a:t>RU3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600" b="0" i="0" u="none" strike="noStrike">
                          <a:solidFill>
                            <a:srgbClr val="000000"/>
                          </a:solidFill>
                          <a:effectLst/>
                          <a:latin typeface="Calibri" panose="020F0502020204030204" pitchFamily="34" charset="0"/>
                        </a:rPr>
                        <a:t>TS0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a:solidFill>
                            <a:srgbClr val="000000"/>
                          </a:solidFill>
                          <a:effectLst/>
                          <a:latin typeface="Calibri" panose="020F0502020204030204" pitchFamily="34" charset="0"/>
                        </a:rPr>
                        <a:t>36</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a:solidFill>
                            <a:srgbClr val="000000"/>
                          </a:solidFill>
                          <a:effectLst/>
                          <a:latin typeface="Calibri" panose="020F0502020204030204" pitchFamily="34" charset="0"/>
                        </a:rPr>
                        <a:t>108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4875">
                <a:tc vMerge="1">
                  <a:txBody>
                    <a:bodyPr/>
                    <a:lstStyle/>
                    <a:p>
                      <a:endParaRPr lang="en-US"/>
                    </a:p>
                  </a:txBody>
                  <a:tcPr/>
                </a:tc>
                <a:tc>
                  <a:txBody>
                    <a:bodyPr/>
                    <a:lstStyle/>
                    <a:p>
                      <a:pPr algn="l" fontAlgn="b"/>
                      <a:r>
                        <a:rPr lang="en-US" sz="1600" b="0" i="0" u="none" strike="noStrike">
                          <a:solidFill>
                            <a:srgbClr val="000000"/>
                          </a:solidFill>
                          <a:effectLst/>
                          <a:latin typeface="Calibri" panose="020F0502020204030204" pitchFamily="34" charset="0"/>
                        </a:rPr>
                        <a:t>TS1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a:solidFill>
                            <a:srgbClr val="000000"/>
                          </a:solidFill>
                          <a:effectLst/>
                          <a:latin typeface="Calibri" panose="020F0502020204030204" pitchFamily="34" charset="0"/>
                        </a:rPr>
                        <a:t>37</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a:solidFill>
                            <a:srgbClr val="000000"/>
                          </a:solidFill>
                          <a:effectLst/>
                          <a:latin typeface="Calibri" panose="020F0502020204030204" pitchFamily="34" charset="0"/>
                        </a:rPr>
                        <a:t>109</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4875">
                <a:tc vMerge="1">
                  <a:txBody>
                    <a:bodyPr/>
                    <a:lstStyle/>
                    <a:p>
                      <a:endParaRPr lang="en-US"/>
                    </a:p>
                  </a:txBody>
                  <a:tcPr/>
                </a:tc>
                <a:tc>
                  <a:txBody>
                    <a:bodyPr/>
                    <a:lstStyle/>
                    <a:p>
                      <a:pPr algn="l" fontAlgn="b"/>
                      <a:r>
                        <a:rPr lang="en-US" sz="1600" b="0" i="0" u="none" strike="noStrike">
                          <a:solidFill>
                            <a:srgbClr val="000000"/>
                          </a:solidFill>
                          <a:effectLst/>
                          <a:latin typeface="Calibri" panose="020F0502020204030204" pitchFamily="34" charset="0"/>
                        </a:rPr>
                        <a:t>…</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600" b="0" i="0" u="none" strike="noStrike">
                          <a:solidFill>
                            <a:srgbClr val="000000"/>
                          </a:solidFill>
                          <a:effectLst/>
                          <a:latin typeface="Calibri" panose="020F0502020204030204" pitchFamily="34" charset="0"/>
                        </a:rPr>
                        <a:t>…</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600" b="0" i="0" u="none" strike="noStrike">
                          <a:solidFill>
                            <a:srgbClr val="000000"/>
                          </a:solidFill>
                          <a:effectLst/>
                          <a:latin typeface="Calibri" panose="020F0502020204030204" pitchFamily="34" charset="0"/>
                        </a:rPr>
                        <a:t>…</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4875">
                <a:tc vMerge="1">
                  <a:txBody>
                    <a:bodyPr/>
                    <a:lstStyle/>
                    <a:p>
                      <a:endParaRPr lang="en-US"/>
                    </a:p>
                  </a:txBody>
                  <a:tcPr/>
                </a:tc>
                <a:tc>
                  <a:txBody>
                    <a:bodyPr/>
                    <a:lstStyle/>
                    <a:p>
                      <a:pPr algn="l" fontAlgn="b"/>
                      <a:r>
                        <a:rPr lang="en-US" sz="1600" b="0" i="0" u="none" strike="noStrike">
                          <a:solidFill>
                            <a:srgbClr val="000000"/>
                          </a:solidFill>
                          <a:effectLst/>
                          <a:latin typeface="Calibri" panose="020F0502020204030204" pitchFamily="34" charset="0"/>
                        </a:rPr>
                        <a:t>TS18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a:solidFill>
                            <a:srgbClr val="000000"/>
                          </a:solidFill>
                          <a:effectLst/>
                          <a:latin typeface="Calibri" panose="020F0502020204030204" pitchFamily="34" charset="0"/>
                        </a:rPr>
                        <a:t>53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a:solidFill>
                            <a:srgbClr val="000000"/>
                          </a:solidFill>
                          <a:effectLst/>
                          <a:latin typeface="Calibri" panose="020F0502020204030204" pitchFamily="34" charset="0"/>
                        </a:rPr>
                        <a:t>125</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4875">
                <a:tc rowSpan="4">
                  <a:txBody>
                    <a:bodyPr/>
                    <a:lstStyle/>
                    <a:p>
                      <a:pPr algn="l" fontAlgn="b"/>
                      <a:r>
                        <a:rPr lang="en-US" sz="1600" b="0" i="0" u="none" strike="noStrike">
                          <a:solidFill>
                            <a:srgbClr val="000000"/>
                          </a:solidFill>
                          <a:effectLst/>
                          <a:latin typeface="Calibri" panose="020F0502020204030204" pitchFamily="34" charset="0"/>
                        </a:rPr>
                        <a:t>RU4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600" b="0" i="0" u="none" strike="noStrike">
                          <a:solidFill>
                            <a:srgbClr val="000000"/>
                          </a:solidFill>
                          <a:effectLst/>
                          <a:latin typeface="Calibri" panose="020F0502020204030204" pitchFamily="34" charset="0"/>
                        </a:rPr>
                        <a:t>TS0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a:solidFill>
                            <a:srgbClr val="000000"/>
                          </a:solidFill>
                          <a:effectLst/>
                          <a:latin typeface="Calibri" panose="020F0502020204030204" pitchFamily="34" charset="0"/>
                        </a:rPr>
                        <a:t>54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a:solidFill>
                            <a:srgbClr val="000000"/>
                          </a:solidFill>
                          <a:effectLst/>
                          <a:latin typeface="Calibri" panose="020F0502020204030204" pitchFamily="34" charset="0"/>
                        </a:rPr>
                        <a:t>126</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4875">
                <a:tc vMerge="1">
                  <a:txBody>
                    <a:bodyPr/>
                    <a:lstStyle/>
                    <a:p>
                      <a:endParaRPr lang="en-US"/>
                    </a:p>
                  </a:txBody>
                  <a:tcPr/>
                </a:tc>
                <a:tc>
                  <a:txBody>
                    <a:bodyPr/>
                    <a:lstStyle/>
                    <a:p>
                      <a:pPr algn="l" fontAlgn="b"/>
                      <a:r>
                        <a:rPr lang="en-US" sz="1600" b="0" i="0" u="none" strike="noStrike">
                          <a:solidFill>
                            <a:srgbClr val="000000"/>
                          </a:solidFill>
                          <a:effectLst/>
                          <a:latin typeface="Calibri" panose="020F0502020204030204" pitchFamily="34" charset="0"/>
                        </a:rPr>
                        <a:t>TS1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a:solidFill>
                            <a:srgbClr val="000000"/>
                          </a:solidFill>
                          <a:effectLst/>
                          <a:latin typeface="Calibri" panose="020F0502020204030204" pitchFamily="34" charset="0"/>
                        </a:rPr>
                        <a:t>55</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a:solidFill>
                            <a:srgbClr val="000000"/>
                          </a:solidFill>
                          <a:effectLst/>
                          <a:latin typeface="Calibri" panose="020F0502020204030204" pitchFamily="34" charset="0"/>
                        </a:rPr>
                        <a:t>127</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4875">
                <a:tc vMerge="1">
                  <a:txBody>
                    <a:bodyPr/>
                    <a:lstStyle/>
                    <a:p>
                      <a:endParaRPr lang="en-US"/>
                    </a:p>
                  </a:txBody>
                  <a:tcPr/>
                </a:tc>
                <a:tc>
                  <a:txBody>
                    <a:bodyPr/>
                    <a:lstStyle/>
                    <a:p>
                      <a:pPr algn="l" fontAlgn="b"/>
                      <a:r>
                        <a:rPr lang="en-US" sz="1600" b="0" i="0" u="none" strike="noStrike">
                          <a:solidFill>
                            <a:srgbClr val="000000"/>
                          </a:solidFill>
                          <a:effectLst/>
                          <a:latin typeface="Calibri" panose="020F0502020204030204" pitchFamily="34" charset="0"/>
                        </a:rPr>
                        <a:t>…</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600" b="0" i="0" u="none" strike="noStrike">
                          <a:solidFill>
                            <a:srgbClr val="000000"/>
                          </a:solidFill>
                          <a:effectLst/>
                          <a:latin typeface="Calibri" panose="020F0502020204030204" pitchFamily="34" charset="0"/>
                        </a:rPr>
                        <a:t>…</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600" b="0" i="0" u="none" strike="noStrike">
                          <a:solidFill>
                            <a:srgbClr val="000000"/>
                          </a:solidFill>
                          <a:effectLst/>
                          <a:latin typeface="Calibri" panose="020F0502020204030204" pitchFamily="34" charset="0"/>
                        </a:rPr>
                        <a:t>…</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4875">
                <a:tc vMerge="1">
                  <a:txBody>
                    <a:bodyPr/>
                    <a:lstStyle/>
                    <a:p>
                      <a:endParaRPr lang="en-US"/>
                    </a:p>
                  </a:txBody>
                  <a:tcPr/>
                </a:tc>
                <a:tc>
                  <a:txBody>
                    <a:bodyPr/>
                    <a:lstStyle/>
                    <a:p>
                      <a:pPr algn="l" fontAlgn="b"/>
                      <a:r>
                        <a:rPr lang="en-US" sz="1600" b="0" i="0" u="none" strike="noStrike">
                          <a:solidFill>
                            <a:srgbClr val="000000"/>
                          </a:solidFill>
                          <a:effectLst/>
                          <a:latin typeface="Calibri" panose="020F0502020204030204" pitchFamily="34" charset="0"/>
                        </a:rPr>
                        <a:t>TS18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a:solidFill>
                            <a:srgbClr val="000000"/>
                          </a:solidFill>
                          <a:effectLst/>
                          <a:latin typeface="Calibri" panose="020F0502020204030204" pitchFamily="34" charset="0"/>
                        </a:rPr>
                        <a:t>71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dirty="0">
                          <a:solidFill>
                            <a:srgbClr val="000000"/>
                          </a:solidFill>
                          <a:effectLst/>
                          <a:latin typeface="Calibri" panose="020F0502020204030204" pitchFamily="34" charset="0"/>
                        </a:rPr>
                        <a:t>143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12" name="TextBox 11"/>
          <p:cNvSpPr txBox="1"/>
          <p:nvPr/>
        </p:nvSpPr>
        <p:spPr>
          <a:xfrm>
            <a:off x="5706354" y="5986345"/>
            <a:ext cx="2411238" cy="338554"/>
          </a:xfrm>
          <a:prstGeom prst="rect">
            <a:avLst/>
          </a:prstGeom>
          <a:noFill/>
        </p:spPr>
        <p:txBody>
          <a:bodyPr wrap="none" rtlCol="0">
            <a:spAutoFit/>
          </a:bodyPr>
          <a:lstStyle/>
          <a:p>
            <a:r>
              <a:rPr lang="en-US" sz="1600" dirty="0" smtClean="0"/>
              <a:t>80MHz – 2 P-matrix codes</a:t>
            </a:r>
            <a:endParaRPr lang="en-US" sz="1600" dirty="0"/>
          </a:p>
        </p:txBody>
      </p:sp>
    </p:spTree>
    <p:extLst>
      <p:ext uri="{BB962C8B-B14F-4D97-AF65-F5344CB8AC3E}">
        <p14:creationId xmlns:p14="http://schemas.microsoft.com/office/powerpoint/2010/main" val="9921765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905000"/>
            <a:ext cx="7772400" cy="4191000"/>
          </a:xfrm>
        </p:spPr>
        <p:txBody>
          <a:bodyPr/>
          <a:lstStyle/>
          <a:p>
            <a:r>
              <a:rPr lang="en-US" dirty="0" err="1" smtClean="0"/>
              <a:t>TargetRSSI</a:t>
            </a:r>
            <a:r>
              <a:rPr lang="en-US" dirty="0" smtClean="0"/>
              <a:t> is included in the trigger dependent common info field</a:t>
            </a:r>
          </a:p>
          <a:p>
            <a:endParaRPr lang="en-US" dirty="0" smtClean="0"/>
          </a:p>
          <a:p>
            <a:r>
              <a:rPr lang="en-US" dirty="0" smtClean="0"/>
              <a:t>This enables power control with the same target for all STAs</a:t>
            </a:r>
          </a:p>
        </p:txBody>
      </p:sp>
      <p:sp>
        <p:nvSpPr>
          <p:cNvPr id="3" name="Date Placeholder 2"/>
          <p:cNvSpPr>
            <a:spLocks noGrp="1"/>
          </p:cNvSpPr>
          <p:nvPr>
            <p:ph type="dt" sz="half" idx="10"/>
          </p:nvPr>
        </p:nvSpPr>
        <p:spPr/>
        <p:txBody>
          <a:bodyPr/>
          <a:lstStyle/>
          <a:p>
            <a:pPr>
              <a:defRPr/>
            </a:pPr>
            <a:r>
              <a:rPr lang="en-US" smtClean="0"/>
              <a:t>January, 2017</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19</a:t>
            </a:fld>
            <a:endParaRPr lang="en-US"/>
          </a:p>
        </p:txBody>
      </p:sp>
      <p:sp>
        <p:nvSpPr>
          <p:cNvPr id="5" name="Title 4"/>
          <p:cNvSpPr>
            <a:spLocks noGrp="1"/>
          </p:cNvSpPr>
          <p:nvPr>
            <p:ph type="title"/>
          </p:nvPr>
        </p:nvSpPr>
        <p:spPr/>
        <p:txBody>
          <a:bodyPr/>
          <a:lstStyle/>
          <a:p>
            <a:r>
              <a:rPr lang="en-US" dirty="0" smtClean="0"/>
              <a:t>Power control</a:t>
            </a:r>
            <a:endParaRPr lang="en-US" dirty="0"/>
          </a:p>
        </p:txBody>
      </p:sp>
      <p:sp>
        <p:nvSpPr>
          <p:cNvPr id="6" name="Footer Placeholder 5"/>
          <p:cNvSpPr>
            <a:spLocks noGrp="1"/>
          </p:cNvSpPr>
          <p:nvPr>
            <p:ph type="ftr" sz="quarter" idx="3"/>
          </p:nvPr>
        </p:nvSpPr>
        <p:spPr/>
        <p:txBody>
          <a:bodyPr/>
          <a:lstStyle/>
          <a:p>
            <a:pPr>
              <a:defRPr/>
            </a:pPr>
            <a:r>
              <a:rPr lang="en-US" altLang="ko-KR" smtClean="0"/>
              <a:t>Laurent cariou, Intel</a:t>
            </a:r>
            <a:endParaRPr lang="en-US" altLang="ko-KR" dirty="0"/>
          </a:p>
        </p:txBody>
      </p:sp>
    </p:spTree>
    <p:extLst>
      <p:ext uri="{BB962C8B-B14F-4D97-AF65-F5344CB8AC3E}">
        <p14:creationId xmlns:p14="http://schemas.microsoft.com/office/powerpoint/2010/main" val="13888684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00200"/>
            <a:ext cx="7772400" cy="4724400"/>
          </a:xfrm>
        </p:spPr>
        <p:txBody>
          <a:bodyPr/>
          <a:lstStyle/>
          <a:p>
            <a:r>
              <a:rPr lang="en-US" b="1" dirty="0"/>
              <a:t>It is well accepted that being able to get </a:t>
            </a:r>
            <a:r>
              <a:rPr lang="en-US" b="1" dirty="0" smtClean="0"/>
              <a:t>a very </a:t>
            </a:r>
            <a:r>
              <a:rPr lang="en-US" b="1" dirty="0"/>
              <a:t>short simultaneous feedback from a high number of STAs (all STAs) </a:t>
            </a:r>
            <a:r>
              <a:rPr lang="en-US" b="1" dirty="0" smtClean="0"/>
              <a:t>improve the 11ax </a:t>
            </a:r>
            <a:r>
              <a:rPr lang="en-US" b="1" dirty="0"/>
              <a:t>system and power efficiencies [1</a:t>
            </a:r>
            <a:r>
              <a:rPr lang="en-US" b="1" dirty="0" smtClean="0"/>
              <a:t>], [3]</a:t>
            </a:r>
            <a:endParaRPr lang="en-US" b="1" dirty="0"/>
          </a:p>
          <a:p>
            <a:pPr lvl="1"/>
            <a:r>
              <a:rPr lang="en-US" dirty="0"/>
              <a:t>Many feedbacks require 1 bit: PS-Poll (power efficiency), Channel Availability (collisions avoidance)</a:t>
            </a:r>
          </a:p>
          <a:p>
            <a:pPr lvl="1"/>
            <a:r>
              <a:rPr lang="en-US" dirty="0"/>
              <a:t>Other feedbacks could be 2 </a:t>
            </a:r>
            <a:r>
              <a:rPr lang="en-US" dirty="0" smtClean="0"/>
              <a:t>bit. For example: </a:t>
            </a:r>
            <a:r>
              <a:rPr lang="en-US" dirty="0"/>
              <a:t>“How many buffered Bytes for transmission: 0, 1 to 1000, 1000 to 5000, &gt; 5000 ?”</a:t>
            </a:r>
          </a:p>
          <a:p>
            <a:pPr lvl="1"/>
            <a:r>
              <a:rPr lang="en-US" dirty="0"/>
              <a:t>A short simultaneous resource request feedback (1 or several bits) capable of supporting a high number of STAs is needed for an efficient UL MU simultaneous scheduling in addition to the existing (or enhanced) piggybacked buffer information</a:t>
            </a:r>
          </a:p>
          <a:p>
            <a:pPr lvl="1"/>
            <a:r>
              <a:rPr lang="en-US" dirty="0"/>
              <a:t>Less overhead for resource request feedback than polling method</a:t>
            </a:r>
          </a:p>
          <a:p>
            <a:pPr lvl="1"/>
            <a:r>
              <a:rPr lang="en-US" dirty="0"/>
              <a:t>Low and stable latency for resource request feedback, compared to possibly high and unpredictable latency with CSMA-CA in dense </a:t>
            </a:r>
            <a:r>
              <a:rPr lang="en-US" dirty="0" smtClean="0"/>
              <a:t>environments</a:t>
            </a:r>
            <a:endParaRPr lang="en-US" dirty="0"/>
          </a:p>
        </p:txBody>
      </p:sp>
      <p:sp>
        <p:nvSpPr>
          <p:cNvPr id="3" name="Date Placeholder 2"/>
          <p:cNvSpPr>
            <a:spLocks noGrp="1"/>
          </p:cNvSpPr>
          <p:nvPr>
            <p:ph type="dt" sz="half" idx="10"/>
          </p:nvPr>
        </p:nvSpPr>
        <p:spPr/>
        <p:txBody>
          <a:bodyPr/>
          <a:lstStyle/>
          <a:p>
            <a:pPr>
              <a:defRPr/>
            </a:pPr>
            <a:r>
              <a:rPr lang="en-US" dirty="0"/>
              <a:t>January, 2017</a:t>
            </a:r>
          </a:p>
        </p:txBody>
      </p:sp>
      <p:sp>
        <p:nvSpPr>
          <p:cNvPr id="4" name="Slide Number Placeholder 3"/>
          <p:cNvSpPr>
            <a:spLocks noGrp="1"/>
          </p:cNvSpPr>
          <p:nvPr>
            <p:ph type="sldNum" sz="quarter" idx="12"/>
          </p:nvPr>
        </p:nvSpPr>
        <p:spPr/>
        <p:txBody>
          <a:bodyPr/>
          <a:lstStyle/>
          <a:p>
            <a:pPr>
              <a:defRPr/>
            </a:pPr>
            <a:r>
              <a:rPr lang="en-US" dirty="0" smtClean="0"/>
              <a:t>Slide </a:t>
            </a:r>
            <a:fld id="{7614916F-BBEF-4684-B6F5-1E636F42BA02}" type="slidenum">
              <a:rPr lang="en-US" smtClean="0"/>
              <a:pPr>
                <a:defRPr/>
              </a:pPr>
              <a:t>2</a:t>
            </a:fld>
            <a:endParaRPr lang="en-US" dirty="0"/>
          </a:p>
        </p:txBody>
      </p:sp>
      <p:sp>
        <p:nvSpPr>
          <p:cNvPr id="5" name="Title 4"/>
          <p:cNvSpPr>
            <a:spLocks noGrp="1"/>
          </p:cNvSpPr>
          <p:nvPr>
            <p:ph type="title"/>
          </p:nvPr>
        </p:nvSpPr>
        <p:spPr>
          <a:xfrm>
            <a:off x="685800" y="685800"/>
            <a:ext cx="7772400" cy="914400"/>
          </a:xfrm>
        </p:spPr>
        <p:txBody>
          <a:bodyPr/>
          <a:lstStyle/>
          <a:p>
            <a:r>
              <a:rPr lang="en-US" dirty="0" smtClean="0"/>
              <a:t>Background (1)</a:t>
            </a:r>
            <a:endParaRPr lang="en-US" dirty="0"/>
          </a:p>
        </p:txBody>
      </p:sp>
      <p:sp>
        <p:nvSpPr>
          <p:cNvPr id="6" name="Footer Placeholder 5"/>
          <p:cNvSpPr>
            <a:spLocks noGrp="1"/>
          </p:cNvSpPr>
          <p:nvPr>
            <p:ph type="ftr" sz="quarter" idx="3"/>
          </p:nvPr>
        </p:nvSpPr>
        <p:spPr/>
        <p:txBody>
          <a:bodyPr/>
          <a:lstStyle/>
          <a:p>
            <a:pPr>
              <a:defRPr/>
            </a:pPr>
            <a:r>
              <a:rPr lang="en-US" altLang="ko-KR" dirty="0" smtClean="0"/>
              <a:t>Laurent </a:t>
            </a:r>
            <a:r>
              <a:rPr lang="en-US" altLang="ko-KR" dirty="0" err="1" smtClean="0"/>
              <a:t>cariou,</a:t>
            </a:r>
            <a:r>
              <a:rPr lang="en-US" altLang="ko-KR" dirty="0" smtClean="0"/>
              <a:t> Intel</a:t>
            </a:r>
            <a:endParaRPr lang="en-US" altLang="ko-KR" dirty="0"/>
          </a:p>
        </p:txBody>
      </p:sp>
    </p:spTree>
    <p:extLst>
      <p:ext uri="{BB962C8B-B14F-4D97-AF65-F5344CB8AC3E}">
        <p14:creationId xmlns:p14="http://schemas.microsoft.com/office/powerpoint/2010/main" val="188956417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416535"/>
            <a:ext cx="7924800" cy="5029200"/>
          </a:xfrm>
        </p:spPr>
        <p:txBody>
          <a:bodyPr/>
          <a:lstStyle/>
          <a:p>
            <a:r>
              <a:rPr lang="en-US" sz="1800" i="1" dirty="0" err="1" smtClean="0"/>
              <a:t>groupID</a:t>
            </a:r>
            <a:r>
              <a:rPr lang="en-US" sz="1800" dirty="0" smtClean="0"/>
              <a:t> </a:t>
            </a:r>
            <a:r>
              <a:rPr lang="en-US" sz="1800" dirty="0"/>
              <a:t>field set to </a:t>
            </a:r>
            <a:r>
              <a:rPr lang="en-US" sz="1800" dirty="0" smtClean="0"/>
              <a:t>the value of a </a:t>
            </a:r>
            <a:r>
              <a:rPr lang="en-US" sz="1800" dirty="0" err="1" smtClean="0"/>
              <a:t>groupID</a:t>
            </a:r>
            <a:endParaRPr lang="en-US" sz="1800" dirty="0" smtClean="0"/>
          </a:p>
          <a:p>
            <a:r>
              <a:rPr lang="en-US" sz="1800" dirty="0"/>
              <a:t>Associated STAs belonging to the signaled group ID shall respond as explained in previous slides.</a:t>
            </a:r>
          </a:p>
          <a:p>
            <a:r>
              <a:rPr lang="en-US" sz="1800" dirty="0" smtClean="0"/>
              <a:t>If the field “probe request option” is set to 1, it indicates that the last available allocation is assigned for non-associated STAs to </a:t>
            </a:r>
            <a:r>
              <a:rPr lang="en-US" sz="1800" b="1" dirty="0" smtClean="0"/>
              <a:t>send single bit indicating probe request</a:t>
            </a:r>
            <a:r>
              <a:rPr lang="en-US" sz="1800" dirty="0" smtClean="0"/>
              <a:t>.</a:t>
            </a:r>
          </a:p>
          <a:p>
            <a:pPr lvl="1"/>
            <a:r>
              <a:rPr lang="en-US" sz="1600" dirty="0" smtClean="0"/>
              <a:t>This may be useful in HD/VHD deployments, such as stadiums or malls.</a:t>
            </a:r>
            <a:endParaRPr lang="en-US" sz="1600" dirty="0"/>
          </a:p>
          <a:p>
            <a:r>
              <a:rPr lang="en-US" sz="1800" dirty="0"/>
              <a:t>The AP shall make sure that there </a:t>
            </a:r>
            <a:r>
              <a:rPr lang="en-US" sz="1800" dirty="0" smtClean="0"/>
              <a:t>is one allocation </a:t>
            </a:r>
            <a:r>
              <a:rPr lang="en-US" sz="1800" dirty="0"/>
              <a:t>at the end </a:t>
            </a:r>
            <a:r>
              <a:rPr lang="en-US" sz="1800" dirty="0" smtClean="0"/>
              <a:t>of the bitmap </a:t>
            </a:r>
            <a:r>
              <a:rPr lang="en-US" sz="1800" dirty="0"/>
              <a:t>not assigned to the STAs belonging to the </a:t>
            </a:r>
            <a:r>
              <a:rPr lang="en-US" sz="1800" dirty="0" err="1" smtClean="0"/>
              <a:t>groupID</a:t>
            </a:r>
            <a:endParaRPr lang="en-US" sz="1800" dirty="0"/>
          </a:p>
          <a:p>
            <a:r>
              <a:rPr lang="en-US" sz="1800" dirty="0"/>
              <a:t>Non-zero value of the </a:t>
            </a:r>
            <a:r>
              <a:rPr lang="en-US" sz="1800" dirty="0" smtClean="0"/>
              <a:t>allocation assigned for probe requests in </a:t>
            </a:r>
            <a:r>
              <a:rPr lang="en-US" sz="1800" dirty="0"/>
              <a:t>the received NDP feedback indicates that at least one STA requested </a:t>
            </a:r>
            <a:r>
              <a:rPr lang="en-US" sz="1800" dirty="0" smtClean="0"/>
              <a:t>a Probe </a:t>
            </a:r>
            <a:r>
              <a:rPr lang="en-US" sz="1800" dirty="0"/>
              <a:t>Response frame. </a:t>
            </a:r>
          </a:p>
          <a:p>
            <a:r>
              <a:rPr lang="en-US" sz="1800" dirty="0" smtClean="0"/>
              <a:t>A single Probe </a:t>
            </a:r>
            <a:r>
              <a:rPr lang="en-US" sz="1800" dirty="0"/>
              <a:t>Response shall be transmitted by the </a:t>
            </a:r>
            <a:r>
              <a:rPr lang="en-US" sz="1800" dirty="0" smtClean="0"/>
              <a:t>AP </a:t>
            </a:r>
            <a:r>
              <a:rPr lang="en-US" sz="1800" dirty="0"/>
              <a:t>with the Addr1 </a:t>
            </a:r>
            <a:r>
              <a:rPr lang="en-US" sz="1800" dirty="0" smtClean="0"/>
              <a:t>set to Broadcast </a:t>
            </a:r>
            <a:r>
              <a:rPr lang="en-US" sz="1800" dirty="0"/>
              <a:t>Address allowing </a:t>
            </a:r>
            <a:r>
              <a:rPr lang="en-US" sz="1800" dirty="0" smtClean="0"/>
              <a:t>all </a:t>
            </a:r>
            <a:r>
              <a:rPr lang="en-US" sz="1800" dirty="0"/>
              <a:t>the non-associated STAs that </a:t>
            </a:r>
            <a:r>
              <a:rPr lang="en-US" sz="1800" dirty="0" smtClean="0"/>
              <a:t>transmitted the single-bit probe request to receive the probe response, preventing multiple APs from transmitting a probe-response.</a:t>
            </a:r>
            <a:endParaRPr lang="en-US" sz="1600" dirty="0"/>
          </a:p>
          <a:p>
            <a:pPr marL="0" indent="0">
              <a:buNone/>
            </a:pPr>
            <a:endParaRPr lang="en-US" sz="1800" dirty="0" smtClean="0"/>
          </a:p>
        </p:txBody>
      </p:sp>
      <p:sp>
        <p:nvSpPr>
          <p:cNvPr id="3" name="Date Placeholder 2"/>
          <p:cNvSpPr>
            <a:spLocks noGrp="1"/>
          </p:cNvSpPr>
          <p:nvPr>
            <p:ph type="dt" sz="half" idx="10"/>
          </p:nvPr>
        </p:nvSpPr>
        <p:spPr/>
        <p:txBody>
          <a:bodyPr/>
          <a:lstStyle/>
          <a:p>
            <a:pPr>
              <a:defRPr/>
            </a:pPr>
            <a:r>
              <a:rPr lang="en-US" smtClean="0"/>
              <a:t>January, 2017</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20</a:t>
            </a:fld>
            <a:endParaRPr lang="en-US"/>
          </a:p>
        </p:txBody>
      </p:sp>
      <p:sp>
        <p:nvSpPr>
          <p:cNvPr id="5" name="Title 4"/>
          <p:cNvSpPr>
            <a:spLocks noGrp="1"/>
          </p:cNvSpPr>
          <p:nvPr>
            <p:ph type="title"/>
          </p:nvPr>
        </p:nvSpPr>
        <p:spPr>
          <a:xfrm>
            <a:off x="533400" y="671521"/>
            <a:ext cx="8153400" cy="609600"/>
          </a:xfrm>
        </p:spPr>
        <p:txBody>
          <a:bodyPr/>
          <a:lstStyle/>
          <a:p>
            <a:r>
              <a:rPr lang="en-US" dirty="0" smtClean="0">
                <a:solidFill>
                  <a:schemeClr val="tx1"/>
                </a:solidFill>
              </a:rPr>
              <a:t>Specific mode for request for probe response</a:t>
            </a:r>
            <a:endParaRPr lang="en-US" dirty="0">
              <a:solidFill>
                <a:schemeClr val="tx1"/>
              </a:solidFill>
            </a:endParaRPr>
          </a:p>
        </p:txBody>
      </p:sp>
      <p:sp>
        <p:nvSpPr>
          <p:cNvPr id="6" name="Footer Placeholder 5"/>
          <p:cNvSpPr>
            <a:spLocks noGrp="1"/>
          </p:cNvSpPr>
          <p:nvPr>
            <p:ph type="ftr" sz="quarter" idx="3"/>
          </p:nvPr>
        </p:nvSpPr>
        <p:spPr/>
        <p:txBody>
          <a:bodyPr/>
          <a:lstStyle/>
          <a:p>
            <a:pPr>
              <a:defRPr/>
            </a:pPr>
            <a:r>
              <a:rPr lang="en-US" altLang="ko-KR" smtClean="0"/>
              <a:t>Laurent cariou, Intel</a:t>
            </a:r>
            <a:endParaRPr lang="en-US" altLang="ko-KR" dirty="0"/>
          </a:p>
        </p:txBody>
      </p:sp>
    </p:spTree>
    <p:extLst>
      <p:ext uri="{BB962C8B-B14F-4D97-AF65-F5344CB8AC3E}">
        <p14:creationId xmlns:p14="http://schemas.microsoft.com/office/powerpoint/2010/main" val="38078304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00200"/>
            <a:ext cx="7772400" cy="4724400"/>
          </a:xfrm>
        </p:spPr>
        <p:txBody>
          <a:bodyPr/>
          <a:lstStyle/>
          <a:p>
            <a:r>
              <a:rPr lang="en-US" sz="2400" dirty="0" smtClean="0"/>
              <a:t>We propose to progress on the definition of the NDP feedback report procedure</a:t>
            </a:r>
          </a:p>
          <a:p>
            <a:pPr lvl="1"/>
            <a:r>
              <a:rPr lang="en-US" sz="2200" dirty="0" smtClean="0"/>
              <a:t>New trigger type</a:t>
            </a:r>
          </a:p>
          <a:p>
            <a:pPr lvl="1"/>
            <a:r>
              <a:rPr lang="en-US" sz="2200" dirty="0" smtClean="0"/>
              <a:t>Parameters to identify the scheduled STAs</a:t>
            </a:r>
          </a:p>
          <a:p>
            <a:pPr lvl="1"/>
            <a:r>
              <a:rPr lang="en-US" sz="2200" dirty="0" smtClean="0"/>
              <a:t>Parameters for scheduled STAs to derive the parameters for the response</a:t>
            </a:r>
          </a:p>
          <a:p>
            <a:pPr lvl="1"/>
            <a:r>
              <a:rPr lang="en-US" sz="2200" dirty="0" smtClean="0"/>
              <a:t>Resource request type</a:t>
            </a:r>
            <a:endParaRPr lang="en-US" sz="2200" dirty="0"/>
          </a:p>
        </p:txBody>
      </p:sp>
      <p:sp>
        <p:nvSpPr>
          <p:cNvPr id="3" name="Date Placeholder 2"/>
          <p:cNvSpPr>
            <a:spLocks noGrp="1"/>
          </p:cNvSpPr>
          <p:nvPr>
            <p:ph type="dt" sz="half" idx="10"/>
          </p:nvPr>
        </p:nvSpPr>
        <p:spPr/>
        <p:txBody>
          <a:bodyPr/>
          <a:lstStyle/>
          <a:p>
            <a:pPr>
              <a:defRPr/>
            </a:pPr>
            <a:r>
              <a:rPr lang="en-US" dirty="0" smtClean="0"/>
              <a:t>January, 2017</a:t>
            </a:r>
            <a:endParaRPr lang="en-US" dirty="0"/>
          </a:p>
        </p:txBody>
      </p:sp>
      <p:sp>
        <p:nvSpPr>
          <p:cNvPr id="4" name="Slide Number Placeholder 3"/>
          <p:cNvSpPr>
            <a:spLocks noGrp="1"/>
          </p:cNvSpPr>
          <p:nvPr>
            <p:ph type="sldNum" sz="quarter" idx="12"/>
          </p:nvPr>
        </p:nvSpPr>
        <p:spPr/>
        <p:txBody>
          <a:bodyPr/>
          <a:lstStyle/>
          <a:p>
            <a:pPr>
              <a:defRPr/>
            </a:pPr>
            <a:r>
              <a:rPr lang="en-US" dirty="0" smtClean="0"/>
              <a:t>Slide </a:t>
            </a:r>
            <a:fld id="{7614916F-BBEF-4684-B6F5-1E636F42BA02}" type="slidenum">
              <a:rPr lang="en-US" smtClean="0"/>
              <a:pPr>
                <a:defRPr/>
              </a:pPr>
              <a:t>21</a:t>
            </a:fld>
            <a:endParaRPr lang="en-US" dirty="0"/>
          </a:p>
        </p:txBody>
      </p:sp>
      <p:sp>
        <p:nvSpPr>
          <p:cNvPr id="5" name="Title 4"/>
          <p:cNvSpPr>
            <a:spLocks noGrp="1"/>
          </p:cNvSpPr>
          <p:nvPr>
            <p:ph type="title"/>
          </p:nvPr>
        </p:nvSpPr>
        <p:spPr>
          <a:xfrm>
            <a:off x="685800" y="685800"/>
            <a:ext cx="7772400" cy="914400"/>
          </a:xfrm>
        </p:spPr>
        <p:txBody>
          <a:bodyPr/>
          <a:lstStyle/>
          <a:p>
            <a:r>
              <a:rPr lang="en-US" dirty="0"/>
              <a:t>Summary</a:t>
            </a:r>
          </a:p>
        </p:txBody>
      </p:sp>
      <p:sp>
        <p:nvSpPr>
          <p:cNvPr id="6" name="Footer Placeholder 5"/>
          <p:cNvSpPr>
            <a:spLocks noGrp="1"/>
          </p:cNvSpPr>
          <p:nvPr>
            <p:ph type="ftr" sz="quarter" idx="3"/>
          </p:nvPr>
        </p:nvSpPr>
        <p:spPr/>
        <p:txBody>
          <a:bodyPr/>
          <a:lstStyle/>
          <a:p>
            <a:pPr>
              <a:defRPr/>
            </a:pPr>
            <a:r>
              <a:rPr lang="en-US" altLang="ko-KR" dirty="0" smtClean="0"/>
              <a:t>Laurent </a:t>
            </a:r>
            <a:r>
              <a:rPr lang="en-US" altLang="ko-KR" dirty="0" err="1" smtClean="0"/>
              <a:t>cariou,</a:t>
            </a:r>
            <a:r>
              <a:rPr lang="en-US" altLang="ko-KR" dirty="0" smtClean="0"/>
              <a:t> Intel</a:t>
            </a:r>
            <a:endParaRPr lang="en-US" altLang="ko-KR" dirty="0"/>
          </a:p>
        </p:txBody>
      </p:sp>
    </p:spTree>
    <p:extLst>
      <p:ext uri="{BB962C8B-B14F-4D97-AF65-F5344CB8AC3E}">
        <p14:creationId xmlns:p14="http://schemas.microsoft.com/office/powerpoint/2010/main" val="345995542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828800"/>
            <a:ext cx="7772400" cy="4495800"/>
          </a:xfrm>
        </p:spPr>
        <p:txBody>
          <a:bodyPr/>
          <a:lstStyle/>
          <a:p>
            <a:r>
              <a:rPr lang="en-US" dirty="0" smtClean="0"/>
              <a:t>Do you agree to modify the spec following the comment resolutions in </a:t>
            </a:r>
            <a:r>
              <a:rPr lang="en-US" smtClean="0"/>
              <a:t>document 17-073r1?</a:t>
            </a:r>
            <a:endParaRPr lang="en-US" dirty="0"/>
          </a:p>
        </p:txBody>
      </p:sp>
      <p:sp>
        <p:nvSpPr>
          <p:cNvPr id="3" name="Date Placeholder 2"/>
          <p:cNvSpPr>
            <a:spLocks noGrp="1"/>
          </p:cNvSpPr>
          <p:nvPr>
            <p:ph type="dt" sz="half" idx="10"/>
          </p:nvPr>
        </p:nvSpPr>
        <p:spPr/>
        <p:txBody>
          <a:bodyPr/>
          <a:lstStyle/>
          <a:p>
            <a:pPr>
              <a:defRPr/>
            </a:pPr>
            <a:r>
              <a:rPr lang="en-US" smtClean="0"/>
              <a:t>January, 2017</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22</a:t>
            </a:fld>
            <a:endParaRPr lang="en-US"/>
          </a:p>
        </p:txBody>
      </p:sp>
      <p:sp>
        <p:nvSpPr>
          <p:cNvPr id="5" name="Title 4"/>
          <p:cNvSpPr>
            <a:spLocks noGrp="1"/>
          </p:cNvSpPr>
          <p:nvPr>
            <p:ph type="title"/>
          </p:nvPr>
        </p:nvSpPr>
        <p:spPr/>
        <p:txBody>
          <a:bodyPr/>
          <a:lstStyle/>
          <a:p>
            <a:r>
              <a:rPr lang="en-US" dirty="0" smtClean="0"/>
              <a:t>Straw Poll 1</a:t>
            </a:r>
            <a:endParaRPr lang="en-US" dirty="0"/>
          </a:p>
        </p:txBody>
      </p:sp>
      <p:sp>
        <p:nvSpPr>
          <p:cNvPr id="6" name="Footer Placeholder 5"/>
          <p:cNvSpPr>
            <a:spLocks noGrp="1"/>
          </p:cNvSpPr>
          <p:nvPr>
            <p:ph type="ftr" sz="quarter" idx="3"/>
          </p:nvPr>
        </p:nvSpPr>
        <p:spPr/>
        <p:txBody>
          <a:bodyPr/>
          <a:lstStyle/>
          <a:p>
            <a:pPr>
              <a:defRPr/>
            </a:pPr>
            <a:r>
              <a:rPr lang="en-US" altLang="ko-KR" smtClean="0"/>
              <a:t>Laurent cariou, Intel</a:t>
            </a:r>
            <a:endParaRPr lang="en-US" altLang="ko-KR" dirty="0"/>
          </a:p>
        </p:txBody>
      </p:sp>
    </p:spTree>
    <p:extLst>
      <p:ext uri="{BB962C8B-B14F-4D97-AF65-F5344CB8AC3E}">
        <p14:creationId xmlns:p14="http://schemas.microsoft.com/office/powerpoint/2010/main" val="37929316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p:spPr>
        <p:txBody>
          <a:bodyPr/>
          <a:lstStyle/>
          <a:p>
            <a:r>
              <a:rPr lang="en-US" sz="1800" dirty="0"/>
              <a:t>Do you agree to define a new NDP feedback report trigger frame variant and that the STAs scheduled by a NDP feedback report trigger frame variant with a feedback type set to “resource request” are identified by a list of AIDs or by a </a:t>
            </a:r>
            <a:r>
              <a:rPr lang="en-US" sz="1800" dirty="0" err="1"/>
              <a:t>groupID</a:t>
            </a:r>
            <a:r>
              <a:rPr lang="en-US" sz="1800" dirty="0"/>
              <a:t> :</a:t>
            </a:r>
          </a:p>
          <a:p>
            <a:r>
              <a:rPr lang="en-US" sz="1800" dirty="0" smtClean="0"/>
              <a:t>For the range of AIDs:</a:t>
            </a:r>
            <a:endParaRPr lang="en-US" sz="1800" dirty="0"/>
          </a:p>
          <a:p>
            <a:pPr lvl="1"/>
            <a:r>
              <a:rPr lang="en-US" sz="1600" dirty="0"/>
              <a:t>This </a:t>
            </a:r>
            <a:r>
              <a:rPr lang="en-US" sz="1600" dirty="0" smtClean="0"/>
              <a:t>range </a:t>
            </a:r>
            <a:r>
              <a:rPr lang="en-US" sz="1600" dirty="0"/>
              <a:t>of AIDs is defined </a:t>
            </a:r>
            <a:r>
              <a:rPr lang="en-US" sz="1600" dirty="0" smtClean="0"/>
              <a:t>to be between </a:t>
            </a:r>
            <a:r>
              <a:rPr lang="en-US" sz="1600" dirty="0"/>
              <a:t>AID start and AID start + NAIDs</a:t>
            </a:r>
          </a:p>
          <a:p>
            <a:pPr lvl="1"/>
            <a:r>
              <a:rPr lang="en-US" sz="1600" dirty="0"/>
              <a:t>The trigger frame includes the AID start parameter and the needed parameters to calculate NAIDs</a:t>
            </a:r>
          </a:p>
          <a:p>
            <a:r>
              <a:rPr lang="en-US" sz="1800" dirty="0" smtClean="0"/>
              <a:t>For the </a:t>
            </a:r>
            <a:r>
              <a:rPr lang="en-US" sz="1800" dirty="0" err="1" smtClean="0"/>
              <a:t>groupID</a:t>
            </a:r>
            <a:r>
              <a:rPr lang="en-US" sz="1800" dirty="0" smtClean="0"/>
              <a:t>:</a:t>
            </a:r>
          </a:p>
          <a:p>
            <a:pPr lvl="1"/>
            <a:r>
              <a:rPr lang="en-US" sz="1600" dirty="0" smtClean="0"/>
              <a:t>The </a:t>
            </a:r>
            <a:r>
              <a:rPr lang="en-US" sz="1600" dirty="0" err="1" smtClean="0"/>
              <a:t>groupID</a:t>
            </a:r>
            <a:r>
              <a:rPr lang="en-US" sz="1600" dirty="0" smtClean="0"/>
              <a:t> identifies the STAs that are scheduled</a:t>
            </a:r>
          </a:p>
          <a:p>
            <a:pPr lvl="1"/>
            <a:r>
              <a:rPr lang="en-US" sz="1600" dirty="0" smtClean="0"/>
              <a:t>The range of indexes within the group is defined to be between Index Start and Index Start + NAIDs</a:t>
            </a:r>
          </a:p>
          <a:p>
            <a:pPr lvl="1"/>
            <a:r>
              <a:rPr lang="en-US" sz="1600" dirty="0" smtClean="0"/>
              <a:t>The trigger frame includes the </a:t>
            </a:r>
            <a:r>
              <a:rPr lang="en-US" sz="1600" dirty="0" err="1" smtClean="0"/>
              <a:t>groupID</a:t>
            </a:r>
            <a:r>
              <a:rPr lang="en-US" sz="1600" dirty="0" smtClean="0"/>
              <a:t>, the Index start parameters and the needed parameters to calculate NAIDs</a:t>
            </a:r>
            <a:endParaRPr lang="en-US" sz="1600" dirty="0"/>
          </a:p>
        </p:txBody>
      </p:sp>
      <p:sp>
        <p:nvSpPr>
          <p:cNvPr id="3" name="Date Placeholder 2"/>
          <p:cNvSpPr>
            <a:spLocks noGrp="1"/>
          </p:cNvSpPr>
          <p:nvPr>
            <p:ph type="dt" sz="half" idx="10"/>
          </p:nvPr>
        </p:nvSpPr>
        <p:spPr/>
        <p:txBody>
          <a:bodyPr/>
          <a:lstStyle/>
          <a:p>
            <a:pPr>
              <a:defRPr/>
            </a:pPr>
            <a:r>
              <a:rPr lang="en-US" smtClean="0"/>
              <a:t>January, 2017</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23</a:t>
            </a:fld>
            <a:endParaRPr lang="en-US"/>
          </a:p>
        </p:txBody>
      </p:sp>
      <p:sp>
        <p:nvSpPr>
          <p:cNvPr id="5" name="Title 4"/>
          <p:cNvSpPr>
            <a:spLocks noGrp="1"/>
          </p:cNvSpPr>
          <p:nvPr>
            <p:ph type="title"/>
          </p:nvPr>
        </p:nvSpPr>
        <p:spPr/>
        <p:txBody>
          <a:bodyPr/>
          <a:lstStyle/>
          <a:p>
            <a:r>
              <a:rPr lang="en-US" dirty="0" smtClean="0"/>
              <a:t>Straw Poll 2</a:t>
            </a:r>
            <a:endParaRPr lang="en-US" dirty="0"/>
          </a:p>
        </p:txBody>
      </p:sp>
      <p:sp>
        <p:nvSpPr>
          <p:cNvPr id="6" name="Footer Placeholder 5"/>
          <p:cNvSpPr>
            <a:spLocks noGrp="1"/>
          </p:cNvSpPr>
          <p:nvPr>
            <p:ph type="ftr" sz="quarter" idx="3"/>
          </p:nvPr>
        </p:nvSpPr>
        <p:spPr/>
        <p:txBody>
          <a:bodyPr/>
          <a:lstStyle/>
          <a:p>
            <a:pPr>
              <a:defRPr/>
            </a:pPr>
            <a:r>
              <a:rPr lang="en-US" altLang="ko-KR" smtClean="0"/>
              <a:t>Laurent cariou, Intel</a:t>
            </a:r>
            <a:endParaRPr lang="en-US" altLang="ko-KR" dirty="0"/>
          </a:p>
        </p:txBody>
      </p:sp>
    </p:spTree>
    <p:extLst>
      <p:ext uri="{BB962C8B-B14F-4D97-AF65-F5344CB8AC3E}">
        <p14:creationId xmlns:p14="http://schemas.microsoft.com/office/powerpoint/2010/main" val="4234475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905000"/>
            <a:ext cx="7772400" cy="4191000"/>
          </a:xfrm>
        </p:spPr>
        <p:txBody>
          <a:bodyPr/>
          <a:lstStyle/>
          <a:p>
            <a:r>
              <a:rPr lang="en-US" dirty="0"/>
              <a:t>Do you agree </a:t>
            </a:r>
            <a:r>
              <a:rPr lang="en-US" dirty="0" smtClean="0"/>
              <a:t>that the RU allocation, RU tone set allocation and </a:t>
            </a:r>
            <a:r>
              <a:rPr lang="en-US" dirty="0" err="1" smtClean="0"/>
              <a:t>starting_STS_num</a:t>
            </a:r>
            <a:r>
              <a:rPr lang="en-US" dirty="0" smtClean="0"/>
              <a:t> for the NDP feedback response from an HE non-AP STA are calculated based on common parameters in the </a:t>
            </a:r>
            <a:r>
              <a:rPr lang="en-US" dirty="0"/>
              <a:t>new NDP feedback report trigger frame </a:t>
            </a:r>
            <a:r>
              <a:rPr lang="en-US" dirty="0" smtClean="0"/>
              <a:t>variant. A “duplicate” field is defined in the new NDP feedback report trigger frame variant to indicate that STAs allocation are calculated on with a 20MHz bandwidth and are duplicated on the other 20MHz channels</a:t>
            </a:r>
          </a:p>
          <a:p>
            <a:pPr lvl="1"/>
            <a:endParaRPr lang="en-US" dirty="0"/>
          </a:p>
        </p:txBody>
      </p:sp>
      <p:sp>
        <p:nvSpPr>
          <p:cNvPr id="3" name="Date Placeholder 2"/>
          <p:cNvSpPr>
            <a:spLocks noGrp="1"/>
          </p:cNvSpPr>
          <p:nvPr>
            <p:ph type="dt" sz="half" idx="10"/>
          </p:nvPr>
        </p:nvSpPr>
        <p:spPr/>
        <p:txBody>
          <a:bodyPr/>
          <a:lstStyle/>
          <a:p>
            <a:pPr>
              <a:defRPr/>
            </a:pPr>
            <a:r>
              <a:rPr lang="en-US" smtClean="0"/>
              <a:t>January, 2017</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24</a:t>
            </a:fld>
            <a:endParaRPr lang="en-US"/>
          </a:p>
        </p:txBody>
      </p:sp>
      <p:sp>
        <p:nvSpPr>
          <p:cNvPr id="5" name="Title 4"/>
          <p:cNvSpPr>
            <a:spLocks noGrp="1"/>
          </p:cNvSpPr>
          <p:nvPr>
            <p:ph type="title"/>
          </p:nvPr>
        </p:nvSpPr>
        <p:spPr/>
        <p:txBody>
          <a:bodyPr/>
          <a:lstStyle/>
          <a:p>
            <a:r>
              <a:rPr lang="en-US" dirty="0" smtClean="0"/>
              <a:t>Straw Poll #3</a:t>
            </a:r>
            <a:endParaRPr lang="en-US" dirty="0"/>
          </a:p>
        </p:txBody>
      </p:sp>
      <p:sp>
        <p:nvSpPr>
          <p:cNvPr id="6" name="Footer Placeholder 5"/>
          <p:cNvSpPr>
            <a:spLocks noGrp="1"/>
          </p:cNvSpPr>
          <p:nvPr>
            <p:ph type="ftr" sz="quarter" idx="3"/>
          </p:nvPr>
        </p:nvSpPr>
        <p:spPr/>
        <p:txBody>
          <a:bodyPr/>
          <a:lstStyle/>
          <a:p>
            <a:pPr>
              <a:defRPr/>
            </a:pPr>
            <a:r>
              <a:rPr lang="en-US" altLang="ko-KR" smtClean="0"/>
              <a:t>Laurent cariou, Intel</a:t>
            </a:r>
            <a:endParaRPr lang="en-US" altLang="ko-KR" dirty="0"/>
          </a:p>
        </p:txBody>
      </p:sp>
    </p:spTree>
    <p:extLst>
      <p:ext uri="{BB962C8B-B14F-4D97-AF65-F5344CB8AC3E}">
        <p14:creationId xmlns:p14="http://schemas.microsoft.com/office/powerpoint/2010/main" val="40256091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905000"/>
            <a:ext cx="7772400" cy="4191000"/>
          </a:xfrm>
        </p:spPr>
        <p:txBody>
          <a:bodyPr/>
          <a:lstStyle/>
          <a:p>
            <a:r>
              <a:rPr lang="en-US" dirty="0"/>
              <a:t>Do you agree </a:t>
            </a:r>
            <a:r>
              <a:rPr lang="en-US" dirty="0" smtClean="0"/>
              <a:t>that, for resource request feedback type:</a:t>
            </a:r>
          </a:p>
          <a:p>
            <a:pPr lvl="1"/>
            <a:r>
              <a:rPr lang="en-US" dirty="0" smtClean="0"/>
              <a:t>The feedback size is set to “1 bit” only</a:t>
            </a:r>
          </a:p>
          <a:p>
            <a:pPr lvl="1"/>
            <a:r>
              <a:rPr lang="en-US" dirty="0" smtClean="0"/>
              <a:t>The </a:t>
            </a:r>
            <a:r>
              <a:rPr lang="en-US" dirty="0"/>
              <a:t>NDP feedback report trigger frame </a:t>
            </a:r>
            <a:r>
              <a:rPr lang="en-US" dirty="0" smtClean="0"/>
              <a:t>variant has a field called “resource request buffer threshold”</a:t>
            </a:r>
          </a:p>
          <a:p>
            <a:pPr lvl="1"/>
            <a:r>
              <a:rPr lang="en-US" dirty="0" smtClean="0"/>
              <a:t>Scheduled STAs send a 0 for the NDP feedback report to indicate a resource request with buffer size below the “resource request buffer threshold”</a:t>
            </a:r>
          </a:p>
          <a:p>
            <a:pPr lvl="1"/>
            <a:r>
              <a:rPr lang="en-US" dirty="0"/>
              <a:t>Scheduled STAs send a </a:t>
            </a:r>
            <a:r>
              <a:rPr lang="en-US" dirty="0" smtClean="0"/>
              <a:t>1 </a:t>
            </a:r>
            <a:r>
              <a:rPr lang="en-US" dirty="0"/>
              <a:t>for the NDP feedback report to indicate a resource request with buffer size </a:t>
            </a:r>
            <a:r>
              <a:rPr lang="en-US" dirty="0" smtClean="0"/>
              <a:t>above </a:t>
            </a:r>
            <a:r>
              <a:rPr lang="en-US" dirty="0"/>
              <a:t>the “resource request buffer threshold” </a:t>
            </a:r>
          </a:p>
        </p:txBody>
      </p:sp>
      <p:sp>
        <p:nvSpPr>
          <p:cNvPr id="3" name="Date Placeholder 2"/>
          <p:cNvSpPr>
            <a:spLocks noGrp="1"/>
          </p:cNvSpPr>
          <p:nvPr>
            <p:ph type="dt" sz="half" idx="10"/>
          </p:nvPr>
        </p:nvSpPr>
        <p:spPr/>
        <p:txBody>
          <a:bodyPr/>
          <a:lstStyle/>
          <a:p>
            <a:pPr>
              <a:defRPr/>
            </a:pPr>
            <a:r>
              <a:rPr lang="en-US" smtClean="0"/>
              <a:t>January, 2017</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25</a:t>
            </a:fld>
            <a:endParaRPr lang="en-US"/>
          </a:p>
        </p:txBody>
      </p:sp>
      <p:sp>
        <p:nvSpPr>
          <p:cNvPr id="5" name="Title 4"/>
          <p:cNvSpPr>
            <a:spLocks noGrp="1"/>
          </p:cNvSpPr>
          <p:nvPr>
            <p:ph type="title"/>
          </p:nvPr>
        </p:nvSpPr>
        <p:spPr/>
        <p:txBody>
          <a:bodyPr/>
          <a:lstStyle/>
          <a:p>
            <a:r>
              <a:rPr lang="en-US" dirty="0" smtClean="0"/>
              <a:t>Straw Poll #4</a:t>
            </a:r>
            <a:endParaRPr lang="en-US" dirty="0"/>
          </a:p>
        </p:txBody>
      </p:sp>
      <p:sp>
        <p:nvSpPr>
          <p:cNvPr id="6" name="Footer Placeholder 5"/>
          <p:cNvSpPr>
            <a:spLocks noGrp="1"/>
          </p:cNvSpPr>
          <p:nvPr>
            <p:ph type="ftr" sz="quarter" idx="3"/>
          </p:nvPr>
        </p:nvSpPr>
        <p:spPr/>
        <p:txBody>
          <a:bodyPr/>
          <a:lstStyle/>
          <a:p>
            <a:pPr>
              <a:defRPr/>
            </a:pPr>
            <a:r>
              <a:rPr lang="en-US" altLang="ko-KR" smtClean="0"/>
              <a:t>Laurent cariou, Intel</a:t>
            </a:r>
            <a:endParaRPr lang="en-US" altLang="ko-KR" dirty="0"/>
          </a:p>
        </p:txBody>
      </p:sp>
    </p:spTree>
    <p:extLst>
      <p:ext uri="{BB962C8B-B14F-4D97-AF65-F5344CB8AC3E}">
        <p14:creationId xmlns:p14="http://schemas.microsoft.com/office/powerpoint/2010/main" val="303118529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740568"/>
            <a:ext cx="7772400" cy="4495800"/>
          </a:xfrm>
        </p:spPr>
        <p:txBody>
          <a:bodyPr/>
          <a:lstStyle/>
          <a:p>
            <a:r>
              <a:rPr lang="en-US" dirty="0" smtClean="0"/>
              <a:t>Do you agree with the mode defined in slide 20 to allocate one allocation to all unassociated STAs to make a request for a transmission by the AP of a probe response.</a:t>
            </a:r>
            <a:endParaRPr lang="en-US" dirty="0"/>
          </a:p>
        </p:txBody>
      </p:sp>
      <p:sp>
        <p:nvSpPr>
          <p:cNvPr id="3" name="Date Placeholder 2"/>
          <p:cNvSpPr>
            <a:spLocks noGrp="1"/>
          </p:cNvSpPr>
          <p:nvPr>
            <p:ph type="dt" sz="half" idx="10"/>
          </p:nvPr>
        </p:nvSpPr>
        <p:spPr/>
        <p:txBody>
          <a:bodyPr/>
          <a:lstStyle/>
          <a:p>
            <a:pPr>
              <a:defRPr/>
            </a:pPr>
            <a:r>
              <a:rPr lang="en-US" smtClean="0"/>
              <a:t>January, 2017</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26</a:t>
            </a:fld>
            <a:endParaRPr lang="en-US"/>
          </a:p>
        </p:txBody>
      </p:sp>
      <p:sp>
        <p:nvSpPr>
          <p:cNvPr id="5" name="Title 4"/>
          <p:cNvSpPr>
            <a:spLocks noGrp="1"/>
          </p:cNvSpPr>
          <p:nvPr>
            <p:ph type="title"/>
          </p:nvPr>
        </p:nvSpPr>
        <p:spPr/>
        <p:txBody>
          <a:bodyPr/>
          <a:lstStyle/>
          <a:p>
            <a:r>
              <a:rPr lang="en-US" dirty="0"/>
              <a:t>Straw </a:t>
            </a:r>
            <a:r>
              <a:rPr lang="en-US" dirty="0" smtClean="0"/>
              <a:t>Poll #5</a:t>
            </a:r>
            <a:endParaRPr lang="en-US" dirty="0"/>
          </a:p>
        </p:txBody>
      </p:sp>
      <p:sp>
        <p:nvSpPr>
          <p:cNvPr id="6" name="Footer Placeholder 5"/>
          <p:cNvSpPr>
            <a:spLocks noGrp="1"/>
          </p:cNvSpPr>
          <p:nvPr>
            <p:ph type="ftr" sz="quarter" idx="3"/>
          </p:nvPr>
        </p:nvSpPr>
        <p:spPr/>
        <p:txBody>
          <a:bodyPr/>
          <a:lstStyle/>
          <a:p>
            <a:pPr>
              <a:defRPr/>
            </a:pPr>
            <a:r>
              <a:rPr lang="en-US" altLang="ko-KR" smtClean="0"/>
              <a:t>Laurent cariou, Intel</a:t>
            </a:r>
            <a:endParaRPr lang="en-US" altLang="ko-KR" dirty="0"/>
          </a:p>
        </p:txBody>
      </p:sp>
    </p:spTree>
    <p:extLst>
      <p:ext uri="{BB962C8B-B14F-4D97-AF65-F5344CB8AC3E}">
        <p14:creationId xmlns:p14="http://schemas.microsoft.com/office/powerpoint/2010/main" val="17948814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00200"/>
            <a:ext cx="7772400" cy="4724400"/>
          </a:xfrm>
        </p:spPr>
        <p:txBody>
          <a:bodyPr/>
          <a:lstStyle/>
          <a:p>
            <a:pPr marL="0" indent="0">
              <a:buNone/>
            </a:pPr>
            <a:r>
              <a:rPr lang="en-US" dirty="0" smtClean="0"/>
              <a:t>[1] IEEE 802.11-16/1367r0: </a:t>
            </a:r>
            <a:r>
              <a:rPr lang="en-US" dirty="0" smtClean="0">
                <a:hlinkClick r:id="rId2"/>
              </a:rPr>
              <a:t>NDP feedback report</a:t>
            </a:r>
            <a:endParaRPr lang="en-US" dirty="0" smtClean="0"/>
          </a:p>
          <a:p>
            <a:pPr marL="0" indent="0">
              <a:buNone/>
            </a:pPr>
            <a:endParaRPr lang="en-US" dirty="0" smtClean="0"/>
          </a:p>
          <a:p>
            <a:pPr marL="0" indent="0">
              <a:buNone/>
            </a:pPr>
            <a:r>
              <a:rPr lang="en-US" dirty="0" smtClean="0"/>
              <a:t>[2] </a:t>
            </a:r>
            <a:r>
              <a:rPr lang="en-US" dirty="0"/>
              <a:t>IEEE 802.11-15/1334r1: </a:t>
            </a:r>
            <a:r>
              <a:rPr lang="en-US" dirty="0">
                <a:hlinkClick r:id="rId3"/>
              </a:rPr>
              <a:t>HE-LTF sequence design</a:t>
            </a:r>
            <a:endParaRPr lang="en-US" dirty="0"/>
          </a:p>
          <a:p>
            <a:pPr marL="0" indent="0">
              <a:buNone/>
            </a:pPr>
            <a:endParaRPr lang="en-US" dirty="0"/>
          </a:p>
          <a:p>
            <a:pPr marL="0" indent="0">
              <a:buNone/>
            </a:pPr>
            <a:r>
              <a:rPr lang="en-US" dirty="0"/>
              <a:t>[3] </a:t>
            </a:r>
            <a:r>
              <a:rPr lang="en-US"/>
              <a:t>IEEE </a:t>
            </a:r>
            <a:r>
              <a:rPr lang="en-US" smtClean="0"/>
              <a:t>11-17-0044-00-00ax-NDP </a:t>
            </a:r>
            <a:r>
              <a:rPr lang="en-US" dirty="0" smtClean="0"/>
              <a:t>short feedback design</a:t>
            </a:r>
            <a:endParaRPr lang="en-US" dirty="0">
              <a:solidFill>
                <a:srgbClr val="FF0000"/>
              </a:solidFill>
            </a:endParaRPr>
          </a:p>
        </p:txBody>
      </p:sp>
      <p:sp>
        <p:nvSpPr>
          <p:cNvPr id="3" name="Date Placeholder 2"/>
          <p:cNvSpPr>
            <a:spLocks noGrp="1"/>
          </p:cNvSpPr>
          <p:nvPr>
            <p:ph type="dt" sz="half" idx="10"/>
          </p:nvPr>
        </p:nvSpPr>
        <p:spPr/>
        <p:txBody>
          <a:bodyPr/>
          <a:lstStyle/>
          <a:p>
            <a:pPr>
              <a:defRPr/>
            </a:pPr>
            <a:r>
              <a:rPr lang="en-US" dirty="0" smtClean="0"/>
              <a:t>January, 2017</a:t>
            </a:r>
            <a:endParaRPr lang="en-US" dirty="0"/>
          </a:p>
        </p:txBody>
      </p:sp>
      <p:sp>
        <p:nvSpPr>
          <p:cNvPr id="4" name="Slide Number Placeholder 3"/>
          <p:cNvSpPr>
            <a:spLocks noGrp="1"/>
          </p:cNvSpPr>
          <p:nvPr>
            <p:ph type="sldNum" sz="quarter" idx="12"/>
          </p:nvPr>
        </p:nvSpPr>
        <p:spPr/>
        <p:txBody>
          <a:bodyPr/>
          <a:lstStyle/>
          <a:p>
            <a:pPr>
              <a:defRPr/>
            </a:pPr>
            <a:r>
              <a:rPr lang="en-US" dirty="0" smtClean="0"/>
              <a:t>Slide </a:t>
            </a:r>
            <a:fld id="{7614916F-BBEF-4684-B6F5-1E636F42BA02}" type="slidenum">
              <a:rPr lang="en-US" smtClean="0"/>
              <a:pPr>
                <a:defRPr/>
              </a:pPr>
              <a:t>27</a:t>
            </a:fld>
            <a:endParaRPr lang="en-US" dirty="0"/>
          </a:p>
        </p:txBody>
      </p:sp>
      <p:sp>
        <p:nvSpPr>
          <p:cNvPr id="5" name="Title 4"/>
          <p:cNvSpPr>
            <a:spLocks noGrp="1"/>
          </p:cNvSpPr>
          <p:nvPr>
            <p:ph type="title"/>
          </p:nvPr>
        </p:nvSpPr>
        <p:spPr>
          <a:xfrm>
            <a:off x="685800" y="685800"/>
            <a:ext cx="7772400" cy="914400"/>
          </a:xfrm>
        </p:spPr>
        <p:txBody>
          <a:bodyPr/>
          <a:lstStyle/>
          <a:p>
            <a:r>
              <a:rPr lang="en-US" dirty="0"/>
              <a:t>References</a:t>
            </a:r>
          </a:p>
        </p:txBody>
      </p:sp>
      <p:sp>
        <p:nvSpPr>
          <p:cNvPr id="6" name="Footer Placeholder 5"/>
          <p:cNvSpPr>
            <a:spLocks noGrp="1"/>
          </p:cNvSpPr>
          <p:nvPr>
            <p:ph type="ftr" sz="quarter" idx="3"/>
          </p:nvPr>
        </p:nvSpPr>
        <p:spPr/>
        <p:txBody>
          <a:bodyPr/>
          <a:lstStyle/>
          <a:p>
            <a:pPr>
              <a:defRPr/>
            </a:pPr>
            <a:r>
              <a:rPr lang="en-US" altLang="ko-KR" dirty="0" smtClean="0"/>
              <a:t>Laurent </a:t>
            </a:r>
            <a:r>
              <a:rPr lang="en-US" altLang="ko-KR" dirty="0" err="1" smtClean="0"/>
              <a:t>cariou,</a:t>
            </a:r>
            <a:r>
              <a:rPr lang="en-US" altLang="ko-KR" dirty="0" smtClean="0"/>
              <a:t> Intel</a:t>
            </a:r>
            <a:endParaRPr lang="en-US" altLang="ko-KR" dirty="0"/>
          </a:p>
        </p:txBody>
      </p:sp>
    </p:spTree>
    <p:extLst>
      <p:ext uri="{BB962C8B-B14F-4D97-AF65-F5344CB8AC3E}">
        <p14:creationId xmlns:p14="http://schemas.microsoft.com/office/powerpoint/2010/main" val="189366006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p:spPr>
        <p:txBody>
          <a:bodyPr/>
          <a:lstStyle/>
          <a:p>
            <a:r>
              <a:rPr lang="en-US" dirty="0" smtClean="0"/>
              <a:t>Which option do you prefer?</a:t>
            </a:r>
          </a:p>
          <a:p>
            <a:pPr lvl="1"/>
            <a:r>
              <a:rPr lang="en-US" dirty="0" smtClean="0"/>
              <a:t>STAs </a:t>
            </a:r>
            <a:r>
              <a:rPr lang="en-US" dirty="0"/>
              <a:t>scheduled by a NDP feedback report trigger frame variant with a feedback type set to “resource request” are identified </a:t>
            </a:r>
            <a:r>
              <a:rPr lang="en-US" dirty="0" smtClean="0"/>
              <a:t>by:</a:t>
            </a:r>
          </a:p>
          <a:p>
            <a:pPr lvl="2"/>
            <a:r>
              <a:rPr lang="en-US" dirty="0" smtClean="0"/>
              <a:t>Option 1: a single mode: a range of AIDs</a:t>
            </a:r>
          </a:p>
          <a:p>
            <a:pPr lvl="2"/>
            <a:r>
              <a:rPr lang="en-US" dirty="0" smtClean="0"/>
              <a:t>Option 2: 2 modes: a mode with a range of AIDs and a mode with </a:t>
            </a:r>
            <a:r>
              <a:rPr lang="en-US" dirty="0" err="1" smtClean="0"/>
              <a:t>groupID</a:t>
            </a:r>
            <a:endParaRPr lang="en-US" dirty="0" smtClean="0"/>
          </a:p>
        </p:txBody>
      </p:sp>
      <p:sp>
        <p:nvSpPr>
          <p:cNvPr id="3" name="Date Placeholder 2"/>
          <p:cNvSpPr>
            <a:spLocks noGrp="1"/>
          </p:cNvSpPr>
          <p:nvPr>
            <p:ph type="dt" sz="half" idx="10"/>
          </p:nvPr>
        </p:nvSpPr>
        <p:spPr/>
        <p:txBody>
          <a:bodyPr/>
          <a:lstStyle/>
          <a:p>
            <a:pPr>
              <a:defRPr/>
            </a:pPr>
            <a:r>
              <a:rPr lang="en-US" smtClean="0"/>
              <a:t>January, 2017</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28</a:t>
            </a:fld>
            <a:endParaRPr lang="en-US"/>
          </a:p>
        </p:txBody>
      </p:sp>
      <p:sp>
        <p:nvSpPr>
          <p:cNvPr id="5" name="Title 4"/>
          <p:cNvSpPr>
            <a:spLocks noGrp="1"/>
          </p:cNvSpPr>
          <p:nvPr>
            <p:ph type="title"/>
          </p:nvPr>
        </p:nvSpPr>
        <p:spPr/>
        <p:txBody>
          <a:bodyPr/>
          <a:lstStyle/>
          <a:p>
            <a:r>
              <a:rPr lang="en-US" dirty="0" smtClean="0"/>
              <a:t>Straw Poll 2bis</a:t>
            </a:r>
            <a:endParaRPr lang="en-US" dirty="0"/>
          </a:p>
        </p:txBody>
      </p:sp>
      <p:sp>
        <p:nvSpPr>
          <p:cNvPr id="6" name="Footer Placeholder 5"/>
          <p:cNvSpPr>
            <a:spLocks noGrp="1"/>
          </p:cNvSpPr>
          <p:nvPr>
            <p:ph type="ftr" sz="quarter" idx="3"/>
          </p:nvPr>
        </p:nvSpPr>
        <p:spPr/>
        <p:txBody>
          <a:bodyPr/>
          <a:lstStyle/>
          <a:p>
            <a:pPr>
              <a:defRPr/>
            </a:pPr>
            <a:r>
              <a:rPr lang="en-US" altLang="ko-KR" smtClean="0"/>
              <a:t>Laurent cariou, Intel</a:t>
            </a:r>
            <a:endParaRPr lang="en-US" altLang="ko-KR" dirty="0"/>
          </a:p>
        </p:txBody>
      </p:sp>
    </p:spTree>
    <p:extLst>
      <p:ext uri="{BB962C8B-B14F-4D97-AF65-F5344CB8AC3E}">
        <p14:creationId xmlns:p14="http://schemas.microsoft.com/office/powerpoint/2010/main" val="143225970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905000"/>
            <a:ext cx="7772400" cy="4191000"/>
          </a:xfrm>
        </p:spPr>
        <p:txBody>
          <a:bodyPr/>
          <a:lstStyle/>
          <a:p>
            <a:r>
              <a:rPr lang="en-US" dirty="0" smtClean="0"/>
              <a:t>Which option do you prefer:</a:t>
            </a:r>
          </a:p>
          <a:p>
            <a:r>
              <a:rPr lang="en-US" dirty="0" smtClean="0"/>
              <a:t>The “resource request buffer threshold” allows to make 2 levels of resource requests, one for a payload smaller than the threshold, one for a payload higher than the threshold</a:t>
            </a:r>
          </a:p>
          <a:p>
            <a:pPr lvl="1"/>
            <a:r>
              <a:rPr lang="en-US" dirty="0" smtClean="0"/>
              <a:t>Option 1: The “resource request buffer threshold” is indicated in the eliciting NDP feedback report poll trigger frame</a:t>
            </a:r>
          </a:p>
          <a:p>
            <a:pPr lvl="1"/>
            <a:r>
              <a:rPr lang="en-US" dirty="0" smtClean="0"/>
              <a:t>Option 2: </a:t>
            </a:r>
            <a:r>
              <a:rPr lang="en-US" dirty="0"/>
              <a:t>The “resource request buffer threshold” is indicated in </a:t>
            </a:r>
            <a:r>
              <a:rPr lang="en-US" dirty="0" smtClean="0"/>
              <a:t>an IE sent by the AP</a:t>
            </a:r>
          </a:p>
        </p:txBody>
      </p:sp>
      <p:sp>
        <p:nvSpPr>
          <p:cNvPr id="3" name="Date Placeholder 2"/>
          <p:cNvSpPr>
            <a:spLocks noGrp="1"/>
          </p:cNvSpPr>
          <p:nvPr>
            <p:ph type="dt" sz="half" idx="10"/>
          </p:nvPr>
        </p:nvSpPr>
        <p:spPr/>
        <p:txBody>
          <a:bodyPr/>
          <a:lstStyle/>
          <a:p>
            <a:pPr>
              <a:defRPr/>
            </a:pPr>
            <a:r>
              <a:rPr lang="en-US" smtClean="0"/>
              <a:t>January, 2017</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29</a:t>
            </a:fld>
            <a:endParaRPr lang="en-US"/>
          </a:p>
        </p:txBody>
      </p:sp>
      <p:sp>
        <p:nvSpPr>
          <p:cNvPr id="5" name="Title 4"/>
          <p:cNvSpPr>
            <a:spLocks noGrp="1"/>
          </p:cNvSpPr>
          <p:nvPr>
            <p:ph type="title"/>
          </p:nvPr>
        </p:nvSpPr>
        <p:spPr/>
        <p:txBody>
          <a:bodyPr/>
          <a:lstStyle/>
          <a:p>
            <a:r>
              <a:rPr lang="en-US" dirty="0" smtClean="0"/>
              <a:t>Straw Poll #4bis</a:t>
            </a:r>
            <a:endParaRPr lang="en-US" dirty="0"/>
          </a:p>
        </p:txBody>
      </p:sp>
      <p:sp>
        <p:nvSpPr>
          <p:cNvPr id="6" name="Footer Placeholder 5"/>
          <p:cNvSpPr>
            <a:spLocks noGrp="1"/>
          </p:cNvSpPr>
          <p:nvPr>
            <p:ph type="ftr" sz="quarter" idx="3"/>
          </p:nvPr>
        </p:nvSpPr>
        <p:spPr/>
        <p:txBody>
          <a:bodyPr/>
          <a:lstStyle/>
          <a:p>
            <a:pPr>
              <a:defRPr/>
            </a:pPr>
            <a:r>
              <a:rPr lang="en-US" altLang="ko-KR" smtClean="0"/>
              <a:t>Laurent cariou, Intel</a:t>
            </a:r>
            <a:endParaRPr lang="en-US" altLang="ko-KR" dirty="0"/>
          </a:p>
        </p:txBody>
      </p:sp>
    </p:spTree>
    <p:extLst>
      <p:ext uri="{BB962C8B-B14F-4D97-AF65-F5344CB8AC3E}">
        <p14:creationId xmlns:p14="http://schemas.microsoft.com/office/powerpoint/2010/main" val="14981867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00200"/>
            <a:ext cx="7772400" cy="4724400"/>
          </a:xfrm>
        </p:spPr>
        <p:txBody>
          <a:bodyPr/>
          <a:lstStyle/>
          <a:p>
            <a:r>
              <a:rPr lang="en-US" sz="1800" dirty="0" smtClean="0"/>
              <a:t>In </a:t>
            </a:r>
            <a:r>
              <a:rPr lang="en-US" sz="1800" dirty="0"/>
              <a:t>Nov. </a:t>
            </a:r>
            <a:r>
              <a:rPr lang="en-US" sz="1800" dirty="0" smtClean="0"/>
              <a:t>2016, added </a:t>
            </a:r>
            <a:r>
              <a:rPr lang="en-US" sz="1800" dirty="0" err="1" smtClean="0"/>
              <a:t>subclause</a:t>
            </a:r>
            <a:r>
              <a:rPr lang="en-US" sz="1800" dirty="0" smtClean="0"/>
              <a:t> 25.5.2.7 to the spec:</a:t>
            </a:r>
            <a:r>
              <a:rPr lang="en-US" sz="1800" dirty="0"/>
              <a:t/>
            </a:r>
            <a:br>
              <a:rPr lang="en-US" sz="1800" dirty="0"/>
            </a:br>
            <a:r>
              <a:rPr lang="en-US" sz="1600" dirty="0" smtClean="0"/>
              <a:t/>
            </a:r>
            <a:br>
              <a:rPr lang="en-US" sz="1600" dirty="0" smtClean="0"/>
            </a:br>
            <a:r>
              <a:rPr lang="en-US" sz="1600" b="1" dirty="0" smtClean="0"/>
              <a:t>25.5.2.7 </a:t>
            </a:r>
            <a:r>
              <a:rPr lang="en-US" sz="1600" b="1" dirty="0"/>
              <a:t>NDP feedback report </a:t>
            </a:r>
            <a:r>
              <a:rPr lang="en-US" sz="1600" b="1" dirty="0" smtClean="0"/>
              <a:t>procedure</a:t>
            </a:r>
            <a:r>
              <a:rPr lang="en-US" sz="1800" b="1" dirty="0" smtClean="0"/>
              <a:t/>
            </a:r>
            <a:br>
              <a:rPr lang="en-US" sz="1800" b="1" dirty="0" smtClean="0"/>
            </a:br>
            <a:r>
              <a:rPr lang="en-US" sz="1200" dirty="0" smtClean="0"/>
              <a:t>The </a:t>
            </a:r>
            <a:r>
              <a:rPr lang="en-US" sz="1200" dirty="0"/>
              <a:t>NDP feedback report is a mechanism for an HE AP to collect short feedbacks from a very high number of HE STAs, in an efficient manner. The feedbacks (e.g. resource requests) are sent without data payloads in response to a Trigger frame. The feedbacks are not for channel sounding. This mechanism is optional for non-AP STA</a:t>
            </a:r>
            <a:r>
              <a:rPr lang="en-US" sz="1200" dirty="0" smtClean="0"/>
              <a:t>.</a:t>
            </a:r>
          </a:p>
          <a:p>
            <a:endParaRPr lang="en-US" sz="1800" dirty="0" smtClean="0"/>
          </a:p>
          <a:p>
            <a:r>
              <a:rPr lang="en-US" sz="1800" dirty="0" smtClean="0"/>
              <a:t>But details of the NDP feedback mechanism are TBD</a:t>
            </a:r>
          </a:p>
          <a:p>
            <a:endParaRPr lang="en-US" sz="1800" dirty="0"/>
          </a:p>
          <a:p>
            <a:r>
              <a:rPr lang="en-US" sz="1800" dirty="0" smtClean="0"/>
              <a:t>Contribution 44r1 proposes a signaling technique for the </a:t>
            </a:r>
            <a:r>
              <a:rPr lang="en-US" sz="1800" dirty="0"/>
              <a:t>NDP feedback mechanism that </a:t>
            </a:r>
            <a:r>
              <a:rPr lang="en-US" sz="1800" dirty="0" smtClean="0"/>
              <a:t>can handle a high number of STAs and is power and air time efficient</a:t>
            </a:r>
          </a:p>
          <a:p>
            <a:r>
              <a:rPr lang="en-US" sz="1800" dirty="0" smtClean="0"/>
              <a:t>This contribution proposes to define a new trigger type for NDP feedback report and the procedure for an HE non-AP STA to know, based on the trigger frame, if it can respond and what parameters to use to respond</a:t>
            </a:r>
            <a:endParaRPr lang="en-US" sz="1800" dirty="0"/>
          </a:p>
        </p:txBody>
      </p:sp>
      <p:sp>
        <p:nvSpPr>
          <p:cNvPr id="3" name="Date Placeholder 2"/>
          <p:cNvSpPr>
            <a:spLocks noGrp="1"/>
          </p:cNvSpPr>
          <p:nvPr>
            <p:ph type="dt" sz="half" idx="10"/>
          </p:nvPr>
        </p:nvSpPr>
        <p:spPr/>
        <p:txBody>
          <a:bodyPr/>
          <a:lstStyle/>
          <a:p>
            <a:pPr>
              <a:defRPr/>
            </a:pPr>
            <a:r>
              <a:rPr lang="en-US" dirty="0" smtClean="0"/>
              <a:t>January, 2017</a:t>
            </a:r>
            <a:endParaRPr lang="en-US" dirty="0"/>
          </a:p>
        </p:txBody>
      </p:sp>
      <p:sp>
        <p:nvSpPr>
          <p:cNvPr id="4" name="Slide Number Placeholder 3"/>
          <p:cNvSpPr>
            <a:spLocks noGrp="1"/>
          </p:cNvSpPr>
          <p:nvPr>
            <p:ph type="sldNum" sz="quarter" idx="12"/>
          </p:nvPr>
        </p:nvSpPr>
        <p:spPr/>
        <p:txBody>
          <a:bodyPr/>
          <a:lstStyle/>
          <a:p>
            <a:pPr>
              <a:defRPr/>
            </a:pPr>
            <a:r>
              <a:rPr lang="en-US" dirty="0" smtClean="0"/>
              <a:t>Slide </a:t>
            </a:r>
            <a:fld id="{7614916F-BBEF-4684-B6F5-1E636F42BA02}" type="slidenum">
              <a:rPr lang="en-US" smtClean="0"/>
              <a:pPr>
                <a:defRPr/>
              </a:pPr>
              <a:t>3</a:t>
            </a:fld>
            <a:endParaRPr lang="en-US" dirty="0"/>
          </a:p>
        </p:txBody>
      </p:sp>
      <p:sp>
        <p:nvSpPr>
          <p:cNvPr id="5" name="Title 4"/>
          <p:cNvSpPr>
            <a:spLocks noGrp="1"/>
          </p:cNvSpPr>
          <p:nvPr>
            <p:ph type="title"/>
          </p:nvPr>
        </p:nvSpPr>
        <p:spPr>
          <a:xfrm>
            <a:off x="685800" y="685800"/>
            <a:ext cx="7772400" cy="914400"/>
          </a:xfrm>
        </p:spPr>
        <p:txBody>
          <a:bodyPr/>
          <a:lstStyle/>
          <a:p>
            <a:r>
              <a:rPr lang="en-US" dirty="0" smtClean="0"/>
              <a:t>Background (2)</a:t>
            </a:r>
            <a:endParaRPr lang="en-US" dirty="0"/>
          </a:p>
        </p:txBody>
      </p:sp>
      <p:sp>
        <p:nvSpPr>
          <p:cNvPr id="6" name="Footer Placeholder 5"/>
          <p:cNvSpPr>
            <a:spLocks noGrp="1"/>
          </p:cNvSpPr>
          <p:nvPr>
            <p:ph type="ftr" sz="quarter" idx="3"/>
          </p:nvPr>
        </p:nvSpPr>
        <p:spPr/>
        <p:txBody>
          <a:bodyPr/>
          <a:lstStyle/>
          <a:p>
            <a:pPr>
              <a:defRPr/>
            </a:pPr>
            <a:r>
              <a:rPr lang="en-US" altLang="ko-KR" dirty="0" smtClean="0"/>
              <a:t>Laurent </a:t>
            </a:r>
            <a:r>
              <a:rPr lang="en-US" altLang="ko-KR" dirty="0" err="1" smtClean="0"/>
              <a:t>cariou,</a:t>
            </a:r>
            <a:r>
              <a:rPr lang="en-US" altLang="ko-KR" dirty="0" smtClean="0"/>
              <a:t> Intel</a:t>
            </a:r>
            <a:endParaRPr lang="en-US" altLang="ko-KR" dirty="0"/>
          </a:p>
        </p:txBody>
      </p:sp>
    </p:spTree>
    <p:extLst>
      <p:ext uri="{BB962C8B-B14F-4D97-AF65-F5344CB8AC3E}">
        <p14:creationId xmlns:p14="http://schemas.microsoft.com/office/powerpoint/2010/main" val="13942640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00200"/>
            <a:ext cx="7772400" cy="4724400"/>
          </a:xfrm>
        </p:spPr>
        <p:txBody>
          <a:bodyPr/>
          <a:lstStyle/>
          <a:p>
            <a:r>
              <a:rPr lang="en-US" dirty="0"/>
              <a:t>UL MU transmission in response to a trigger frame</a:t>
            </a:r>
          </a:p>
          <a:p>
            <a:r>
              <a:rPr lang="en-US" dirty="0" smtClean="0"/>
              <a:t>Use frequency dimension for </a:t>
            </a:r>
            <a:r>
              <a:rPr lang="en-US" dirty="0"/>
              <a:t>many small orthogonal allocations</a:t>
            </a:r>
          </a:p>
          <a:p>
            <a:r>
              <a:rPr lang="en-US" dirty="0" smtClean="0"/>
              <a:t>To </a:t>
            </a:r>
            <a:r>
              <a:rPr lang="en-US" dirty="0"/>
              <a:t>avoid </a:t>
            </a:r>
            <a:r>
              <a:rPr lang="en-US" dirty="0" smtClean="0"/>
              <a:t>collisions, assign orthogonal allocations to users</a:t>
            </a:r>
            <a:endParaRPr lang="en-US" dirty="0"/>
          </a:p>
          <a:p>
            <a:r>
              <a:rPr lang="en-US" dirty="0"/>
              <a:t>No data payload (</a:t>
            </a:r>
            <a:r>
              <a:rPr lang="en-US" dirty="0" smtClean="0"/>
              <a:t>NDP), STAs transmit </a:t>
            </a:r>
            <a:r>
              <a:rPr lang="en-US" dirty="0"/>
              <a:t>energy on one </a:t>
            </a:r>
            <a:r>
              <a:rPr lang="en-US" dirty="0" smtClean="0"/>
              <a:t>orthogonal allocation for </a:t>
            </a:r>
            <a:r>
              <a:rPr lang="en-US" dirty="0"/>
              <a:t>feedback</a:t>
            </a:r>
          </a:p>
          <a:p>
            <a:pPr lvl="1"/>
            <a:r>
              <a:rPr lang="en-US" dirty="0"/>
              <a:t>with spreading gain </a:t>
            </a:r>
            <a:r>
              <a:rPr lang="en-US" dirty="0" smtClean="0"/>
              <a:t>in time domain for </a:t>
            </a:r>
            <a:r>
              <a:rPr lang="en-US" dirty="0"/>
              <a:t>PHY robustness</a:t>
            </a:r>
          </a:p>
          <a:p>
            <a:r>
              <a:rPr lang="en-US" dirty="0" smtClean="0"/>
              <a:t>For minimal </a:t>
            </a:r>
            <a:r>
              <a:rPr lang="en-US" dirty="0"/>
              <a:t>changes to the current PHY, we propose</a:t>
            </a:r>
          </a:p>
          <a:p>
            <a:pPr lvl="1"/>
            <a:r>
              <a:rPr lang="en-US" dirty="0"/>
              <a:t>to use UL MU NDP simultaneous transmissions in response to a trigger frame</a:t>
            </a:r>
          </a:p>
          <a:p>
            <a:pPr lvl="1"/>
            <a:r>
              <a:rPr lang="en-US" dirty="0"/>
              <a:t>and to define orthogonal allocations (resource block RBs) to multiplex different STAs’ feedbacks</a:t>
            </a:r>
          </a:p>
          <a:p>
            <a:pPr lvl="1"/>
            <a:r>
              <a:rPr lang="en-US" dirty="0"/>
              <a:t>These orthogonal allocations (RBs) </a:t>
            </a:r>
            <a:r>
              <a:rPr lang="en-US" dirty="0" smtClean="0"/>
              <a:t>are </a:t>
            </a:r>
            <a:r>
              <a:rPr lang="en-US" dirty="0"/>
              <a:t>defined by using different frequency </a:t>
            </a:r>
            <a:r>
              <a:rPr lang="en-US" dirty="0" smtClean="0"/>
              <a:t>tone sets </a:t>
            </a:r>
            <a:endParaRPr lang="en-US" dirty="0"/>
          </a:p>
        </p:txBody>
      </p:sp>
      <p:sp>
        <p:nvSpPr>
          <p:cNvPr id="3" name="Date Placeholder 2"/>
          <p:cNvSpPr>
            <a:spLocks noGrp="1"/>
          </p:cNvSpPr>
          <p:nvPr>
            <p:ph type="dt" sz="half" idx="10"/>
          </p:nvPr>
        </p:nvSpPr>
        <p:spPr/>
        <p:txBody>
          <a:bodyPr/>
          <a:lstStyle/>
          <a:p>
            <a:pPr>
              <a:defRPr/>
            </a:pPr>
            <a:r>
              <a:rPr lang="en-US" dirty="0" smtClean="0"/>
              <a:t>January, 2017</a:t>
            </a:r>
            <a:endParaRPr lang="en-US" dirty="0"/>
          </a:p>
        </p:txBody>
      </p:sp>
      <p:sp>
        <p:nvSpPr>
          <p:cNvPr id="4" name="Slide Number Placeholder 3"/>
          <p:cNvSpPr>
            <a:spLocks noGrp="1"/>
          </p:cNvSpPr>
          <p:nvPr>
            <p:ph type="sldNum" sz="quarter" idx="12"/>
          </p:nvPr>
        </p:nvSpPr>
        <p:spPr/>
        <p:txBody>
          <a:bodyPr/>
          <a:lstStyle/>
          <a:p>
            <a:pPr>
              <a:defRPr/>
            </a:pPr>
            <a:r>
              <a:rPr lang="en-US" dirty="0" smtClean="0"/>
              <a:t>Slide </a:t>
            </a:r>
            <a:fld id="{7614916F-BBEF-4684-B6F5-1E636F42BA02}" type="slidenum">
              <a:rPr lang="en-US" smtClean="0"/>
              <a:pPr>
                <a:defRPr/>
              </a:pPr>
              <a:t>4</a:t>
            </a:fld>
            <a:endParaRPr lang="en-US" dirty="0"/>
          </a:p>
        </p:txBody>
      </p:sp>
      <p:sp>
        <p:nvSpPr>
          <p:cNvPr id="5" name="Title 4"/>
          <p:cNvSpPr>
            <a:spLocks noGrp="1"/>
          </p:cNvSpPr>
          <p:nvPr>
            <p:ph type="title"/>
          </p:nvPr>
        </p:nvSpPr>
        <p:spPr>
          <a:xfrm>
            <a:off x="685800" y="685800"/>
            <a:ext cx="7772400" cy="914400"/>
          </a:xfrm>
        </p:spPr>
        <p:txBody>
          <a:bodyPr/>
          <a:lstStyle/>
          <a:p>
            <a:r>
              <a:rPr lang="en-US" sz="2800" dirty="0"/>
              <a:t>How to define </a:t>
            </a:r>
            <a:r>
              <a:rPr lang="en-US" sz="2800" dirty="0" smtClean="0"/>
              <a:t>the NDP </a:t>
            </a:r>
            <a:r>
              <a:rPr lang="en-US" sz="2800" dirty="0"/>
              <a:t>feedback mechanism?</a:t>
            </a:r>
          </a:p>
        </p:txBody>
      </p:sp>
      <p:sp>
        <p:nvSpPr>
          <p:cNvPr id="6" name="Footer Placeholder 5"/>
          <p:cNvSpPr>
            <a:spLocks noGrp="1"/>
          </p:cNvSpPr>
          <p:nvPr>
            <p:ph type="ftr" sz="quarter" idx="3"/>
          </p:nvPr>
        </p:nvSpPr>
        <p:spPr/>
        <p:txBody>
          <a:bodyPr/>
          <a:lstStyle/>
          <a:p>
            <a:pPr>
              <a:defRPr/>
            </a:pPr>
            <a:r>
              <a:rPr lang="en-US" altLang="ko-KR" dirty="0" smtClean="0"/>
              <a:t>Laurent </a:t>
            </a:r>
            <a:r>
              <a:rPr lang="en-US" altLang="ko-KR" dirty="0" err="1" smtClean="0"/>
              <a:t>cariou,</a:t>
            </a:r>
            <a:r>
              <a:rPr lang="en-US" altLang="ko-KR" dirty="0" smtClean="0"/>
              <a:t> Intel</a:t>
            </a:r>
            <a:endParaRPr lang="en-US" altLang="ko-KR" dirty="0"/>
          </a:p>
        </p:txBody>
      </p:sp>
    </p:spTree>
    <p:extLst>
      <p:ext uri="{BB962C8B-B14F-4D97-AF65-F5344CB8AC3E}">
        <p14:creationId xmlns:p14="http://schemas.microsoft.com/office/powerpoint/2010/main" val="1293165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752600"/>
            <a:ext cx="8153400" cy="4572000"/>
          </a:xfrm>
        </p:spPr>
        <p:txBody>
          <a:bodyPr/>
          <a:lstStyle/>
          <a:p>
            <a:r>
              <a:rPr lang="en-US" sz="2400" dirty="0" smtClean="0"/>
              <a:t>For each 20MHz, the 242 tones RU are divided into 18 tones sets. Each tone set is made of 12 tones that are equally distributed over the RU (2 tones adjacent to each other)</a:t>
            </a:r>
          </a:p>
          <a:p>
            <a:r>
              <a:rPr lang="en-US" sz="2200" dirty="0" smtClean="0"/>
              <a:t>1 allocation is made of 1 tone sets and a SS</a:t>
            </a:r>
          </a:p>
          <a:p>
            <a:pPr lvl="1"/>
            <a:r>
              <a:rPr lang="en-US" dirty="0" smtClean="0"/>
              <a:t>1 or multiple allocations can be uniquely assigned to one STA</a:t>
            </a:r>
          </a:p>
          <a:p>
            <a:pPr lvl="1"/>
            <a:r>
              <a:rPr lang="en-US" dirty="0" smtClean="0"/>
              <a:t>1 bit can be transmitted using 1 allocation (1 tone sets, made of 2 subsets of 6 tones)</a:t>
            </a:r>
          </a:p>
          <a:p>
            <a:pPr lvl="2"/>
            <a:r>
              <a:rPr lang="en-US" dirty="0" smtClean="0"/>
              <a:t>1 is sent by modulating to first tone subset and not the second one</a:t>
            </a:r>
          </a:p>
          <a:p>
            <a:pPr lvl="2"/>
            <a:r>
              <a:rPr lang="en-US" dirty="0" smtClean="0"/>
              <a:t>0 is sent by </a:t>
            </a:r>
            <a:r>
              <a:rPr lang="en-US" dirty="0" err="1" smtClean="0"/>
              <a:t>modumation</a:t>
            </a:r>
            <a:r>
              <a:rPr lang="en-US" dirty="0" smtClean="0"/>
              <a:t> the second </a:t>
            </a:r>
            <a:r>
              <a:rPr lang="en-US" dirty="0" err="1" smtClean="0"/>
              <a:t>subtone</a:t>
            </a:r>
            <a:r>
              <a:rPr lang="en-US" dirty="0" smtClean="0"/>
              <a:t> set and not the first one</a:t>
            </a:r>
          </a:p>
          <a:p>
            <a:pPr lvl="1"/>
            <a:endParaRPr lang="en-US" dirty="0" smtClean="0"/>
          </a:p>
          <a:p>
            <a:r>
              <a:rPr lang="en-US" sz="2400" dirty="0" smtClean="0"/>
              <a:t>Channel estimation is not needed for detection</a:t>
            </a:r>
          </a:p>
          <a:p>
            <a:r>
              <a:rPr lang="en-US" sz="2400" dirty="0" smtClean="0"/>
              <a:t>AP and STAs must have a prior agreement on allocation </a:t>
            </a:r>
            <a:r>
              <a:rPr lang="en-US" sz="2400" dirty="0" err="1" smtClean="0"/>
              <a:t>assignement</a:t>
            </a:r>
            <a:endParaRPr lang="en-US" sz="2400" dirty="0" smtClean="0"/>
          </a:p>
        </p:txBody>
      </p:sp>
      <p:sp>
        <p:nvSpPr>
          <p:cNvPr id="3" name="Date Placeholder 2"/>
          <p:cNvSpPr>
            <a:spLocks noGrp="1"/>
          </p:cNvSpPr>
          <p:nvPr>
            <p:ph type="dt" sz="half" idx="10"/>
          </p:nvPr>
        </p:nvSpPr>
        <p:spPr/>
        <p:txBody>
          <a:bodyPr/>
          <a:lstStyle/>
          <a:p>
            <a:pPr>
              <a:defRPr/>
            </a:pPr>
            <a:r>
              <a:rPr lang="en-US" dirty="0" smtClean="0"/>
              <a:t>January, 2017</a:t>
            </a:r>
            <a:endParaRPr lang="en-US" dirty="0"/>
          </a:p>
        </p:txBody>
      </p:sp>
      <p:sp>
        <p:nvSpPr>
          <p:cNvPr id="4" name="Slide Number Placeholder 3"/>
          <p:cNvSpPr>
            <a:spLocks noGrp="1"/>
          </p:cNvSpPr>
          <p:nvPr>
            <p:ph type="sldNum" sz="quarter" idx="12"/>
          </p:nvPr>
        </p:nvSpPr>
        <p:spPr/>
        <p:txBody>
          <a:bodyPr/>
          <a:lstStyle/>
          <a:p>
            <a:pPr>
              <a:defRPr/>
            </a:pPr>
            <a:r>
              <a:rPr lang="en-US" dirty="0" smtClean="0"/>
              <a:t>Slide </a:t>
            </a:r>
            <a:fld id="{7614916F-BBEF-4684-B6F5-1E636F42BA02}" type="slidenum">
              <a:rPr lang="en-US" smtClean="0"/>
              <a:pPr>
                <a:defRPr/>
              </a:pPr>
              <a:t>5</a:t>
            </a:fld>
            <a:endParaRPr lang="en-US" dirty="0"/>
          </a:p>
        </p:txBody>
      </p:sp>
      <p:sp>
        <p:nvSpPr>
          <p:cNvPr id="5" name="Title 4"/>
          <p:cNvSpPr>
            <a:spLocks noGrp="1"/>
          </p:cNvSpPr>
          <p:nvPr>
            <p:ph type="title"/>
          </p:nvPr>
        </p:nvSpPr>
        <p:spPr>
          <a:xfrm>
            <a:off x="685800" y="685800"/>
            <a:ext cx="7772400" cy="914400"/>
          </a:xfrm>
        </p:spPr>
        <p:txBody>
          <a:bodyPr/>
          <a:lstStyle/>
          <a:p>
            <a:r>
              <a:rPr lang="en-US" dirty="0" smtClean="0"/>
              <a:t>Overview of proposed signaling for Short Feedback</a:t>
            </a:r>
            <a:endParaRPr lang="en-US" dirty="0"/>
          </a:p>
        </p:txBody>
      </p:sp>
      <p:sp>
        <p:nvSpPr>
          <p:cNvPr id="6" name="Footer Placeholder 5"/>
          <p:cNvSpPr>
            <a:spLocks noGrp="1"/>
          </p:cNvSpPr>
          <p:nvPr>
            <p:ph type="ftr" sz="quarter" idx="3"/>
          </p:nvPr>
        </p:nvSpPr>
        <p:spPr/>
        <p:txBody>
          <a:bodyPr/>
          <a:lstStyle/>
          <a:p>
            <a:pPr>
              <a:defRPr/>
            </a:pPr>
            <a:r>
              <a:rPr lang="en-US" altLang="ko-KR" dirty="0" smtClean="0"/>
              <a:t>Laurent </a:t>
            </a:r>
            <a:r>
              <a:rPr lang="en-US" altLang="ko-KR" dirty="0" err="1" smtClean="0"/>
              <a:t>cariou,</a:t>
            </a:r>
            <a:r>
              <a:rPr lang="en-US" altLang="ko-KR" dirty="0" smtClean="0"/>
              <a:t> Intel</a:t>
            </a:r>
            <a:endParaRPr lang="en-US" altLang="ko-KR" dirty="0"/>
          </a:p>
        </p:txBody>
      </p:sp>
    </p:spTree>
    <p:extLst>
      <p:ext uri="{BB962C8B-B14F-4D97-AF65-F5344CB8AC3E}">
        <p14:creationId xmlns:p14="http://schemas.microsoft.com/office/powerpoint/2010/main" val="27534647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r>
              <a:rPr lang="en-US" smtClean="0"/>
              <a:t>January, 2017</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6</a:t>
            </a:fld>
            <a:endParaRPr lang="en-US"/>
          </a:p>
        </p:txBody>
      </p:sp>
      <p:sp>
        <p:nvSpPr>
          <p:cNvPr id="5" name="Title 4"/>
          <p:cNvSpPr>
            <a:spLocks noGrp="1"/>
          </p:cNvSpPr>
          <p:nvPr>
            <p:ph type="title"/>
          </p:nvPr>
        </p:nvSpPr>
        <p:spPr/>
        <p:txBody>
          <a:bodyPr/>
          <a:lstStyle/>
          <a:p>
            <a:r>
              <a:rPr lang="en-US" sz="2800" dirty="0" smtClean="0"/>
              <a:t>Proposed distribution of tones over 242 tones</a:t>
            </a:r>
            <a:endParaRPr lang="en-US" sz="2800" dirty="0"/>
          </a:p>
        </p:txBody>
      </p:sp>
      <p:sp>
        <p:nvSpPr>
          <p:cNvPr id="6" name="Footer Placeholder 5"/>
          <p:cNvSpPr>
            <a:spLocks noGrp="1"/>
          </p:cNvSpPr>
          <p:nvPr>
            <p:ph type="ftr" sz="quarter" idx="3"/>
          </p:nvPr>
        </p:nvSpPr>
        <p:spPr/>
        <p:txBody>
          <a:bodyPr/>
          <a:lstStyle/>
          <a:p>
            <a:pPr>
              <a:defRPr/>
            </a:pPr>
            <a:r>
              <a:rPr lang="en-US" altLang="ko-KR" smtClean="0"/>
              <a:t>Laurent cariou, Intel</a:t>
            </a:r>
            <a:endParaRPr lang="en-US" altLang="ko-KR" dirty="0"/>
          </a:p>
        </p:txBody>
      </p:sp>
      <p:sp>
        <p:nvSpPr>
          <p:cNvPr id="7" name="Rectangle 2"/>
          <p:cNvSpPr>
            <a:spLocks noChangeArrowheads="1"/>
          </p:cNvSpPr>
          <p:nvPr/>
        </p:nvSpPr>
        <p:spPr bwMode="auto">
          <a:xfrm>
            <a:off x="1752600" y="34290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8" name="Object 7"/>
          <p:cNvGraphicFramePr>
            <a:graphicFrameLocks noChangeAspect="1"/>
          </p:cNvGraphicFramePr>
          <p:nvPr>
            <p:extLst>
              <p:ext uri="{D42A27DB-BD31-4B8C-83A1-F6EECF244321}">
                <p14:modId xmlns:p14="http://schemas.microsoft.com/office/powerpoint/2010/main" val="2416298688"/>
              </p:ext>
            </p:extLst>
          </p:nvPr>
        </p:nvGraphicFramePr>
        <p:xfrm>
          <a:off x="1828800" y="1831578"/>
          <a:ext cx="6338748" cy="2130822"/>
        </p:xfrm>
        <a:graphic>
          <a:graphicData uri="http://schemas.openxmlformats.org/presentationml/2006/ole">
            <mc:AlternateContent xmlns:mc="http://schemas.openxmlformats.org/markup-compatibility/2006">
              <mc:Choice xmlns:v="urn:schemas-microsoft-com:vml" Requires="v">
                <p:oleObj spid="_x0000_s6166" name="Visio" r:id="rId4" imgW="5387207" imgH="1805755" progId="Visio.Drawing.15">
                  <p:embed/>
                </p:oleObj>
              </mc:Choice>
              <mc:Fallback>
                <p:oleObj name="Visio" r:id="rId4" imgW="5387207" imgH="1805755" progId="Visio.Drawing.15">
                  <p:embed/>
                  <p:pic>
                    <p:nvPicPr>
                      <p:cNvPr id="0" name="Object 1"/>
                      <p:cNvPicPr>
                        <a:picLocks noChangeAspect="1" noChangeArrowheads="1"/>
                      </p:cNvPicPr>
                      <p:nvPr/>
                    </p:nvPicPr>
                    <p:blipFill>
                      <a:blip r:embed="rId5"/>
                      <a:srcRect/>
                      <a:stretch>
                        <a:fillRect/>
                      </a:stretch>
                    </p:blipFill>
                    <p:spPr bwMode="auto">
                      <a:xfrm>
                        <a:off x="1828800" y="1831578"/>
                        <a:ext cx="6338748" cy="2130822"/>
                      </a:xfrm>
                      <a:prstGeom prst="rect">
                        <a:avLst/>
                      </a:prstGeom>
                      <a:noFill/>
                    </p:spPr>
                  </p:pic>
                </p:oleObj>
              </mc:Fallback>
            </mc:AlternateContent>
          </a:graphicData>
        </a:graphic>
      </p:graphicFrame>
    </p:spTree>
    <p:extLst>
      <p:ext uri="{BB962C8B-B14F-4D97-AF65-F5344CB8AC3E}">
        <p14:creationId xmlns:p14="http://schemas.microsoft.com/office/powerpoint/2010/main" val="26222647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extLst/>
          </p:nvPr>
        </p:nvGraphicFramePr>
        <p:xfrm>
          <a:off x="645160" y="1295400"/>
          <a:ext cx="7889240" cy="5146040"/>
        </p:xfrm>
        <a:graphic>
          <a:graphicData uri="http://schemas.openxmlformats.org/drawingml/2006/table">
            <a:tbl>
              <a:tblPr firstRow="1" bandRow="1">
                <a:tableStyleId>{5940675A-B579-460E-94D1-54222C63F5DA}</a:tableStyleId>
              </a:tblPr>
              <a:tblGrid>
                <a:gridCol w="914400"/>
                <a:gridCol w="914400"/>
                <a:gridCol w="914400"/>
                <a:gridCol w="1280160"/>
                <a:gridCol w="1280160"/>
                <a:gridCol w="25400"/>
                <a:gridCol w="1280160"/>
                <a:gridCol w="1280160"/>
              </a:tblGrid>
              <a:tr h="182880">
                <a:tc rowSpan="2">
                  <a:txBody>
                    <a:bodyPr/>
                    <a:lstStyle/>
                    <a:p>
                      <a:pPr algn="ctr"/>
                      <a:r>
                        <a:rPr lang="en-US" sz="1000" b="1" dirty="0" smtClean="0"/>
                        <a:t>P-Matrix</a:t>
                      </a:r>
                      <a:endParaRPr lang="en-US" sz="1000" b="1" dirty="0"/>
                    </a:p>
                    <a:p>
                      <a:pPr algn="ctr"/>
                      <a:r>
                        <a:rPr lang="en-US" sz="1000" b="1" dirty="0" smtClean="0"/>
                        <a:t>1x1</a:t>
                      </a:r>
                      <a:endParaRPr lang="en-US" sz="1000" b="1" dirty="0"/>
                    </a:p>
                  </a:txBody>
                  <a:tcPr marL="45720" marR="45720">
                    <a:solidFill>
                      <a:schemeClr val="accent1">
                        <a:alpha val="25000"/>
                      </a:schemeClr>
                    </a:solidFill>
                  </a:tcPr>
                </a:tc>
                <a:tc rowSpan="2">
                  <a:txBody>
                    <a:bodyPr/>
                    <a:lstStyle/>
                    <a:p>
                      <a:pPr algn="ctr"/>
                      <a:r>
                        <a:rPr lang="en-US" sz="1000" b="1" dirty="0" smtClean="0"/>
                        <a:t>P-Matrix</a:t>
                      </a:r>
                      <a:endParaRPr lang="en-US" sz="1000" b="1" dirty="0"/>
                    </a:p>
                    <a:p>
                      <a:pPr algn="ctr"/>
                      <a:r>
                        <a:rPr lang="en-US" sz="1000" b="1" dirty="0" smtClean="0"/>
                        <a:t>2x2</a:t>
                      </a:r>
                      <a:endParaRPr lang="en-US" sz="1000" b="1" dirty="0"/>
                    </a:p>
                  </a:txBody>
                  <a:tcPr marL="45720" marR="45720">
                    <a:solidFill>
                      <a:schemeClr val="accent1">
                        <a:alpha val="25000"/>
                      </a:schemeClr>
                    </a:solidFill>
                  </a:tcPr>
                </a:tc>
                <a:tc rowSpan="2">
                  <a:txBody>
                    <a:bodyPr/>
                    <a:lstStyle/>
                    <a:p>
                      <a:pPr algn="ctr"/>
                      <a:r>
                        <a:rPr lang="en-US" sz="1000" b="1" dirty="0" smtClean="0"/>
                        <a:t>P-Matrix</a:t>
                      </a:r>
                      <a:endParaRPr lang="en-US" sz="1000" b="1" dirty="0"/>
                    </a:p>
                    <a:p>
                      <a:pPr algn="ctr"/>
                      <a:r>
                        <a:rPr lang="en-US" sz="1000" b="1" dirty="0" smtClean="0"/>
                        <a:t>4x4</a:t>
                      </a:r>
                      <a:endParaRPr lang="en-US" sz="1000" b="1" dirty="0"/>
                    </a:p>
                  </a:txBody>
                  <a:tcPr marL="45720" marR="45720">
                    <a:solidFill>
                      <a:schemeClr val="accent1">
                        <a:alpha val="25000"/>
                      </a:schemeClr>
                    </a:solidFill>
                  </a:tcPr>
                </a:tc>
                <a:tc gridSpan="5">
                  <a:txBody>
                    <a:bodyPr/>
                    <a:lstStyle/>
                    <a:p>
                      <a:pPr algn="ctr"/>
                      <a:r>
                        <a:rPr lang="en-US" sz="1000" b="1" dirty="0" smtClean="0">
                          <a:solidFill>
                            <a:schemeClr val="tx1"/>
                          </a:solidFill>
                        </a:rPr>
                        <a:t>2 bit or 1 bit high power</a:t>
                      </a:r>
                      <a:endParaRPr lang="en-US" sz="1000" b="1" dirty="0">
                        <a:solidFill>
                          <a:schemeClr val="tx1"/>
                        </a:solidFill>
                      </a:endParaRPr>
                    </a:p>
                  </a:txBody>
                  <a:tcPr marL="45720" marR="45720">
                    <a:solidFill>
                      <a:schemeClr val="accent1">
                        <a:alpha val="25000"/>
                      </a:schemeClr>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000" dirty="0" smtClean="0"/>
                    </a:p>
                  </a:txBody>
                  <a:tcPr marL="45720" marR="45720"/>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00" dirty="0" smtClean="0"/>
                    </a:p>
                  </a:txBody>
                  <a:tcPr marL="0" marR="0" marT="0" marB="0"/>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000" dirty="0" smtClean="0"/>
                    </a:p>
                  </a:txBody>
                  <a:tcPr marL="45720" marR="45720"/>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000" dirty="0" smtClean="0"/>
                    </a:p>
                  </a:txBody>
                  <a:tcPr marL="45720" marR="45720"/>
                </a:tc>
              </a:tr>
              <a:tr h="182880">
                <a:tc vMerge="1">
                  <a:txBody>
                    <a:bodyPr/>
                    <a:lstStyle/>
                    <a:p>
                      <a:pPr algn="ctr"/>
                      <a:endParaRPr lang="en-US" sz="1000" dirty="0"/>
                    </a:p>
                  </a:txBody>
                  <a:tcPr marL="45720" marR="45720"/>
                </a:tc>
                <a:tc vMerge="1">
                  <a:txBody>
                    <a:bodyPr/>
                    <a:lstStyle/>
                    <a:p>
                      <a:pPr algn="ctr"/>
                      <a:endParaRPr lang="en-US" sz="1000" dirty="0"/>
                    </a:p>
                  </a:txBody>
                  <a:tcPr marL="45720" marR="45720"/>
                </a:tc>
                <a:tc vMerge="1">
                  <a:txBody>
                    <a:bodyPr/>
                    <a:lstStyle/>
                    <a:p>
                      <a:pPr algn="ctr"/>
                      <a:endParaRPr lang="en-US" sz="1000" dirty="0"/>
                    </a:p>
                  </a:txBody>
                  <a:tcPr marL="45720" marR="45720"/>
                </a:tc>
                <a:tc gridSpan="2">
                  <a:txBody>
                    <a:bodyPr/>
                    <a:lstStyle/>
                    <a:p>
                      <a:pPr algn="ctr"/>
                      <a:r>
                        <a:rPr lang="en-US" sz="1000" b="1" dirty="0" smtClean="0"/>
                        <a:t>1 bit</a:t>
                      </a:r>
                      <a:endParaRPr lang="en-US" sz="1000" b="1" dirty="0"/>
                    </a:p>
                  </a:txBody>
                  <a:tcPr marL="45720" marR="45720">
                    <a:solidFill>
                      <a:schemeClr val="accent1">
                        <a:alpha val="25000"/>
                      </a:schemeClr>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000" dirty="0" smtClean="0"/>
                    </a:p>
                  </a:txBody>
                  <a:tcPr marL="45720" marR="4572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00" b="1" dirty="0" smtClean="0"/>
                    </a:p>
                  </a:txBody>
                  <a:tcPr marL="0" marR="0" marT="0" marB="0">
                    <a:solidFill>
                      <a:schemeClr val="accent1">
                        <a:alpha val="25000"/>
                      </a:schemeClr>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000" b="0" dirty="0" smtClean="0"/>
                    </a:p>
                  </a:txBody>
                  <a:tcPr marL="45720" marR="45720">
                    <a:solidFill>
                      <a:schemeClr val="accent1">
                        <a:alpha val="25000"/>
                      </a:schemeClr>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000" dirty="0" smtClean="0"/>
                    </a:p>
                  </a:txBody>
                  <a:tcPr marL="45720" marR="45720"/>
                </a:tc>
              </a:tr>
              <a:tr h="182880">
                <a:tc>
                  <a:txBody>
                    <a:bodyPr/>
                    <a:lstStyle/>
                    <a:p>
                      <a:pPr algn="ctr"/>
                      <a:r>
                        <a:rPr lang="en-US" sz="1000" b="1" dirty="0" smtClean="0">
                          <a:solidFill>
                            <a:schemeClr val="tx1"/>
                          </a:solidFill>
                        </a:rPr>
                        <a:t>Tone sets </a:t>
                      </a:r>
                      <a:endParaRPr lang="en-US" sz="1000" b="1" dirty="0">
                        <a:solidFill>
                          <a:schemeClr val="tx1"/>
                        </a:solidFill>
                      </a:endParaRPr>
                    </a:p>
                  </a:txBody>
                  <a:tcPr marL="45720" marR="45720">
                    <a:solidFill>
                      <a:schemeClr val="accent1">
                        <a:alpha val="25000"/>
                      </a:schemeClr>
                    </a:solidFill>
                  </a:tcPr>
                </a:tc>
                <a:tc>
                  <a:txBody>
                    <a:bodyPr/>
                    <a:lstStyle/>
                    <a:p>
                      <a:pPr algn="ctr"/>
                      <a:r>
                        <a:rPr lang="en-US" sz="1000" b="1" dirty="0" smtClean="0">
                          <a:solidFill>
                            <a:schemeClr val="tx1"/>
                          </a:solidFill>
                        </a:rPr>
                        <a:t>Tone sets</a:t>
                      </a:r>
                      <a:endParaRPr lang="en-US" sz="1000" b="1" dirty="0">
                        <a:solidFill>
                          <a:schemeClr val="tx1"/>
                        </a:solidFill>
                      </a:endParaRPr>
                    </a:p>
                  </a:txBody>
                  <a:tcPr marL="45720" marR="45720">
                    <a:solidFill>
                      <a:schemeClr val="accent1">
                        <a:alpha val="2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b="1" dirty="0" smtClean="0">
                          <a:solidFill>
                            <a:schemeClr val="tx1"/>
                          </a:solidFill>
                        </a:rPr>
                        <a:t>Tone sets</a:t>
                      </a:r>
                    </a:p>
                  </a:txBody>
                  <a:tcPr marL="45720" marR="45720">
                    <a:solidFill>
                      <a:schemeClr val="accent1">
                        <a:alpha val="25000"/>
                      </a:schemeClr>
                    </a:solidFill>
                  </a:tcPr>
                </a:tc>
                <a:tc>
                  <a:txBody>
                    <a:bodyPr/>
                    <a:lstStyle/>
                    <a:p>
                      <a:pPr algn="ctr"/>
                      <a:r>
                        <a:rPr lang="en-US" sz="1000" b="1" dirty="0" smtClean="0"/>
                        <a:t>b0</a:t>
                      </a:r>
                      <a:r>
                        <a:rPr lang="en-US" sz="1000" b="1" baseline="0" dirty="0" smtClean="0"/>
                        <a:t> = 1</a:t>
                      </a:r>
                      <a:endParaRPr lang="en-US" sz="1000" b="1" dirty="0"/>
                    </a:p>
                  </a:txBody>
                  <a:tcPr marL="45720" marR="45720">
                    <a:solidFill>
                      <a:schemeClr val="accent1">
                        <a:alpha val="2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b="1" dirty="0" smtClean="0"/>
                        <a:t>b0</a:t>
                      </a:r>
                      <a:r>
                        <a:rPr lang="en-US" sz="1000" b="1" baseline="0" dirty="0" smtClean="0"/>
                        <a:t> = 0</a:t>
                      </a:r>
                      <a:endParaRPr lang="en-US" sz="1000" b="1" dirty="0" smtClean="0"/>
                    </a:p>
                  </a:txBody>
                  <a:tcPr marL="45720" marR="45720">
                    <a:solidFill>
                      <a:schemeClr val="accent1">
                        <a:alpha val="2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00" b="1" dirty="0" smtClean="0"/>
                    </a:p>
                  </a:txBody>
                  <a:tcPr marL="0" marR="0" marT="0" marB="0">
                    <a:solidFill>
                      <a:schemeClr val="accent1">
                        <a:alpha val="2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b="1" dirty="0" smtClean="0"/>
                        <a:t>b1 = 1</a:t>
                      </a:r>
                    </a:p>
                  </a:txBody>
                  <a:tcPr marL="45720" marR="45720">
                    <a:solidFill>
                      <a:schemeClr val="accent1">
                        <a:alpha val="2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b="1" dirty="0" smtClean="0"/>
                        <a:t>b1 = 0</a:t>
                      </a:r>
                    </a:p>
                  </a:txBody>
                  <a:tcPr marL="45720" marR="45720">
                    <a:solidFill>
                      <a:schemeClr val="accent1">
                        <a:alpha val="25000"/>
                      </a:schemeClr>
                    </a:solidFill>
                  </a:tcPr>
                </a:tc>
              </a:tr>
              <a:tr h="182880">
                <a:tc>
                  <a:txBody>
                    <a:bodyPr/>
                    <a:lstStyle/>
                    <a:p>
                      <a:pPr algn="ctr"/>
                      <a:r>
                        <a:rPr lang="en-US" sz="1000" b="1" dirty="0" smtClean="0"/>
                        <a:t>1</a:t>
                      </a:r>
                      <a:endParaRPr lang="en-US" sz="1000" b="1" dirty="0"/>
                    </a:p>
                  </a:txBody>
                  <a:tcPr marL="45720" marR="45720">
                    <a:solidFill>
                      <a:schemeClr val="accent1">
                        <a:alpha val="25000"/>
                      </a:schemeClr>
                    </a:solidFill>
                  </a:tcPr>
                </a:tc>
                <a:tc>
                  <a:txBody>
                    <a:bodyPr/>
                    <a:lstStyle/>
                    <a:p>
                      <a:pPr algn="ctr"/>
                      <a:r>
                        <a:rPr lang="en-US" sz="1000" b="1" dirty="0" smtClean="0"/>
                        <a:t>1,2</a:t>
                      </a:r>
                      <a:endParaRPr lang="en-US" sz="1000" b="1" dirty="0"/>
                    </a:p>
                  </a:txBody>
                  <a:tcPr marL="45720" marR="45720">
                    <a:solidFill>
                      <a:schemeClr val="accent1">
                        <a:alpha val="25000"/>
                      </a:schemeClr>
                    </a:solidFill>
                  </a:tcPr>
                </a:tc>
                <a:tc>
                  <a:txBody>
                    <a:bodyPr/>
                    <a:lstStyle/>
                    <a:p>
                      <a:pPr algn="ctr"/>
                      <a:r>
                        <a:rPr lang="en-US" sz="1000" b="1" dirty="0" smtClean="0"/>
                        <a:t>1,2,3,4</a:t>
                      </a:r>
                      <a:endParaRPr lang="en-US" sz="1000" b="1" dirty="0"/>
                    </a:p>
                  </a:txBody>
                  <a:tcPr marL="45720" marR="45720">
                    <a:solidFill>
                      <a:schemeClr val="accent1">
                        <a:alpha val="25000"/>
                      </a:schemeClr>
                    </a:solidFill>
                  </a:tcPr>
                </a:tc>
                <a:tc>
                  <a:txBody>
                    <a:bodyPr/>
                    <a:lstStyle/>
                    <a:p>
                      <a:pPr algn="ctr"/>
                      <a:r>
                        <a:rPr lang="en-US" sz="1000" dirty="0" smtClean="0"/>
                        <a:t>-113,-77,-41,6,42,78</a:t>
                      </a:r>
                      <a:endParaRPr lang="en-US" sz="1000" dirty="0"/>
                    </a:p>
                  </a:txBody>
                  <a:tcPr marL="45720" marR="45720"/>
                </a:tc>
                <a:tc>
                  <a:txBody>
                    <a:bodyPr/>
                    <a:lstStyle/>
                    <a:p>
                      <a:pPr algn="ctr"/>
                      <a:r>
                        <a:rPr lang="en-US" sz="1000" dirty="0" smtClean="0"/>
                        <a:t>-112,-76,-40,7,43,79</a:t>
                      </a:r>
                      <a:endParaRPr lang="en-US" sz="1000" dirty="0"/>
                    </a:p>
                  </a:txBody>
                  <a:tcPr marL="45720" marR="45720"/>
                </a:tc>
                <a:tc>
                  <a:txBody>
                    <a:bodyPr/>
                    <a:lstStyle/>
                    <a:p>
                      <a:pPr algn="ctr"/>
                      <a:endParaRPr lang="en-US" sz="100" dirty="0"/>
                    </a:p>
                  </a:txBody>
                  <a:tcPr marL="0" marR="0" marT="0" marB="0"/>
                </a:tc>
                <a:tc>
                  <a:txBody>
                    <a:bodyPr/>
                    <a:lstStyle/>
                    <a:p>
                      <a:pPr algn="ctr"/>
                      <a:r>
                        <a:rPr lang="en-US" sz="1000" dirty="0" smtClean="0"/>
                        <a:t>-95,-59,-23,24,60,96</a:t>
                      </a:r>
                      <a:endParaRPr lang="en-US" sz="1000" dirty="0"/>
                    </a:p>
                  </a:txBody>
                  <a:tcPr marL="45720" marR="45720"/>
                </a:tc>
                <a:tc>
                  <a:txBody>
                    <a:bodyPr/>
                    <a:lstStyle/>
                    <a:p>
                      <a:pPr algn="ctr"/>
                      <a:r>
                        <a:rPr lang="en-US" sz="1000" dirty="0" smtClean="0"/>
                        <a:t>-94,-58,-22,25,61,97</a:t>
                      </a:r>
                      <a:endParaRPr lang="en-US" sz="1000" dirty="0"/>
                    </a:p>
                  </a:txBody>
                  <a:tcPr marL="45720" marR="45720"/>
                </a:tc>
              </a:tr>
              <a:tr h="182880">
                <a:tc>
                  <a:txBody>
                    <a:bodyPr/>
                    <a:lstStyle/>
                    <a:p>
                      <a:pPr algn="ctr"/>
                      <a:r>
                        <a:rPr lang="en-US" sz="1000" b="1" dirty="0" smtClean="0"/>
                        <a:t>2</a:t>
                      </a:r>
                      <a:endParaRPr lang="en-US" sz="1000" b="1" dirty="0"/>
                    </a:p>
                  </a:txBody>
                  <a:tcPr marL="45720" marR="45720">
                    <a:solidFill>
                      <a:schemeClr val="accent1">
                        <a:alpha val="25000"/>
                      </a:schemeClr>
                    </a:solidFill>
                  </a:tcPr>
                </a:tc>
                <a:tc>
                  <a:txBody>
                    <a:bodyPr/>
                    <a:lstStyle/>
                    <a:p>
                      <a:pPr algn="ctr"/>
                      <a:r>
                        <a:rPr lang="en-US" sz="1000" b="1" dirty="0" smtClean="0"/>
                        <a:t>:</a:t>
                      </a:r>
                      <a:endParaRPr lang="en-US" sz="1000" b="1" dirty="0"/>
                    </a:p>
                  </a:txBody>
                  <a:tcPr marL="45720" marR="45720">
                    <a:solidFill>
                      <a:schemeClr val="accent1">
                        <a:alpha val="25000"/>
                      </a:schemeClr>
                    </a:solidFill>
                  </a:tcPr>
                </a:tc>
                <a:tc>
                  <a:txBody>
                    <a:bodyPr/>
                    <a:lstStyle/>
                    <a:p>
                      <a:pPr algn="ctr"/>
                      <a:r>
                        <a:rPr lang="en-US" sz="1000" b="1" dirty="0" smtClean="0"/>
                        <a:t>:</a:t>
                      </a:r>
                      <a:endParaRPr lang="en-US" sz="1000" b="1" dirty="0"/>
                    </a:p>
                  </a:txBody>
                  <a:tcPr marL="45720" marR="45720">
                    <a:solidFill>
                      <a:schemeClr val="accent1">
                        <a:alpha val="25000"/>
                      </a:schemeClr>
                    </a:solidFill>
                  </a:tcPr>
                </a:tc>
                <a:tc>
                  <a:txBody>
                    <a:bodyPr/>
                    <a:lstStyle/>
                    <a:p>
                      <a:pPr algn="ctr"/>
                      <a:r>
                        <a:rPr lang="en-US" sz="1000" dirty="0" smtClean="0"/>
                        <a:t>-111,-75,-39,8,44,80</a:t>
                      </a:r>
                      <a:endParaRPr lang="en-US" sz="1000" dirty="0"/>
                    </a:p>
                  </a:txBody>
                  <a:tcPr marL="45720" marR="45720"/>
                </a:tc>
                <a:tc>
                  <a:txBody>
                    <a:bodyPr/>
                    <a:lstStyle/>
                    <a:p>
                      <a:pPr algn="ctr"/>
                      <a:r>
                        <a:rPr lang="en-US" sz="1000" dirty="0" smtClean="0"/>
                        <a:t>-110,-74,-38,9,45,81</a:t>
                      </a:r>
                      <a:endParaRPr lang="en-US" sz="1000" dirty="0"/>
                    </a:p>
                  </a:txBody>
                  <a:tcPr marL="45720" marR="45720"/>
                </a:tc>
                <a:tc>
                  <a:txBody>
                    <a:bodyPr/>
                    <a:lstStyle/>
                    <a:p>
                      <a:pPr algn="ctr"/>
                      <a:endParaRPr lang="en-US" sz="100" dirty="0"/>
                    </a:p>
                  </a:txBody>
                  <a:tcPr marL="0" marR="0" marT="0" marB="0"/>
                </a:tc>
                <a:tc>
                  <a:txBody>
                    <a:bodyPr/>
                    <a:lstStyle/>
                    <a:p>
                      <a:pPr algn="ctr"/>
                      <a:r>
                        <a:rPr lang="en-US" sz="1000" dirty="0" smtClean="0"/>
                        <a:t>-93,-57,-21,26,62,98</a:t>
                      </a:r>
                      <a:endParaRPr lang="en-US" sz="1000" dirty="0"/>
                    </a:p>
                  </a:txBody>
                  <a:tcPr marL="45720" marR="45720"/>
                </a:tc>
                <a:tc>
                  <a:txBody>
                    <a:bodyPr/>
                    <a:lstStyle/>
                    <a:p>
                      <a:pPr algn="ctr"/>
                      <a:r>
                        <a:rPr lang="en-US" sz="1000" dirty="0" smtClean="0"/>
                        <a:t>-92,-56,-20,27,63,99</a:t>
                      </a:r>
                      <a:endParaRPr lang="en-US" sz="1000" dirty="0"/>
                    </a:p>
                  </a:txBody>
                  <a:tcPr marL="45720" marR="45720"/>
                </a:tc>
              </a:tr>
              <a:tr h="182880">
                <a:tc>
                  <a:txBody>
                    <a:bodyPr/>
                    <a:lstStyle/>
                    <a:p>
                      <a:pPr algn="ctr"/>
                      <a:r>
                        <a:rPr lang="en-US" sz="1000" b="1" dirty="0" smtClean="0"/>
                        <a:t>3</a:t>
                      </a:r>
                      <a:endParaRPr lang="en-US" sz="1000" b="1" dirty="0"/>
                    </a:p>
                  </a:txBody>
                  <a:tcPr marL="45720" marR="45720">
                    <a:solidFill>
                      <a:schemeClr val="accent1">
                        <a:alpha val="25000"/>
                      </a:schemeClr>
                    </a:solidFill>
                  </a:tcPr>
                </a:tc>
                <a:tc>
                  <a:txBody>
                    <a:bodyPr/>
                    <a:lstStyle/>
                    <a:p>
                      <a:pPr algn="ctr"/>
                      <a:r>
                        <a:rPr lang="en-US" sz="1000" b="1" dirty="0" smtClean="0"/>
                        <a:t>:</a:t>
                      </a:r>
                      <a:endParaRPr lang="en-US" sz="1000" b="1" dirty="0"/>
                    </a:p>
                  </a:txBody>
                  <a:tcPr marL="45720" marR="45720">
                    <a:solidFill>
                      <a:schemeClr val="accent1">
                        <a:alpha val="25000"/>
                      </a:schemeClr>
                    </a:solidFill>
                  </a:tcPr>
                </a:tc>
                <a:tc>
                  <a:txBody>
                    <a:bodyPr/>
                    <a:lstStyle/>
                    <a:p>
                      <a:pPr algn="ctr"/>
                      <a:r>
                        <a:rPr lang="en-US" sz="1000" b="1" dirty="0" smtClean="0"/>
                        <a:t>:</a:t>
                      </a:r>
                      <a:endParaRPr lang="en-US" sz="1000" b="1" dirty="0"/>
                    </a:p>
                  </a:txBody>
                  <a:tcPr marL="45720" marR="45720">
                    <a:solidFill>
                      <a:schemeClr val="accent1">
                        <a:alpha val="25000"/>
                      </a:schemeClr>
                    </a:solidFill>
                  </a:tcPr>
                </a:tc>
                <a:tc>
                  <a:txBody>
                    <a:bodyPr/>
                    <a:lstStyle/>
                    <a:p>
                      <a:pPr algn="ctr"/>
                      <a:r>
                        <a:rPr lang="en-US" sz="1000" dirty="0" smtClean="0"/>
                        <a:t>-109,-73,-37,10,46,82</a:t>
                      </a:r>
                      <a:endParaRPr lang="en-US" sz="1000" dirty="0"/>
                    </a:p>
                  </a:txBody>
                  <a:tcPr marL="45720" marR="45720"/>
                </a:tc>
                <a:tc>
                  <a:txBody>
                    <a:bodyPr/>
                    <a:lstStyle/>
                    <a:p>
                      <a:pPr algn="ctr"/>
                      <a:r>
                        <a:rPr lang="en-US" sz="1000" dirty="0" smtClean="0"/>
                        <a:t>-108,-72,-36,11,47,83</a:t>
                      </a:r>
                      <a:endParaRPr lang="en-US" sz="1000" dirty="0"/>
                    </a:p>
                  </a:txBody>
                  <a:tcPr marL="45720" marR="45720"/>
                </a:tc>
                <a:tc>
                  <a:txBody>
                    <a:bodyPr/>
                    <a:lstStyle/>
                    <a:p>
                      <a:pPr algn="ctr"/>
                      <a:endParaRPr lang="en-US" sz="100" dirty="0"/>
                    </a:p>
                  </a:txBody>
                  <a:tcPr marL="0" marR="0" marT="0" marB="0"/>
                </a:tc>
                <a:tc>
                  <a:txBody>
                    <a:bodyPr/>
                    <a:lstStyle/>
                    <a:p>
                      <a:pPr algn="ctr"/>
                      <a:r>
                        <a:rPr lang="en-US" sz="1000" dirty="0" smtClean="0"/>
                        <a:t>-91,-55,-19,28,64,100</a:t>
                      </a:r>
                      <a:endParaRPr lang="en-US" sz="1000" dirty="0"/>
                    </a:p>
                  </a:txBody>
                  <a:tcPr marL="45720" marR="45720"/>
                </a:tc>
                <a:tc>
                  <a:txBody>
                    <a:bodyPr/>
                    <a:lstStyle/>
                    <a:p>
                      <a:pPr algn="ctr"/>
                      <a:r>
                        <a:rPr lang="en-US" sz="1000" dirty="0" smtClean="0"/>
                        <a:t>-90,-54,-18,29,65,101</a:t>
                      </a:r>
                      <a:endParaRPr lang="en-US" sz="1000" dirty="0"/>
                    </a:p>
                  </a:txBody>
                  <a:tcPr marL="45720" marR="45720"/>
                </a:tc>
              </a:tr>
              <a:tr h="182880">
                <a:tc>
                  <a:txBody>
                    <a:bodyPr/>
                    <a:lstStyle/>
                    <a:p>
                      <a:pPr algn="ctr"/>
                      <a:r>
                        <a:rPr lang="en-US" sz="1000" b="1" dirty="0" smtClean="0"/>
                        <a:t>4</a:t>
                      </a:r>
                      <a:endParaRPr lang="en-US" sz="1000" b="1" dirty="0"/>
                    </a:p>
                  </a:txBody>
                  <a:tcPr marL="45720" marR="45720">
                    <a:solidFill>
                      <a:schemeClr val="accent1">
                        <a:alpha val="25000"/>
                      </a:schemeClr>
                    </a:solidFill>
                  </a:tcPr>
                </a:tc>
                <a:tc>
                  <a:txBody>
                    <a:bodyPr/>
                    <a:lstStyle/>
                    <a:p>
                      <a:pPr algn="ctr"/>
                      <a:r>
                        <a:rPr lang="en-US" sz="1000" b="1" dirty="0" smtClean="0"/>
                        <a:t>:</a:t>
                      </a:r>
                      <a:endParaRPr lang="en-US" sz="1000" b="1" dirty="0"/>
                    </a:p>
                  </a:txBody>
                  <a:tcPr marL="45720" marR="45720">
                    <a:solidFill>
                      <a:schemeClr val="accent1">
                        <a:alpha val="25000"/>
                      </a:schemeClr>
                    </a:solidFill>
                  </a:tcPr>
                </a:tc>
                <a:tc>
                  <a:txBody>
                    <a:bodyPr/>
                    <a:lstStyle/>
                    <a:p>
                      <a:pPr algn="ctr"/>
                      <a:r>
                        <a:rPr lang="en-US" sz="1000" b="1" dirty="0" smtClean="0"/>
                        <a:t>:</a:t>
                      </a:r>
                      <a:endParaRPr lang="en-US" sz="1000" b="1" dirty="0"/>
                    </a:p>
                  </a:txBody>
                  <a:tcPr marL="45720" marR="45720">
                    <a:solidFill>
                      <a:schemeClr val="accent1">
                        <a:alpha val="25000"/>
                      </a:schemeClr>
                    </a:solidFill>
                  </a:tcPr>
                </a:tc>
                <a:tc>
                  <a:txBody>
                    <a:bodyPr/>
                    <a:lstStyle/>
                    <a:p>
                      <a:pPr algn="ctr"/>
                      <a:r>
                        <a:rPr lang="en-US" sz="1000" dirty="0" smtClean="0"/>
                        <a:t>-107,-71,-35,12,48,84</a:t>
                      </a:r>
                      <a:endParaRPr lang="en-US" sz="1000" dirty="0"/>
                    </a:p>
                  </a:txBody>
                  <a:tcPr marL="45720" marR="45720"/>
                </a:tc>
                <a:tc>
                  <a:txBody>
                    <a:bodyPr/>
                    <a:lstStyle/>
                    <a:p>
                      <a:pPr algn="ctr"/>
                      <a:r>
                        <a:rPr lang="en-US" sz="1000" dirty="0" smtClean="0"/>
                        <a:t>-106,-70,-34,13,49,85</a:t>
                      </a:r>
                      <a:endParaRPr lang="en-US" sz="1000" dirty="0"/>
                    </a:p>
                  </a:txBody>
                  <a:tcPr marL="45720" marR="45720"/>
                </a:tc>
                <a:tc>
                  <a:txBody>
                    <a:bodyPr/>
                    <a:lstStyle/>
                    <a:p>
                      <a:pPr algn="ctr"/>
                      <a:endParaRPr lang="en-US" sz="100" dirty="0"/>
                    </a:p>
                  </a:txBody>
                  <a:tcPr marL="0" marR="0" marT="0" marB="0"/>
                </a:tc>
                <a:tc>
                  <a:txBody>
                    <a:bodyPr/>
                    <a:lstStyle/>
                    <a:p>
                      <a:pPr algn="ctr"/>
                      <a:r>
                        <a:rPr lang="en-US" sz="1000" dirty="0" smtClean="0"/>
                        <a:t>-89,-53,-17,30,66,102</a:t>
                      </a:r>
                      <a:endParaRPr lang="en-US" sz="1000" dirty="0"/>
                    </a:p>
                  </a:txBody>
                  <a:tcPr marL="45720" marR="45720"/>
                </a:tc>
                <a:tc>
                  <a:txBody>
                    <a:bodyPr/>
                    <a:lstStyle/>
                    <a:p>
                      <a:pPr algn="ctr"/>
                      <a:r>
                        <a:rPr lang="en-US" sz="1000" dirty="0" smtClean="0"/>
                        <a:t>-88,-52,-16,31,67,103</a:t>
                      </a:r>
                      <a:endParaRPr lang="en-US" sz="1000" dirty="0"/>
                    </a:p>
                  </a:txBody>
                  <a:tcPr marL="45720" marR="45720"/>
                </a:tc>
              </a:tr>
              <a:tr h="182880">
                <a:tc>
                  <a:txBody>
                    <a:bodyPr/>
                    <a:lstStyle/>
                    <a:p>
                      <a:pPr algn="ctr"/>
                      <a:r>
                        <a:rPr lang="en-US" sz="1000" b="1" dirty="0" smtClean="0"/>
                        <a:t>5</a:t>
                      </a:r>
                      <a:endParaRPr lang="en-US" sz="1000" b="1" dirty="0"/>
                    </a:p>
                  </a:txBody>
                  <a:tcPr marL="45720" marR="45720">
                    <a:solidFill>
                      <a:schemeClr val="accent1">
                        <a:alpha val="25000"/>
                      </a:schemeClr>
                    </a:solidFill>
                  </a:tcPr>
                </a:tc>
                <a:tc>
                  <a:txBody>
                    <a:bodyPr/>
                    <a:lstStyle/>
                    <a:p>
                      <a:pPr algn="ctr"/>
                      <a:r>
                        <a:rPr lang="en-US" sz="1000" b="1" dirty="0" smtClean="0"/>
                        <a:t>:</a:t>
                      </a:r>
                      <a:endParaRPr lang="en-US" sz="1000" b="1" dirty="0"/>
                    </a:p>
                  </a:txBody>
                  <a:tcPr marL="45720" marR="45720">
                    <a:solidFill>
                      <a:schemeClr val="accent1">
                        <a:alpha val="25000"/>
                      </a:schemeClr>
                    </a:solidFill>
                  </a:tcPr>
                </a:tc>
                <a:tc>
                  <a:txBody>
                    <a:bodyPr/>
                    <a:lstStyle/>
                    <a:p>
                      <a:pPr algn="ctr"/>
                      <a:r>
                        <a:rPr lang="en-US" sz="1000" b="1" dirty="0" smtClean="0"/>
                        <a:t>:</a:t>
                      </a:r>
                      <a:endParaRPr lang="en-US" sz="1000" b="1" dirty="0"/>
                    </a:p>
                  </a:txBody>
                  <a:tcPr marL="45720" marR="45720">
                    <a:solidFill>
                      <a:schemeClr val="accent1">
                        <a:alpha val="25000"/>
                      </a:schemeClr>
                    </a:solidFill>
                  </a:tcPr>
                </a:tc>
                <a:tc>
                  <a:txBody>
                    <a:bodyPr/>
                    <a:lstStyle/>
                    <a:p>
                      <a:pPr algn="ctr"/>
                      <a:r>
                        <a:rPr lang="en-US" sz="1000" dirty="0" smtClean="0"/>
                        <a:t>-105,-69,-33,14,50,86</a:t>
                      </a:r>
                      <a:endParaRPr lang="en-US" sz="1000" dirty="0"/>
                    </a:p>
                  </a:txBody>
                  <a:tcPr marL="45720" marR="45720"/>
                </a:tc>
                <a:tc>
                  <a:txBody>
                    <a:bodyPr/>
                    <a:lstStyle/>
                    <a:p>
                      <a:pPr algn="ctr"/>
                      <a:r>
                        <a:rPr lang="en-US" sz="1000" dirty="0" smtClean="0"/>
                        <a:t>-104,-68,-32,15,51,87</a:t>
                      </a:r>
                      <a:endParaRPr lang="en-US" sz="1000" dirty="0"/>
                    </a:p>
                  </a:txBody>
                  <a:tcPr marL="45720" marR="45720"/>
                </a:tc>
                <a:tc>
                  <a:txBody>
                    <a:bodyPr/>
                    <a:lstStyle/>
                    <a:p>
                      <a:pPr algn="ctr"/>
                      <a:endParaRPr lang="en-US" sz="100" dirty="0"/>
                    </a:p>
                  </a:txBody>
                  <a:tcPr marL="0" marR="0" marT="0" marB="0"/>
                </a:tc>
                <a:tc>
                  <a:txBody>
                    <a:bodyPr/>
                    <a:lstStyle/>
                    <a:p>
                      <a:pPr algn="ctr"/>
                      <a:r>
                        <a:rPr lang="en-US" sz="1000" dirty="0" smtClean="0"/>
                        <a:t>-87,-51,-15,32,68,104</a:t>
                      </a:r>
                      <a:endParaRPr lang="en-US" sz="1000" dirty="0"/>
                    </a:p>
                  </a:txBody>
                  <a:tcPr marL="45720" marR="45720"/>
                </a:tc>
                <a:tc>
                  <a:txBody>
                    <a:bodyPr/>
                    <a:lstStyle/>
                    <a:p>
                      <a:pPr algn="ctr"/>
                      <a:r>
                        <a:rPr lang="en-US" sz="1000" dirty="0" smtClean="0"/>
                        <a:t>-86,-50,-14,33,69,105</a:t>
                      </a:r>
                      <a:endParaRPr lang="en-US" sz="1000" dirty="0"/>
                    </a:p>
                  </a:txBody>
                  <a:tcPr marL="45720" marR="45720"/>
                </a:tc>
              </a:tr>
              <a:tr h="182880">
                <a:tc>
                  <a:txBody>
                    <a:bodyPr/>
                    <a:lstStyle/>
                    <a:p>
                      <a:pPr algn="ctr"/>
                      <a:r>
                        <a:rPr lang="en-US" sz="1000" b="1" dirty="0" smtClean="0"/>
                        <a:t>6</a:t>
                      </a:r>
                      <a:endParaRPr lang="en-US" sz="1000" b="1" dirty="0"/>
                    </a:p>
                  </a:txBody>
                  <a:tcPr marL="45720" marR="45720">
                    <a:solidFill>
                      <a:schemeClr val="accent1">
                        <a:alpha val="25000"/>
                      </a:schemeClr>
                    </a:solidFill>
                  </a:tcPr>
                </a:tc>
                <a:tc>
                  <a:txBody>
                    <a:bodyPr/>
                    <a:lstStyle/>
                    <a:p>
                      <a:pPr algn="ctr"/>
                      <a:r>
                        <a:rPr lang="en-US" sz="1000" b="1" dirty="0" smtClean="0"/>
                        <a:t>:</a:t>
                      </a:r>
                      <a:endParaRPr lang="en-US" sz="1000" b="1" dirty="0"/>
                    </a:p>
                  </a:txBody>
                  <a:tcPr marL="45720" marR="45720">
                    <a:solidFill>
                      <a:schemeClr val="accent1">
                        <a:alpha val="25000"/>
                      </a:schemeClr>
                    </a:solidFill>
                  </a:tcPr>
                </a:tc>
                <a:tc>
                  <a:txBody>
                    <a:bodyPr/>
                    <a:lstStyle/>
                    <a:p>
                      <a:pPr algn="ctr"/>
                      <a:r>
                        <a:rPr lang="en-US" sz="1000" b="1" dirty="0" smtClean="0"/>
                        <a:t>:</a:t>
                      </a:r>
                      <a:endParaRPr lang="en-US" sz="1000" b="1" dirty="0"/>
                    </a:p>
                  </a:txBody>
                  <a:tcPr marL="45720" marR="45720">
                    <a:solidFill>
                      <a:schemeClr val="accent1">
                        <a:alpha val="25000"/>
                      </a:schemeClr>
                    </a:solidFill>
                  </a:tcPr>
                </a:tc>
                <a:tc>
                  <a:txBody>
                    <a:bodyPr/>
                    <a:lstStyle/>
                    <a:p>
                      <a:pPr algn="ctr"/>
                      <a:r>
                        <a:rPr lang="en-US" sz="1000" dirty="0" smtClean="0"/>
                        <a:t>-103,-67,-31,16,52,88</a:t>
                      </a:r>
                      <a:endParaRPr lang="en-US" sz="1000" dirty="0"/>
                    </a:p>
                  </a:txBody>
                  <a:tcPr marL="45720" marR="45720"/>
                </a:tc>
                <a:tc>
                  <a:txBody>
                    <a:bodyPr/>
                    <a:lstStyle/>
                    <a:p>
                      <a:pPr algn="ctr"/>
                      <a:r>
                        <a:rPr lang="en-US" sz="1000" dirty="0" smtClean="0"/>
                        <a:t>-102,-66,-30,17,53,89</a:t>
                      </a:r>
                      <a:endParaRPr lang="en-US" sz="1000" dirty="0"/>
                    </a:p>
                  </a:txBody>
                  <a:tcPr marL="45720" marR="45720"/>
                </a:tc>
                <a:tc>
                  <a:txBody>
                    <a:bodyPr/>
                    <a:lstStyle/>
                    <a:p>
                      <a:pPr algn="ctr"/>
                      <a:endParaRPr lang="en-US" sz="100" dirty="0"/>
                    </a:p>
                  </a:txBody>
                  <a:tcPr marL="0" marR="0" marT="0" marB="0"/>
                </a:tc>
                <a:tc>
                  <a:txBody>
                    <a:bodyPr/>
                    <a:lstStyle/>
                    <a:p>
                      <a:pPr algn="ctr"/>
                      <a:r>
                        <a:rPr lang="en-US" sz="1000" dirty="0" smtClean="0"/>
                        <a:t>-85,-49,-13,34,70,106</a:t>
                      </a:r>
                      <a:endParaRPr lang="en-US" sz="1000" dirty="0"/>
                    </a:p>
                  </a:txBody>
                  <a:tcPr marL="45720" marR="45720"/>
                </a:tc>
                <a:tc>
                  <a:txBody>
                    <a:bodyPr/>
                    <a:lstStyle/>
                    <a:p>
                      <a:pPr algn="ctr"/>
                      <a:r>
                        <a:rPr lang="en-US" sz="1000" dirty="0" smtClean="0"/>
                        <a:t>-84,-48,-12,35,71,107</a:t>
                      </a:r>
                      <a:endParaRPr lang="en-US" sz="1000" dirty="0"/>
                    </a:p>
                  </a:txBody>
                  <a:tcPr marL="45720" marR="45720"/>
                </a:tc>
              </a:tr>
              <a:tr h="182880">
                <a:tc>
                  <a:txBody>
                    <a:bodyPr/>
                    <a:lstStyle/>
                    <a:p>
                      <a:pPr algn="ctr"/>
                      <a:r>
                        <a:rPr lang="en-US" sz="1000" b="1" dirty="0" smtClean="0"/>
                        <a:t>7</a:t>
                      </a:r>
                      <a:endParaRPr lang="en-US" sz="1000" b="1" dirty="0"/>
                    </a:p>
                  </a:txBody>
                  <a:tcPr marL="45720" marR="45720">
                    <a:solidFill>
                      <a:schemeClr val="accent1">
                        <a:alpha val="25000"/>
                      </a:schemeClr>
                    </a:solidFill>
                  </a:tcPr>
                </a:tc>
                <a:tc>
                  <a:txBody>
                    <a:bodyPr/>
                    <a:lstStyle/>
                    <a:p>
                      <a:pPr algn="ctr"/>
                      <a:r>
                        <a:rPr lang="en-US" sz="1000" b="1" dirty="0" smtClean="0"/>
                        <a:t>:</a:t>
                      </a:r>
                      <a:endParaRPr lang="en-US" sz="1000" b="1" dirty="0"/>
                    </a:p>
                  </a:txBody>
                  <a:tcPr marL="45720" marR="45720">
                    <a:solidFill>
                      <a:schemeClr val="accent1">
                        <a:alpha val="25000"/>
                      </a:schemeClr>
                    </a:solidFill>
                  </a:tcPr>
                </a:tc>
                <a:tc>
                  <a:txBody>
                    <a:bodyPr/>
                    <a:lstStyle/>
                    <a:p>
                      <a:pPr algn="ctr"/>
                      <a:r>
                        <a:rPr lang="en-US" sz="1000" b="1" dirty="0" smtClean="0"/>
                        <a:t>:</a:t>
                      </a:r>
                      <a:endParaRPr lang="en-US" sz="1000" b="1" dirty="0"/>
                    </a:p>
                  </a:txBody>
                  <a:tcPr marL="45720" marR="45720">
                    <a:solidFill>
                      <a:schemeClr val="accent1">
                        <a:alpha val="25000"/>
                      </a:schemeClr>
                    </a:solidFill>
                  </a:tcPr>
                </a:tc>
                <a:tc>
                  <a:txBody>
                    <a:bodyPr/>
                    <a:lstStyle/>
                    <a:p>
                      <a:pPr algn="ctr"/>
                      <a:r>
                        <a:rPr lang="en-US" sz="1000" dirty="0" smtClean="0"/>
                        <a:t>-101,-65,-29,18,54,90</a:t>
                      </a:r>
                      <a:endParaRPr lang="en-US" sz="1000" dirty="0"/>
                    </a:p>
                  </a:txBody>
                  <a:tcPr marL="45720" marR="45720"/>
                </a:tc>
                <a:tc>
                  <a:txBody>
                    <a:bodyPr/>
                    <a:lstStyle/>
                    <a:p>
                      <a:pPr algn="ctr"/>
                      <a:r>
                        <a:rPr lang="en-US" sz="1000" dirty="0" smtClean="0"/>
                        <a:t>-100,-64,-28,19,55,91</a:t>
                      </a:r>
                      <a:endParaRPr lang="en-US" sz="1000" dirty="0"/>
                    </a:p>
                  </a:txBody>
                  <a:tcPr marL="45720" marR="45720"/>
                </a:tc>
                <a:tc>
                  <a:txBody>
                    <a:bodyPr/>
                    <a:lstStyle/>
                    <a:p>
                      <a:pPr algn="ctr"/>
                      <a:endParaRPr lang="en-US" sz="100" dirty="0"/>
                    </a:p>
                  </a:txBody>
                  <a:tcPr marL="0" marR="0" marT="0" marB="0"/>
                </a:tc>
                <a:tc>
                  <a:txBody>
                    <a:bodyPr/>
                    <a:lstStyle/>
                    <a:p>
                      <a:pPr algn="ctr"/>
                      <a:r>
                        <a:rPr lang="en-US" sz="1000" dirty="0" smtClean="0"/>
                        <a:t>-83,-47,-11,36,72,108</a:t>
                      </a:r>
                      <a:endParaRPr lang="en-US" sz="1000" dirty="0"/>
                    </a:p>
                  </a:txBody>
                  <a:tcPr marL="45720" marR="45720"/>
                </a:tc>
                <a:tc>
                  <a:txBody>
                    <a:bodyPr/>
                    <a:lstStyle/>
                    <a:p>
                      <a:pPr algn="ctr"/>
                      <a:r>
                        <a:rPr lang="en-US" sz="1000" dirty="0" smtClean="0"/>
                        <a:t>-82,-46,-10,37,73,109</a:t>
                      </a:r>
                      <a:endParaRPr lang="en-US" sz="1000" dirty="0"/>
                    </a:p>
                  </a:txBody>
                  <a:tcPr marL="45720" marR="45720"/>
                </a:tc>
              </a:tr>
              <a:tr h="182880">
                <a:tc>
                  <a:txBody>
                    <a:bodyPr/>
                    <a:lstStyle/>
                    <a:p>
                      <a:pPr algn="ctr"/>
                      <a:r>
                        <a:rPr lang="en-US" sz="1000" b="1" dirty="0" smtClean="0"/>
                        <a:t>8</a:t>
                      </a:r>
                      <a:endParaRPr lang="en-US" sz="1000" b="1" dirty="0"/>
                    </a:p>
                  </a:txBody>
                  <a:tcPr marL="45720" marR="45720">
                    <a:solidFill>
                      <a:schemeClr val="accent1">
                        <a:alpha val="25000"/>
                      </a:schemeClr>
                    </a:solidFill>
                  </a:tcPr>
                </a:tc>
                <a:tc>
                  <a:txBody>
                    <a:bodyPr/>
                    <a:lstStyle/>
                    <a:p>
                      <a:pPr algn="ctr"/>
                      <a:r>
                        <a:rPr lang="en-US" sz="1000" b="1" dirty="0" smtClean="0"/>
                        <a:t>:</a:t>
                      </a:r>
                      <a:endParaRPr lang="en-US" sz="1000" b="1" dirty="0"/>
                    </a:p>
                  </a:txBody>
                  <a:tcPr marL="45720" marR="45720">
                    <a:solidFill>
                      <a:schemeClr val="accent1">
                        <a:alpha val="25000"/>
                      </a:schemeClr>
                    </a:solidFill>
                  </a:tcPr>
                </a:tc>
                <a:tc>
                  <a:txBody>
                    <a:bodyPr/>
                    <a:lstStyle/>
                    <a:p>
                      <a:pPr algn="ctr"/>
                      <a:r>
                        <a:rPr lang="en-US" sz="1000" b="1" dirty="0" smtClean="0"/>
                        <a:t>:</a:t>
                      </a:r>
                      <a:endParaRPr lang="en-US" sz="1000" b="1" dirty="0"/>
                    </a:p>
                  </a:txBody>
                  <a:tcPr marL="45720" marR="45720">
                    <a:solidFill>
                      <a:schemeClr val="accent1">
                        <a:alpha val="25000"/>
                      </a:schemeClr>
                    </a:solidFill>
                  </a:tcPr>
                </a:tc>
                <a:tc>
                  <a:txBody>
                    <a:bodyPr/>
                    <a:lstStyle/>
                    <a:p>
                      <a:pPr algn="ctr"/>
                      <a:r>
                        <a:rPr lang="en-US" sz="1000" dirty="0" smtClean="0"/>
                        <a:t>-99,-63,-27,20,56,92</a:t>
                      </a:r>
                      <a:endParaRPr lang="en-US" sz="1000" dirty="0"/>
                    </a:p>
                  </a:txBody>
                  <a:tcPr marL="45720" marR="45720"/>
                </a:tc>
                <a:tc>
                  <a:txBody>
                    <a:bodyPr/>
                    <a:lstStyle/>
                    <a:p>
                      <a:pPr algn="ctr"/>
                      <a:r>
                        <a:rPr lang="en-US" sz="1000" dirty="0" smtClean="0"/>
                        <a:t>-98,-62,-26,21,57,93</a:t>
                      </a:r>
                      <a:endParaRPr lang="en-US" sz="1000" dirty="0"/>
                    </a:p>
                  </a:txBody>
                  <a:tcPr marL="45720" marR="45720"/>
                </a:tc>
                <a:tc>
                  <a:txBody>
                    <a:bodyPr/>
                    <a:lstStyle/>
                    <a:p>
                      <a:pPr algn="ctr"/>
                      <a:endParaRPr lang="en-US" sz="100" dirty="0"/>
                    </a:p>
                  </a:txBody>
                  <a:tcPr marL="0" marR="0" marT="0" marB="0"/>
                </a:tc>
                <a:tc>
                  <a:txBody>
                    <a:bodyPr/>
                    <a:lstStyle/>
                    <a:p>
                      <a:pPr algn="ctr"/>
                      <a:r>
                        <a:rPr lang="en-US" sz="1000" dirty="0" smtClean="0"/>
                        <a:t>-81,-45,-9,38,74,110</a:t>
                      </a:r>
                      <a:endParaRPr lang="en-US" sz="1000" dirty="0"/>
                    </a:p>
                  </a:txBody>
                  <a:tcPr marL="45720" marR="45720"/>
                </a:tc>
                <a:tc>
                  <a:txBody>
                    <a:bodyPr/>
                    <a:lstStyle/>
                    <a:p>
                      <a:pPr algn="ctr"/>
                      <a:r>
                        <a:rPr lang="en-US" sz="1000" dirty="0" smtClean="0"/>
                        <a:t>-80,-44,-8,39,75,111</a:t>
                      </a:r>
                      <a:endParaRPr lang="en-US" sz="1000" dirty="0"/>
                    </a:p>
                  </a:txBody>
                  <a:tcPr marL="45720" marR="45720"/>
                </a:tc>
              </a:tr>
              <a:tr h="182880">
                <a:tc>
                  <a:txBody>
                    <a:bodyPr/>
                    <a:lstStyle/>
                    <a:p>
                      <a:pPr algn="ctr"/>
                      <a:r>
                        <a:rPr lang="en-US" sz="1000" b="1" dirty="0" smtClean="0"/>
                        <a:t>9</a:t>
                      </a:r>
                      <a:endParaRPr lang="en-US" sz="1000" b="1" dirty="0"/>
                    </a:p>
                  </a:txBody>
                  <a:tcPr marL="45720" marR="45720">
                    <a:solidFill>
                      <a:schemeClr val="accent1">
                        <a:alpha val="25000"/>
                      </a:schemeClr>
                    </a:solidFill>
                  </a:tcPr>
                </a:tc>
                <a:tc>
                  <a:txBody>
                    <a:bodyPr/>
                    <a:lstStyle/>
                    <a:p>
                      <a:pPr algn="ctr"/>
                      <a:r>
                        <a:rPr lang="en-US" sz="1000" b="1" dirty="0" smtClean="0"/>
                        <a:t>17,18</a:t>
                      </a:r>
                      <a:endParaRPr lang="en-US" sz="1000" b="1" dirty="0"/>
                    </a:p>
                  </a:txBody>
                  <a:tcPr marL="45720" marR="45720">
                    <a:solidFill>
                      <a:schemeClr val="accent1">
                        <a:alpha val="25000"/>
                      </a:schemeClr>
                    </a:solidFill>
                  </a:tcPr>
                </a:tc>
                <a:tc>
                  <a:txBody>
                    <a:bodyPr/>
                    <a:lstStyle/>
                    <a:p>
                      <a:pPr algn="ctr"/>
                      <a:r>
                        <a:rPr lang="en-US" sz="1000" b="1" dirty="0" smtClean="0"/>
                        <a:t>33,34,35,36</a:t>
                      </a:r>
                      <a:endParaRPr lang="en-US" sz="1000" b="1" dirty="0"/>
                    </a:p>
                  </a:txBody>
                  <a:tcPr marL="45720" marR="45720">
                    <a:solidFill>
                      <a:schemeClr val="accent1">
                        <a:alpha val="25000"/>
                      </a:schemeClr>
                    </a:solidFill>
                  </a:tcPr>
                </a:tc>
                <a:tc>
                  <a:txBody>
                    <a:bodyPr/>
                    <a:lstStyle/>
                    <a:p>
                      <a:pPr algn="ctr"/>
                      <a:r>
                        <a:rPr lang="en-US" sz="1000" dirty="0" smtClean="0"/>
                        <a:t>-97,-61,-25,22,58,94</a:t>
                      </a:r>
                      <a:endParaRPr lang="en-US" sz="1000" dirty="0"/>
                    </a:p>
                  </a:txBody>
                  <a:tcPr marL="45720" marR="45720"/>
                </a:tc>
                <a:tc>
                  <a:txBody>
                    <a:bodyPr/>
                    <a:lstStyle/>
                    <a:p>
                      <a:pPr algn="ctr"/>
                      <a:r>
                        <a:rPr lang="en-US" sz="1000" dirty="0" smtClean="0"/>
                        <a:t>-96,-60,-24,23,59,95</a:t>
                      </a:r>
                      <a:endParaRPr lang="en-US" sz="1000" dirty="0"/>
                    </a:p>
                  </a:txBody>
                  <a:tcPr marL="45720" marR="45720"/>
                </a:tc>
                <a:tc>
                  <a:txBody>
                    <a:bodyPr/>
                    <a:lstStyle/>
                    <a:p>
                      <a:pPr algn="ctr"/>
                      <a:endParaRPr lang="en-US" sz="100" dirty="0"/>
                    </a:p>
                  </a:txBody>
                  <a:tcPr marL="0" marR="0" marT="0" marB="0"/>
                </a:tc>
                <a:tc>
                  <a:txBody>
                    <a:bodyPr/>
                    <a:lstStyle/>
                    <a:p>
                      <a:pPr algn="ctr"/>
                      <a:r>
                        <a:rPr lang="en-US" sz="1000" dirty="0" smtClean="0"/>
                        <a:t>-79,-43,-7,40,76,112</a:t>
                      </a:r>
                      <a:endParaRPr lang="en-US" sz="1000" dirty="0"/>
                    </a:p>
                  </a:txBody>
                  <a:tcPr marL="45720" marR="45720"/>
                </a:tc>
                <a:tc>
                  <a:txBody>
                    <a:bodyPr/>
                    <a:lstStyle/>
                    <a:p>
                      <a:pPr algn="ctr"/>
                      <a:r>
                        <a:rPr lang="en-US" sz="1000" dirty="0" smtClean="0"/>
                        <a:t>-78,-42,-6,41,77,113</a:t>
                      </a:r>
                      <a:endParaRPr lang="en-US" sz="1000" dirty="0"/>
                    </a:p>
                  </a:txBody>
                  <a:tcPr marL="45720" marR="45720"/>
                </a:tc>
              </a:tr>
              <a:tr h="0">
                <a:tc>
                  <a:txBody>
                    <a:bodyPr/>
                    <a:lstStyle/>
                    <a:p>
                      <a:pPr algn="ctr"/>
                      <a:endParaRPr lang="en-US" sz="100" b="1" dirty="0"/>
                    </a:p>
                  </a:txBody>
                  <a:tcPr marL="0" marR="0" marT="0" marB="0">
                    <a:solidFill>
                      <a:schemeClr val="accent1">
                        <a:alpha val="25000"/>
                      </a:schemeClr>
                    </a:solidFill>
                  </a:tcPr>
                </a:tc>
                <a:tc>
                  <a:txBody>
                    <a:bodyPr/>
                    <a:lstStyle/>
                    <a:p>
                      <a:pPr algn="ctr"/>
                      <a:endParaRPr lang="en-US" sz="100" b="1" dirty="0"/>
                    </a:p>
                  </a:txBody>
                  <a:tcPr marL="0" marR="0" marT="0" marB="0">
                    <a:solidFill>
                      <a:schemeClr val="accent1">
                        <a:alpha val="25000"/>
                      </a:schemeClr>
                    </a:solidFill>
                  </a:tcPr>
                </a:tc>
                <a:tc>
                  <a:txBody>
                    <a:bodyPr/>
                    <a:lstStyle/>
                    <a:p>
                      <a:pPr algn="ctr"/>
                      <a:endParaRPr lang="en-US" sz="100" b="1" dirty="0"/>
                    </a:p>
                  </a:txBody>
                  <a:tcPr marL="0" marR="0" marT="0" marB="0">
                    <a:solidFill>
                      <a:schemeClr val="accent1">
                        <a:alpha val="25000"/>
                      </a:schemeClr>
                    </a:solidFill>
                  </a:tcPr>
                </a:tc>
                <a:tc>
                  <a:txBody>
                    <a:bodyPr/>
                    <a:lstStyle/>
                    <a:p>
                      <a:pPr algn="ctr"/>
                      <a:endParaRPr lang="en-US" sz="100" dirty="0"/>
                    </a:p>
                  </a:txBody>
                  <a:tcPr marL="0" marR="0" marT="0" marB="0"/>
                </a:tc>
                <a:tc>
                  <a:txBody>
                    <a:bodyPr/>
                    <a:lstStyle/>
                    <a:p>
                      <a:pPr algn="ctr"/>
                      <a:endParaRPr lang="en-US" sz="100" dirty="0"/>
                    </a:p>
                  </a:txBody>
                  <a:tcPr marL="0" marR="0" marT="0" marB="0"/>
                </a:tc>
                <a:tc>
                  <a:txBody>
                    <a:bodyPr/>
                    <a:lstStyle/>
                    <a:p>
                      <a:pPr algn="ctr"/>
                      <a:endParaRPr lang="en-US" sz="100" dirty="0"/>
                    </a:p>
                  </a:txBody>
                  <a:tcPr marL="0" marR="0" marT="0" marB="0"/>
                </a:tc>
                <a:tc>
                  <a:txBody>
                    <a:bodyPr/>
                    <a:lstStyle/>
                    <a:p>
                      <a:pPr algn="ctr"/>
                      <a:endParaRPr lang="en-US" sz="100" dirty="0"/>
                    </a:p>
                  </a:txBody>
                  <a:tcPr marL="0" marR="0" marT="0" marB="0"/>
                </a:tc>
                <a:tc>
                  <a:txBody>
                    <a:bodyPr/>
                    <a:lstStyle/>
                    <a:p>
                      <a:pPr algn="ctr"/>
                      <a:endParaRPr lang="en-US" sz="100" dirty="0"/>
                    </a:p>
                  </a:txBody>
                  <a:tcPr marL="0" marR="0" marT="0" marB="0"/>
                </a:tc>
              </a:tr>
              <a:tr h="182880">
                <a:tc>
                  <a:txBody>
                    <a:bodyPr/>
                    <a:lstStyle/>
                    <a:p>
                      <a:pPr algn="ctr"/>
                      <a:r>
                        <a:rPr lang="en-US" sz="1000" b="1" dirty="0" smtClean="0"/>
                        <a:t>10</a:t>
                      </a:r>
                      <a:endParaRPr lang="en-US" sz="1000" b="1" dirty="0"/>
                    </a:p>
                  </a:txBody>
                  <a:tcPr marL="45720" marR="45720">
                    <a:solidFill>
                      <a:schemeClr val="accent1">
                        <a:alpha val="25000"/>
                      </a:schemeClr>
                    </a:solidFill>
                  </a:tcPr>
                </a:tc>
                <a:tc>
                  <a:txBody>
                    <a:bodyPr/>
                    <a:lstStyle/>
                    <a:p>
                      <a:pPr algn="ctr"/>
                      <a:r>
                        <a:rPr lang="en-US" sz="1000" b="1" dirty="0" smtClean="0"/>
                        <a:t>19,20</a:t>
                      </a:r>
                      <a:endParaRPr lang="en-US" sz="1000" b="1" dirty="0"/>
                    </a:p>
                  </a:txBody>
                  <a:tcPr marL="45720" marR="45720">
                    <a:solidFill>
                      <a:schemeClr val="accent1">
                        <a:alpha val="25000"/>
                      </a:schemeClr>
                    </a:solidFill>
                  </a:tcPr>
                </a:tc>
                <a:tc>
                  <a:txBody>
                    <a:bodyPr/>
                    <a:lstStyle/>
                    <a:p>
                      <a:pPr algn="ctr"/>
                      <a:r>
                        <a:rPr lang="en-US" sz="1000" b="1" dirty="0" smtClean="0"/>
                        <a:t>37,38,39,40</a:t>
                      </a:r>
                      <a:endParaRPr lang="en-US" sz="1000" b="1" dirty="0"/>
                    </a:p>
                  </a:txBody>
                  <a:tcPr marL="45720" marR="45720">
                    <a:solidFill>
                      <a:schemeClr val="accent1">
                        <a:alpha val="25000"/>
                      </a:schemeClr>
                    </a:solidFill>
                  </a:tcPr>
                </a:tc>
                <a:tc>
                  <a:txBody>
                    <a:bodyPr/>
                    <a:lstStyle/>
                    <a:p>
                      <a:pPr algn="ctr"/>
                      <a:r>
                        <a:rPr lang="en-US" sz="1000" dirty="0" smtClean="0"/>
                        <a:t>-95,-59,-23,24,60,96</a:t>
                      </a:r>
                      <a:endParaRPr lang="en-US" sz="1000" dirty="0"/>
                    </a:p>
                  </a:txBody>
                  <a:tcPr marL="45720" marR="45720"/>
                </a:tc>
                <a:tc>
                  <a:txBody>
                    <a:bodyPr/>
                    <a:lstStyle/>
                    <a:p>
                      <a:pPr algn="ctr"/>
                      <a:r>
                        <a:rPr lang="en-US" sz="1000" dirty="0" smtClean="0"/>
                        <a:t>-94,-58,-22,25,61,97</a:t>
                      </a:r>
                      <a:endParaRPr lang="en-US" sz="1000" dirty="0"/>
                    </a:p>
                  </a:txBody>
                  <a:tcPr marL="45720" marR="45720"/>
                </a:tc>
                <a:tc>
                  <a:txBody>
                    <a:bodyPr/>
                    <a:lstStyle/>
                    <a:p>
                      <a:pPr algn="ctr"/>
                      <a:endParaRPr lang="en-US" sz="100" dirty="0"/>
                    </a:p>
                  </a:txBody>
                  <a:tcPr marL="0" marR="0" marT="0" marB="0"/>
                </a:tc>
                <a:tc rowSpan="9" gridSpan="2">
                  <a:txBody>
                    <a:bodyPr/>
                    <a:lstStyle/>
                    <a:p>
                      <a:pPr algn="ctr"/>
                      <a:endParaRPr lang="en-US" sz="1000" dirty="0"/>
                    </a:p>
                  </a:txBody>
                  <a:tcPr marL="45720" marR="45720"/>
                </a:tc>
                <a:tc rowSpan="9" hMerge="1">
                  <a:txBody>
                    <a:bodyPr/>
                    <a:lstStyle/>
                    <a:p>
                      <a:pPr algn="ctr"/>
                      <a:endParaRPr lang="en-US" sz="1000" dirty="0"/>
                    </a:p>
                  </a:txBody>
                  <a:tcPr marL="45720" marR="45720"/>
                </a:tc>
              </a:tr>
              <a:tr h="182880">
                <a:tc>
                  <a:txBody>
                    <a:bodyPr/>
                    <a:lstStyle/>
                    <a:p>
                      <a:pPr algn="ctr"/>
                      <a:r>
                        <a:rPr lang="en-US" sz="1000" b="1" dirty="0" smtClean="0"/>
                        <a:t>11</a:t>
                      </a:r>
                      <a:endParaRPr lang="en-US" sz="1000" b="1" dirty="0"/>
                    </a:p>
                  </a:txBody>
                  <a:tcPr marL="45720" marR="45720">
                    <a:solidFill>
                      <a:schemeClr val="accent1">
                        <a:alpha val="25000"/>
                      </a:schemeClr>
                    </a:solidFill>
                  </a:tcPr>
                </a:tc>
                <a:tc>
                  <a:txBody>
                    <a:bodyPr/>
                    <a:lstStyle/>
                    <a:p>
                      <a:pPr algn="ctr"/>
                      <a:r>
                        <a:rPr lang="en-US" sz="1000" b="1" dirty="0" smtClean="0"/>
                        <a:t>:</a:t>
                      </a:r>
                      <a:endParaRPr lang="en-US" sz="1000" b="1" dirty="0"/>
                    </a:p>
                  </a:txBody>
                  <a:tcPr marL="45720" marR="45720">
                    <a:solidFill>
                      <a:schemeClr val="accent1">
                        <a:alpha val="25000"/>
                      </a:schemeClr>
                    </a:solidFill>
                  </a:tcPr>
                </a:tc>
                <a:tc>
                  <a:txBody>
                    <a:bodyPr/>
                    <a:lstStyle/>
                    <a:p>
                      <a:pPr algn="ctr"/>
                      <a:r>
                        <a:rPr lang="en-US" sz="1000" b="1" dirty="0" smtClean="0"/>
                        <a:t>:</a:t>
                      </a:r>
                      <a:endParaRPr lang="en-US" sz="1000" b="1" dirty="0"/>
                    </a:p>
                  </a:txBody>
                  <a:tcPr marL="45720" marR="45720">
                    <a:solidFill>
                      <a:schemeClr val="accent1">
                        <a:alpha val="25000"/>
                      </a:schemeClr>
                    </a:solidFill>
                  </a:tcPr>
                </a:tc>
                <a:tc>
                  <a:txBody>
                    <a:bodyPr/>
                    <a:lstStyle/>
                    <a:p>
                      <a:pPr algn="ctr"/>
                      <a:r>
                        <a:rPr lang="en-US" sz="1000" dirty="0" smtClean="0"/>
                        <a:t>-93,-57,-21,26,62,98</a:t>
                      </a:r>
                      <a:endParaRPr lang="en-US" sz="1000" dirty="0"/>
                    </a:p>
                  </a:txBody>
                  <a:tcPr marL="45720" marR="45720"/>
                </a:tc>
                <a:tc>
                  <a:txBody>
                    <a:bodyPr/>
                    <a:lstStyle/>
                    <a:p>
                      <a:pPr algn="ctr"/>
                      <a:r>
                        <a:rPr lang="en-US" sz="1000" dirty="0" smtClean="0"/>
                        <a:t>-92,-56,-20,27,63,99</a:t>
                      </a:r>
                      <a:endParaRPr lang="en-US" sz="1000" dirty="0"/>
                    </a:p>
                  </a:txBody>
                  <a:tcPr marL="45720" marR="45720"/>
                </a:tc>
                <a:tc>
                  <a:txBody>
                    <a:bodyPr/>
                    <a:lstStyle/>
                    <a:p>
                      <a:pPr algn="ctr"/>
                      <a:endParaRPr lang="en-US" sz="100" dirty="0"/>
                    </a:p>
                  </a:txBody>
                  <a:tcPr marL="0" marR="0" marT="0" marB="0"/>
                </a:tc>
                <a:tc gridSpan="2" vMerge="1">
                  <a:txBody>
                    <a:bodyPr/>
                    <a:lstStyle/>
                    <a:p>
                      <a:pPr algn="ctr"/>
                      <a:endParaRPr lang="en-US" sz="1000" dirty="0"/>
                    </a:p>
                  </a:txBody>
                  <a:tcPr marL="45720" marR="45720"/>
                </a:tc>
                <a:tc hMerge="1" vMerge="1">
                  <a:txBody>
                    <a:bodyPr/>
                    <a:lstStyle/>
                    <a:p>
                      <a:pPr algn="ctr"/>
                      <a:endParaRPr lang="en-US" sz="1000" dirty="0"/>
                    </a:p>
                  </a:txBody>
                  <a:tcPr marL="45720" marR="45720"/>
                </a:tc>
              </a:tr>
              <a:tr h="182880">
                <a:tc>
                  <a:txBody>
                    <a:bodyPr/>
                    <a:lstStyle/>
                    <a:p>
                      <a:pPr algn="ctr"/>
                      <a:r>
                        <a:rPr lang="en-US" sz="1000" b="1" dirty="0" smtClean="0"/>
                        <a:t>12</a:t>
                      </a:r>
                      <a:endParaRPr lang="en-US" sz="1000" b="1" dirty="0"/>
                    </a:p>
                  </a:txBody>
                  <a:tcPr marL="45720" marR="45720">
                    <a:solidFill>
                      <a:schemeClr val="accent1">
                        <a:alpha val="25000"/>
                      </a:schemeClr>
                    </a:solidFill>
                  </a:tcPr>
                </a:tc>
                <a:tc>
                  <a:txBody>
                    <a:bodyPr/>
                    <a:lstStyle/>
                    <a:p>
                      <a:pPr algn="ctr"/>
                      <a:r>
                        <a:rPr lang="en-US" sz="1000" b="1" dirty="0" smtClean="0"/>
                        <a:t>:</a:t>
                      </a:r>
                      <a:endParaRPr lang="en-US" sz="1000" b="1" dirty="0"/>
                    </a:p>
                  </a:txBody>
                  <a:tcPr marL="45720" marR="45720">
                    <a:solidFill>
                      <a:schemeClr val="accent1">
                        <a:alpha val="25000"/>
                      </a:schemeClr>
                    </a:solidFill>
                  </a:tcPr>
                </a:tc>
                <a:tc>
                  <a:txBody>
                    <a:bodyPr/>
                    <a:lstStyle/>
                    <a:p>
                      <a:pPr algn="ctr"/>
                      <a:r>
                        <a:rPr lang="en-US" sz="1000" b="1" dirty="0" smtClean="0"/>
                        <a:t>:</a:t>
                      </a:r>
                      <a:endParaRPr lang="en-US" sz="1000" b="1" dirty="0"/>
                    </a:p>
                  </a:txBody>
                  <a:tcPr marL="45720" marR="45720">
                    <a:solidFill>
                      <a:schemeClr val="accent1">
                        <a:alpha val="25000"/>
                      </a:schemeClr>
                    </a:solidFill>
                  </a:tcPr>
                </a:tc>
                <a:tc>
                  <a:txBody>
                    <a:bodyPr/>
                    <a:lstStyle/>
                    <a:p>
                      <a:pPr algn="ctr"/>
                      <a:r>
                        <a:rPr lang="en-US" sz="1000" dirty="0" smtClean="0"/>
                        <a:t>-91,-55,-19,28,64,100</a:t>
                      </a:r>
                      <a:endParaRPr lang="en-US" sz="1000" dirty="0"/>
                    </a:p>
                  </a:txBody>
                  <a:tcPr marL="45720" marR="45720"/>
                </a:tc>
                <a:tc>
                  <a:txBody>
                    <a:bodyPr/>
                    <a:lstStyle/>
                    <a:p>
                      <a:pPr algn="ctr"/>
                      <a:r>
                        <a:rPr lang="en-US" sz="1000" dirty="0" smtClean="0"/>
                        <a:t>-90,-54,-18,29,65,101</a:t>
                      </a:r>
                      <a:endParaRPr lang="en-US" sz="1000" dirty="0"/>
                    </a:p>
                  </a:txBody>
                  <a:tcPr marL="45720" marR="45720"/>
                </a:tc>
                <a:tc>
                  <a:txBody>
                    <a:bodyPr/>
                    <a:lstStyle/>
                    <a:p>
                      <a:pPr algn="ctr"/>
                      <a:endParaRPr lang="en-US" sz="100" dirty="0"/>
                    </a:p>
                  </a:txBody>
                  <a:tcPr marL="0" marR="0" marT="0" marB="0"/>
                </a:tc>
                <a:tc gridSpan="2" vMerge="1">
                  <a:txBody>
                    <a:bodyPr/>
                    <a:lstStyle/>
                    <a:p>
                      <a:pPr algn="ctr"/>
                      <a:endParaRPr lang="en-US" sz="1000" dirty="0"/>
                    </a:p>
                  </a:txBody>
                  <a:tcPr marL="45720" marR="45720"/>
                </a:tc>
                <a:tc hMerge="1" vMerge="1">
                  <a:txBody>
                    <a:bodyPr/>
                    <a:lstStyle/>
                    <a:p>
                      <a:pPr algn="ctr"/>
                      <a:endParaRPr lang="en-US" sz="1000" dirty="0"/>
                    </a:p>
                  </a:txBody>
                  <a:tcPr marL="45720" marR="45720"/>
                </a:tc>
              </a:tr>
              <a:tr h="182880">
                <a:tc>
                  <a:txBody>
                    <a:bodyPr/>
                    <a:lstStyle/>
                    <a:p>
                      <a:pPr algn="ctr"/>
                      <a:r>
                        <a:rPr lang="en-US" sz="1000" b="1" dirty="0" smtClean="0"/>
                        <a:t>13</a:t>
                      </a:r>
                      <a:endParaRPr lang="en-US" sz="1000" b="1" dirty="0"/>
                    </a:p>
                  </a:txBody>
                  <a:tcPr marL="45720" marR="45720">
                    <a:solidFill>
                      <a:schemeClr val="accent1">
                        <a:alpha val="25000"/>
                      </a:schemeClr>
                    </a:solidFill>
                  </a:tcPr>
                </a:tc>
                <a:tc>
                  <a:txBody>
                    <a:bodyPr/>
                    <a:lstStyle/>
                    <a:p>
                      <a:pPr algn="ctr"/>
                      <a:r>
                        <a:rPr lang="en-US" sz="1000" b="1" dirty="0" smtClean="0"/>
                        <a:t>:</a:t>
                      </a:r>
                      <a:endParaRPr lang="en-US" sz="1000" b="1" dirty="0"/>
                    </a:p>
                  </a:txBody>
                  <a:tcPr marL="45720" marR="45720">
                    <a:solidFill>
                      <a:schemeClr val="accent1">
                        <a:alpha val="25000"/>
                      </a:schemeClr>
                    </a:solidFill>
                  </a:tcPr>
                </a:tc>
                <a:tc>
                  <a:txBody>
                    <a:bodyPr/>
                    <a:lstStyle/>
                    <a:p>
                      <a:pPr algn="ctr"/>
                      <a:r>
                        <a:rPr lang="en-US" sz="1000" b="1" dirty="0" smtClean="0"/>
                        <a:t>:</a:t>
                      </a:r>
                      <a:endParaRPr lang="en-US" sz="1000" b="1" dirty="0"/>
                    </a:p>
                  </a:txBody>
                  <a:tcPr marL="45720" marR="45720">
                    <a:solidFill>
                      <a:schemeClr val="accent1">
                        <a:alpha val="25000"/>
                      </a:schemeClr>
                    </a:solidFill>
                  </a:tcPr>
                </a:tc>
                <a:tc>
                  <a:txBody>
                    <a:bodyPr/>
                    <a:lstStyle/>
                    <a:p>
                      <a:pPr algn="ctr"/>
                      <a:r>
                        <a:rPr lang="en-US" sz="1000" dirty="0" smtClean="0"/>
                        <a:t>-89,-53,-17,30,66,102</a:t>
                      </a:r>
                      <a:endParaRPr lang="en-US" sz="1000" dirty="0"/>
                    </a:p>
                  </a:txBody>
                  <a:tcPr marL="45720" marR="45720"/>
                </a:tc>
                <a:tc>
                  <a:txBody>
                    <a:bodyPr/>
                    <a:lstStyle/>
                    <a:p>
                      <a:pPr algn="ctr"/>
                      <a:r>
                        <a:rPr lang="en-US" sz="1000" dirty="0" smtClean="0"/>
                        <a:t>-88,-52,-16,31,67,103</a:t>
                      </a:r>
                      <a:endParaRPr lang="en-US" sz="1000" dirty="0"/>
                    </a:p>
                  </a:txBody>
                  <a:tcPr marL="45720" marR="45720"/>
                </a:tc>
                <a:tc>
                  <a:txBody>
                    <a:bodyPr/>
                    <a:lstStyle/>
                    <a:p>
                      <a:pPr algn="ctr"/>
                      <a:endParaRPr lang="en-US" sz="100" dirty="0"/>
                    </a:p>
                  </a:txBody>
                  <a:tcPr marL="0" marR="0" marT="0" marB="0"/>
                </a:tc>
                <a:tc gridSpan="2" vMerge="1">
                  <a:txBody>
                    <a:bodyPr/>
                    <a:lstStyle/>
                    <a:p>
                      <a:pPr algn="ctr"/>
                      <a:endParaRPr lang="en-US" sz="1000" dirty="0"/>
                    </a:p>
                  </a:txBody>
                  <a:tcPr marL="45720" marR="45720"/>
                </a:tc>
                <a:tc hMerge="1" vMerge="1">
                  <a:txBody>
                    <a:bodyPr/>
                    <a:lstStyle/>
                    <a:p>
                      <a:pPr algn="ctr"/>
                      <a:endParaRPr lang="en-US" sz="1000" dirty="0"/>
                    </a:p>
                  </a:txBody>
                  <a:tcPr marL="45720" marR="45720"/>
                </a:tc>
              </a:tr>
              <a:tr h="182880">
                <a:tc>
                  <a:txBody>
                    <a:bodyPr/>
                    <a:lstStyle/>
                    <a:p>
                      <a:pPr algn="ctr"/>
                      <a:r>
                        <a:rPr lang="en-US" sz="1000" b="1" dirty="0" smtClean="0"/>
                        <a:t>14</a:t>
                      </a:r>
                      <a:endParaRPr lang="en-US" sz="1000" b="1" dirty="0"/>
                    </a:p>
                  </a:txBody>
                  <a:tcPr marL="45720" marR="45720">
                    <a:solidFill>
                      <a:schemeClr val="accent1">
                        <a:alpha val="25000"/>
                      </a:schemeClr>
                    </a:solidFill>
                  </a:tcPr>
                </a:tc>
                <a:tc>
                  <a:txBody>
                    <a:bodyPr/>
                    <a:lstStyle/>
                    <a:p>
                      <a:pPr algn="ctr"/>
                      <a:r>
                        <a:rPr lang="en-US" sz="1000" b="1" dirty="0" smtClean="0"/>
                        <a:t>:</a:t>
                      </a:r>
                      <a:endParaRPr lang="en-US" sz="1000" b="1" dirty="0"/>
                    </a:p>
                  </a:txBody>
                  <a:tcPr marL="45720" marR="45720">
                    <a:solidFill>
                      <a:schemeClr val="accent1">
                        <a:alpha val="25000"/>
                      </a:schemeClr>
                    </a:solidFill>
                  </a:tcPr>
                </a:tc>
                <a:tc>
                  <a:txBody>
                    <a:bodyPr/>
                    <a:lstStyle/>
                    <a:p>
                      <a:pPr algn="ctr"/>
                      <a:r>
                        <a:rPr lang="en-US" sz="1000" b="1" dirty="0" smtClean="0"/>
                        <a:t>:</a:t>
                      </a:r>
                      <a:endParaRPr lang="en-US" sz="1000" b="1" dirty="0"/>
                    </a:p>
                  </a:txBody>
                  <a:tcPr marL="45720" marR="45720">
                    <a:solidFill>
                      <a:schemeClr val="accent1">
                        <a:alpha val="25000"/>
                      </a:schemeClr>
                    </a:solidFill>
                  </a:tcPr>
                </a:tc>
                <a:tc>
                  <a:txBody>
                    <a:bodyPr/>
                    <a:lstStyle/>
                    <a:p>
                      <a:pPr algn="ctr"/>
                      <a:r>
                        <a:rPr lang="en-US" sz="1000" dirty="0" smtClean="0"/>
                        <a:t>-87,-51,-15,32,68,104</a:t>
                      </a:r>
                      <a:endParaRPr lang="en-US" sz="1000" dirty="0"/>
                    </a:p>
                  </a:txBody>
                  <a:tcPr marL="45720" marR="45720"/>
                </a:tc>
                <a:tc>
                  <a:txBody>
                    <a:bodyPr/>
                    <a:lstStyle/>
                    <a:p>
                      <a:pPr algn="ctr"/>
                      <a:r>
                        <a:rPr lang="en-US" sz="1000" dirty="0" smtClean="0"/>
                        <a:t>-86,-50,-14,33,69,105</a:t>
                      </a:r>
                      <a:endParaRPr lang="en-US" sz="1000" dirty="0"/>
                    </a:p>
                  </a:txBody>
                  <a:tcPr marL="45720" marR="45720"/>
                </a:tc>
                <a:tc>
                  <a:txBody>
                    <a:bodyPr/>
                    <a:lstStyle/>
                    <a:p>
                      <a:pPr algn="ctr"/>
                      <a:endParaRPr lang="en-US" sz="100" dirty="0"/>
                    </a:p>
                  </a:txBody>
                  <a:tcPr marL="0" marR="0" marT="0" marB="0"/>
                </a:tc>
                <a:tc gridSpan="2" vMerge="1">
                  <a:txBody>
                    <a:bodyPr/>
                    <a:lstStyle/>
                    <a:p>
                      <a:pPr algn="ctr"/>
                      <a:endParaRPr lang="en-US" sz="1000" dirty="0"/>
                    </a:p>
                  </a:txBody>
                  <a:tcPr marL="45720" marR="45720"/>
                </a:tc>
                <a:tc hMerge="1" vMerge="1">
                  <a:txBody>
                    <a:bodyPr/>
                    <a:lstStyle/>
                    <a:p>
                      <a:pPr algn="ctr"/>
                      <a:endParaRPr lang="en-US" sz="1000" dirty="0"/>
                    </a:p>
                  </a:txBody>
                  <a:tcPr marL="45720" marR="45720"/>
                </a:tc>
              </a:tr>
              <a:tr h="182880">
                <a:tc>
                  <a:txBody>
                    <a:bodyPr/>
                    <a:lstStyle/>
                    <a:p>
                      <a:pPr algn="ctr"/>
                      <a:r>
                        <a:rPr lang="en-US" sz="1000" b="1" dirty="0" smtClean="0"/>
                        <a:t>15</a:t>
                      </a:r>
                      <a:endParaRPr lang="en-US" sz="1000" b="1" dirty="0"/>
                    </a:p>
                  </a:txBody>
                  <a:tcPr marL="45720" marR="45720">
                    <a:solidFill>
                      <a:schemeClr val="accent1">
                        <a:alpha val="25000"/>
                      </a:schemeClr>
                    </a:solidFill>
                  </a:tcPr>
                </a:tc>
                <a:tc>
                  <a:txBody>
                    <a:bodyPr/>
                    <a:lstStyle/>
                    <a:p>
                      <a:pPr algn="ctr"/>
                      <a:r>
                        <a:rPr lang="en-US" sz="1000" b="1" dirty="0" smtClean="0"/>
                        <a:t>:</a:t>
                      </a:r>
                      <a:endParaRPr lang="en-US" sz="1000" b="1" dirty="0"/>
                    </a:p>
                  </a:txBody>
                  <a:tcPr marL="45720" marR="45720">
                    <a:solidFill>
                      <a:schemeClr val="accent1">
                        <a:alpha val="25000"/>
                      </a:schemeClr>
                    </a:solidFill>
                  </a:tcPr>
                </a:tc>
                <a:tc>
                  <a:txBody>
                    <a:bodyPr/>
                    <a:lstStyle/>
                    <a:p>
                      <a:pPr algn="ctr"/>
                      <a:r>
                        <a:rPr lang="en-US" sz="1000" b="1" dirty="0" smtClean="0"/>
                        <a:t>:</a:t>
                      </a:r>
                      <a:endParaRPr lang="en-US" sz="1000" b="1" dirty="0"/>
                    </a:p>
                  </a:txBody>
                  <a:tcPr marL="45720" marR="45720">
                    <a:solidFill>
                      <a:schemeClr val="accent1">
                        <a:alpha val="25000"/>
                      </a:schemeClr>
                    </a:solidFill>
                  </a:tcPr>
                </a:tc>
                <a:tc>
                  <a:txBody>
                    <a:bodyPr/>
                    <a:lstStyle/>
                    <a:p>
                      <a:pPr algn="ctr"/>
                      <a:r>
                        <a:rPr lang="en-US" sz="1000" dirty="0" smtClean="0"/>
                        <a:t>-85,-49,-13,34,70,106</a:t>
                      </a:r>
                      <a:endParaRPr lang="en-US" sz="1000" dirty="0"/>
                    </a:p>
                  </a:txBody>
                  <a:tcPr marL="45720" marR="45720"/>
                </a:tc>
                <a:tc>
                  <a:txBody>
                    <a:bodyPr/>
                    <a:lstStyle/>
                    <a:p>
                      <a:pPr algn="ctr"/>
                      <a:r>
                        <a:rPr lang="en-US" sz="1000" dirty="0" smtClean="0"/>
                        <a:t>-84,-48,-12,35,71,107</a:t>
                      </a:r>
                      <a:endParaRPr lang="en-US" sz="1000" dirty="0"/>
                    </a:p>
                  </a:txBody>
                  <a:tcPr marL="45720" marR="45720"/>
                </a:tc>
                <a:tc>
                  <a:txBody>
                    <a:bodyPr/>
                    <a:lstStyle/>
                    <a:p>
                      <a:pPr algn="ctr"/>
                      <a:endParaRPr lang="en-US" sz="100" dirty="0"/>
                    </a:p>
                  </a:txBody>
                  <a:tcPr marL="0" marR="0" marT="0" marB="0"/>
                </a:tc>
                <a:tc gridSpan="2" vMerge="1">
                  <a:txBody>
                    <a:bodyPr/>
                    <a:lstStyle/>
                    <a:p>
                      <a:pPr algn="ctr"/>
                      <a:endParaRPr lang="en-US" sz="1000" dirty="0"/>
                    </a:p>
                  </a:txBody>
                  <a:tcPr marL="45720" marR="45720"/>
                </a:tc>
                <a:tc hMerge="1" vMerge="1">
                  <a:txBody>
                    <a:bodyPr/>
                    <a:lstStyle/>
                    <a:p>
                      <a:pPr algn="ctr"/>
                      <a:endParaRPr lang="en-US" sz="1000" dirty="0"/>
                    </a:p>
                  </a:txBody>
                  <a:tcPr marL="45720" marR="45720"/>
                </a:tc>
              </a:tr>
              <a:tr h="182880">
                <a:tc>
                  <a:txBody>
                    <a:bodyPr/>
                    <a:lstStyle/>
                    <a:p>
                      <a:pPr algn="ctr"/>
                      <a:r>
                        <a:rPr lang="en-US" sz="1000" b="1" dirty="0" smtClean="0"/>
                        <a:t>16</a:t>
                      </a:r>
                      <a:endParaRPr lang="en-US" sz="1000" b="1" dirty="0"/>
                    </a:p>
                  </a:txBody>
                  <a:tcPr marL="45720" marR="45720">
                    <a:solidFill>
                      <a:schemeClr val="accent1">
                        <a:alpha val="25000"/>
                      </a:schemeClr>
                    </a:solidFill>
                  </a:tcPr>
                </a:tc>
                <a:tc>
                  <a:txBody>
                    <a:bodyPr/>
                    <a:lstStyle/>
                    <a:p>
                      <a:pPr algn="ctr"/>
                      <a:r>
                        <a:rPr lang="en-US" sz="1000" b="1" dirty="0" smtClean="0"/>
                        <a:t>:</a:t>
                      </a:r>
                      <a:endParaRPr lang="en-US" sz="1000" b="1" dirty="0"/>
                    </a:p>
                  </a:txBody>
                  <a:tcPr marL="45720" marR="45720">
                    <a:solidFill>
                      <a:schemeClr val="accent1">
                        <a:alpha val="25000"/>
                      </a:schemeClr>
                    </a:solidFill>
                  </a:tcPr>
                </a:tc>
                <a:tc>
                  <a:txBody>
                    <a:bodyPr/>
                    <a:lstStyle/>
                    <a:p>
                      <a:pPr algn="ctr"/>
                      <a:r>
                        <a:rPr lang="en-US" sz="1000" b="1" dirty="0" smtClean="0"/>
                        <a:t>:</a:t>
                      </a:r>
                      <a:endParaRPr lang="en-US" sz="1000" b="1" dirty="0"/>
                    </a:p>
                  </a:txBody>
                  <a:tcPr marL="45720" marR="45720">
                    <a:solidFill>
                      <a:schemeClr val="accent1">
                        <a:alpha val="25000"/>
                      </a:schemeClr>
                    </a:solidFill>
                  </a:tcPr>
                </a:tc>
                <a:tc>
                  <a:txBody>
                    <a:bodyPr/>
                    <a:lstStyle/>
                    <a:p>
                      <a:pPr algn="ctr"/>
                      <a:r>
                        <a:rPr lang="en-US" sz="1000" dirty="0" smtClean="0"/>
                        <a:t>-83,-47,-11,36,72,108</a:t>
                      </a:r>
                      <a:endParaRPr lang="en-US" sz="1000" dirty="0"/>
                    </a:p>
                  </a:txBody>
                  <a:tcPr marL="45720" marR="45720"/>
                </a:tc>
                <a:tc>
                  <a:txBody>
                    <a:bodyPr/>
                    <a:lstStyle/>
                    <a:p>
                      <a:pPr algn="ctr"/>
                      <a:r>
                        <a:rPr lang="en-US" sz="1000" dirty="0" smtClean="0"/>
                        <a:t>-82,-46,-10,37,73,109</a:t>
                      </a:r>
                      <a:endParaRPr lang="en-US" sz="1000" dirty="0"/>
                    </a:p>
                  </a:txBody>
                  <a:tcPr marL="45720" marR="45720"/>
                </a:tc>
                <a:tc>
                  <a:txBody>
                    <a:bodyPr/>
                    <a:lstStyle/>
                    <a:p>
                      <a:pPr algn="ctr"/>
                      <a:endParaRPr lang="en-US" sz="100" dirty="0"/>
                    </a:p>
                  </a:txBody>
                  <a:tcPr marL="0" marR="0" marT="0" marB="0"/>
                </a:tc>
                <a:tc gridSpan="2" vMerge="1">
                  <a:txBody>
                    <a:bodyPr/>
                    <a:lstStyle/>
                    <a:p>
                      <a:pPr algn="ctr"/>
                      <a:endParaRPr lang="en-US" sz="1000" dirty="0"/>
                    </a:p>
                  </a:txBody>
                  <a:tcPr marL="45720" marR="45720"/>
                </a:tc>
                <a:tc hMerge="1" vMerge="1">
                  <a:txBody>
                    <a:bodyPr/>
                    <a:lstStyle/>
                    <a:p>
                      <a:pPr algn="ctr"/>
                      <a:endParaRPr lang="en-US" sz="1000" dirty="0"/>
                    </a:p>
                  </a:txBody>
                  <a:tcPr marL="45720" marR="45720"/>
                </a:tc>
              </a:tr>
              <a:tr h="182880">
                <a:tc>
                  <a:txBody>
                    <a:bodyPr/>
                    <a:lstStyle/>
                    <a:p>
                      <a:pPr algn="ctr"/>
                      <a:r>
                        <a:rPr lang="en-US" sz="1000" b="1" dirty="0" smtClean="0"/>
                        <a:t>17</a:t>
                      </a:r>
                      <a:endParaRPr lang="en-US" sz="1000" b="1" dirty="0"/>
                    </a:p>
                  </a:txBody>
                  <a:tcPr marL="45720" marR="45720">
                    <a:solidFill>
                      <a:schemeClr val="accent1">
                        <a:alpha val="25000"/>
                      </a:schemeClr>
                    </a:solidFill>
                  </a:tcPr>
                </a:tc>
                <a:tc>
                  <a:txBody>
                    <a:bodyPr/>
                    <a:lstStyle/>
                    <a:p>
                      <a:pPr algn="ctr"/>
                      <a:r>
                        <a:rPr lang="en-US" sz="1000" b="1" dirty="0" smtClean="0"/>
                        <a:t>:</a:t>
                      </a:r>
                      <a:endParaRPr lang="en-US" sz="1000" b="1" dirty="0"/>
                    </a:p>
                  </a:txBody>
                  <a:tcPr marL="45720" marR="45720">
                    <a:solidFill>
                      <a:schemeClr val="accent1">
                        <a:alpha val="25000"/>
                      </a:schemeClr>
                    </a:solidFill>
                  </a:tcPr>
                </a:tc>
                <a:tc>
                  <a:txBody>
                    <a:bodyPr/>
                    <a:lstStyle/>
                    <a:p>
                      <a:pPr algn="ctr"/>
                      <a:r>
                        <a:rPr lang="en-US" sz="1000" b="1" dirty="0" smtClean="0"/>
                        <a:t>:</a:t>
                      </a:r>
                      <a:endParaRPr lang="en-US" sz="1000" b="1" dirty="0"/>
                    </a:p>
                  </a:txBody>
                  <a:tcPr marL="45720" marR="45720">
                    <a:solidFill>
                      <a:schemeClr val="accent1">
                        <a:alpha val="25000"/>
                      </a:schemeClr>
                    </a:solidFill>
                  </a:tcPr>
                </a:tc>
                <a:tc>
                  <a:txBody>
                    <a:bodyPr/>
                    <a:lstStyle/>
                    <a:p>
                      <a:pPr algn="ctr"/>
                      <a:r>
                        <a:rPr lang="en-US" sz="1000" dirty="0" smtClean="0"/>
                        <a:t>-81,-45,-9,38,74,110</a:t>
                      </a:r>
                      <a:endParaRPr lang="en-US" sz="1000" dirty="0"/>
                    </a:p>
                  </a:txBody>
                  <a:tcPr marL="45720" marR="45720"/>
                </a:tc>
                <a:tc>
                  <a:txBody>
                    <a:bodyPr/>
                    <a:lstStyle/>
                    <a:p>
                      <a:pPr algn="ctr"/>
                      <a:r>
                        <a:rPr lang="en-US" sz="1000" dirty="0" smtClean="0"/>
                        <a:t>-80,-44,-8,39,75,111</a:t>
                      </a:r>
                      <a:endParaRPr lang="en-US" sz="1000" dirty="0"/>
                    </a:p>
                  </a:txBody>
                  <a:tcPr marL="45720" marR="45720"/>
                </a:tc>
                <a:tc>
                  <a:txBody>
                    <a:bodyPr/>
                    <a:lstStyle/>
                    <a:p>
                      <a:pPr algn="ctr"/>
                      <a:endParaRPr lang="en-US" sz="100" dirty="0"/>
                    </a:p>
                  </a:txBody>
                  <a:tcPr marL="0" marR="0" marT="0" marB="0"/>
                </a:tc>
                <a:tc gridSpan="2" vMerge="1">
                  <a:txBody>
                    <a:bodyPr/>
                    <a:lstStyle/>
                    <a:p>
                      <a:pPr algn="ctr"/>
                      <a:endParaRPr lang="en-US" sz="1000" dirty="0"/>
                    </a:p>
                  </a:txBody>
                  <a:tcPr marL="45720" marR="45720"/>
                </a:tc>
                <a:tc hMerge="1" vMerge="1">
                  <a:txBody>
                    <a:bodyPr/>
                    <a:lstStyle/>
                    <a:p>
                      <a:pPr algn="ctr"/>
                      <a:endParaRPr lang="en-US" sz="1000" dirty="0"/>
                    </a:p>
                  </a:txBody>
                  <a:tcPr marL="45720" marR="45720"/>
                </a:tc>
              </a:tr>
              <a:tr h="182880">
                <a:tc>
                  <a:txBody>
                    <a:bodyPr/>
                    <a:lstStyle/>
                    <a:p>
                      <a:pPr algn="ctr"/>
                      <a:r>
                        <a:rPr lang="en-US" sz="1000" b="1" dirty="0" smtClean="0"/>
                        <a:t>18</a:t>
                      </a:r>
                      <a:endParaRPr lang="en-US" sz="1000" b="1" dirty="0"/>
                    </a:p>
                  </a:txBody>
                  <a:tcPr marL="45720" marR="45720">
                    <a:solidFill>
                      <a:schemeClr val="accent1">
                        <a:alpha val="25000"/>
                      </a:schemeClr>
                    </a:solidFill>
                  </a:tcPr>
                </a:tc>
                <a:tc>
                  <a:txBody>
                    <a:bodyPr/>
                    <a:lstStyle/>
                    <a:p>
                      <a:pPr algn="ctr"/>
                      <a:r>
                        <a:rPr lang="en-US" sz="1000" b="1" dirty="0" smtClean="0"/>
                        <a:t>35,36</a:t>
                      </a:r>
                      <a:endParaRPr lang="en-US" sz="1000" b="1" dirty="0"/>
                    </a:p>
                  </a:txBody>
                  <a:tcPr marL="45720" marR="45720">
                    <a:solidFill>
                      <a:schemeClr val="accent1">
                        <a:alpha val="25000"/>
                      </a:schemeClr>
                    </a:solidFill>
                  </a:tcPr>
                </a:tc>
                <a:tc>
                  <a:txBody>
                    <a:bodyPr/>
                    <a:lstStyle/>
                    <a:p>
                      <a:pPr algn="ctr"/>
                      <a:r>
                        <a:rPr lang="en-US" sz="1000" b="1" dirty="0" smtClean="0"/>
                        <a:t>69,70,71,72</a:t>
                      </a:r>
                      <a:endParaRPr lang="en-US" sz="1000" b="1" dirty="0"/>
                    </a:p>
                  </a:txBody>
                  <a:tcPr marL="45720" marR="45720">
                    <a:solidFill>
                      <a:schemeClr val="accent1">
                        <a:alpha val="25000"/>
                      </a:schemeClr>
                    </a:solidFill>
                  </a:tcPr>
                </a:tc>
                <a:tc>
                  <a:txBody>
                    <a:bodyPr/>
                    <a:lstStyle/>
                    <a:p>
                      <a:pPr algn="ctr"/>
                      <a:r>
                        <a:rPr lang="en-US" sz="1000" dirty="0" smtClean="0"/>
                        <a:t>-79,-43,-7,40,76,112</a:t>
                      </a:r>
                      <a:endParaRPr lang="en-US" sz="1000" dirty="0"/>
                    </a:p>
                  </a:txBody>
                  <a:tcPr marL="45720" marR="45720"/>
                </a:tc>
                <a:tc>
                  <a:txBody>
                    <a:bodyPr/>
                    <a:lstStyle/>
                    <a:p>
                      <a:pPr algn="ctr"/>
                      <a:r>
                        <a:rPr lang="en-US" sz="1000" dirty="0" smtClean="0"/>
                        <a:t>-78,-42,-6,41,77,113</a:t>
                      </a:r>
                      <a:endParaRPr lang="en-US" sz="1000" dirty="0"/>
                    </a:p>
                  </a:txBody>
                  <a:tcPr marL="45720" marR="45720"/>
                </a:tc>
                <a:tc>
                  <a:txBody>
                    <a:bodyPr/>
                    <a:lstStyle/>
                    <a:p>
                      <a:pPr algn="ctr"/>
                      <a:endParaRPr lang="en-US" sz="100" dirty="0"/>
                    </a:p>
                  </a:txBody>
                  <a:tcPr marL="0" marR="0" marT="0" marB="0"/>
                </a:tc>
                <a:tc gridSpan="2" vMerge="1">
                  <a:txBody>
                    <a:bodyPr/>
                    <a:lstStyle/>
                    <a:p>
                      <a:pPr algn="ctr"/>
                      <a:endParaRPr lang="en-US" sz="1000" dirty="0"/>
                    </a:p>
                  </a:txBody>
                  <a:tcPr marL="45720" marR="45720"/>
                </a:tc>
                <a:tc hMerge="1" vMerge="1">
                  <a:txBody>
                    <a:bodyPr/>
                    <a:lstStyle/>
                    <a:p>
                      <a:pPr algn="ctr"/>
                      <a:endParaRPr lang="en-US" sz="1000" dirty="0"/>
                    </a:p>
                  </a:txBody>
                  <a:tcPr marL="45720" marR="45720"/>
                </a:tc>
              </a:tr>
            </a:tbl>
          </a:graphicData>
        </a:graphic>
      </p:graphicFrame>
      <p:sp>
        <p:nvSpPr>
          <p:cNvPr id="3" name="Date Placeholder 2"/>
          <p:cNvSpPr>
            <a:spLocks noGrp="1"/>
          </p:cNvSpPr>
          <p:nvPr>
            <p:ph type="dt" sz="half" idx="10"/>
          </p:nvPr>
        </p:nvSpPr>
        <p:spPr/>
        <p:txBody>
          <a:bodyPr/>
          <a:lstStyle/>
          <a:p>
            <a:pPr>
              <a:defRPr/>
            </a:pPr>
            <a:r>
              <a:rPr lang="en-US" dirty="0"/>
              <a:t>March, 2017</a:t>
            </a:r>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7</a:t>
            </a:fld>
            <a:endParaRPr lang="en-US"/>
          </a:p>
        </p:txBody>
      </p:sp>
      <p:sp>
        <p:nvSpPr>
          <p:cNvPr id="5" name="Title 4"/>
          <p:cNvSpPr>
            <a:spLocks noGrp="1"/>
          </p:cNvSpPr>
          <p:nvPr>
            <p:ph type="title"/>
          </p:nvPr>
        </p:nvSpPr>
        <p:spPr>
          <a:xfrm>
            <a:off x="685800" y="685800"/>
            <a:ext cx="7772400" cy="533400"/>
          </a:xfrm>
        </p:spPr>
        <p:txBody>
          <a:bodyPr/>
          <a:lstStyle/>
          <a:p>
            <a:r>
              <a:rPr lang="en-US" dirty="0" smtClean="0"/>
              <a:t>Tone set indices for each 20 MHz: </a:t>
            </a:r>
            <a:r>
              <a:rPr lang="en-US" dirty="0" err="1" smtClean="0"/>
              <a:t>I</a:t>
            </a:r>
            <a:r>
              <a:rPr lang="en-US" baseline="-25000" dirty="0" err="1" smtClean="0"/>
              <a:t>ULf</a:t>
            </a:r>
            <a:endParaRPr lang="en-US" dirty="0"/>
          </a:p>
        </p:txBody>
      </p:sp>
      <p:sp>
        <p:nvSpPr>
          <p:cNvPr id="8" name="Footer Placeholder 5"/>
          <p:cNvSpPr>
            <a:spLocks noGrp="1"/>
          </p:cNvSpPr>
          <p:nvPr>
            <p:ph type="ftr" sz="quarter" idx="3"/>
          </p:nvPr>
        </p:nvSpPr>
        <p:spPr>
          <a:xfrm>
            <a:off x="6324600" y="6475413"/>
            <a:ext cx="2219325" cy="184666"/>
          </a:xfrm>
        </p:spPr>
        <p:txBody>
          <a:bodyPr/>
          <a:lstStyle/>
          <a:p>
            <a:pPr>
              <a:defRPr/>
            </a:pPr>
            <a:r>
              <a:rPr lang="en-US" altLang="ko-KR" smtClean="0"/>
              <a:t>Laurent cariou, Intel</a:t>
            </a:r>
            <a:endParaRPr lang="en-US" altLang="ko-KR" dirty="0"/>
          </a:p>
        </p:txBody>
      </p:sp>
    </p:spTree>
    <p:extLst>
      <p:ext uri="{BB962C8B-B14F-4D97-AF65-F5344CB8AC3E}">
        <p14:creationId xmlns:p14="http://schemas.microsoft.com/office/powerpoint/2010/main" val="5406394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r>
              <a:rPr lang="en-US" dirty="0" smtClean="0"/>
              <a:t>January, 2017</a:t>
            </a:r>
            <a:endParaRPr lang="en-US" dirty="0"/>
          </a:p>
        </p:txBody>
      </p:sp>
      <p:sp>
        <p:nvSpPr>
          <p:cNvPr id="4" name="Slide Number Placeholder 3"/>
          <p:cNvSpPr>
            <a:spLocks noGrp="1"/>
          </p:cNvSpPr>
          <p:nvPr>
            <p:ph type="sldNum" sz="quarter" idx="12"/>
          </p:nvPr>
        </p:nvSpPr>
        <p:spPr/>
        <p:txBody>
          <a:bodyPr/>
          <a:lstStyle/>
          <a:p>
            <a:pPr>
              <a:defRPr/>
            </a:pPr>
            <a:r>
              <a:rPr lang="en-US" dirty="0" smtClean="0"/>
              <a:t>Slide </a:t>
            </a:r>
            <a:fld id="{7614916F-BBEF-4684-B6F5-1E636F42BA02}" type="slidenum">
              <a:rPr lang="en-US" smtClean="0"/>
              <a:pPr>
                <a:defRPr/>
              </a:pPr>
              <a:t>8</a:t>
            </a:fld>
            <a:endParaRPr lang="en-US" dirty="0"/>
          </a:p>
        </p:txBody>
      </p:sp>
      <p:sp>
        <p:nvSpPr>
          <p:cNvPr id="5" name="Title 4"/>
          <p:cNvSpPr>
            <a:spLocks noGrp="1"/>
          </p:cNvSpPr>
          <p:nvPr>
            <p:ph type="title"/>
          </p:nvPr>
        </p:nvSpPr>
        <p:spPr>
          <a:xfrm>
            <a:off x="685800" y="685800"/>
            <a:ext cx="7772400" cy="914400"/>
          </a:xfrm>
        </p:spPr>
        <p:txBody>
          <a:bodyPr/>
          <a:lstStyle/>
          <a:p>
            <a:r>
              <a:rPr lang="en-US" dirty="0" smtClean="0"/>
              <a:t>Max # of STAs that can simultaneously send the UL Short Feedback</a:t>
            </a:r>
            <a:endParaRPr lang="en-US" dirty="0"/>
          </a:p>
        </p:txBody>
      </p:sp>
      <p:sp>
        <p:nvSpPr>
          <p:cNvPr id="6" name="Footer Placeholder 5"/>
          <p:cNvSpPr>
            <a:spLocks noGrp="1"/>
          </p:cNvSpPr>
          <p:nvPr>
            <p:ph type="ftr" sz="quarter" idx="3"/>
          </p:nvPr>
        </p:nvSpPr>
        <p:spPr/>
        <p:txBody>
          <a:bodyPr/>
          <a:lstStyle/>
          <a:p>
            <a:pPr>
              <a:defRPr/>
            </a:pPr>
            <a:r>
              <a:rPr lang="en-US" altLang="ko-KR" dirty="0" smtClean="0"/>
              <a:t>Laurent </a:t>
            </a:r>
            <a:r>
              <a:rPr lang="en-US" altLang="ko-KR" dirty="0" err="1" smtClean="0"/>
              <a:t>cariou,</a:t>
            </a:r>
            <a:r>
              <a:rPr lang="en-US" altLang="ko-KR" dirty="0" smtClean="0"/>
              <a:t> Intel</a:t>
            </a:r>
            <a:endParaRPr lang="en-US" altLang="ko-KR" dirty="0"/>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2727493746"/>
              </p:ext>
            </p:extLst>
          </p:nvPr>
        </p:nvGraphicFramePr>
        <p:xfrm>
          <a:off x="1524000" y="2286000"/>
          <a:ext cx="5943600" cy="2194560"/>
        </p:xfrm>
        <a:graphic>
          <a:graphicData uri="http://schemas.openxmlformats.org/drawingml/2006/table">
            <a:tbl>
              <a:tblPr firstRow="1" bandRow="1">
                <a:tableStyleId>{5940675A-B579-460E-94D1-54222C63F5DA}</a:tableStyleId>
              </a:tblPr>
              <a:tblGrid>
                <a:gridCol w="1005840"/>
                <a:gridCol w="822960"/>
                <a:gridCol w="822960"/>
                <a:gridCol w="822960"/>
                <a:gridCol w="822960"/>
                <a:gridCol w="822960"/>
                <a:gridCol w="822960"/>
              </a:tblGrid>
              <a:tr h="218440">
                <a:tc rowSpan="2">
                  <a:txBody>
                    <a:bodyPr/>
                    <a:lstStyle/>
                    <a:p>
                      <a:pPr algn="ctr"/>
                      <a:r>
                        <a:rPr lang="en-US" b="1" dirty="0" smtClean="0"/>
                        <a:t>BW</a:t>
                      </a:r>
                      <a:endParaRPr lang="en-US" b="1" dirty="0"/>
                    </a:p>
                  </a:txBody>
                  <a:tcPr marL="45720" marR="45720" anchor="ctr">
                    <a:solidFill>
                      <a:schemeClr val="accent1">
                        <a:alpha val="25000"/>
                      </a:schemeClr>
                    </a:solidFill>
                  </a:tcPr>
                </a:tc>
                <a:tc gridSpan="3">
                  <a:txBody>
                    <a:bodyPr/>
                    <a:lstStyle/>
                    <a:p>
                      <a:pPr algn="ctr"/>
                      <a:r>
                        <a:rPr lang="en-US" b="1" dirty="0" smtClean="0"/>
                        <a:t>Response = 1 bit</a:t>
                      </a:r>
                    </a:p>
                  </a:txBody>
                  <a:tcPr marL="45720" marR="45720" anchor="ctr">
                    <a:solidFill>
                      <a:schemeClr val="accent1">
                        <a:alpha val="25000"/>
                      </a:schemeClr>
                    </a:solidFill>
                  </a:tcPr>
                </a:tc>
                <a:tc hMerge="1">
                  <a:txBody>
                    <a:bodyPr/>
                    <a:lstStyle/>
                    <a:p>
                      <a:pPr algn="ctr"/>
                      <a:endParaRPr lang="en-US" b="1" dirty="0" smtClean="0"/>
                    </a:p>
                  </a:txBody>
                  <a:tcPr anchor="ctr">
                    <a:solidFill>
                      <a:schemeClr val="accent1">
                        <a:alpha val="25000"/>
                      </a:schemeClr>
                    </a:solidFill>
                  </a:tcPr>
                </a:tc>
                <a:tc hMerge="1">
                  <a:txBody>
                    <a:bodyPr/>
                    <a:lstStyle/>
                    <a:p>
                      <a:pPr algn="ctr"/>
                      <a:endParaRPr lang="en-US" b="1" dirty="0" smtClean="0"/>
                    </a:p>
                  </a:txBody>
                  <a:tcPr anchor="ctr">
                    <a:solidFill>
                      <a:schemeClr val="accent1">
                        <a:alpha val="25000"/>
                      </a:schemeClr>
                    </a:solidFill>
                  </a:tcPr>
                </a:tc>
                <a:tc gridSpan="3">
                  <a:txBody>
                    <a:bodyPr/>
                    <a:lstStyle/>
                    <a:p>
                      <a:pPr algn="ctr"/>
                      <a:r>
                        <a:rPr lang="en-US" b="1" dirty="0" smtClean="0"/>
                        <a:t>Response = 2 bit</a:t>
                      </a:r>
                    </a:p>
                  </a:txBody>
                  <a:tcPr marL="45720" marR="45720" anchor="ctr">
                    <a:solidFill>
                      <a:schemeClr val="accent1">
                        <a:alpha val="25000"/>
                      </a:schemeClr>
                    </a:solidFill>
                  </a:tcPr>
                </a:tc>
                <a:tc hMerge="1">
                  <a:txBody>
                    <a:bodyPr/>
                    <a:lstStyle/>
                    <a:p>
                      <a:pPr algn="ctr"/>
                      <a:endParaRPr lang="en-US" b="1" dirty="0" smtClean="0"/>
                    </a:p>
                  </a:txBody>
                  <a:tcPr anchor="ctr">
                    <a:solidFill>
                      <a:schemeClr val="accent1">
                        <a:alpha val="25000"/>
                      </a:schemeClr>
                    </a:solidFill>
                  </a:tcPr>
                </a:tc>
                <a:tc hMerge="1">
                  <a:txBody>
                    <a:bodyPr/>
                    <a:lstStyle/>
                    <a:p>
                      <a:pPr algn="ctr"/>
                      <a:endParaRPr lang="en-US" b="1" dirty="0" smtClean="0"/>
                    </a:p>
                  </a:txBody>
                  <a:tcPr anchor="ctr">
                    <a:solidFill>
                      <a:schemeClr val="accent1">
                        <a:alpha val="25000"/>
                      </a:schemeClr>
                    </a:solidFill>
                  </a:tcPr>
                </a:tc>
              </a:tr>
              <a:tr h="218440">
                <a:tc vMerge="1">
                  <a:txBody>
                    <a:bodyPr/>
                    <a:lstStyle/>
                    <a:p>
                      <a:endParaRPr lang="en-US" dirty="0"/>
                    </a:p>
                  </a:txBody>
                  <a:tcPr/>
                </a:tc>
                <a:tc>
                  <a:txBody>
                    <a:bodyPr/>
                    <a:lstStyle/>
                    <a:p>
                      <a:pPr algn="ctr"/>
                      <a:r>
                        <a:rPr lang="en-US" b="1" dirty="0" err="1" smtClean="0"/>
                        <a:t>N</a:t>
                      </a:r>
                      <a:r>
                        <a:rPr lang="en-US" b="1" baseline="-25000" dirty="0" err="1" smtClean="0"/>
                        <a:t>ss</a:t>
                      </a:r>
                      <a:r>
                        <a:rPr lang="en-US" b="1" baseline="-25000" dirty="0" smtClean="0"/>
                        <a:t> </a:t>
                      </a:r>
                      <a:r>
                        <a:rPr lang="en-US" b="1" dirty="0" smtClean="0"/>
                        <a:t>= 1</a:t>
                      </a:r>
                      <a:endParaRPr lang="en-US" b="1" dirty="0"/>
                    </a:p>
                  </a:txBody>
                  <a:tcPr marL="45720" marR="45720" anchor="ctr">
                    <a:solidFill>
                      <a:schemeClr val="accent1">
                        <a:alpha val="2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b="1" dirty="0" err="1" smtClean="0"/>
                        <a:t>N</a:t>
                      </a:r>
                      <a:r>
                        <a:rPr lang="en-US" b="1" baseline="-25000" dirty="0" err="1" smtClean="0"/>
                        <a:t>ss</a:t>
                      </a:r>
                      <a:r>
                        <a:rPr lang="en-US" b="1" baseline="-25000" dirty="0" smtClean="0"/>
                        <a:t> </a:t>
                      </a:r>
                      <a:r>
                        <a:rPr lang="en-US" b="1" dirty="0" smtClean="0"/>
                        <a:t>= 2</a:t>
                      </a:r>
                    </a:p>
                  </a:txBody>
                  <a:tcPr marL="45720" marR="45720" anchor="ctr">
                    <a:solidFill>
                      <a:schemeClr val="accent1">
                        <a:alpha val="2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b="1" dirty="0" err="1" smtClean="0"/>
                        <a:t>N</a:t>
                      </a:r>
                      <a:r>
                        <a:rPr lang="en-US" b="1" baseline="-25000" dirty="0" err="1" smtClean="0"/>
                        <a:t>ss</a:t>
                      </a:r>
                      <a:r>
                        <a:rPr lang="en-US" b="1" baseline="-25000" dirty="0" smtClean="0"/>
                        <a:t> </a:t>
                      </a:r>
                      <a:r>
                        <a:rPr lang="en-US" b="1" dirty="0" smtClean="0"/>
                        <a:t>= 4</a:t>
                      </a:r>
                    </a:p>
                  </a:txBody>
                  <a:tcPr marL="45720" marR="45720" anchor="ctr">
                    <a:solidFill>
                      <a:schemeClr val="accent1">
                        <a:alpha val="2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b="1" dirty="0" err="1" smtClean="0"/>
                        <a:t>N</a:t>
                      </a:r>
                      <a:r>
                        <a:rPr lang="en-US" b="1" baseline="-25000" dirty="0" err="1" smtClean="0"/>
                        <a:t>ss</a:t>
                      </a:r>
                      <a:r>
                        <a:rPr lang="en-US" b="1" baseline="-25000" dirty="0" smtClean="0"/>
                        <a:t> </a:t>
                      </a:r>
                      <a:r>
                        <a:rPr lang="en-US" b="1" dirty="0" smtClean="0"/>
                        <a:t>= 1</a:t>
                      </a:r>
                    </a:p>
                  </a:txBody>
                  <a:tcPr marL="45720" marR="45720" anchor="ctr">
                    <a:solidFill>
                      <a:schemeClr val="accent1">
                        <a:alpha val="2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b="1" dirty="0" err="1" smtClean="0"/>
                        <a:t>N</a:t>
                      </a:r>
                      <a:r>
                        <a:rPr lang="en-US" b="1" baseline="-25000" dirty="0" err="1" smtClean="0"/>
                        <a:t>ss</a:t>
                      </a:r>
                      <a:r>
                        <a:rPr lang="en-US" b="1" baseline="-25000" dirty="0" smtClean="0"/>
                        <a:t> </a:t>
                      </a:r>
                      <a:r>
                        <a:rPr lang="en-US" b="1" dirty="0" smtClean="0"/>
                        <a:t>= 2</a:t>
                      </a:r>
                    </a:p>
                  </a:txBody>
                  <a:tcPr marL="45720" marR="45720" anchor="ctr">
                    <a:solidFill>
                      <a:schemeClr val="accent1">
                        <a:alpha val="2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b="1" dirty="0" err="1" smtClean="0"/>
                        <a:t>N</a:t>
                      </a:r>
                      <a:r>
                        <a:rPr lang="en-US" b="1" baseline="-25000" dirty="0" err="1" smtClean="0"/>
                        <a:t>ss</a:t>
                      </a:r>
                      <a:r>
                        <a:rPr lang="en-US" b="1" baseline="-25000" dirty="0" smtClean="0"/>
                        <a:t> </a:t>
                      </a:r>
                      <a:r>
                        <a:rPr lang="en-US" b="1" dirty="0" smtClean="0"/>
                        <a:t>= 4</a:t>
                      </a:r>
                    </a:p>
                  </a:txBody>
                  <a:tcPr marL="45720" marR="45720" anchor="ctr">
                    <a:solidFill>
                      <a:schemeClr val="accent1">
                        <a:alpha val="25000"/>
                      </a:schemeClr>
                    </a:solidFill>
                  </a:tcPr>
                </a:tc>
              </a:tr>
              <a:tr h="218440">
                <a:tc>
                  <a:txBody>
                    <a:bodyPr/>
                    <a:lstStyle/>
                    <a:p>
                      <a:pPr algn="ctr"/>
                      <a:r>
                        <a:rPr lang="en-US" b="1" dirty="0" smtClean="0"/>
                        <a:t>20 MHz</a:t>
                      </a:r>
                      <a:endParaRPr lang="en-US" b="1" dirty="0"/>
                    </a:p>
                  </a:txBody>
                  <a:tcPr marL="45720" marR="45720" anchor="ctr">
                    <a:solidFill>
                      <a:schemeClr val="accent1">
                        <a:alpha val="25000"/>
                      </a:schemeClr>
                    </a:solidFill>
                  </a:tcPr>
                </a:tc>
                <a:tc>
                  <a:txBody>
                    <a:bodyPr/>
                    <a:lstStyle/>
                    <a:p>
                      <a:pPr algn="ctr"/>
                      <a:r>
                        <a:rPr lang="en-US" dirty="0" smtClean="0"/>
                        <a:t>18</a:t>
                      </a:r>
                      <a:endParaRPr lang="en-US" dirty="0"/>
                    </a:p>
                  </a:txBody>
                  <a:tcPr marL="45720" marR="45720" anchor="ctr"/>
                </a:tc>
                <a:tc>
                  <a:txBody>
                    <a:bodyPr/>
                    <a:lstStyle/>
                    <a:p>
                      <a:pPr algn="ctr"/>
                      <a:r>
                        <a:rPr lang="en-US" dirty="0" smtClean="0"/>
                        <a:t>36</a:t>
                      </a:r>
                      <a:endParaRPr lang="en-US" dirty="0"/>
                    </a:p>
                  </a:txBody>
                  <a:tcPr marL="45720" marR="45720" anchor="ctr"/>
                </a:tc>
                <a:tc>
                  <a:txBody>
                    <a:bodyPr/>
                    <a:lstStyle/>
                    <a:p>
                      <a:pPr algn="ctr"/>
                      <a:r>
                        <a:rPr lang="en-US" dirty="0" smtClean="0"/>
                        <a:t>72</a:t>
                      </a:r>
                      <a:endParaRPr lang="en-US" dirty="0"/>
                    </a:p>
                  </a:txBody>
                  <a:tcPr marL="45720" marR="45720" anchor="ctr"/>
                </a:tc>
                <a:tc>
                  <a:txBody>
                    <a:bodyPr/>
                    <a:lstStyle/>
                    <a:p>
                      <a:pPr algn="ctr"/>
                      <a:r>
                        <a:rPr lang="en-US" dirty="0" smtClean="0"/>
                        <a:t>9</a:t>
                      </a:r>
                      <a:endParaRPr lang="en-US" dirty="0"/>
                    </a:p>
                  </a:txBody>
                  <a:tcPr marL="45720" marR="45720" anchor="ctr"/>
                </a:tc>
                <a:tc>
                  <a:txBody>
                    <a:bodyPr/>
                    <a:lstStyle/>
                    <a:p>
                      <a:pPr algn="ctr"/>
                      <a:r>
                        <a:rPr lang="en-US" dirty="0" smtClean="0"/>
                        <a:t>18</a:t>
                      </a:r>
                      <a:endParaRPr lang="en-US" dirty="0"/>
                    </a:p>
                  </a:txBody>
                  <a:tcPr marL="45720" marR="45720" anchor="ctr"/>
                </a:tc>
                <a:tc>
                  <a:txBody>
                    <a:bodyPr/>
                    <a:lstStyle/>
                    <a:p>
                      <a:pPr algn="ctr"/>
                      <a:r>
                        <a:rPr lang="en-US" dirty="0" smtClean="0"/>
                        <a:t>36</a:t>
                      </a:r>
                      <a:endParaRPr lang="en-US" dirty="0"/>
                    </a:p>
                  </a:txBody>
                  <a:tcPr marL="45720" marR="45720" anchor="ctr"/>
                </a:tc>
              </a:tr>
              <a:tr h="2184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b="1" dirty="0" smtClean="0"/>
                        <a:t>40 MHz</a:t>
                      </a:r>
                    </a:p>
                  </a:txBody>
                  <a:tcPr marL="45720" marR="45720" anchor="ctr">
                    <a:solidFill>
                      <a:schemeClr val="accent1">
                        <a:alpha val="25000"/>
                      </a:schemeClr>
                    </a:solidFill>
                  </a:tcPr>
                </a:tc>
                <a:tc>
                  <a:txBody>
                    <a:bodyPr/>
                    <a:lstStyle/>
                    <a:p>
                      <a:pPr algn="ctr"/>
                      <a:r>
                        <a:rPr lang="en-US" dirty="0" smtClean="0"/>
                        <a:t>36</a:t>
                      </a:r>
                      <a:endParaRPr lang="en-US" dirty="0"/>
                    </a:p>
                  </a:txBody>
                  <a:tcPr marL="45720" marR="45720" anchor="ctr"/>
                </a:tc>
                <a:tc>
                  <a:txBody>
                    <a:bodyPr/>
                    <a:lstStyle/>
                    <a:p>
                      <a:pPr algn="ctr"/>
                      <a:r>
                        <a:rPr lang="en-US" dirty="0" smtClean="0"/>
                        <a:t>72</a:t>
                      </a:r>
                      <a:endParaRPr lang="en-US" dirty="0"/>
                    </a:p>
                  </a:txBody>
                  <a:tcPr marL="45720" marR="45720" anchor="ctr"/>
                </a:tc>
                <a:tc>
                  <a:txBody>
                    <a:bodyPr/>
                    <a:lstStyle/>
                    <a:p>
                      <a:pPr algn="ctr"/>
                      <a:r>
                        <a:rPr lang="en-US" dirty="0" smtClean="0"/>
                        <a:t>144</a:t>
                      </a:r>
                      <a:endParaRPr lang="en-US" dirty="0"/>
                    </a:p>
                  </a:txBody>
                  <a:tcPr marL="45720" marR="45720" anchor="ctr"/>
                </a:tc>
                <a:tc>
                  <a:txBody>
                    <a:bodyPr/>
                    <a:lstStyle/>
                    <a:p>
                      <a:pPr algn="ctr"/>
                      <a:r>
                        <a:rPr lang="en-US" dirty="0" smtClean="0"/>
                        <a:t>18</a:t>
                      </a:r>
                      <a:endParaRPr lang="en-US" dirty="0"/>
                    </a:p>
                  </a:txBody>
                  <a:tcPr marL="45720" marR="45720" anchor="ctr"/>
                </a:tc>
                <a:tc>
                  <a:txBody>
                    <a:bodyPr/>
                    <a:lstStyle/>
                    <a:p>
                      <a:pPr algn="ctr"/>
                      <a:r>
                        <a:rPr lang="en-US" dirty="0" smtClean="0"/>
                        <a:t>36</a:t>
                      </a:r>
                      <a:endParaRPr lang="en-US" dirty="0"/>
                    </a:p>
                  </a:txBody>
                  <a:tcPr marL="45720" marR="45720" anchor="ctr"/>
                </a:tc>
                <a:tc>
                  <a:txBody>
                    <a:bodyPr/>
                    <a:lstStyle/>
                    <a:p>
                      <a:pPr algn="ctr"/>
                      <a:r>
                        <a:rPr lang="en-US" dirty="0" smtClean="0"/>
                        <a:t>72</a:t>
                      </a:r>
                      <a:endParaRPr lang="en-US" dirty="0"/>
                    </a:p>
                  </a:txBody>
                  <a:tcPr marL="45720" marR="45720" anchor="ctr"/>
                </a:tc>
              </a:tr>
              <a:tr h="2184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b="1" dirty="0" smtClean="0"/>
                        <a:t>80 MHz</a:t>
                      </a:r>
                    </a:p>
                  </a:txBody>
                  <a:tcPr marL="45720" marR="45720" anchor="ctr">
                    <a:solidFill>
                      <a:schemeClr val="accent1">
                        <a:alpha val="25000"/>
                      </a:schemeClr>
                    </a:solidFill>
                  </a:tcPr>
                </a:tc>
                <a:tc>
                  <a:txBody>
                    <a:bodyPr/>
                    <a:lstStyle/>
                    <a:p>
                      <a:pPr algn="ctr"/>
                      <a:r>
                        <a:rPr lang="en-US" dirty="0" smtClean="0"/>
                        <a:t>72</a:t>
                      </a:r>
                      <a:endParaRPr lang="en-US" dirty="0"/>
                    </a:p>
                  </a:txBody>
                  <a:tcPr marL="45720" marR="45720" anchor="ctr"/>
                </a:tc>
                <a:tc>
                  <a:txBody>
                    <a:bodyPr/>
                    <a:lstStyle/>
                    <a:p>
                      <a:pPr algn="ctr"/>
                      <a:r>
                        <a:rPr lang="en-US" dirty="0" smtClean="0"/>
                        <a:t>144</a:t>
                      </a:r>
                      <a:endParaRPr lang="en-US" dirty="0"/>
                    </a:p>
                  </a:txBody>
                  <a:tcPr marL="45720" marR="45720" anchor="ctr"/>
                </a:tc>
                <a:tc>
                  <a:txBody>
                    <a:bodyPr/>
                    <a:lstStyle/>
                    <a:p>
                      <a:pPr algn="ctr"/>
                      <a:r>
                        <a:rPr lang="en-US" dirty="0" smtClean="0"/>
                        <a:t>288</a:t>
                      </a:r>
                      <a:endParaRPr lang="en-US" dirty="0"/>
                    </a:p>
                  </a:txBody>
                  <a:tcPr marL="45720" marR="45720" anchor="ctr"/>
                </a:tc>
                <a:tc>
                  <a:txBody>
                    <a:bodyPr/>
                    <a:lstStyle/>
                    <a:p>
                      <a:pPr algn="ctr"/>
                      <a:r>
                        <a:rPr lang="en-US" dirty="0" smtClean="0"/>
                        <a:t>36</a:t>
                      </a:r>
                      <a:endParaRPr lang="en-US" dirty="0"/>
                    </a:p>
                  </a:txBody>
                  <a:tcPr marL="45720" marR="45720" anchor="ctr"/>
                </a:tc>
                <a:tc>
                  <a:txBody>
                    <a:bodyPr/>
                    <a:lstStyle/>
                    <a:p>
                      <a:pPr algn="ctr"/>
                      <a:r>
                        <a:rPr lang="en-US" dirty="0" smtClean="0"/>
                        <a:t>72</a:t>
                      </a:r>
                      <a:endParaRPr lang="en-US" dirty="0"/>
                    </a:p>
                  </a:txBody>
                  <a:tcPr marL="45720" marR="45720" anchor="ctr"/>
                </a:tc>
                <a:tc>
                  <a:txBody>
                    <a:bodyPr/>
                    <a:lstStyle/>
                    <a:p>
                      <a:pPr algn="ctr"/>
                      <a:r>
                        <a:rPr lang="en-US" dirty="0" smtClean="0"/>
                        <a:t>144</a:t>
                      </a:r>
                      <a:endParaRPr lang="en-US" dirty="0"/>
                    </a:p>
                  </a:txBody>
                  <a:tcPr marL="45720" marR="45720" anchor="ctr"/>
                </a:tc>
              </a:tr>
              <a:tr h="2184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b="1" dirty="0" smtClean="0"/>
                        <a:t>160 MHz</a:t>
                      </a:r>
                    </a:p>
                  </a:txBody>
                  <a:tcPr marL="45720" marR="45720" anchor="ctr">
                    <a:solidFill>
                      <a:schemeClr val="accent1">
                        <a:alpha val="25000"/>
                      </a:schemeClr>
                    </a:solidFill>
                  </a:tcPr>
                </a:tc>
                <a:tc>
                  <a:txBody>
                    <a:bodyPr/>
                    <a:lstStyle/>
                    <a:p>
                      <a:pPr algn="ctr"/>
                      <a:r>
                        <a:rPr lang="en-US" dirty="0" smtClean="0"/>
                        <a:t>144</a:t>
                      </a:r>
                      <a:endParaRPr lang="en-US" dirty="0"/>
                    </a:p>
                  </a:txBody>
                  <a:tcPr marL="45720" marR="45720" anchor="ctr"/>
                </a:tc>
                <a:tc>
                  <a:txBody>
                    <a:bodyPr/>
                    <a:lstStyle/>
                    <a:p>
                      <a:pPr algn="ctr"/>
                      <a:r>
                        <a:rPr lang="en-US" dirty="0" smtClean="0"/>
                        <a:t>288</a:t>
                      </a:r>
                      <a:endParaRPr lang="en-US" dirty="0"/>
                    </a:p>
                  </a:txBody>
                  <a:tcPr marL="45720" marR="45720" anchor="ctr"/>
                </a:tc>
                <a:tc>
                  <a:txBody>
                    <a:bodyPr/>
                    <a:lstStyle/>
                    <a:p>
                      <a:pPr algn="ctr"/>
                      <a:r>
                        <a:rPr lang="en-US" dirty="0" smtClean="0"/>
                        <a:t>576</a:t>
                      </a:r>
                      <a:endParaRPr lang="en-US" dirty="0"/>
                    </a:p>
                  </a:txBody>
                  <a:tcPr marL="45720" marR="45720" anchor="ctr"/>
                </a:tc>
                <a:tc>
                  <a:txBody>
                    <a:bodyPr/>
                    <a:lstStyle/>
                    <a:p>
                      <a:pPr algn="ctr"/>
                      <a:r>
                        <a:rPr lang="en-US" dirty="0" smtClean="0"/>
                        <a:t>72</a:t>
                      </a:r>
                      <a:endParaRPr lang="en-US" dirty="0"/>
                    </a:p>
                  </a:txBody>
                  <a:tcPr marL="45720" marR="45720" anchor="ctr"/>
                </a:tc>
                <a:tc>
                  <a:txBody>
                    <a:bodyPr/>
                    <a:lstStyle/>
                    <a:p>
                      <a:pPr algn="ctr"/>
                      <a:r>
                        <a:rPr lang="en-US" dirty="0" smtClean="0"/>
                        <a:t>144</a:t>
                      </a:r>
                      <a:endParaRPr lang="en-US" dirty="0"/>
                    </a:p>
                  </a:txBody>
                  <a:tcPr marL="45720" marR="45720" anchor="ctr"/>
                </a:tc>
                <a:tc>
                  <a:txBody>
                    <a:bodyPr/>
                    <a:lstStyle/>
                    <a:p>
                      <a:pPr algn="ctr"/>
                      <a:r>
                        <a:rPr lang="en-US" dirty="0" smtClean="0"/>
                        <a:t>288</a:t>
                      </a:r>
                      <a:endParaRPr lang="en-US" dirty="0"/>
                    </a:p>
                  </a:txBody>
                  <a:tcPr marL="45720" marR="45720" anchor="ctr"/>
                </a:tc>
              </a:tr>
            </a:tbl>
          </a:graphicData>
        </a:graphic>
      </p:graphicFrame>
    </p:spTree>
    <p:extLst>
      <p:ext uri="{BB962C8B-B14F-4D97-AF65-F5344CB8AC3E}">
        <p14:creationId xmlns:p14="http://schemas.microsoft.com/office/powerpoint/2010/main" val="29369767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00200"/>
            <a:ext cx="7772400" cy="4724400"/>
          </a:xfrm>
        </p:spPr>
        <p:txBody>
          <a:bodyPr/>
          <a:lstStyle/>
          <a:p>
            <a:r>
              <a:rPr lang="en-US" sz="2400" dirty="0" smtClean="0"/>
              <a:t>We propose to define a new trigger type for NDP feedback report</a:t>
            </a:r>
          </a:p>
          <a:p>
            <a:pPr lvl="1"/>
            <a:r>
              <a:rPr lang="en-US" sz="1600" dirty="0" smtClean="0"/>
              <a:t>This is the cleanest solution, as specific common info field parameters are needed for this mechanism and as this mechanism should be generic and work for multiple types of feedbacks</a:t>
            </a:r>
          </a:p>
          <a:p>
            <a:endParaRPr lang="en-US" dirty="0"/>
          </a:p>
          <a:p>
            <a:r>
              <a:rPr lang="en-US" sz="2400" dirty="0" smtClean="0"/>
              <a:t>We propose that this trigger type contains all the information so that:</a:t>
            </a:r>
          </a:p>
          <a:p>
            <a:pPr lvl="1"/>
            <a:r>
              <a:rPr lang="en-US" dirty="0" smtClean="0"/>
              <a:t>STAs can know if they are scheduled</a:t>
            </a:r>
          </a:p>
          <a:p>
            <a:pPr lvl="1"/>
            <a:r>
              <a:rPr lang="en-US" dirty="0" smtClean="0"/>
              <a:t>STAs can know on which allocation they can transmit their response, that allocation being unique</a:t>
            </a:r>
          </a:p>
          <a:p>
            <a:pPr lvl="1"/>
            <a:r>
              <a:rPr lang="en-US" dirty="0" smtClean="0"/>
              <a:t>STAs can know what is the type of feedback that is requested and how many bits for the feedback</a:t>
            </a:r>
            <a:endParaRPr lang="en-US" dirty="0"/>
          </a:p>
          <a:p>
            <a:endParaRPr lang="en-US" sz="2400" dirty="0" smtClean="0"/>
          </a:p>
        </p:txBody>
      </p:sp>
      <p:sp>
        <p:nvSpPr>
          <p:cNvPr id="3" name="Date Placeholder 2"/>
          <p:cNvSpPr>
            <a:spLocks noGrp="1"/>
          </p:cNvSpPr>
          <p:nvPr>
            <p:ph type="dt" sz="half" idx="10"/>
          </p:nvPr>
        </p:nvSpPr>
        <p:spPr/>
        <p:txBody>
          <a:bodyPr/>
          <a:lstStyle/>
          <a:p>
            <a:pPr>
              <a:defRPr/>
            </a:pPr>
            <a:r>
              <a:rPr lang="en-US" dirty="0" smtClean="0"/>
              <a:t>January, 2017</a:t>
            </a:r>
            <a:endParaRPr lang="en-US" dirty="0"/>
          </a:p>
        </p:txBody>
      </p:sp>
      <p:sp>
        <p:nvSpPr>
          <p:cNvPr id="4" name="Slide Number Placeholder 3"/>
          <p:cNvSpPr>
            <a:spLocks noGrp="1"/>
          </p:cNvSpPr>
          <p:nvPr>
            <p:ph type="sldNum" sz="quarter" idx="12"/>
          </p:nvPr>
        </p:nvSpPr>
        <p:spPr/>
        <p:txBody>
          <a:bodyPr/>
          <a:lstStyle/>
          <a:p>
            <a:pPr>
              <a:defRPr/>
            </a:pPr>
            <a:r>
              <a:rPr lang="en-US" dirty="0" smtClean="0"/>
              <a:t>Slide </a:t>
            </a:r>
            <a:fld id="{7614916F-BBEF-4684-B6F5-1E636F42BA02}" type="slidenum">
              <a:rPr lang="en-US" smtClean="0"/>
              <a:pPr>
                <a:defRPr/>
              </a:pPr>
              <a:t>9</a:t>
            </a:fld>
            <a:endParaRPr lang="en-US" dirty="0"/>
          </a:p>
        </p:txBody>
      </p:sp>
      <p:sp>
        <p:nvSpPr>
          <p:cNvPr id="5" name="Title 4"/>
          <p:cNvSpPr>
            <a:spLocks noGrp="1"/>
          </p:cNvSpPr>
          <p:nvPr>
            <p:ph type="title"/>
          </p:nvPr>
        </p:nvSpPr>
        <p:spPr>
          <a:xfrm>
            <a:off x="685800" y="685800"/>
            <a:ext cx="7772400" cy="914400"/>
          </a:xfrm>
        </p:spPr>
        <p:txBody>
          <a:bodyPr/>
          <a:lstStyle/>
          <a:p>
            <a:r>
              <a:rPr lang="en-US" dirty="0" smtClean="0"/>
              <a:t>Trigger frame proposal</a:t>
            </a:r>
            <a:endParaRPr lang="en-US" dirty="0"/>
          </a:p>
        </p:txBody>
      </p:sp>
      <p:sp>
        <p:nvSpPr>
          <p:cNvPr id="6" name="Footer Placeholder 5"/>
          <p:cNvSpPr>
            <a:spLocks noGrp="1"/>
          </p:cNvSpPr>
          <p:nvPr>
            <p:ph type="ftr" sz="quarter" idx="3"/>
          </p:nvPr>
        </p:nvSpPr>
        <p:spPr/>
        <p:txBody>
          <a:bodyPr/>
          <a:lstStyle/>
          <a:p>
            <a:pPr>
              <a:defRPr/>
            </a:pPr>
            <a:r>
              <a:rPr lang="en-US" altLang="ko-KR" dirty="0" smtClean="0"/>
              <a:t>Laurent </a:t>
            </a:r>
            <a:r>
              <a:rPr lang="en-US" altLang="ko-KR" dirty="0" err="1" smtClean="0"/>
              <a:t>cariou,</a:t>
            </a:r>
            <a:r>
              <a:rPr lang="en-US" altLang="ko-KR" dirty="0" smtClean="0"/>
              <a:t> Intel</a:t>
            </a:r>
            <a:endParaRPr lang="en-US" altLang="ko-KR" dirty="0"/>
          </a:p>
        </p:txBody>
      </p:sp>
    </p:spTree>
    <p:extLst>
      <p:ext uri="{BB962C8B-B14F-4D97-AF65-F5344CB8AC3E}">
        <p14:creationId xmlns:p14="http://schemas.microsoft.com/office/powerpoint/2010/main" val="2640429972"/>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123826</TotalTime>
  <Words>3085</Words>
  <Application>Microsoft Office PowerPoint</Application>
  <PresentationFormat>On-screen Show (4:3)</PresentationFormat>
  <Paragraphs>576</Paragraphs>
  <Slides>29</Slides>
  <Notes>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29</vt:i4>
      </vt:variant>
    </vt:vector>
  </HeadingPairs>
  <TitlesOfParts>
    <vt:vector size="37" baseType="lpstr">
      <vt:lpstr>SimSun</vt:lpstr>
      <vt:lpstr>Arial</vt:lpstr>
      <vt:lpstr>Calibri</vt:lpstr>
      <vt:lpstr>PMingLiU</vt:lpstr>
      <vt:lpstr>Times New Roman</vt:lpstr>
      <vt:lpstr>802-11-Submission</vt:lpstr>
      <vt:lpstr>Document</vt:lpstr>
      <vt:lpstr>Visio</vt:lpstr>
      <vt:lpstr>Explanations for CR on 27.5.2.7 NDP feedback report</vt:lpstr>
      <vt:lpstr>Background (1)</vt:lpstr>
      <vt:lpstr>Background (2)</vt:lpstr>
      <vt:lpstr>How to define the NDP feedback mechanism?</vt:lpstr>
      <vt:lpstr>Overview of proposed signaling for Short Feedback</vt:lpstr>
      <vt:lpstr>Proposed distribution of tones over 242 tones</vt:lpstr>
      <vt:lpstr>Tone set indices for each 20 MHz: IULf</vt:lpstr>
      <vt:lpstr>Max # of STAs that can simultaneously send the UL Short Feedback</vt:lpstr>
      <vt:lpstr>Trigger frame proposal</vt:lpstr>
      <vt:lpstr>Proposed design for the trigger frame</vt:lpstr>
      <vt:lpstr>Feedback types</vt:lpstr>
      <vt:lpstr>Feedback types</vt:lpstr>
      <vt:lpstr>Scheduling the STAs with range of AID</vt:lpstr>
      <vt:lpstr>Scheduling the STAs with groupID</vt:lpstr>
      <vt:lpstr>GroupID management</vt:lpstr>
      <vt:lpstr>Deriving parameters for transmission of the response (allocation)</vt:lpstr>
      <vt:lpstr>Deriving parameters for transmission of the response (allocation)</vt:lpstr>
      <vt:lpstr>Example of user mapping</vt:lpstr>
      <vt:lpstr>Power control</vt:lpstr>
      <vt:lpstr>Specific mode for request for probe response</vt:lpstr>
      <vt:lpstr>Summary</vt:lpstr>
      <vt:lpstr>Straw Poll 1</vt:lpstr>
      <vt:lpstr>Straw Poll 2</vt:lpstr>
      <vt:lpstr>Straw Poll #3</vt:lpstr>
      <vt:lpstr>Straw Poll #4</vt:lpstr>
      <vt:lpstr>Straw Poll #5</vt:lpstr>
      <vt:lpstr>References</vt:lpstr>
      <vt:lpstr>Straw Poll 2bis</vt:lpstr>
      <vt:lpstr>Straw Poll #4bis</vt:lpstr>
    </vt:vector>
  </TitlesOfParts>
  <Company>Marvell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 LTF Proposal</dc:title>
  <dc:creator>Lei Wang</dc:creator>
  <cp:lastModifiedBy>Cariou, Laurent</cp:lastModifiedBy>
  <cp:revision>2652</cp:revision>
  <cp:lastPrinted>1998-02-10T13:28:06Z</cp:lastPrinted>
  <dcterms:created xsi:type="dcterms:W3CDTF">2007-05-21T21:00:37Z</dcterms:created>
  <dcterms:modified xsi:type="dcterms:W3CDTF">2017-03-07T01:37:58Z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