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89" r:id="rId4"/>
    <p:sldId id="290" r:id="rId5"/>
    <p:sldId id="291" r:id="rId6"/>
    <p:sldId id="268" r:id="rId7"/>
    <p:sldId id="292" r:id="rId8"/>
    <p:sldId id="294" r:id="rId9"/>
    <p:sldId id="295" r:id="rId10"/>
    <p:sldId id="296" r:id="rId11"/>
    <p:sldId id="300" r:id="rId12"/>
    <p:sldId id="298" r:id="rId13"/>
    <p:sldId id="307" r:id="rId14"/>
    <p:sldId id="308" r:id="rId15"/>
    <p:sldId id="287" r:id="rId16"/>
    <p:sldId id="288" r:id="rId17"/>
    <p:sldId id="260" r:id="rId18"/>
    <p:sldId id="264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D0D8E8"/>
    <a:srgbClr val="E9EDF4"/>
    <a:srgbClr val="4F81B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>
        <p:scale>
          <a:sx n="80" d="100"/>
          <a:sy n="80" d="100"/>
        </p:scale>
        <p:origin x="-822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17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6558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23246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ay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5800" y="304800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2017</a:t>
            </a: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802.11-17/0069r1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Rate 7/8 (1344,1176) LDPC code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2017-07-13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949325" y="2778125"/>
          <a:ext cx="7245350" cy="3206750"/>
        </p:xfrm>
        <a:graphic>
          <a:graphicData uri="http://schemas.openxmlformats.org/presentationml/2006/ole">
            <p:oleObj spid="_x0000_s3087" name="Document" r:id="rId4" imgW="8193405" imgH="3631118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286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5800" y="542925"/>
            <a:ext cx="7770813" cy="1065213"/>
          </a:xfrm>
        </p:spPr>
        <p:txBody>
          <a:bodyPr/>
          <a:lstStyle/>
          <a:p>
            <a:r>
              <a:rPr lang="en-US" sz="2000" dirty="0" smtClean="0"/>
              <a:t>SC Blocking for the 1344-LDPC code and the 1248-LDPC code (64QAM, SC block length of 448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grpSp>
        <p:nvGrpSpPr>
          <p:cNvPr id="7" name="Group 6"/>
          <p:cNvGrpSpPr/>
          <p:nvPr/>
        </p:nvGrpSpPr>
        <p:grpSpPr>
          <a:xfrm>
            <a:off x="652463" y="1446213"/>
            <a:ext cx="8160396" cy="4957359"/>
            <a:chOff x="223838" y="893763"/>
            <a:chExt cx="8719079" cy="5438869"/>
          </a:xfrm>
        </p:grpSpPr>
        <p:sp>
          <p:nvSpPr>
            <p:cNvPr id="8" name="Down Arrow 89"/>
            <p:cNvSpPr>
              <a:spLocks noChangeArrowheads="1"/>
            </p:cNvSpPr>
            <p:nvPr/>
          </p:nvSpPr>
          <p:spPr bwMode="auto">
            <a:xfrm>
              <a:off x="2355850" y="3290888"/>
              <a:ext cx="268288" cy="307975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TextBox 102"/>
            <p:cNvSpPr txBox="1">
              <a:spLocks noChangeArrowheads="1"/>
            </p:cNvSpPr>
            <p:nvPr/>
          </p:nvSpPr>
          <p:spPr bwMode="auto">
            <a:xfrm>
              <a:off x="577850" y="2930525"/>
              <a:ext cx="510076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(bits)</a:t>
              </a:r>
            </a:p>
          </p:txBody>
        </p:sp>
        <p:sp>
          <p:nvSpPr>
            <p:cNvPr id="10" name="TextBox 103"/>
            <p:cNvSpPr txBox="1">
              <a:spLocks noChangeArrowheads="1"/>
            </p:cNvSpPr>
            <p:nvPr/>
          </p:nvSpPr>
          <p:spPr bwMode="auto">
            <a:xfrm>
              <a:off x="385763" y="2046288"/>
              <a:ext cx="776175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 dirty="0">
                  <a:solidFill>
                    <a:schemeClr val="tx1"/>
                  </a:solidFill>
                </a:rPr>
                <a:t>Encoding</a:t>
              </a:r>
            </a:p>
          </p:txBody>
        </p:sp>
        <p:sp>
          <p:nvSpPr>
            <p:cNvPr id="11" name="TextBox 104"/>
            <p:cNvSpPr txBox="1">
              <a:spLocks noChangeArrowheads="1"/>
            </p:cNvSpPr>
            <p:nvPr/>
          </p:nvSpPr>
          <p:spPr bwMode="auto">
            <a:xfrm>
              <a:off x="320675" y="3330575"/>
              <a:ext cx="1628972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Bit-to-symbol mapping</a:t>
              </a:r>
            </a:p>
          </p:txBody>
        </p:sp>
        <p:sp>
          <p:nvSpPr>
            <p:cNvPr id="12" name="Down Arrow 127"/>
            <p:cNvSpPr>
              <a:spLocks noChangeArrowheads="1"/>
            </p:cNvSpPr>
            <p:nvPr/>
          </p:nvSpPr>
          <p:spPr bwMode="auto">
            <a:xfrm>
              <a:off x="2355850" y="4533900"/>
              <a:ext cx="268288" cy="307975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TextBox 128"/>
            <p:cNvSpPr txBox="1">
              <a:spLocks noChangeArrowheads="1"/>
            </p:cNvSpPr>
            <p:nvPr/>
          </p:nvSpPr>
          <p:spPr bwMode="auto">
            <a:xfrm>
              <a:off x="385763" y="5003800"/>
              <a:ext cx="763587" cy="350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Blocking</a:t>
              </a:r>
            </a:p>
          </p:txBody>
        </p:sp>
        <p:grpSp>
          <p:nvGrpSpPr>
            <p:cNvPr id="14" name="Group 130"/>
            <p:cNvGrpSpPr>
              <a:grpSpLocks/>
            </p:cNvGrpSpPr>
            <p:nvPr/>
          </p:nvGrpSpPr>
          <p:grpSpPr bwMode="auto">
            <a:xfrm>
              <a:off x="2009775" y="4935538"/>
              <a:ext cx="998538" cy="422275"/>
              <a:chOff x="769905" y="2814520"/>
              <a:chExt cx="998530" cy="422455"/>
            </a:xfrm>
          </p:grpSpPr>
          <p:sp>
            <p:nvSpPr>
              <p:cNvPr id="134" name="TextBox 140"/>
              <p:cNvSpPr txBox="1">
                <a:spLocks noChangeArrowheads="1"/>
              </p:cNvSpPr>
              <p:nvPr/>
            </p:nvSpPr>
            <p:spPr bwMode="auto">
              <a:xfrm>
                <a:off x="953175" y="2852925"/>
                <a:ext cx="634055" cy="3715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0" dirty="0">
                    <a:solidFill>
                      <a:schemeClr val="tx1"/>
                    </a:solidFill>
                  </a:rPr>
                  <a:t>BLK</a:t>
                </a:r>
              </a:p>
            </p:txBody>
          </p:sp>
          <p:sp>
            <p:nvSpPr>
              <p:cNvPr id="135" name="Rectangle 141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5" name="Right Brace 142"/>
            <p:cNvSpPr>
              <a:spLocks/>
            </p:cNvSpPr>
            <p:nvPr/>
          </p:nvSpPr>
          <p:spPr bwMode="auto">
            <a:xfrm rot="5400000">
              <a:off x="2412206" y="5033169"/>
              <a:ext cx="155575" cy="960438"/>
            </a:xfrm>
            <a:prstGeom prst="rightBrace">
              <a:avLst>
                <a:gd name="adj1" fmla="val 831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16" name="TextBox 146"/>
            <p:cNvSpPr txBox="1">
              <a:spLocks noChangeArrowheads="1"/>
            </p:cNvSpPr>
            <p:nvPr/>
          </p:nvSpPr>
          <p:spPr bwMode="auto">
            <a:xfrm>
              <a:off x="2300288" y="5602288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17" name="TextBox 150"/>
            <p:cNvSpPr txBox="1">
              <a:spLocks noChangeArrowheads="1"/>
            </p:cNvSpPr>
            <p:nvPr/>
          </p:nvSpPr>
          <p:spPr bwMode="auto">
            <a:xfrm>
              <a:off x="461963" y="5502275"/>
              <a:ext cx="745717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18" name="Group 165"/>
            <p:cNvGrpSpPr>
              <a:grpSpLocks/>
            </p:cNvGrpSpPr>
            <p:nvPr/>
          </p:nvGrpSpPr>
          <p:grpSpPr bwMode="auto">
            <a:xfrm>
              <a:off x="1492488" y="2468564"/>
              <a:ext cx="1850332" cy="868029"/>
              <a:chOff x="659051" y="2446338"/>
              <a:chExt cx="1850332" cy="867150"/>
            </a:xfrm>
          </p:grpSpPr>
          <p:grpSp>
            <p:nvGrpSpPr>
              <p:cNvPr id="124" name="Group 162"/>
              <p:cNvGrpSpPr>
                <a:grpSpLocks/>
              </p:cNvGrpSpPr>
              <p:nvPr/>
            </p:nvGrpSpPr>
            <p:grpSpPr bwMode="auto">
              <a:xfrm>
                <a:off x="659051" y="2446338"/>
                <a:ext cx="927994" cy="346075"/>
                <a:chOff x="648278" y="2276850"/>
                <a:chExt cx="928132" cy="345645"/>
              </a:xfrm>
            </p:grpSpPr>
            <p:sp>
              <p:nvSpPr>
                <p:cNvPr id="132" name="TextBox 62"/>
                <p:cNvSpPr txBox="1">
                  <a:spLocks noChangeArrowheads="1"/>
                </p:cNvSpPr>
                <p:nvPr/>
              </p:nvSpPr>
              <p:spPr bwMode="auto">
                <a:xfrm>
                  <a:off x="648278" y="2315255"/>
                  <a:ext cx="902945" cy="2763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200" b="0">
                      <a:solidFill>
                        <a:schemeClr val="tx1"/>
                      </a:solidFill>
                    </a:rPr>
                    <a:t>Codeword1</a:t>
                  </a:r>
                </a:p>
              </p:txBody>
            </p:sp>
            <p:sp>
              <p:nvSpPr>
                <p:cNvPr id="133" name="Rectangle 63"/>
                <p:cNvSpPr>
                  <a:spLocks noChangeArrowheads="1"/>
                </p:cNvSpPr>
                <p:nvPr/>
              </p:nvSpPr>
              <p:spPr bwMode="auto">
                <a:xfrm>
                  <a:off x="654690" y="2276850"/>
                  <a:ext cx="921720" cy="34564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>
                    <a:lnSpc>
                      <a:spcPct val="140000"/>
                    </a:lnSpc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25" name="Right Brace 94"/>
              <p:cNvSpPr>
                <a:spLocks/>
              </p:cNvSpPr>
              <p:nvPr/>
            </p:nvSpPr>
            <p:spPr bwMode="auto">
              <a:xfrm rot="5400000">
                <a:off x="1029494" y="2504282"/>
                <a:ext cx="155575" cy="884237"/>
              </a:xfrm>
              <a:prstGeom prst="rightBrace">
                <a:avLst>
                  <a:gd name="adj1" fmla="val 8341"/>
                  <a:gd name="adj2" fmla="val 5000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6" name="TextBox 98"/>
              <p:cNvSpPr txBox="1">
                <a:spLocks noChangeArrowheads="1"/>
              </p:cNvSpPr>
              <p:nvPr/>
            </p:nvSpPr>
            <p:spPr bwMode="auto">
              <a:xfrm>
                <a:off x="911983" y="2984500"/>
                <a:ext cx="466794" cy="328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4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1344</a:t>
                </a:r>
              </a:p>
            </p:txBody>
          </p:sp>
          <p:grpSp>
            <p:nvGrpSpPr>
              <p:cNvPr id="127" name="Group 163"/>
              <p:cNvGrpSpPr>
                <a:grpSpLocks/>
              </p:cNvGrpSpPr>
              <p:nvPr/>
            </p:nvGrpSpPr>
            <p:grpSpPr bwMode="auto">
              <a:xfrm>
                <a:off x="1581388" y="2446338"/>
                <a:ext cx="927995" cy="346075"/>
                <a:chOff x="648278" y="2276850"/>
                <a:chExt cx="928132" cy="345645"/>
              </a:xfrm>
            </p:grpSpPr>
            <p:sp>
              <p:nvSpPr>
                <p:cNvPr id="130" name="TextBox 164"/>
                <p:cNvSpPr txBox="1">
                  <a:spLocks noChangeArrowheads="1"/>
                </p:cNvSpPr>
                <p:nvPr/>
              </p:nvSpPr>
              <p:spPr bwMode="auto">
                <a:xfrm>
                  <a:off x="648278" y="2315255"/>
                  <a:ext cx="902945" cy="2763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200" b="0">
                      <a:solidFill>
                        <a:schemeClr val="tx1"/>
                      </a:solidFill>
                    </a:rPr>
                    <a:t>Codeword2</a:t>
                  </a:r>
                </a:p>
              </p:txBody>
            </p:sp>
            <p:sp>
              <p:nvSpPr>
                <p:cNvPr id="131" name="Rectangle 165"/>
                <p:cNvSpPr>
                  <a:spLocks noChangeArrowheads="1"/>
                </p:cNvSpPr>
                <p:nvPr/>
              </p:nvSpPr>
              <p:spPr bwMode="auto">
                <a:xfrm>
                  <a:off x="654690" y="2276850"/>
                  <a:ext cx="921720" cy="34564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>
                    <a:lnSpc>
                      <a:spcPct val="140000"/>
                    </a:lnSpc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28" name="Right Brace 172"/>
              <p:cNvSpPr>
                <a:spLocks/>
              </p:cNvSpPr>
              <p:nvPr/>
            </p:nvSpPr>
            <p:spPr bwMode="auto">
              <a:xfrm rot="5400000">
                <a:off x="1951037" y="2505076"/>
                <a:ext cx="155575" cy="882650"/>
              </a:xfrm>
              <a:prstGeom prst="rightBrace">
                <a:avLst>
                  <a:gd name="adj1" fmla="val 8326"/>
                  <a:gd name="adj2" fmla="val 5000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9" name="TextBox 175"/>
              <p:cNvSpPr txBox="1">
                <a:spLocks noChangeArrowheads="1"/>
              </p:cNvSpPr>
              <p:nvPr/>
            </p:nvSpPr>
            <p:spPr bwMode="auto">
              <a:xfrm>
                <a:off x="1794633" y="2984500"/>
                <a:ext cx="466794" cy="328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4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1344</a:t>
                </a:r>
              </a:p>
            </p:txBody>
          </p:sp>
        </p:grpSp>
        <p:sp>
          <p:nvSpPr>
            <p:cNvPr id="19" name="TextBox 183"/>
            <p:cNvSpPr txBox="1">
              <a:spLocks noChangeArrowheads="1"/>
            </p:cNvSpPr>
            <p:nvPr/>
          </p:nvSpPr>
          <p:spPr bwMode="auto">
            <a:xfrm>
              <a:off x="423863" y="4273550"/>
              <a:ext cx="800219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20" name="Group 178"/>
            <p:cNvGrpSpPr>
              <a:grpSpLocks/>
            </p:cNvGrpSpPr>
            <p:nvPr/>
          </p:nvGrpSpPr>
          <p:grpSpPr bwMode="auto">
            <a:xfrm>
              <a:off x="1570276" y="3775075"/>
              <a:ext cx="927994" cy="344488"/>
              <a:chOff x="648278" y="2276850"/>
              <a:chExt cx="928132" cy="345645"/>
            </a:xfrm>
          </p:grpSpPr>
          <p:sp>
            <p:nvSpPr>
              <p:cNvPr id="122" name="TextBox 179"/>
              <p:cNvSpPr txBox="1">
                <a:spLocks noChangeArrowheads="1"/>
              </p:cNvSpPr>
              <p:nvPr/>
            </p:nvSpPr>
            <p:spPr bwMode="auto">
              <a:xfrm>
                <a:off x="648278" y="2315255"/>
                <a:ext cx="902945" cy="2779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23" name="Rectangle 180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1" name="Right Brace 181"/>
            <p:cNvSpPr>
              <a:spLocks/>
            </p:cNvSpPr>
            <p:nvPr/>
          </p:nvSpPr>
          <p:spPr bwMode="auto">
            <a:xfrm rot="5400000">
              <a:off x="1940719" y="3833019"/>
              <a:ext cx="155575" cy="884237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TextBox 182"/>
            <p:cNvSpPr txBox="1">
              <a:spLocks noChangeArrowheads="1"/>
            </p:cNvSpPr>
            <p:nvPr/>
          </p:nvSpPr>
          <p:spPr bwMode="auto">
            <a:xfrm>
              <a:off x="1857682" y="4311650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224</a:t>
              </a:r>
            </a:p>
          </p:txBody>
        </p:sp>
        <p:grpSp>
          <p:nvGrpSpPr>
            <p:cNvPr id="23" name="Group 184"/>
            <p:cNvGrpSpPr>
              <a:grpSpLocks/>
            </p:cNvGrpSpPr>
            <p:nvPr/>
          </p:nvGrpSpPr>
          <p:grpSpPr bwMode="auto">
            <a:xfrm>
              <a:off x="2492613" y="3775075"/>
              <a:ext cx="927925" cy="344488"/>
              <a:chOff x="648210" y="2276850"/>
              <a:chExt cx="928200" cy="345645"/>
            </a:xfrm>
          </p:grpSpPr>
          <p:sp>
            <p:nvSpPr>
              <p:cNvPr id="120" name="TextBox 185"/>
              <p:cNvSpPr txBox="1">
                <a:spLocks noChangeArrowheads="1"/>
              </p:cNvSpPr>
              <p:nvPr/>
            </p:nvSpPr>
            <p:spPr bwMode="auto">
              <a:xfrm>
                <a:off x="648210" y="2315255"/>
                <a:ext cx="903079" cy="2779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121" name="Rectangle 186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4" name="Right Brace 193"/>
            <p:cNvSpPr>
              <a:spLocks/>
            </p:cNvSpPr>
            <p:nvPr/>
          </p:nvSpPr>
          <p:spPr bwMode="auto">
            <a:xfrm rot="5400000">
              <a:off x="2862262" y="3833813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5" name="TextBox 196"/>
            <p:cNvSpPr txBox="1">
              <a:spLocks noChangeArrowheads="1"/>
            </p:cNvSpPr>
            <p:nvPr/>
          </p:nvSpPr>
          <p:spPr bwMode="auto">
            <a:xfrm>
              <a:off x="2740332" y="4311650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224</a:t>
              </a:r>
            </a:p>
          </p:txBody>
        </p:sp>
        <p:grpSp>
          <p:nvGrpSpPr>
            <p:cNvPr id="26" name="Group 164"/>
            <p:cNvGrpSpPr>
              <a:grpSpLocks/>
            </p:cNvGrpSpPr>
            <p:nvPr/>
          </p:nvGrpSpPr>
          <p:grpSpPr bwMode="auto">
            <a:xfrm>
              <a:off x="1538288" y="1508125"/>
              <a:ext cx="1765300" cy="844550"/>
              <a:chOff x="704850" y="1525588"/>
              <a:chExt cx="1765300" cy="844550"/>
            </a:xfrm>
          </p:grpSpPr>
          <p:grpSp>
            <p:nvGrpSpPr>
              <p:cNvPr id="112" name="Group 151"/>
              <p:cNvGrpSpPr>
                <a:grpSpLocks/>
              </p:cNvGrpSpPr>
              <p:nvPr/>
            </p:nvGrpSpPr>
            <p:grpSpPr bwMode="auto">
              <a:xfrm>
                <a:off x="704850" y="1525588"/>
                <a:ext cx="882650" cy="430887"/>
                <a:chOff x="923525" y="1355130"/>
                <a:chExt cx="652885" cy="431563"/>
              </a:xfrm>
            </p:grpSpPr>
            <p:sp>
              <p:nvSpPr>
                <p:cNvPr id="118" name="TextBox 36"/>
                <p:cNvSpPr txBox="1">
                  <a:spLocks noChangeArrowheads="1"/>
                </p:cNvSpPr>
                <p:nvPr/>
              </p:nvSpPr>
              <p:spPr bwMode="auto">
                <a:xfrm>
                  <a:off x="1026521" y="1355130"/>
                  <a:ext cx="425911" cy="4315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100" b="0">
                      <a:solidFill>
                        <a:schemeClr val="tx1"/>
                      </a:solidFill>
                    </a:rPr>
                    <a:t>Source</a:t>
                  </a:r>
                </a:p>
                <a:p>
                  <a:pPr algn="ctr"/>
                  <a:r>
                    <a:rPr lang="en-US" sz="1100" b="0">
                      <a:solidFill>
                        <a:schemeClr val="tx1"/>
                      </a:solidFill>
                    </a:rPr>
                    <a:t>word1</a:t>
                  </a:r>
                </a:p>
              </p:txBody>
            </p:sp>
            <p:sp>
              <p:nvSpPr>
                <p:cNvPr id="119" name="Rectangle 38"/>
                <p:cNvSpPr>
                  <a:spLocks noChangeArrowheads="1"/>
                </p:cNvSpPr>
                <p:nvPr/>
              </p:nvSpPr>
              <p:spPr bwMode="auto">
                <a:xfrm>
                  <a:off x="923525" y="1393536"/>
                  <a:ext cx="652885" cy="384050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>
                    <a:lnSpc>
                      <a:spcPct val="140000"/>
                    </a:lnSpc>
                  </a:pPr>
                  <a:endParaRPr lang="en-US" sz="11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13" name="Down Arrow 90"/>
              <p:cNvSpPr>
                <a:spLocks noChangeArrowheads="1"/>
              </p:cNvSpPr>
              <p:nvPr/>
            </p:nvSpPr>
            <p:spPr bwMode="auto">
              <a:xfrm>
                <a:off x="1165225" y="2101850"/>
                <a:ext cx="192088" cy="268288"/>
              </a:xfrm>
              <a:prstGeom prst="downArrow">
                <a:avLst>
                  <a:gd name="adj1" fmla="val 50000"/>
                  <a:gd name="adj2" fmla="val 4988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Down Arrow 200"/>
              <p:cNvSpPr>
                <a:spLocks noChangeArrowheads="1"/>
              </p:cNvSpPr>
              <p:nvPr/>
            </p:nvSpPr>
            <p:spPr bwMode="auto">
              <a:xfrm>
                <a:off x="1971675" y="2101850"/>
                <a:ext cx="192088" cy="268288"/>
              </a:xfrm>
              <a:prstGeom prst="downArrow">
                <a:avLst>
                  <a:gd name="adj1" fmla="val 50000"/>
                  <a:gd name="adj2" fmla="val 4988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5" name="Group 203"/>
              <p:cNvGrpSpPr>
                <a:grpSpLocks/>
              </p:cNvGrpSpPr>
              <p:nvPr/>
            </p:nvGrpSpPr>
            <p:grpSpPr bwMode="auto">
              <a:xfrm>
                <a:off x="1587500" y="1525588"/>
                <a:ext cx="882650" cy="430887"/>
                <a:chOff x="923525" y="1355130"/>
                <a:chExt cx="652885" cy="431563"/>
              </a:xfrm>
            </p:grpSpPr>
            <p:sp>
              <p:nvSpPr>
                <p:cNvPr id="116" name="TextBox 204"/>
                <p:cNvSpPr txBox="1">
                  <a:spLocks noChangeArrowheads="1"/>
                </p:cNvSpPr>
                <p:nvPr/>
              </p:nvSpPr>
              <p:spPr bwMode="auto">
                <a:xfrm>
                  <a:off x="1026521" y="1355130"/>
                  <a:ext cx="425911" cy="4315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100" b="0">
                      <a:solidFill>
                        <a:schemeClr val="tx1"/>
                      </a:solidFill>
                    </a:rPr>
                    <a:t>Source</a:t>
                  </a:r>
                </a:p>
                <a:p>
                  <a:pPr algn="ctr"/>
                  <a:r>
                    <a:rPr lang="en-US" sz="1100" b="0">
                      <a:solidFill>
                        <a:schemeClr val="tx1"/>
                      </a:solidFill>
                    </a:rPr>
                    <a:t>word2</a:t>
                  </a:r>
                </a:p>
              </p:txBody>
            </p:sp>
            <p:sp>
              <p:nvSpPr>
                <p:cNvPr id="117" name="Rectangle 205"/>
                <p:cNvSpPr>
                  <a:spLocks noChangeArrowheads="1"/>
                </p:cNvSpPr>
                <p:nvPr/>
              </p:nvSpPr>
              <p:spPr bwMode="auto">
                <a:xfrm>
                  <a:off x="923525" y="1393536"/>
                  <a:ext cx="652885" cy="384050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>
                    <a:lnSpc>
                      <a:spcPct val="140000"/>
                    </a:lnSpc>
                  </a:pPr>
                  <a:endParaRPr lang="en-US" sz="1100">
                    <a:solidFill>
                      <a:schemeClr val="tx1"/>
                    </a:solidFill>
                  </a:endParaRPr>
                </a:p>
              </p:txBody>
            </p:sp>
          </p:grpSp>
        </p:grpSp>
        <p:cxnSp>
          <p:nvCxnSpPr>
            <p:cNvPr id="27" name="Straight Connector 213"/>
            <p:cNvCxnSpPr>
              <a:cxnSpLocks noChangeShapeType="1"/>
            </p:cNvCxnSpPr>
            <p:nvPr/>
          </p:nvCxnSpPr>
          <p:spPr bwMode="auto">
            <a:xfrm flipH="1">
              <a:off x="4603750" y="1085850"/>
              <a:ext cx="6350" cy="4645025"/>
            </a:xfrm>
            <a:prstGeom prst="line">
              <a:avLst/>
            </a:prstGeom>
            <a:noFill/>
            <a:ln w="12700" algn="ctr">
              <a:solidFill>
                <a:srgbClr val="FF0000"/>
              </a:solidFill>
              <a:round/>
              <a:headEnd/>
              <a:tailEnd/>
            </a:ln>
          </p:spPr>
        </p:cxnSp>
        <p:grpSp>
          <p:nvGrpSpPr>
            <p:cNvPr id="28" name="Group 216"/>
            <p:cNvGrpSpPr>
              <a:grpSpLocks/>
            </p:cNvGrpSpPr>
            <p:nvPr/>
          </p:nvGrpSpPr>
          <p:grpSpPr bwMode="auto">
            <a:xfrm>
              <a:off x="5224463" y="1393825"/>
              <a:ext cx="884237" cy="430887"/>
              <a:chOff x="923525" y="1355130"/>
              <a:chExt cx="652885" cy="431562"/>
            </a:xfrm>
          </p:grpSpPr>
          <p:sp>
            <p:nvSpPr>
              <p:cNvPr id="110" name="TextBox 217"/>
              <p:cNvSpPr txBox="1">
                <a:spLocks noChangeArrowheads="1"/>
              </p:cNvSpPr>
              <p:nvPr/>
            </p:nvSpPr>
            <p:spPr bwMode="auto">
              <a:xfrm>
                <a:off x="1026903" y="1355130"/>
                <a:ext cx="425147" cy="431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word1</a:t>
                </a:r>
              </a:p>
            </p:txBody>
          </p:sp>
          <p:sp>
            <p:nvSpPr>
              <p:cNvPr id="111" name="Rectangle 218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9" name="Group 219"/>
            <p:cNvGrpSpPr>
              <a:grpSpLocks/>
            </p:cNvGrpSpPr>
            <p:nvPr/>
          </p:nvGrpSpPr>
          <p:grpSpPr bwMode="auto">
            <a:xfrm>
              <a:off x="5180251" y="2314575"/>
              <a:ext cx="927994" cy="346075"/>
              <a:chOff x="648278" y="2276850"/>
              <a:chExt cx="928132" cy="345645"/>
            </a:xfrm>
          </p:grpSpPr>
          <p:sp>
            <p:nvSpPr>
              <p:cNvPr id="108" name="TextBox 220"/>
              <p:cNvSpPr txBox="1">
                <a:spLocks noChangeArrowheads="1"/>
              </p:cNvSpPr>
              <p:nvPr/>
            </p:nvSpPr>
            <p:spPr bwMode="auto">
              <a:xfrm>
                <a:off x="648278" y="2315255"/>
                <a:ext cx="90294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09" name="Rectangle 221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0" name="Down Arrow 222"/>
            <p:cNvSpPr>
              <a:spLocks noChangeArrowheads="1"/>
            </p:cNvSpPr>
            <p:nvPr/>
          </p:nvSpPr>
          <p:spPr bwMode="auto">
            <a:xfrm>
              <a:off x="6877050" y="3160713"/>
              <a:ext cx="268288" cy="306387"/>
            </a:xfrm>
            <a:prstGeom prst="downArrow">
              <a:avLst>
                <a:gd name="adj1" fmla="val 50000"/>
                <a:gd name="adj2" fmla="val 49963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" name="Down Arrow 223"/>
            <p:cNvSpPr>
              <a:spLocks noChangeArrowheads="1"/>
            </p:cNvSpPr>
            <p:nvPr/>
          </p:nvSpPr>
          <p:spPr bwMode="auto">
            <a:xfrm>
              <a:off x="5686425" y="1970088"/>
              <a:ext cx="192088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" name="Right Brace 224"/>
            <p:cNvSpPr>
              <a:spLocks/>
            </p:cNvSpPr>
            <p:nvPr/>
          </p:nvSpPr>
          <p:spPr bwMode="auto">
            <a:xfrm rot="5400000">
              <a:off x="5550694" y="2374107"/>
              <a:ext cx="153987" cy="882650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" name="TextBox 225"/>
            <p:cNvSpPr txBox="1">
              <a:spLocks noChangeArrowheads="1"/>
            </p:cNvSpPr>
            <p:nvPr/>
          </p:nvSpPr>
          <p:spPr bwMode="auto">
            <a:xfrm>
              <a:off x="5431597" y="2852738"/>
              <a:ext cx="466794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1248</a:t>
              </a:r>
            </a:p>
          </p:txBody>
        </p:sp>
        <p:sp>
          <p:nvSpPr>
            <p:cNvPr id="34" name="TextBox 226"/>
            <p:cNvSpPr txBox="1">
              <a:spLocks noChangeArrowheads="1"/>
            </p:cNvSpPr>
            <p:nvPr/>
          </p:nvSpPr>
          <p:spPr bwMode="auto">
            <a:xfrm>
              <a:off x="4725988" y="2814638"/>
              <a:ext cx="510076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(bits)</a:t>
              </a:r>
            </a:p>
          </p:txBody>
        </p:sp>
        <p:sp>
          <p:nvSpPr>
            <p:cNvPr id="35" name="TextBox 227"/>
            <p:cNvSpPr txBox="1">
              <a:spLocks noChangeArrowheads="1"/>
            </p:cNvSpPr>
            <p:nvPr/>
          </p:nvSpPr>
          <p:spPr bwMode="auto">
            <a:xfrm>
              <a:off x="4802188" y="1892300"/>
              <a:ext cx="750526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encoding</a:t>
              </a:r>
            </a:p>
          </p:txBody>
        </p:sp>
        <p:sp>
          <p:nvSpPr>
            <p:cNvPr id="36" name="TextBox 228"/>
            <p:cNvSpPr txBox="1">
              <a:spLocks noChangeArrowheads="1"/>
            </p:cNvSpPr>
            <p:nvPr/>
          </p:nvSpPr>
          <p:spPr bwMode="auto">
            <a:xfrm>
              <a:off x="4840288" y="3198813"/>
              <a:ext cx="1628972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Bit-to-symbol mapping</a:t>
              </a:r>
            </a:p>
          </p:txBody>
        </p:sp>
        <p:sp>
          <p:nvSpPr>
            <p:cNvPr id="37" name="Down Arrow 229"/>
            <p:cNvSpPr>
              <a:spLocks noChangeArrowheads="1"/>
            </p:cNvSpPr>
            <p:nvPr/>
          </p:nvSpPr>
          <p:spPr bwMode="auto">
            <a:xfrm>
              <a:off x="6845300" y="4422775"/>
              <a:ext cx="268288" cy="307975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" name="TextBox 230"/>
            <p:cNvSpPr txBox="1">
              <a:spLocks noChangeArrowheads="1"/>
            </p:cNvSpPr>
            <p:nvPr/>
          </p:nvSpPr>
          <p:spPr bwMode="auto">
            <a:xfrm>
              <a:off x="4879975" y="4581525"/>
              <a:ext cx="724878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blocking</a:t>
              </a:r>
            </a:p>
          </p:txBody>
        </p:sp>
        <p:sp>
          <p:nvSpPr>
            <p:cNvPr id="39" name="Right Brace 241"/>
            <p:cNvSpPr>
              <a:spLocks/>
            </p:cNvSpPr>
            <p:nvPr/>
          </p:nvSpPr>
          <p:spPr bwMode="auto">
            <a:xfrm rot="5400000">
              <a:off x="5819776" y="5116512"/>
              <a:ext cx="139700" cy="714375"/>
            </a:xfrm>
            <a:prstGeom prst="rightBrace">
              <a:avLst>
                <a:gd name="adj1" fmla="val 835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40" name="Right Brace 243"/>
            <p:cNvSpPr>
              <a:spLocks/>
            </p:cNvSpPr>
            <p:nvPr/>
          </p:nvSpPr>
          <p:spPr bwMode="auto">
            <a:xfrm rot="5400000">
              <a:off x="8047038" y="5111750"/>
              <a:ext cx="139700" cy="723900"/>
            </a:xfrm>
            <a:prstGeom prst="rightBrace">
              <a:avLst>
                <a:gd name="adj1" fmla="val 8348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41" name="TextBox 244"/>
            <p:cNvSpPr txBox="1">
              <a:spLocks noChangeArrowheads="1"/>
            </p:cNvSpPr>
            <p:nvPr/>
          </p:nvSpPr>
          <p:spPr bwMode="auto">
            <a:xfrm>
              <a:off x="5705475" y="5478463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42" name="TextBox 245"/>
            <p:cNvSpPr txBox="1">
              <a:spLocks noChangeArrowheads="1"/>
            </p:cNvSpPr>
            <p:nvPr/>
          </p:nvSpPr>
          <p:spPr bwMode="auto">
            <a:xfrm>
              <a:off x="6421438" y="5491163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43" name="TextBox 246"/>
            <p:cNvSpPr txBox="1">
              <a:spLocks noChangeArrowheads="1"/>
            </p:cNvSpPr>
            <p:nvPr/>
          </p:nvSpPr>
          <p:spPr bwMode="auto">
            <a:xfrm>
              <a:off x="7929563" y="5495925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44" name="TextBox 247"/>
            <p:cNvSpPr txBox="1">
              <a:spLocks noChangeArrowheads="1"/>
            </p:cNvSpPr>
            <p:nvPr/>
          </p:nvSpPr>
          <p:spPr bwMode="auto">
            <a:xfrm>
              <a:off x="4725988" y="5502275"/>
              <a:ext cx="745717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45" name="Group 248"/>
            <p:cNvGrpSpPr>
              <a:grpSpLocks/>
            </p:cNvGrpSpPr>
            <p:nvPr/>
          </p:nvGrpSpPr>
          <p:grpSpPr bwMode="auto">
            <a:xfrm>
              <a:off x="6101795" y="2314575"/>
              <a:ext cx="928777" cy="346075"/>
              <a:chOff x="649018" y="2276850"/>
              <a:chExt cx="927392" cy="345645"/>
            </a:xfrm>
          </p:grpSpPr>
          <p:sp>
            <p:nvSpPr>
              <p:cNvPr id="106" name="TextBox 249"/>
              <p:cNvSpPr txBox="1">
                <a:spLocks noChangeArrowheads="1"/>
              </p:cNvSpPr>
              <p:nvPr/>
            </p:nvSpPr>
            <p:spPr bwMode="auto">
              <a:xfrm>
                <a:off x="649018" y="2315255"/>
                <a:ext cx="90146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107" name="Rectangle 250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6" name="Group 251"/>
            <p:cNvGrpSpPr>
              <a:grpSpLocks/>
            </p:cNvGrpSpPr>
            <p:nvPr/>
          </p:nvGrpSpPr>
          <p:grpSpPr bwMode="auto">
            <a:xfrm>
              <a:off x="7029450" y="2314575"/>
              <a:ext cx="922338" cy="346075"/>
              <a:chOff x="654690" y="2276850"/>
              <a:chExt cx="921720" cy="345645"/>
            </a:xfrm>
          </p:grpSpPr>
          <p:sp>
            <p:nvSpPr>
              <p:cNvPr id="104" name="TextBox 252"/>
              <p:cNvSpPr txBox="1">
                <a:spLocks noChangeArrowheads="1"/>
              </p:cNvSpPr>
              <p:nvPr/>
            </p:nvSpPr>
            <p:spPr bwMode="auto">
              <a:xfrm>
                <a:off x="930446" y="2315255"/>
                <a:ext cx="33860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05" name="Rectangle 253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7" name="Group 254"/>
            <p:cNvGrpSpPr>
              <a:grpSpLocks/>
            </p:cNvGrpSpPr>
            <p:nvPr/>
          </p:nvGrpSpPr>
          <p:grpSpPr bwMode="auto">
            <a:xfrm>
              <a:off x="7873665" y="2314575"/>
              <a:ext cx="1046832" cy="346075"/>
              <a:chOff x="576566" y="2276850"/>
              <a:chExt cx="1046370" cy="345645"/>
            </a:xfrm>
          </p:grpSpPr>
          <p:sp>
            <p:nvSpPr>
              <p:cNvPr id="102" name="TextBox 255"/>
              <p:cNvSpPr txBox="1">
                <a:spLocks noChangeArrowheads="1"/>
              </p:cNvSpPr>
              <p:nvPr/>
            </p:nvSpPr>
            <p:spPr bwMode="auto">
              <a:xfrm>
                <a:off x="576566" y="2315255"/>
                <a:ext cx="1046370" cy="3035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 dirty="0" smtClean="0">
                    <a:solidFill>
                      <a:schemeClr val="tx1"/>
                    </a:solidFill>
                  </a:rPr>
                  <a:t>Codeword28</a:t>
                </a:r>
                <a:endParaRPr lang="en-US" sz="1200" b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Rectangle 256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8" name="Right Brace 257"/>
            <p:cNvSpPr>
              <a:spLocks/>
            </p:cNvSpPr>
            <p:nvPr/>
          </p:nvSpPr>
          <p:spPr bwMode="auto">
            <a:xfrm rot="5400000">
              <a:off x="6473031" y="2374107"/>
              <a:ext cx="153987" cy="882650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9" name="Right Brace 259"/>
            <p:cNvSpPr>
              <a:spLocks/>
            </p:cNvSpPr>
            <p:nvPr/>
          </p:nvSpPr>
          <p:spPr bwMode="auto">
            <a:xfrm rot="5400000">
              <a:off x="8316119" y="2374107"/>
              <a:ext cx="153987" cy="882650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0" name="TextBox 260"/>
            <p:cNvSpPr txBox="1">
              <a:spLocks noChangeArrowheads="1"/>
            </p:cNvSpPr>
            <p:nvPr/>
          </p:nvSpPr>
          <p:spPr bwMode="auto">
            <a:xfrm>
              <a:off x="6315834" y="2852738"/>
              <a:ext cx="466794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1248</a:t>
              </a:r>
            </a:p>
          </p:txBody>
        </p:sp>
        <p:sp>
          <p:nvSpPr>
            <p:cNvPr id="51" name="TextBox 262"/>
            <p:cNvSpPr txBox="1">
              <a:spLocks noChangeArrowheads="1"/>
            </p:cNvSpPr>
            <p:nvPr/>
          </p:nvSpPr>
          <p:spPr bwMode="auto">
            <a:xfrm>
              <a:off x="8158922" y="2852738"/>
              <a:ext cx="466794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1248</a:t>
              </a:r>
            </a:p>
          </p:txBody>
        </p:sp>
        <p:grpSp>
          <p:nvGrpSpPr>
            <p:cNvPr id="52" name="Group 263"/>
            <p:cNvGrpSpPr>
              <a:grpSpLocks/>
            </p:cNvGrpSpPr>
            <p:nvPr/>
          </p:nvGrpSpPr>
          <p:grpSpPr bwMode="auto">
            <a:xfrm>
              <a:off x="5180251" y="3621088"/>
              <a:ext cx="927994" cy="346075"/>
              <a:chOff x="648278" y="2276850"/>
              <a:chExt cx="928132" cy="345645"/>
            </a:xfrm>
          </p:grpSpPr>
          <p:sp>
            <p:nvSpPr>
              <p:cNvPr id="100" name="TextBox 264"/>
              <p:cNvSpPr txBox="1">
                <a:spLocks noChangeArrowheads="1"/>
              </p:cNvSpPr>
              <p:nvPr/>
            </p:nvSpPr>
            <p:spPr bwMode="auto">
              <a:xfrm>
                <a:off x="648278" y="2315255"/>
                <a:ext cx="90294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01" name="Rectangle 265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3" name="Right Brace 266"/>
            <p:cNvSpPr>
              <a:spLocks/>
            </p:cNvSpPr>
            <p:nvPr/>
          </p:nvSpPr>
          <p:spPr bwMode="auto">
            <a:xfrm rot="5400000">
              <a:off x="5549900" y="3679826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" name="TextBox 267"/>
            <p:cNvSpPr txBox="1">
              <a:spLocks noChangeArrowheads="1"/>
            </p:cNvSpPr>
            <p:nvPr/>
          </p:nvSpPr>
          <p:spPr bwMode="auto">
            <a:xfrm>
              <a:off x="5466863" y="4159250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208</a:t>
              </a:r>
            </a:p>
          </p:txBody>
        </p:sp>
        <p:sp>
          <p:nvSpPr>
            <p:cNvPr id="55" name="TextBox 268"/>
            <p:cNvSpPr txBox="1">
              <a:spLocks noChangeArrowheads="1"/>
            </p:cNvSpPr>
            <p:nvPr/>
          </p:nvSpPr>
          <p:spPr bwMode="auto">
            <a:xfrm>
              <a:off x="4687888" y="4159250"/>
              <a:ext cx="800219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56" name="Group 269"/>
            <p:cNvGrpSpPr>
              <a:grpSpLocks/>
            </p:cNvGrpSpPr>
            <p:nvPr/>
          </p:nvGrpSpPr>
          <p:grpSpPr bwMode="auto">
            <a:xfrm>
              <a:off x="6101795" y="3621088"/>
              <a:ext cx="929489" cy="346075"/>
              <a:chOff x="649690" y="2276850"/>
              <a:chExt cx="926720" cy="345645"/>
            </a:xfrm>
          </p:grpSpPr>
          <p:sp>
            <p:nvSpPr>
              <p:cNvPr id="98" name="TextBox 270"/>
              <p:cNvSpPr txBox="1">
                <a:spLocks noChangeArrowheads="1"/>
              </p:cNvSpPr>
              <p:nvPr/>
            </p:nvSpPr>
            <p:spPr bwMode="auto">
              <a:xfrm>
                <a:off x="649690" y="2315255"/>
                <a:ext cx="900121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99" name="Rectangle 271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7" name="Group 272"/>
            <p:cNvGrpSpPr>
              <a:grpSpLocks/>
            </p:cNvGrpSpPr>
            <p:nvPr/>
          </p:nvGrpSpPr>
          <p:grpSpPr bwMode="auto">
            <a:xfrm>
              <a:off x="7029450" y="3621088"/>
              <a:ext cx="922338" cy="346075"/>
              <a:chOff x="654690" y="2276850"/>
              <a:chExt cx="921720" cy="345645"/>
            </a:xfrm>
          </p:grpSpPr>
          <p:sp>
            <p:nvSpPr>
              <p:cNvPr id="96" name="TextBox 273"/>
              <p:cNvSpPr txBox="1">
                <a:spLocks noChangeArrowheads="1"/>
              </p:cNvSpPr>
              <p:nvPr/>
            </p:nvSpPr>
            <p:spPr bwMode="auto">
              <a:xfrm>
                <a:off x="930446" y="2315255"/>
                <a:ext cx="33860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97" name="Rectangle 274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8" name="Group 275"/>
            <p:cNvGrpSpPr>
              <a:grpSpLocks/>
            </p:cNvGrpSpPr>
            <p:nvPr/>
          </p:nvGrpSpPr>
          <p:grpSpPr bwMode="auto">
            <a:xfrm>
              <a:off x="7873665" y="3621088"/>
              <a:ext cx="1046832" cy="346075"/>
              <a:chOff x="576566" y="2276850"/>
              <a:chExt cx="1046370" cy="345645"/>
            </a:xfrm>
          </p:grpSpPr>
          <p:sp>
            <p:nvSpPr>
              <p:cNvPr id="94" name="TextBox 276"/>
              <p:cNvSpPr txBox="1">
                <a:spLocks noChangeArrowheads="1"/>
              </p:cNvSpPr>
              <p:nvPr/>
            </p:nvSpPr>
            <p:spPr bwMode="auto">
              <a:xfrm>
                <a:off x="576566" y="2315255"/>
                <a:ext cx="1046370" cy="3035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 dirty="0" smtClean="0">
                    <a:solidFill>
                      <a:schemeClr val="tx1"/>
                    </a:solidFill>
                  </a:rPr>
                  <a:t>Codeword28</a:t>
                </a:r>
                <a:endParaRPr lang="en-US" sz="1200" b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Rectangle 277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9" name="Right Brace 278"/>
            <p:cNvSpPr>
              <a:spLocks/>
            </p:cNvSpPr>
            <p:nvPr/>
          </p:nvSpPr>
          <p:spPr bwMode="auto">
            <a:xfrm rot="5400000">
              <a:off x="6472237" y="3679826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0" name="Right Brace 280"/>
            <p:cNvSpPr>
              <a:spLocks/>
            </p:cNvSpPr>
            <p:nvPr/>
          </p:nvSpPr>
          <p:spPr bwMode="auto">
            <a:xfrm rot="5400000">
              <a:off x="8315325" y="3679826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1" name="TextBox 281"/>
            <p:cNvSpPr txBox="1">
              <a:spLocks noChangeArrowheads="1"/>
            </p:cNvSpPr>
            <p:nvPr/>
          </p:nvSpPr>
          <p:spPr bwMode="auto">
            <a:xfrm>
              <a:off x="6351100" y="4159250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208</a:t>
              </a:r>
            </a:p>
          </p:txBody>
        </p:sp>
        <p:sp>
          <p:nvSpPr>
            <p:cNvPr id="62" name="TextBox 283"/>
            <p:cNvSpPr txBox="1">
              <a:spLocks noChangeArrowheads="1"/>
            </p:cNvSpPr>
            <p:nvPr/>
          </p:nvSpPr>
          <p:spPr bwMode="auto">
            <a:xfrm>
              <a:off x="8194188" y="4159250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208</a:t>
              </a:r>
            </a:p>
          </p:txBody>
        </p:sp>
        <p:sp>
          <p:nvSpPr>
            <p:cNvPr id="63" name="Down Arrow 284"/>
            <p:cNvSpPr>
              <a:spLocks noChangeArrowheads="1"/>
            </p:cNvSpPr>
            <p:nvPr/>
          </p:nvSpPr>
          <p:spPr bwMode="auto">
            <a:xfrm>
              <a:off x="6492875" y="1970088"/>
              <a:ext cx="192088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4" name="Down Arrow 285"/>
            <p:cNvSpPr>
              <a:spLocks noChangeArrowheads="1"/>
            </p:cNvSpPr>
            <p:nvPr/>
          </p:nvSpPr>
          <p:spPr bwMode="auto">
            <a:xfrm>
              <a:off x="7375525" y="1970088"/>
              <a:ext cx="192088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5" name="Down Arrow 286"/>
            <p:cNvSpPr>
              <a:spLocks noChangeArrowheads="1"/>
            </p:cNvSpPr>
            <p:nvPr/>
          </p:nvSpPr>
          <p:spPr bwMode="auto">
            <a:xfrm>
              <a:off x="8374063" y="1970088"/>
              <a:ext cx="192087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66" name="Group 287"/>
            <p:cNvGrpSpPr>
              <a:grpSpLocks/>
            </p:cNvGrpSpPr>
            <p:nvPr/>
          </p:nvGrpSpPr>
          <p:grpSpPr bwMode="auto">
            <a:xfrm>
              <a:off x="6108700" y="1393825"/>
              <a:ext cx="882650" cy="430887"/>
              <a:chOff x="923525" y="1355130"/>
              <a:chExt cx="652885" cy="431562"/>
            </a:xfrm>
          </p:grpSpPr>
          <p:sp>
            <p:nvSpPr>
              <p:cNvPr id="92" name="TextBox 288"/>
              <p:cNvSpPr txBox="1">
                <a:spLocks noChangeArrowheads="1"/>
              </p:cNvSpPr>
              <p:nvPr/>
            </p:nvSpPr>
            <p:spPr bwMode="auto">
              <a:xfrm>
                <a:off x="1026521" y="1355130"/>
                <a:ext cx="425911" cy="431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word2</a:t>
                </a:r>
              </a:p>
            </p:txBody>
          </p:sp>
          <p:sp>
            <p:nvSpPr>
              <p:cNvPr id="93" name="Rectangle 289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7" name="Group 290"/>
            <p:cNvGrpSpPr>
              <a:grpSpLocks/>
            </p:cNvGrpSpPr>
            <p:nvPr/>
          </p:nvGrpSpPr>
          <p:grpSpPr bwMode="auto">
            <a:xfrm>
              <a:off x="6991350" y="1393825"/>
              <a:ext cx="884238" cy="422275"/>
              <a:chOff x="923525" y="1355131"/>
              <a:chExt cx="652885" cy="422455"/>
            </a:xfrm>
          </p:grpSpPr>
          <p:sp>
            <p:nvSpPr>
              <p:cNvPr id="90" name="TextBox 291"/>
              <p:cNvSpPr txBox="1">
                <a:spLocks noChangeArrowheads="1"/>
              </p:cNvSpPr>
              <p:nvPr/>
            </p:nvSpPr>
            <p:spPr bwMode="auto">
              <a:xfrm>
                <a:off x="1119222" y="1355131"/>
                <a:ext cx="240506" cy="2620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91" name="Rectangle 292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8" name="Group 293"/>
            <p:cNvGrpSpPr>
              <a:grpSpLocks/>
            </p:cNvGrpSpPr>
            <p:nvPr/>
          </p:nvGrpSpPr>
          <p:grpSpPr bwMode="auto">
            <a:xfrm>
              <a:off x="7875588" y="1393825"/>
              <a:ext cx="882650" cy="472739"/>
              <a:chOff x="923525" y="1355129"/>
              <a:chExt cx="652885" cy="474221"/>
            </a:xfrm>
          </p:grpSpPr>
          <p:sp>
            <p:nvSpPr>
              <p:cNvPr id="88" name="TextBox 294"/>
              <p:cNvSpPr txBox="1">
                <a:spLocks noChangeArrowheads="1"/>
              </p:cNvSpPr>
              <p:nvPr/>
            </p:nvSpPr>
            <p:spPr bwMode="auto">
              <a:xfrm>
                <a:off x="996106" y="1355129"/>
                <a:ext cx="486743" cy="474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0" dirty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/>
                <a:r>
                  <a:rPr lang="en-US" sz="1100" b="0" dirty="0" smtClean="0">
                    <a:solidFill>
                      <a:schemeClr val="tx1"/>
                    </a:solidFill>
                  </a:rPr>
                  <a:t>word28</a:t>
                </a:r>
                <a:endParaRPr lang="en-US" sz="1100" b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Rectangle 295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69" name="Straight Connector 300"/>
            <p:cNvCxnSpPr>
              <a:cxnSpLocks noChangeShapeType="1"/>
            </p:cNvCxnSpPr>
            <p:nvPr/>
          </p:nvCxnSpPr>
          <p:spPr bwMode="auto">
            <a:xfrm flipH="1">
              <a:off x="8478838" y="4008438"/>
              <a:ext cx="382587" cy="788987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70" name="Straight Connector 305"/>
            <p:cNvCxnSpPr>
              <a:cxnSpLocks noChangeShapeType="1"/>
            </p:cNvCxnSpPr>
            <p:nvPr/>
          </p:nvCxnSpPr>
          <p:spPr bwMode="auto">
            <a:xfrm>
              <a:off x="5194300" y="3998913"/>
              <a:ext cx="344488" cy="82867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71" name="TextBox 170"/>
            <p:cNvSpPr txBox="1">
              <a:spLocks noChangeArrowheads="1"/>
            </p:cNvSpPr>
            <p:nvPr/>
          </p:nvSpPr>
          <p:spPr bwMode="auto">
            <a:xfrm>
              <a:off x="223838" y="5837238"/>
              <a:ext cx="3574850" cy="3849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 dirty="0">
                  <a:solidFill>
                    <a:schemeClr val="tx1"/>
                  </a:solidFill>
                </a:rPr>
                <a:t>Note: </a:t>
              </a:r>
              <a:r>
                <a:rPr lang="en-US" sz="1200" b="0" dirty="0">
                  <a:solidFill>
                    <a:srgbClr val="0000FF"/>
                  </a:solidFill>
                </a:rPr>
                <a:t>Each block </a:t>
              </a:r>
              <a:r>
                <a:rPr lang="en-US" sz="1200" b="0" dirty="0">
                  <a:solidFill>
                    <a:schemeClr val="tx1"/>
                  </a:solidFill>
                </a:rPr>
                <a:t>is constructed from </a:t>
              </a:r>
              <a:r>
                <a:rPr lang="en-US" sz="1200" b="0" dirty="0">
                  <a:solidFill>
                    <a:srgbClr val="0000FF"/>
                  </a:solidFill>
                </a:rPr>
                <a:t>2 </a:t>
              </a:r>
              <a:r>
                <a:rPr lang="en-US" sz="1200" b="0" dirty="0" err="1">
                  <a:solidFill>
                    <a:srgbClr val="0000FF"/>
                  </a:solidFill>
                </a:rPr>
                <a:t>codewords</a:t>
              </a:r>
              <a:r>
                <a:rPr lang="en-US" sz="1200" b="0" dirty="0">
                  <a:solidFill>
                    <a:schemeClr val="tx1"/>
                  </a:solidFill>
                </a:rPr>
                <a:t>.</a:t>
              </a:r>
            </a:p>
          </p:txBody>
        </p:sp>
        <p:sp>
          <p:nvSpPr>
            <p:cNvPr id="72" name="TextBox 171"/>
            <p:cNvSpPr txBox="1">
              <a:spLocks noChangeArrowheads="1"/>
            </p:cNvSpPr>
            <p:nvPr/>
          </p:nvSpPr>
          <p:spPr bwMode="auto">
            <a:xfrm>
              <a:off x="4902200" y="5826125"/>
              <a:ext cx="4040717" cy="506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 dirty="0">
                  <a:solidFill>
                    <a:schemeClr val="tx1"/>
                  </a:solidFill>
                </a:rPr>
                <a:t>Note: </a:t>
              </a:r>
              <a:r>
                <a:rPr lang="en-US" sz="1200" b="0" dirty="0">
                  <a:solidFill>
                    <a:srgbClr val="0000FF"/>
                  </a:solidFill>
                </a:rPr>
                <a:t>Every 13 blocks </a:t>
              </a:r>
              <a:r>
                <a:rPr lang="en-US" sz="1200" b="0" dirty="0">
                  <a:solidFill>
                    <a:schemeClr val="tx1"/>
                  </a:solidFill>
                </a:rPr>
                <a:t>are constructed from </a:t>
              </a:r>
              <a:r>
                <a:rPr lang="en-US" sz="1200" b="0" dirty="0">
                  <a:solidFill>
                    <a:srgbClr val="0000FF"/>
                  </a:solidFill>
                </a:rPr>
                <a:t>28 </a:t>
              </a:r>
              <a:r>
                <a:rPr lang="en-US" sz="1200" b="0" dirty="0" err="1">
                  <a:solidFill>
                    <a:srgbClr val="0000FF"/>
                  </a:solidFill>
                </a:rPr>
                <a:t>codewords</a:t>
              </a:r>
              <a:endParaRPr lang="en-US" sz="1200" b="0" dirty="0">
                <a:solidFill>
                  <a:srgbClr val="0000FF"/>
                </a:solidFill>
              </a:endParaRPr>
            </a:p>
            <a:p>
              <a:r>
                <a:rPr lang="en-US" sz="1200" b="0" dirty="0">
                  <a:solidFill>
                    <a:schemeClr val="tx1"/>
                  </a:solidFill>
                </a:rPr>
                <a:t>(each block is constructed from 3 or 4 </a:t>
              </a:r>
              <a:r>
                <a:rPr lang="en-US" sz="1200" b="0" dirty="0" err="1">
                  <a:solidFill>
                    <a:schemeClr val="tx1"/>
                  </a:solidFill>
                </a:rPr>
                <a:t>codewords</a:t>
              </a:r>
              <a:r>
                <a:rPr lang="en-US" sz="1200" b="0" dirty="0">
                  <a:solidFill>
                    <a:schemeClr val="tx1"/>
                  </a:solidFill>
                </a:rPr>
                <a:t> ) </a:t>
              </a:r>
            </a:p>
          </p:txBody>
        </p:sp>
        <p:grpSp>
          <p:nvGrpSpPr>
            <p:cNvPr id="73" name="Group 232"/>
            <p:cNvGrpSpPr>
              <a:grpSpLocks/>
            </p:cNvGrpSpPr>
            <p:nvPr/>
          </p:nvGrpSpPr>
          <p:grpSpPr bwMode="auto">
            <a:xfrm>
              <a:off x="5503053" y="4887913"/>
              <a:ext cx="798484" cy="422275"/>
              <a:chOff x="730157" y="2814520"/>
              <a:chExt cx="1080092" cy="422455"/>
            </a:xfrm>
          </p:grpSpPr>
          <p:sp>
            <p:nvSpPr>
              <p:cNvPr id="86" name="TextBox 239"/>
              <p:cNvSpPr txBox="1">
                <a:spLocks noChangeArrowheads="1"/>
              </p:cNvSpPr>
              <p:nvPr/>
            </p:nvSpPr>
            <p:spPr bwMode="auto">
              <a:xfrm>
                <a:off x="730157" y="2852925"/>
                <a:ext cx="1080092" cy="3715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0" dirty="0">
                    <a:solidFill>
                      <a:schemeClr val="tx1"/>
                    </a:solidFill>
                  </a:rPr>
                  <a:t>BLK 1</a:t>
                </a:r>
              </a:p>
            </p:txBody>
          </p:sp>
          <p:sp>
            <p:nvSpPr>
              <p:cNvPr id="87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4" name="Group 232"/>
            <p:cNvGrpSpPr>
              <a:grpSpLocks/>
            </p:cNvGrpSpPr>
            <p:nvPr/>
          </p:nvGrpSpPr>
          <p:grpSpPr bwMode="auto">
            <a:xfrm>
              <a:off x="6239654" y="4887913"/>
              <a:ext cx="798484" cy="422275"/>
              <a:chOff x="730158" y="2814520"/>
              <a:chExt cx="1080092" cy="422455"/>
            </a:xfrm>
          </p:grpSpPr>
          <p:sp>
            <p:nvSpPr>
              <p:cNvPr id="84" name="TextBox 239"/>
              <p:cNvSpPr txBox="1">
                <a:spLocks noChangeArrowheads="1"/>
              </p:cNvSpPr>
              <p:nvPr/>
            </p:nvSpPr>
            <p:spPr bwMode="auto">
              <a:xfrm>
                <a:off x="730158" y="2852925"/>
                <a:ext cx="1080092" cy="3715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0" dirty="0">
                    <a:solidFill>
                      <a:schemeClr val="tx1"/>
                    </a:solidFill>
                  </a:rPr>
                  <a:t>BLK 2</a:t>
                </a:r>
              </a:p>
            </p:txBody>
          </p:sp>
          <p:sp>
            <p:nvSpPr>
              <p:cNvPr id="85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5" name="Group 232"/>
            <p:cNvGrpSpPr>
              <a:grpSpLocks/>
            </p:cNvGrpSpPr>
            <p:nvPr/>
          </p:nvGrpSpPr>
          <p:grpSpPr bwMode="auto">
            <a:xfrm>
              <a:off x="7005638" y="4887914"/>
              <a:ext cx="736600" cy="500054"/>
              <a:chOff x="769905" y="2814520"/>
              <a:chExt cx="998530" cy="500267"/>
            </a:xfrm>
          </p:grpSpPr>
          <p:sp>
            <p:nvSpPr>
              <p:cNvPr id="82" name="TextBox 239"/>
              <p:cNvSpPr txBox="1">
                <a:spLocks noChangeArrowheads="1"/>
              </p:cNvSpPr>
              <p:nvPr/>
            </p:nvSpPr>
            <p:spPr bwMode="auto">
              <a:xfrm>
                <a:off x="936427" y="2852925"/>
                <a:ext cx="667554" cy="4618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83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6" name="Group 232"/>
            <p:cNvGrpSpPr>
              <a:grpSpLocks/>
            </p:cNvGrpSpPr>
            <p:nvPr/>
          </p:nvGrpSpPr>
          <p:grpSpPr bwMode="auto">
            <a:xfrm>
              <a:off x="7657281" y="4887913"/>
              <a:ext cx="908100" cy="422275"/>
              <a:chOff x="655755" y="2814520"/>
              <a:chExt cx="1228895" cy="422455"/>
            </a:xfrm>
          </p:grpSpPr>
          <p:sp>
            <p:nvSpPr>
              <p:cNvPr id="80" name="TextBox 239"/>
              <p:cNvSpPr txBox="1">
                <a:spLocks noChangeArrowheads="1"/>
              </p:cNvSpPr>
              <p:nvPr/>
            </p:nvSpPr>
            <p:spPr bwMode="auto">
              <a:xfrm>
                <a:off x="655755" y="2852925"/>
                <a:ext cx="1228895" cy="3715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0" dirty="0">
                    <a:solidFill>
                      <a:schemeClr val="tx1"/>
                    </a:solidFill>
                  </a:rPr>
                  <a:t>BLK 13</a:t>
                </a:r>
              </a:p>
            </p:txBody>
          </p:sp>
          <p:sp>
            <p:nvSpPr>
              <p:cNvPr id="81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7" name="Right Brace 241"/>
            <p:cNvSpPr>
              <a:spLocks/>
            </p:cNvSpPr>
            <p:nvPr/>
          </p:nvSpPr>
          <p:spPr bwMode="auto">
            <a:xfrm rot="5400000">
              <a:off x="6567488" y="5116512"/>
              <a:ext cx="139700" cy="714375"/>
            </a:xfrm>
            <a:prstGeom prst="rightBrace">
              <a:avLst>
                <a:gd name="adj1" fmla="val 835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78" name="TextBox 4"/>
            <p:cNvSpPr txBox="1">
              <a:spLocks noChangeArrowheads="1"/>
            </p:cNvSpPr>
            <p:nvPr/>
          </p:nvSpPr>
          <p:spPr bwMode="auto">
            <a:xfrm>
              <a:off x="309563" y="933449"/>
              <a:ext cx="3992760" cy="432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tx1"/>
                  </a:solidFill>
                </a:rPr>
                <a:t>SC 64QAM blocking with codeword length 1344</a:t>
              </a:r>
            </a:p>
          </p:txBody>
        </p:sp>
        <p:sp>
          <p:nvSpPr>
            <p:cNvPr id="79" name="TextBox 4"/>
            <p:cNvSpPr txBox="1">
              <a:spLocks noChangeArrowheads="1"/>
            </p:cNvSpPr>
            <p:nvPr/>
          </p:nvSpPr>
          <p:spPr bwMode="auto">
            <a:xfrm>
              <a:off x="4725988" y="893763"/>
              <a:ext cx="3992760" cy="432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tx1"/>
                  </a:solidFill>
                </a:rPr>
                <a:t>SC 64QAM blocking with codeword length 1248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 comparison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11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046230" y="2163999"/>
          <a:ext cx="4800626" cy="3172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5342"/>
                <a:gridCol w="1241761"/>
                <a:gridCol w="1241762"/>
                <a:gridCol w="1241761"/>
              </a:tblGrid>
              <a:tr h="365966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Data length (bytes)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Number of symbol block padding bits (regular / puncturing) (rate 7/8, codeword length 1344/1248, block length=448) &amp; blocking overhead (1344/1248) (%)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21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QPSK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16QAM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64QAM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36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512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0 / 384 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(0% / 7.1%)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0 / 384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(0% / 7.1%)</a:t>
                      </a: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0 / 384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(0% / 7.1%)</a:t>
                      </a: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36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1024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448 / 768 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(0% / 7.1%)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1344 / 768 (12.5%/7.1%)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1344 / 768 (12.5%/7.1%)</a:t>
                      </a: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36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2048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0 / 640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(0% / 3.1%)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896 / 1536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(4.5% / 7.1%)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0 / 1536 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(0% / 7.1%)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36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4096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0 / 736 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(0% / 1.9%)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0 / 736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(0% / 1.9%)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0 / 1632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(0% / 4%)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36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8192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0 / 32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(0% / 0.04%)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0 / 928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(0% / 1.2%)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0 / 1824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(0% / 2.3%)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36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16384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0 / 416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(0% / 0.3%)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0 / 1312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(0% / 0.9%)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0 / 2208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(0% / 1.4%)</a:t>
                      </a: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34668" y="2163999"/>
          <a:ext cx="3456450" cy="2540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6982"/>
                <a:gridCol w="2559468"/>
              </a:tblGrid>
              <a:tr h="58648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Data length (bytes)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Number of data 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padding bits</a:t>
                      </a:r>
                    </a:p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(regular / puncturing) (rate 7/8, codeword length 1344/1248) &amp; overhead for coding (1344/1248) (%)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630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512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608 / 272 (12.9%/6.2%)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630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1024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40 / 544 (0.5% / 6.2%)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630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2048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80 / 1088 (0.5% / 6.2%)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630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4096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160 / 1084 (0.5% / 3.2%)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630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8192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320 / 1076 (0.5% / 1.6%)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6303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16384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00B050"/>
                          </a:solidFill>
                          <a:latin typeface="Calibri" pitchFamily="34" charset="0"/>
                          <a:cs typeface="Calibri" pitchFamily="34" charset="0"/>
                        </a:rPr>
                        <a:t>640 / 1060 (0.5% / 0.8%)</a:t>
                      </a:r>
                      <a:endParaRPr lang="en-US" sz="1200" b="0" dirty="0">
                        <a:solidFill>
                          <a:srgbClr val="00B05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423863" y="1561443"/>
            <a:ext cx="8291512" cy="4608513"/>
          </a:xfrm>
          <a:prstGeom prst="rect">
            <a:avLst/>
          </a:prstGeom>
        </p:spPr>
        <p:txBody>
          <a:bodyPr/>
          <a:lstStyle/>
          <a:p>
            <a:pPr marL="252413" indent="-252413" defTabSz="671513" eaLnBrk="0" hangingPunct="0">
              <a:buFont typeface="Arial" pitchFamily="34" charset="0"/>
              <a:buChar char="•"/>
              <a:defRPr/>
            </a:pP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In the following slides, simulated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packet error </a:t>
            </a: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rate performance is compared among the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rate </a:t>
            </a: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7/8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1344-LDPC code </a:t>
            </a: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proposed in this contribution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, </a:t>
            </a: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the rate 7/8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1248-LDPC </a:t>
            </a: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code shown in [1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] and the rate 7/8 672-LDPC code [</a:t>
            </a: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4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].</a:t>
            </a: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  <a:p>
            <a:pPr marL="252413" indent="-252413" defTabSz="671513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The simulations refer to QPSK, 16-QAM and 64-QAM.</a:t>
            </a:r>
          </a:p>
          <a:p>
            <a:pPr marL="252413" indent="-252413" defTabSz="671513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AWGN, 11ad conference room channel model.</a:t>
            </a: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  <a:p>
            <a:pPr marL="252413" indent="-252413" defTabSz="671513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The LDPC decoder is a layered decoder using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8 </a:t>
            </a: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iterations.</a:t>
            </a:r>
          </a:p>
          <a:p>
            <a:pPr marL="252413" indent="-252413" defTabSz="671513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Data packet length 4096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bytes.</a:t>
            </a: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  <a:p>
            <a:pPr marL="252413" indent="-252413" defTabSz="671513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No </a:t>
            </a: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hardware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impairments.</a:t>
            </a: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  <a:p>
            <a:pPr marL="252413" indent="-252413" defTabSz="671513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Ideal channel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estimation.</a:t>
            </a: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  <a:p>
            <a:pPr marL="252413" indent="-252413" defTabSz="671513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800" b="0" kern="0" dirty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MMSE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equalization.</a:t>
            </a: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45850"/>
          </a:xfrm>
        </p:spPr>
        <p:txBody>
          <a:bodyPr/>
          <a:lstStyle/>
          <a:p>
            <a:r>
              <a:rPr lang="en-US" dirty="0" smtClean="0"/>
              <a:t>PER (AWGN)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13</a:t>
            </a:fld>
            <a:endParaRPr lang="en-GB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613" y="1403801"/>
            <a:ext cx="7711056" cy="4297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16872"/>
          </a:xfrm>
        </p:spPr>
        <p:txBody>
          <a:bodyPr/>
          <a:lstStyle/>
          <a:p>
            <a:r>
              <a:rPr lang="en-US" dirty="0" smtClean="0"/>
              <a:t>PER (11ad conf. room)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14</a:t>
            </a:fld>
            <a:endParaRPr lang="en-GB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8809" y="1512983"/>
            <a:ext cx="7708212" cy="4241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3656"/>
            <a:ext cx="7770813" cy="734627"/>
          </a:xfrm>
        </p:spPr>
        <p:txBody>
          <a:bodyPr/>
          <a:lstStyle/>
          <a:p>
            <a:r>
              <a:rPr lang="en-US" dirty="0" smtClean="0"/>
              <a:t>PER comparison of rate 7/8 LDPC codes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873502" y="1705811"/>
            <a:ext cx="75247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Consider the performance of the punctured code 1248-LDPC code as the reference. The performance gains (in dB) </a:t>
            </a:r>
            <a:r>
              <a:rPr kumimoji="1" lang="en-US" altLang="zh-CN" sz="1600" dirty="0" smtClean="0">
                <a:solidFill>
                  <a:schemeClr val="tx1"/>
                </a:solidFill>
              </a:rPr>
              <a:t>at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1% PER of various 7/8 LDPC codes are summarized below.</a:t>
            </a: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964442" y="2690882"/>
          <a:ext cx="5022996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0308"/>
                <a:gridCol w="1917577"/>
                <a:gridCol w="1765111"/>
              </a:tblGrid>
              <a:tr h="296601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1344-LDPC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672-LDPC [4]</a:t>
                      </a:r>
                    </a:p>
                  </a:txBody>
                  <a:tcPr/>
                </a:tc>
              </a:tr>
              <a:tr h="29660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QPSK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-0.46</a:t>
                      </a:r>
                      <a:endParaRPr lang="en-US" sz="1400" dirty="0"/>
                    </a:p>
                  </a:txBody>
                  <a:tcPr/>
                </a:tc>
              </a:tr>
              <a:tr h="29660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16QAM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0.27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-0.58</a:t>
                      </a:r>
                      <a:endParaRPr lang="en-US" sz="1400" dirty="0"/>
                    </a:p>
                  </a:txBody>
                  <a:tcPr/>
                </a:tc>
              </a:tr>
              <a:tr h="29660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64QAM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-0.35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977196" y="2334828"/>
            <a:ext cx="8046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AWGN</a:t>
            </a: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712903" y="4658341"/>
          <a:ext cx="3257885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0308"/>
                <a:gridCol w="1917577"/>
              </a:tblGrid>
              <a:tr h="296601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1344-LDPC</a:t>
                      </a:r>
                      <a:endParaRPr lang="en-US" sz="1400" dirty="0"/>
                    </a:p>
                  </a:txBody>
                  <a:tcPr/>
                </a:tc>
              </a:tr>
              <a:tr h="29660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QPSK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0.29</a:t>
                      </a:r>
                      <a:endParaRPr lang="en-US" sz="1400" dirty="0"/>
                    </a:p>
                  </a:txBody>
                  <a:tcPr/>
                </a:tc>
              </a:tr>
              <a:tr h="29660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16QAM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0.31</a:t>
                      </a:r>
                      <a:endParaRPr lang="en-US" sz="1400" dirty="0"/>
                    </a:p>
                  </a:txBody>
                  <a:tcPr/>
                </a:tc>
              </a:tr>
              <a:tr h="29660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64QAM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0.77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453413" y="4252405"/>
            <a:ext cx="20156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11ad conference room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3707"/>
          </a:xfrm>
        </p:spPr>
        <p:txBody>
          <a:bodyPr/>
          <a:lstStyle/>
          <a:p>
            <a:r>
              <a:rPr lang="en-US" dirty="0" smtClean="0"/>
              <a:t>LDPC Decoder Complexity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81025" y="1283915"/>
            <a:ext cx="8267700" cy="4912038"/>
          </a:xfrm>
          <a:prstGeom prst="rect">
            <a:avLst/>
          </a:prstGeom>
        </p:spPr>
        <p:txBody>
          <a:bodyPr/>
          <a:lstStyle/>
          <a:p>
            <a:pPr marL="252413" indent="-252413" defTabSz="671513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50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The </a:t>
            </a:r>
            <a:r>
              <a:rPr lang="en-US" altLang="zh-CN" sz="1500" dirty="0" smtClean="0">
                <a:solidFill>
                  <a:schemeClr val="tx1"/>
                </a:solidFill>
                <a:cs typeface="Calibri" pitchFamily="34" charset="0"/>
              </a:rPr>
              <a:t>H matrix of </a:t>
            </a:r>
            <a:r>
              <a:rPr lang="en-US" sz="150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1344-LDPC code proposed in this contribution </a:t>
            </a:r>
            <a:r>
              <a:rPr lang="en-US" altLang="zh-CN" sz="1500" dirty="0" smtClean="0">
                <a:solidFill>
                  <a:schemeClr val="tx1"/>
                </a:solidFill>
                <a:cs typeface="Calibri" pitchFamily="34" charset="0"/>
              </a:rPr>
              <a:t>is composed of 42x42 single diagonal non-zero or null sub-matrix as the rate 3/4 code in 11ad. </a:t>
            </a:r>
          </a:p>
          <a:p>
            <a:pPr marL="252413" indent="-252413" defTabSz="671513">
              <a:spcBef>
                <a:spcPts val="0"/>
              </a:spcBef>
              <a:defRPr/>
            </a:pPr>
            <a:endParaRPr lang="en-US" sz="1600" kern="0" dirty="0" smtClean="0">
              <a:solidFill>
                <a:schemeClr val="tx1"/>
              </a:solidFill>
              <a:latin typeface="+mn-lt"/>
              <a:cs typeface="Calibri" pitchFamily="34" charset="0"/>
            </a:endParaRPr>
          </a:p>
          <a:p>
            <a:pPr marL="252413" indent="-252413" defTabSz="671513">
              <a:spcBef>
                <a:spcPts val="0"/>
              </a:spcBef>
              <a:defRPr/>
            </a:pPr>
            <a:endParaRPr lang="en-US" sz="1600" kern="0" dirty="0" smtClean="0">
              <a:solidFill>
                <a:schemeClr val="tx1"/>
              </a:solidFill>
              <a:latin typeface="+mn-lt"/>
              <a:cs typeface="Calibri" pitchFamily="34" charset="0"/>
            </a:endParaRPr>
          </a:p>
          <a:p>
            <a:pPr marL="252413" indent="-252413" defTabSz="671513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1600" kern="0" dirty="0" smtClean="0">
              <a:solidFill>
                <a:schemeClr val="tx1"/>
              </a:solidFill>
              <a:latin typeface="+mn-lt"/>
              <a:cs typeface="Calibri" pitchFamily="34" charset="0"/>
            </a:endParaRPr>
          </a:p>
          <a:p>
            <a:pPr marL="252413" indent="-252413" defTabSz="671513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1600" kern="0" dirty="0" smtClean="0">
              <a:solidFill>
                <a:schemeClr val="tx1"/>
              </a:solidFill>
              <a:latin typeface="+mn-lt"/>
              <a:cs typeface="Calibri" pitchFamily="34" charset="0"/>
            </a:endParaRPr>
          </a:p>
          <a:p>
            <a:pPr marL="252413" indent="-252413" defTabSz="671513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1600" kern="0" dirty="0" smtClean="0">
              <a:solidFill>
                <a:schemeClr val="tx1"/>
              </a:solidFill>
              <a:latin typeface="+mn-lt"/>
              <a:cs typeface="Calibri" pitchFamily="34" charset="0"/>
            </a:endParaRPr>
          </a:p>
          <a:p>
            <a:pPr marL="252413" indent="-252413" defTabSz="671513">
              <a:spcBef>
                <a:spcPts val="0"/>
              </a:spcBef>
              <a:defRPr/>
            </a:pPr>
            <a:endParaRPr lang="en-US" sz="1600" kern="0" dirty="0" smtClean="0">
              <a:solidFill>
                <a:schemeClr val="tx1"/>
              </a:solidFill>
              <a:latin typeface="+mn-lt"/>
              <a:cs typeface="Calibri" pitchFamily="34" charset="0"/>
            </a:endParaRPr>
          </a:p>
          <a:p>
            <a:pPr marL="252413" indent="-252413" defTabSz="671513">
              <a:spcBef>
                <a:spcPts val="0"/>
              </a:spcBef>
              <a:defRPr/>
            </a:pPr>
            <a:r>
              <a:rPr lang="en-US" sz="150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	1) </a:t>
            </a:r>
            <a:r>
              <a:rPr lang="en-US" sz="1500" kern="0" dirty="0" smtClean="0">
                <a:solidFill>
                  <a:srgbClr val="0000FF"/>
                </a:solidFill>
                <a:latin typeface="+mn-lt"/>
                <a:cs typeface="Calibri" pitchFamily="34" charset="0"/>
              </a:rPr>
              <a:t>layered decoding</a:t>
            </a:r>
            <a:r>
              <a:rPr lang="en-US" sz="150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: </a:t>
            </a:r>
            <a:r>
              <a:rPr lang="en-US" sz="1500" kern="0" dirty="0" smtClean="0">
                <a:solidFill>
                  <a:srgbClr val="0000FF"/>
                </a:solidFill>
                <a:latin typeface="+mn-lt"/>
                <a:cs typeface="Calibri" pitchFamily="34" charset="0"/>
              </a:rPr>
              <a:t>as for a common QC LDPC code</a:t>
            </a:r>
          </a:p>
          <a:p>
            <a:pPr marL="252413" indent="-252413" defTabSz="671513">
              <a:spcBef>
                <a:spcPts val="0"/>
              </a:spcBef>
              <a:defRPr/>
            </a:pPr>
            <a:r>
              <a:rPr lang="en-US" sz="150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	     -  each layer (check node) corresponds to 32 variables which can be updated independently  </a:t>
            </a:r>
          </a:p>
          <a:p>
            <a:pPr marL="252413" indent="-252413" defTabSz="671513">
              <a:spcBef>
                <a:spcPts val="0"/>
              </a:spcBef>
              <a:defRPr/>
            </a:pPr>
            <a:r>
              <a:rPr lang="en-US" sz="150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             based on the check node message; 	</a:t>
            </a:r>
          </a:p>
          <a:p>
            <a:pPr marL="252413" indent="-252413" defTabSz="671513">
              <a:spcBef>
                <a:spcPts val="0"/>
              </a:spcBef>
              <a:defRPr/>
            </a:pPr>
            <a:r>
              <a:rPr lang="en-US" sz="150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	     -  for each layer the check node message is calculated from 32 variable node message. </a:t>
            </a:r>
          </a:p>
          <a:p>
            <a:pPr marL="252413" indent="-252413" defTabSz="671513">
              <a:spcBef>
                <a:spcPts val="0"/>
              </a:spcBef>
              <a:defRPr/>
            </a:pPr>
            <a:r>
              <a:rPr lang="en-US" sz="150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	2) </a:t>
            </a:r>
            <a:r>
              <a:rPr lang="en-US" sz="1500" kern="0" dirty="0" smtClean="0">
                <a:solidFill>
                  <a:srgbClr val="0000FF"/>
                </a:solidFill>
                <a:latin typeface="+mn-lt"/>
                <a:cs typeface="Calibri" pitchFamily="34" charset="0"/>
              </a:rPr>
              <a:t>macro-layer decoding</a:t>
            </a:r>
            <a:r>
              <a:rPr lang="en-US" sz="150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: </a:t>
            </a:r>
            <a:r>
              <a:rPr lang="en-US" sz="1500" kern="0" dirty="0" smtClean="0">
                <a:solidFill>
                  <a:srgbClr val="0000FF"/>
                </a:solidFill>
                <a:latin typeface="+mn-lt"/>
                <a:cs typeface="Calibri" pitchFamily="34" charset="0"/>
              </a:rPr>
              <a:t>o</a:t>
            </a:r>
            <a:r>
              <a:rPr lang="en-US" altLang="zh-CN" sz="1500" dirty="0" smtClean="0">
                <a:solidFill>
                  <a:srgbClr val="0000FF"/>
                </a:solidFill>
                <a:latin typeface="+mn-lt"/>
                <a:cs typeface="Calibri" pitchFamily="34" charset="0"/>
              </a:rPr>
              <a:t>ne macro-layer consists two sub-layers. Each sub-layer corresponds to 16 variables the same as a layer of the original 11ad rate 3/4 LDPC code with modification in mapping between check nodes and variable nodes (this is also required for rate 3/4 1344-LDPC).</a:t>
            </a:r>
            <a:endParaRPr lang="en-US" sz="1500" kern="0" dirty="0" smtClean="0">
              <a:solidFill>
                <a:srgbClr val="0000FF"/>
              </a:solidFill>
              <a:latin typeface="+mn-lt"/>
              <a:cs typeface="Calibri" pitchFamily="34" charset="0"/>
            </a:endParaRPr>
          </a:p>
          <a:p>
            <a:pPr marL="230188" indent="-230188" defTabSz="671513">
              <a:spcBef>
                <a:spcPts val="0"/>
              </a:spcBef>
              <a:defRPr/>
            </a:pPr>
            <a:r>
              <a:rPr lang="en-US" altLang="zh-CN" sz="150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  </a:t>
            </a:r>
            <a:r>
              <a:rPr lang="en-US" altLang="zh-CN" sz="1500" dirty="0">
                <a:solidFill>
                  <a:schemeClr val="tx1"/>
                </a:solidFill>
                <a:latin typeface="+mn-lt"/>
                <a:cs typeface="Calibri" pitchFamily="34" charset="0"/>
              </a:rPr>
              <a:t>	</a:t>
            </a:r>
            <a:r>
              <a:rPr lang="en-US" altLang="zh-CN" sz="150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     -  within each sub-layer the variables can be updated as done in an 11ad LDPC decoder. Variables </a:t>
            </a:r>
          </a:p>
          <a:p>
            <a:pPr marL="630238" defTabSz="671513">
              <a:spcBef>
                <a:spcPts val="0"/>
              </a:spcBef>
              <a:defRPr/>
            </a:pPr>
            <a:r>
              <a:rPr lang="en-US" altLang="zh-CN" sz="150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for each sub-layer can be processed independently. Two sub-layers can process in parallel. </a:t>
            </a:r>
          </a:p>
          <a:p>
            <a:pPr defTabSz="684213">
              <a:spcBef>
                <a:spcPts val="0"/>
              </a:spcBef>
              <a:defRPr/>
            </a:pPr>
            <a:r>
              <a:rPr lang="en-US" altLang="zh-CN" sz="150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          -  </a:t>
            </a:r>
            <a:r>
              <a:rPr lang="en-US" sz="150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for each macro-layer, with the min-sum decoding algorithm the check node message is calculated </a:t>
            </a:r>
          </a:p>
          <a:p>
            <a:pPr marL="630238" defTabSz="671513">
              <a:spcBef>
                <a:spcPts val="0"/>
              </a:spcBef>
              <a:defRPr/>
            </a:pPr>
            <a:r>
              <a:rPr lang="en-US" sz="150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by combining the results including </a:t>
            </a:r>
            <a:r>
              <a:rPr lang="en-US" altLang="zh-CN" sz="150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one </a:t>
            </a:r>
            <a:r>
              <a:rPr lang="en-US" altLang="zh-CN" sz="1500" dirty="0">
                <a:solidFill>
                  <a:schemeClr val="tx1"/>
                </a:solidFill>
                <a:latin typeface="+mn-lt"/>
                <a:cs typeface="Calibri" pitchFamily="34" charset="0"/>
              </a:rPr>
              <a:t>sign and one min </a:t>
            </a:r>
            <a:r>
              <a:rPr lang="en-US" altLang="zh-CN" sz="150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value for each sub-layer. </a:t>
            </a:r>
          </a:p>
          <a:p>
            <a:pPr defTabSz="671513">
              <a:spcBef>
                <a:spcPts val="0"/>
              </a:spcBef>
              <a:defRPr/>
            </a:pPr>
            <a:r>
              <a:rPr lang="en-US" altLang="zh-CN" sz="1500" dirty="0">
                <a:solidFill>
                  <a:schemeClr val="tx1"/>
                </a:solidFill>
                <a:latin typeface="+mn-lt"/>
                <a:cs typeface="Calibri" pitchFamily="34" charset="0"/>
              </a:rPr>
              <a:t> </a:t>
            </a:r>
            <a:r>
              <a:rPr lang="en-US" altLang="zh-CN" sz="150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         -  the </a:t>
            </a:r>
            <a:r>
              <a:rPr lang="en-US" altLang="zh-CN" sz="1500" dirty="0">
                <a:solidFill>
                  <a:schemeClr val="tx1"/>
                </a:solidFill>
                <a:latin typeface="+mn-lt"/>
                <a:cs typeface="Calibri" pitchFamily="34" charset="0"/>
              </a:rPr>
              <a:t>LLR values </a:t>
            </a:r>
            <a:r>
              <a:rPr lang="en-US" altLang="zh-CN" sz="150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can be updated </a:t>
            </a:r>
            <a:r>
              <a:rPr lang="en-US" altLang="zh-CN" sz="1500" dirty="0">
                <a:solidFill>
                  <a:schemeClr val="tx1"/>
                </a:solidFill>
                <a:latin typeface="+mn-lt"/>
                <a:cs typeface="Calibri" pitchFamily="34" charset="0"/>
              </a:rPr>
              <a:t>macro-layer after </a:t>
            </a:r>
            <a:r>
              <a:rPr lang="en-US" altLang="zh-CN" sz="150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macro-layer, and the </a:t>
            </a:r>
            <a:r>
              <a:rPr lang="en-US" altLang="zh-CN" sz="1500" dirty="0">
                <a:solidFill>
                  <a:schemeClr val="tx1"/>
                </a:solidFill>
                <a:latin typeface="+mn-lt"/>
                <a:cs typeface="Calibri" pitchFamily="34" charset="0"/>
              </a:rPr>
              <a:t>process of 16 variables per </a:t>
            </a:r>
            <a:r>
              <a:rPr lang="en-US" altLang="zh-CN" sz="150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 </a:t>
            </a:r>
          </a:p>
          <a:p>
            <a:pPr marL="630238" defTabSz="671513">
              <a:spcBef>
                <a:spcPts val="0"/>
              </a:spcBef>
              <a:defRPr/>
            </a:pPr>
            <a:r>
              <a:rPr lang="en-US" altLang="zh-CN" sz="150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check </a:t>
            </a:r>
            <a:r>
              <a:rPr lang="en-US" altLang="zh-CN" sz="1500" dirty="0">
                <a:solidFill>
                  <a:schemeClr val="tx1"/>
                </a:solidFill>
                <a:latin typeface="+mn-lt"/>
                <a:cs typeface="Calibri" pitchFamily="34" charset="0"/>
              </a:rPr>
              <a:t>node is kept unchanged for each sub-layer</a:t>
            </a:r>
            <a:r>
              <a:rPr lang="en-US" altLang="zh-CN" sz="150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85291" y="2344259"/>
          <a:ext cx="7315200" cy="733426"/>
        </p:xfrm>
        <a:graphic>
          <a:graphicData uri="http://schemas.openxmlformats.org/drawingml/2006/table">
            <a:tbl>
              <a:tblPr/>
              <a:tblGrid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</a:tblGrid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8" name="Right Brace 7"/>
          <p:cNvSpPr/>
          <p:nvPr/>
        </p:nvSpPr>
        <p:spPr bwMode="auto">
          <a:xfrm rot="16200000" flipV="1">
            <a:off x="4767317" y="-1427049"/>
            <a:ext cx="144306" cy="7312937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20114" y="1890939"/>
            <a:ext cx="3004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00FF"/>
                </a:solidFill>
              </a:rPr>
              <a:t>32 single diagonal </a:t>
            </a:r>
            <a:r>
              <a:rPr lang="en-US" sz="1400" dirty="0" err="1" smtClean="0">
                <a:solidFill>
                  <a:srgbClr val="0000FF"/>
                </a:solidFill>
              </a:rPr>
              <a:t>submatrices</a:t>
            </a:r>
            <a:r>
              <a:rPr lang="en-US" sz="1400" dirty="0" smtClean="0">
                <a:solidFill>
                  <a:srgbClr val="0000FF"/>
                </a:solidFill>
              </a:rPr>
              <a:t> per row</a:t>
            </a:r>
            <a:endParaRPr lang="en-US" sz="1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00826" y="6475413"/>
            <a:ext cx="2041512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17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10600" cy="76274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Summary</a:t>
            </a:r>
            <a:endParaRPr lang="en-GB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478453" y="1526958"/>
            <a:ext cx="8381461" cy="4873841"/>
          </a:xfrm>
          <a:prstGeom prst="rect">
            <a:avLst/>
          </a:prstGeom>
        </p:spPr>
        <p:txBody>
          <a:bodyPr/>
          <a:lstStyle/>
          <a:p>
            <a:pPr marL="252413" indent="-252413" defTabSz="671513" eaLnBrk="0" hangingPunct="0">
              <a:buFont typeface="Arial" pitchFamily="34" charset="0"/>
              <a:buChar char="•"/>
              <a:defRPr/>
            </a:pPr>
            <a:r>
              <a:rPr lang="en-US" sz="16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Reviewed the design of rate 7/8 long LDPC codes [1] proposed for 11ay.</a:t>
            </a:r>
            <a:endParaRPr lang="en-US" sz="1600" b="0" kern="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  <a:p>
            <a:pPr marL="252413" indent="-252413" defTabSz="671513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6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Evaluated the PER performance of the proposed rate 7/8 1344-LDPC code and the punctured 1248-LDPC code. The performance of the proposed 1344-LDPC code is up to 0.77 dB better than the punctured 1248-LDPC code [1].</a:t>
            </a:r>
            <a:endParaRPr lang="en-US" sz="1600" b="0" kern="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  <a:p>
            <a:pPr marL="252413" indent="-252413" defTabSz="671513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600" kern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Analyzed the implementation on symbol blocking for different codeword lengths. The rate 7/8 1344-LDPC codes preserves the codeword length unchanged as other relatively lower-rate codes proposed for 11ay and demonstrate benefits with small granularity in mapping between </a:t>
            </a:r>
            <a:r>
              <a:rPr lang="en-US" sz="1600" kern="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codewords</a:t>
            </a:r>
            <a:r>
              <a:rPr lang="en-US" sz="1600" kern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and single carrier symbol blocks as well as with less redundancy to be added during encoding and symbol blocking (for relative long packets). </a:t>
            </a:r>
            <a:endParaRPr lang="en-US" sz="1600" b="0" kern="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  <a:p>
            <a:pPr marL="252413" indent="-252413" defTabSz="671513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6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Discussed decoding complexity. </a:t>
            </a:r>
          </a:p>
          <a:p>
            <a:pPr marL="252413" indent="-252413" defTabSz="671513" eaLnBrk="0" hangingPunct="0">
              <a:spcBef>
                <a:spcPts val="0"/>
              </a:spcBef>
              <a:defRPr/>
            </a:pPr>
            <a:r>
              <a:rPr lang="en-US" sz="160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	-   Decoding of the punctured code [1] is almost the same as decoding of the rate 13/16 1344-LDPC code.</a:t>
            </a:r>
          </a:p>
          <a:p>
            <a:pPr marL="230188" indent="-230188" defTabSz="671513">
              <a:spcBef>
                <a:spcPts val="600"/>
              </a:spcBef>
              <a:defRPr/>
            </a:pPr>
            <a:r>
              <a:rPr lang="en-US" sz="160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	-   </a:t>
            </a:r>
            <a:r>
              <a:rPr lang="en-US" sz="1600" kern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The 1344-LDPC </a:t>
            </a:r>
            <a:r>
              <a:rPr lang="en-US" sz="160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code we proposed in this contribution allows decoding </a:t>
            </a:r>
            <a:r>
              <a:rPr lang="en-US" sz="1600" kern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as for a common QC LDPC code. Due to row complementary property in the lifting matrix of this code, </a:t>
            </a:r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n-US" altLang="zh-CN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ariables for each sub-layer can be processed independently allowing parallel process of two sub-layers and LLR update is macro-layer by macro-layer. The decoding complexity of this code is comparable to that of the rate 3/4 1344-LDPC code.  </a:t>
            </a:r>
            <a:endParaRPr lang="en-US" sz="1600" kern="0" dirty="0" smtClean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  <a:p>
            <a:pPr marL="252413" indent="-252413" defTabSz="671513">
              <a:spcBef>
                <a:spcPts val="600"/>
              </a:spcBef>
              <a:defRPr/>
            </a:pPr>
            <a:r>
              <a:rPr lang="en-US" sz="14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	</a:t>
            </a:r>
            <a:endParaRPr lang="en-US" sz="1400" b="0" kern="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7004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2300" y="1600200"/>
            <a:ext cx="8064500" cy="4525963"/>
          </a:xfrm>
          <a:prstGeom prst="rect">
            <a:avLst/>
          </a:prstGeom>
        </p:spPr>
        <p:txBody>
          <a:bodyPr/>
          <a:lstStyle/>
          <a:p>
            <a:pPr marL="339725" lvl="0" indent="-339725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[1] 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11-16-0676-01-00ay-length-1344-ldpc-codes-for-11ay.</a:t>
            </a:r>
          </a:p>
          <a:p>
            <a:pPr marL="339725" lvl="0" indent="-339725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[2] Draft P802.11ay_D0.3.</a:t>
            </a:r>
          </a:p>
          <a:p>
            <a:pPr marL="339725" lvl="0" indent="-339725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[3] 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IEEE 802.11-16/0233, </a:t>
            </a:r>
            <a:r>
              <a:rPr lang="en-GB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Additional SC MCSs in clause 20 (DMG PHY)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339725" lvl="0" indent="-339725">
              <a:spcBef>
                <a:spcPts val="600"/>
              </a:spcBef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[4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] 11-16-1495-01-00ay-rate-78-ldpc-code-for-11ay.</a:t>
            </a:r>
          </a:p>
          <a:p>
            <a:pPr marL="339725" lvl="0" indent="-339725"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[5] IEEE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Std 802.11™-2016.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39725" marR="0" lvl="0" indent="-3397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39725" marR="0" lvl="0" indent="-3397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Yan Xin,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 smtClean="0"/>
              <a:t>Background</a:t>
            </a:r>
            <a:endParaRPr lang="en-GB" sz="28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81025" y="1352029"/>
            <a:ext cx="8267700" cy="5020196"/>
          </a:xfrm>
          <a:prstGeom prst="rect">
            <a:avLst/>
          </a:prstGeom>
        </p:spPr>
        <p:txBody>
          <a:bodyPr/>
          <a:lstStyle/>
          <a:p>
            <a:pPr marL="252413" indent="-252413" defTabSz="671513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600" b="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Longer LDPC codes </a:t>
            </a:r>
            <a:r>
              <a:rPr lang="en-US" sz="160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with codeword length N=1344 (denoted as 1344-LDPC) for</a:t>
            </a:r>
            <a:r>
              <a:rPr lang="en-US" sz="1600" b="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 rates 1/2, 5/8, 3/4, and 13/16 [1] have been included in </a:t>
            </a:r>
            <a:r>
              <a:rPr lang="en-US" sz="160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Draft P802.11ay_D0.3 </a:t>
            </a:r>
            <a:r>
              <a:rPr lang="en-US" sz="1600" b="0" kern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[2]</a:t>
            </a:r>
            <a:r>
              <a:rPr lang="en-US" sz="1600" b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. Performance evaluation shows that for a given code rate, a longer code has ~1dB gain compared to the corresponding short code of length 672 (denoted as 672-LDPC) of the same rates [1].</a:t>
            </a:r>
            <a:endParaRPr lang="en-US" sz="1600" b="0" kern="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  <a:p>
            <a:pPr marL="252413" indent="-252413" defTabSz="671513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600" kern="0" dirty="0" smtClean="0">
                <a:solidFill>
                  <a:schemeClr val="tx1"/>
                </a:solidFill>
                <a:cs typeface="Calibri" pitchFamily="34" charset="0"/>
              </a:rPr>
              <a:t>A short code of length 624 for rate 7/8 obtained by puncturing 11ad 13/16 672-LDPC is adopted in 802.11REVmc [3]. The punctured code is introduced for implementation without changing the core of decoder at a receiver. However, the punctured code has different codeword length as other 11ad codes resulting in impacts on the coding efficiency and the implementation in both transmitter and receiver.</a:t>
            </a:r>
          </a:p>
          <a:p>
            <a:pPr marL="252413" indent="-252413" defTabSz="671513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600" b="0" kern="0" dirty="0" smtClean="0">
                <a:solidFill>
                  <a:schemeClr val="tx1"/>
                </a:solidFill>
                <a:latin typeface="+mn-lt"/>
                <a:ea typeface="+mn-ea"/>
                <a:cs typeface="Calibri" pitchFamily="34" charset="0"/>
              </a:rPr>
              <a:t>Another short code of length 672 for rate 7/8 is proposed [4] and has been included in D0.3 [2]. </a:t>
            </a:r>
          </a:p>
          <a:p>
            <a:pPr marL="252413" indent="-252413" defTabSz="671513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600" b="0" kern="0" dirty="0" smtClean="0">
                <a:solidFill>
                  <a:schemeClr val="tx1"/>
                </a:solidFill>
                <a:latin typeface="+mn-lt"/>
                <a:ea typeface="+mn-ea"/>
                <a:cs typeface="Calibri" pitchFamily="34" charset="0"/>
              </a:rPr>
              <a:t>Following the same methodology as the short code, the </a:t>
            </a:r>
            <a:r>
              <a:rPr lang="en-US" sz="1600" kern="0" dirty="0" smtClean="0">
                <a:solidFill>
                  <a:schemeClr val="tx1"/>
                </a:solidFill>
                <a:cs typeface="Calibri" pitchFamily="34" charset="0"/>
              </a:rPr>
              <a:t>rate 7/8 punctured long LDPC code is proposed [1]. </a:t>
            </a:r>
            <a:r>
              <a:rPr lang="en-US" sz="1600" kern="0" dirty="0" smtClean="0">
                <a:solidFill>
                  <a:schemeClr val="tx1"/>
                </a:solidFill>
                <a:latin typeface="+mn-lt"/>
                <a:ea typeface="+mn-ea"/>
                <a:cs typeface="Calibri" pitchFamily="34" charset="0"/>
              </a:rPr>
              <a:t>However, the codeword length of this p</a:t>
            </a:r>
            <a:r>
              <a:rPr lang="en-US" sz="1600" b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unctured code is N=1248 </a:t>
            </a:r>
            <a:r>
              <a:rPr lang="en-US" sz="1600" dirty="0" smtClean="0">
                <a:solidFill>
                  <a:schemeClr val="tx1"/>
                </a:solidFill>
                <a:cs typeface="Calibri" pitchFamily="34" charset="0"/>
              </a:rPr>
              <a:t>(denoted as 1248-LDPC), </a:t>
            </a:r>
            <a:r>
              <a:rPr lang="en-US" sz="1600" b="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which is different from all other long codes for 11ay.  </a:t>
            </a:r>
            <a:endParaRPr lang="en-US" sz="1600" kern="0" dirty="0" smtClean="0">
              <a:solidFill>
                <a:schemeClr val="tx1"/>
              </a:solidFill>
              <a:cs typeface="Calibri" pitchFamily="34" charset="0"/>
            </a:endParaRPr>
          </a:p>
          <a:p>
            <a:pPr marL="252413" indent="-252413" defTabSz="671513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This contribution is to introduce a rate 7/8 1344-LDPC code with design by taking into account performance and implementation in decoding, padding and blocking.</a:t>
            </a:r>
            <a:endParaRPr lang="en-US" sz="1600" b="0" dirty="0" smtClean="0">
              <a:solidFill>
                <a:schemeClr val="tx1"/>
              </a:solidFill>
              <a:latin typeface="+mn-lt"/>
              <a:cs typeface="Calibri" pitchFamily="34" charset="0"/>
            </a:endParaRPr>
          </a:p>
          <a:p>
            <a:pPr marL="252413" indent="-252413" defTabSz="671513" eaLnBrk="0" hangingPunct="0">
              <a:lnSpc>
                <a:spcPct val="120000"/>
              </a:lnSpc>
              <a:spcBef>
                <a:spcPts val="600"/>
              </a:spcBef>
              <a:defRPr/>
            </a:pPr>
            <a:endParaRPr lang="en-US" sz="1600" b="0" kern="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61975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Outline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47725" y="1676401"/>
            <a:ext cx="7524750" cy="3924300"/>
          </a:xfrm>
          <a:prstGeom prst="rect">
            <a:avLst/>
          </a:prstGeom>
        </p:spPr>
        <p:txBody>
          <a:bodyPr/>
          <a:lstStyle/>
          <a:p>
            <a:pPr marL="252413" indent="-252413" defTabSz="671513">
              <a:lnSpc>
                <a:spcPct val="12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Review of long </a:t>
            </a: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code proposed in </a:t>
            </a: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[1]</a:t>
            </a: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  <a:p>
            <a:pPr marL="252413" indent="-252413" defTabSz="671513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Discussion of the blocking issue with different codeword lengths</a:t>
            </a:r>
          </a:p>
          <a:p>
            <a:pPr marL="252413" indent="-252413" defTabSz="671513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Performance comparison</a:t>
            </a:r>
          </a:p>
          <a:p>
            <a:pPr marL="252413" indent="-252413" defTabSz="671513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Discussion of decoding complexity</a:t>
            </a:r>
          </a:p>
          <a:p>
            <a:pPr marL="252413" indent="-252413" defTabSz="671513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Summary</a:t>
            </a:r>
          </a:p>
          <a:p>
            <a:pPr marL="252413" indent="-252413" defTabSz="671513">
              <a:spcBef>
                <a:spcPts val="600"/>
              </a:spcBef>
              <a:buFont typeface="Arial" pitchFamily="34" charset="0"/>
              <a:buChar char="•"/>
              <a:defRPr/>
            </a:pPr>
            <a:endParaRPr lang="en-US" sz="1800" kern="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252413" indent="-252413" defTabSz="671513" eaLnBrk="0" hangingPunct="0">
              <a:lnSpc>
                <a:spcPct val="120000"/>
              </a:lnSpc>
              <a:spcBef>
                <a:spcPts val="600"/>
              </a:spcBef>
              <a:defRPr/>
            </a:pPr>
            <a:endParaRPr lang="en-US" sz="1800" b="0" kern="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00396" y="1426427"/>
            <a:ext cx="7778750" cy="47857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  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Rate 13/16 672-LDPC code in 11ad [7] (matrix H 126 x 672, Z = 42)</a:t>
            </a: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1500" y="685801"/>
            <a:ext cx="8105775" cy="733424"/>
          </a:xfrm>
        </p:spPr>
        <p:txBody>
          <a:bodyPr/>
          <a:lstStyle/>
          <a:p>
            <a:r>
              <a:rPr lang="en-US" altLang="zh-CN" dirty="0" smtClean="0"/>
              <a:t>Rate 13/16 LDPC codes in 11ad and for 11ay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034570" y="2136110"/>
          <a:ext cx="7315200" cy="540857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>
          <a:xfrm>
            <a:off x="728971" y="3207602"/>
            <a:ext cx="7778750" cy="47857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  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Rate 13/16 1344-LDPC code for 11ay [1] (matrix H 252 x 1344, Z = 42)</a:t>
            </a: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74206016"/>
              </p:ext>
            </p:extLst>
          </p:nvPr>
        </p:nvGraphicFramePr>
        <p:xfrm>
          <a:off x="1000124" y="3819493"/>
          <a:ext cx="7315200" cy="609600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2032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28600" y="3905250"/>
            <a:ext cx="6783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Lifting 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matrix</a:t>
            </a:r>
            <a:endParaRPr lang="en-US" sz="1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14400"/>
          </a:xfrm>
        </p:spPr>
        <p:txBody>
          <a:bodyPr/>
          <a:lstStyle/>
          <a:p>
            <a:r>
              <a:rPr lang="en-US" sz="2800" dirty="0" smtClean="0"/>
              <a:t>Rate 7/8 1248-LDPC code proposed for 11ay [1]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84213" y="1513626"/>
            <a:ext cx="7770812" cy="4715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  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Rate 7/8 (1248, 1092)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LDPC code is derived by puncturing the first 96 parity bits of the rate 13/16 (1344, 1092) LDPC code.</a:t>
            </a:r>
          </a:p>
          <a:p>
            <a:pPr eaLnBrk="0" hangingPunct="0"/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eaLnBrk="0" hangingPunct="0">
              <a:buFont typeface="Arial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   Transmitter does not transmit the punctured bits; receiver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set log-likelihood ratios to zero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for these bits.</a:t>
            </a:r>
          </a:p>
          <a:p>
            <a:pPr eaLnBrk="0" hangingPunct="0">
              <a:buFont typeface="Arial" pitchFamily="34" charset="0"/>
              <a:buChar char="•"/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  <a:p>
            <a:pPr eaLnBrk="0" hangingPunct="0">
              <a:buFont typeface="Arial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   The codeword length of this rate 7/8 LDPC code generated through puncturing is 1248 (rather than 1344 as other LDPC codes [1] proposed for 802.11ay). </a:t>
            </a:r>
            <a:endParaRPr lang="en-US" sz="1800" b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eaLnBrk="0" hangingPunct="0">
              <a:buFont typeface="Arial" pitchFamily="34" charset="0"/>
              <a:buChar char="•"/>
            </a:pPr>
            <a:endParaRPr lang="en-US" sz="1800" dirty="0" smtClean="0">
              <a:solidFill>
                <a:schemeClr val="tx1"/>
              </a:solidFill>
              <a:latin typeface="Calibri" pitchFamily="34" charset="0"/>
            </a:endParaRPr>
          </a:p>
          <a:p>
            <a:pPr eaLnBrk="0" hangingPunct="0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   The decoding complexity of this 7/8 code is similar to the 13/16 code with additional procedure to insert zero LLR value at the punctured positions before performing decoding.</a:t>
            </a:r>
          </a:p>
          <a:p>
            <a:pPr eaLnBrk="0" hangingPunct="0"/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  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   As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shown in the following slides, the rate 7/8 code generated using puncturing increases the redundancy (padding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 more zeros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during encoding and SC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blocking in most cases evaluated below)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and increases the complexity of SC blocking.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r>
              <a:rPr lang="en-US" altLang="zh-CN" dirty="0" smtClean="0"/>
              <a:t>Rate 3/4 LDPC codes in 11ad and for 11ay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00396" y="1274028"/>
            <a:ext cx="7929254" cy="43094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  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Rate 3/4 672-LDPC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code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in 11ad [7] (matrix </a:t>
            </a:r>
            <a:r>
              <a:rPr lang="en-US" sz="1800" b="0" dirty="0">
                <a:solidFill>
                  <a:schemeClr val="tx1"/>
                </a:solidFill>
                <a:latin typeface="Calibri" pitchFamily="34" charset="0"/>
              </a:rPr>
              <a:t>H = 168 rows x 672 columns, Z =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42)</a:t>
            </a:r>
          </a:p>
          <a:p>
            <a:pPr>
              <a:lnSpc>
                <a:spcPct val="100000"/>
              </a:lnSpc>
              <a:defRPr/>
            </a:pPr>
            <a:endParaRPr lang="en-US" sz="1800" b="0" dirty="0">
              <a:solidFill>
                <a:schemeClr val="tx1"/>
              </a:solidFill>
              <a:latin typeface="Calibri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110770" y="3537873"/>
          <a:ext cx="7315200" cy="763589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10770" y="2193260"/>
          <a:ext cx="7315200" cy="714448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>
          <a:xfrm>
            <a:off x="700396" y="3121878"/>
            <a:ext cx="7929254" cy="46904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en-US" sz="1800" b="0" kern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   </a:t>
            </a:r>
            <a:r>
              <a:rPr lang="en-US" sz="1800" b="0" dirty="0" smtClean="0">
                <a:solidFill>
                  <a:schemeClr val="tx1"/>
                </a:solidFill>
                <a:latin typeface="Calibri" pitchFamily="34" charset="0"/>
              </a:rPr>
              <a:t>Rate 3/4 1344-LDPC code for 11ay [1] (matrix H = 336 x 1344, Z = 42)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1475" y="3667125"/>
            <a:ext cx="6783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Lifting 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matrix</a:t>
            </a:r>
            <a:endParaRPr lang="en-US" sz="1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38864" y="1661180"/>
          <a:ext cx="504668" cy="372044"/>
        </p:xfrm>
        <a:graphic>
          <a:graphicData uri="http://schemas.openxmlformats.org/drawingml/2006/table">
            <a:tbl>
              <a:tblPr/>
              <a:tblGrid>
                <a:gridCol w="252334"/>
                <a:gridCol w="252334"/>
              </a:tblGrid>
              <a:tr h="1860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6022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 bwMode="auto">
          <a:xfrm flipH="1" flipV="1">
            <a:off x="1114425" y="1962150"/>
            <a:ext cx="381000" cy="2857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 flipV="1">
            <a:off x="781050" y="2152650"/>
            <a:ext cx="476251" cy="14382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2518218" y="1657857"/>
          <a:ext cx="445563" cy="372044"/>
        </p:xfrm>
        <a:graphic>
          <a:graphicData uri="http://schemas.openxmlformats.org/drawingml/2006/table">
            <a:tbl>
              <a:tblPr/>
              <a:tblGrid>
                <a:gridCol w="193229"/>
                <a:gridCol w="252334"/>
              </a:tblGrid>
              <a:tr h="186022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60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02" marR="9302" marT="93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 flipV="1">
            <a:off x="2352677" y="2076450"/>
            <a:ext cx="457198" cy="15240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V="1">
            <a:off x="2362200" y="2000250"/>
            <a:ext cx="95250" cy="2476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1158526" y="4699179"/>
          <a:ext cx="7315200" cy="1425578"/>
        </p:xfrm>
        <a:graphic>
          <a:graphicData uri="http://schemas.openxmlformats.org/drawingml/2006/table">
            <a:tbl>
              <a:tblPr/>
              <a:tblGrid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</a:tblGrid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23850" y="5067300"/>
            <a:ext cx="6783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Code 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matrix</a:t>
            </a:r>
            <a:endParaRPr lang="en-US" sz="1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00075"/>
          </a:xfrm>
        </p:spPr>
        <p:txBody>
          <a:bodyPr/>
          <a:lstStyle/>
          <a:p>
            <a:r>
              <a:rPr lang="en-US" sz="2800" dirty="0" smtClean="0"/>
              <a:t>Rate 7/8 1344-LDPC code proposed for 11ay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514350" y="1266223"/>
            <a:ext cx="8191500" cy="4745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buFont typeface="Arial" pitchFamily="34" charset="0"/>
              <a:buChar char="•"/>
            </a:pPr>
            <a:r>
              <a:rPr lang="en-US" sz="14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Generation </a:t>
            </a:r>
            <a:r>
              <a:rPr lang="en-US" sz="14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of the rate 7/8  </a:t>
            </a:r>
            <a:r>
              <a:rPr lang="en-US" sz="14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1344-LDPC </a:t>
            </a:r>
            <a:r>
              <a:rPr lang="en-US" sz="14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code based on the 11ad rate </a:t>
            </a:r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3/4</a:t>
            </a:r>
            <a:r>
              <a:rPr lang="en-US" sz="14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672-LDPC code (complementary):</a:t>
            </a:r>
            <a:endParaRPr lang="en-US" sz="14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Find </a:t>
            </a:r>
            <a:r>
              <a:rPr lang="en-US" sz="14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an optimal lifting matrix (by search </a:t>
            </a:r>
            <a:r>
              <a:rPr lang="en-US" sz="14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to </a:t>
            </a:r>
            <a:r>
              <a:rPr lang="en-US" sz="14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yield the best error rate performance) to be applied to the </a:t>
            </a:r>
            <a:r>
              <a:rPr lang="en-US" sz="14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11ad 3/4 672-LDPC code matrix. </a:t>
            </a:r>
            <a:r>
              <a:rPr lang="en-US" sz="14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optimal lifting </a:t>
            </a:r>
            <a:r>
              <a:rPr lang="en-US" sz="1400" b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matrix is </a:t>
            </a:r>
            <a:r>
              <a:rPr lang="en-US" sz="1400" b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shown as below.</a:t>
            </a:r>
          </a:p>
          <a:p>
            <a:pPr>
              <a:lnSpc>
                <a:spcPct val="140000"/>
              </a:lnSpc>
            </a:pPr>
            <a:endParaRPr lang="en-US" sz="14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40000"/>
              </a:lnSpc>
            </a:pPr>
            <a:endParaRPr lang="en-US" sz="14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40000"/>
              </a:lnSpc>
            </a:pPr>
            <a:endParaRPr lang="en-US" sz="14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40000"/>
              </a:lnSpc>
            </a:pPr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</a:rPr>
              <a:t>     </a:t>
            </a:r>
            <a:r>
              <a:rPr lang="en-US" sz="1400" b="1" dirty="0" smtClean="0">
                <a:solidFill>
                  <a:schemeClr val="tx1"/>
                </a:solidFill>
                <a:latin typeface="Calibri" pitchFamily="34" charset="0"/>
              </a:rPr>
              <a:t>Rows #1 and #3 as well as Row #2 and #4 are complementary. </a:t>
            </a:r>
          </a:p>
          <a:p>
            <a:pPr>
              <a:lnSpc>
                <a:spcPct val="140000"/>
              </a:lnSpc>
            </a:pPr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</a:rPr>
              <a:t>-  Applying the optimal lifting matrix to the 11ad rate 3/4 672-LDPC code matrix yields:</a:t>
            </a:r>
          </a:p>
          <a:p>
            <a:pPr>
              <a:lnSpc>
                <a:spcPct val="140000"/>
              </a:lnSpc>
            </a:pPr>
            <a:endParaRPr lang="en-US" sz="1400" b="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40000"/>
              </a:lnSpc>
            </a:pPr>
            <a:endParaRPr lang="en-US" sz="1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40000"/>
              </a:lnSpc>
            </a:pPr>
            <a:endParaRPr lang="en-US" sz="1400" b="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40000"/>
              </a:lnSpc>
            </a:pPr>
            <a:endParaRPr lang="en-US" sz="1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40000"/>
              </a:lnSpc>
            </a:pPr>
            <a:endParaRPr lang="en-US" sz="1400" b="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</a:rPr>
              <a:t>- Summing the 1</a:t>
            </a:r>
            <a:r>
              <a:rPr lang="en-US" sz="1400" baseline="30000" dirty="0" smtClean="0">
                <a:solidFill>
                  <a:schemeClr val="tx1"/>
                </a:solidFill>
                <a:latin typeface="Calibri" pitchFamily="34" charset="0"/>
              </a:rPr>
              <a:t>st</a:t>
            </a:r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</a:rPr>
              <a:t>&amp; 5</a:t>
            </a:r>
            <a:r>
              <a:rPr lang="en-US" sz="1400" baseline="30000" dirty="0" smtClean="0">
                <a:solidFill>
                  <a:schemeClr val="tx1"/>
                </a:solidFill>
                <a:latin typeface="Calibri" pitchFamily="34" charset="0"/>
              </a:rPr>
              <a:t>th</a:t>
            </a:r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</a:rPr>
              <a:t>, 2</a:t>
            </a:r>
            <a:r>
              <a:rPr lang="en-US" sz="1400" baseline="30000" dirty="0" smtClean="0">
                <a:solidFill>
                  <a:schemeClr val="tx1"/>
                </a:solidFill>
                <a:latin typeface="Calibri" pitchFamily="34" charset="0"/>
              </a:rPr>
              <a:t>nd</a:t>
            </a:r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</a:rPr>
              <a:t>&amp;6</a:t>
            </a:r>
            <a:r>
              <a:rPr lang="en-US" sz="1400" baseline="30000" dirty="0" smtClean="0">
                <a:solidFill>
                  <a:schemeClr val="tx1"/>
                </a:solidFill>
                <a:latin typeface="Calibri" pitchFamily="34" charset="0"/>
              </a:rPr>
              <a:t>th</a:t>
            </a:r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</a:rPr>
              <a:t>, 3</a:t>
            </a:r>
            <a:r>
              <a:rPr lang="en-US" sz="1400" baseline="30000" dirty="0" smtClean="0">
                <a:solidFill>
                  <a:schemeClr val="tx1"/>
                </a:solidFill>
                <a:latin typeface="Calibri" pitchFamily="34" charset="0"/>
              </a:rPr>
              <a:t>rd</a:t>
            </a:r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</a:rPr>
              <a:t>&amp;7</a:t>
            </a:r>
            <a:r>
              <a:rPr lang="en-US" sz="1400" baseline="30000" dirty="0" smtClean="0">
                <a:solidFill>
                  <a:schemeClr val="tx1"/>
                </a:solidFill>
                <a:latin typeface="Calibri" pitchFamily="34" charset="0"/>
              </a:rPr>
              <a:t>th</a:t>
            </a:r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</a:rPr>
              <a:t> and 4</a:t>
            </a:r>
            <a:r>
              <a:rPr lang="en-US" sz="1400" baseline="30000" dirty="0" smtClean="0">
                <a:solidFill>
                  <a:schemeClr val="tx1"/>
                </a:solidFill>
                <a:latin typeface="Calibri" pitchFamily="34" charset="0"/>
              </a:rPr>
              <a:t>th</a:t>
            </a:r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</a:rPr>
              <a:t>&amp;8</a:t>
            </a:r>
            <a:r>
              <a:rPr lang="en-US" sz="1400" baseline="30000" dirty="0" smtClean="0">
                <a:solidFill>
                  <a:schemeClr val="tx1"/>
                </a:solidFill>
                <a:latin typeface="Calibri" pitchFamily="34" charset="0"/>
              </a:rPr>
              <a:t>th</a:t>
            </a:r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</a:rPr>
              <a:t> rows of the matrix 336 rows x 1344 columns, Z=42 above results in the rate 7/8 (1344,  1176) LDPC code matrix (168 rows x 1344 columns, Z=42):</a:t>
            </a:r>
            <a:endParaRPr lang="en-US" sz="1400" b="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40000"/>
              </a:lnSpc>
            </a:pPr>
            <a:endParaRPr lang="en-US" sz="14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91282" y="2148709"/>
          <a:ext cx="7315200" cy="763589"/>
        </p:xfrm>
        <a:graphic>
          <a:graphicData uri="http://schemas.openxmlformats.org/drawingml/2006/table">
            <a:tbl>
              <a:tblPr/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302" marR="9302" marT="9301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2162176"/>
            <a:ext cx="6286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>
                <a:solidFill>
                  <a:schemeClr val="tx1"/>
                </a:solidFill>
              </a:rPr>
              <a:t>Row #1</a:t>
            </a:r>
          </a:p>
          <a:p>
            <a:pPr algn="r"/>
            <a:r>
              <a:rPr lang="en-US" sz="1100" dirty="0" smtClean="0">
                <a:solidFill>
                  <a:schemeClr val="tx1"/>
                </a:solidFill>
              </a:rPr>
              <a:t>#2</a:t>
            </a:r>
          </a:p>
          <a:p>
            <a:pPr algn="r"/>
            <a:r>
              <a:rPr lang="en-US" sz="1100" dirty="0" smtClean="0">
                <a:solidFill>
                  <a:schemeClr val="tx1"/>
                </a:solidFill>
              </a:rPr>
              <a:t>#3</a:t>
            </a:r>
          </a:p>
          <a:p>
            <a:pPr algn="r"/>
            <a:r>
              <a:rPr lang="en-US" sz="1100" dirty="0" smtClean="0">
                <a:solidFill>
                  <a:schemeClr val="tx1"/>
                </a:solidFill>
              </a:rPr>
              <a:t>#4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206151" y="3518079"/>
          <a:ext cx="7315200" cy="1425578"/>
        </p:xfrm>
        <a:graphic>
          <a:graphicData uri="http://schemas.openxmlformats.org/drawingml/2006/table">
            <a:tbl>
              <a:tblPr/>
              <a:tblGrid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</a:tblGrid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66725" y="3600451"/>
            <a:ext cx="62869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>
                <a:solidFill>
                  <a:schemeClr val="tx1"/>
                </a:solidFill>
              </a:rPr>
              <a:t>Row #1</a:t>
            </a:r>
          </a:p>
          <a:p>
            <a:pPr algn="r"/>
            <a:r>
              <a:rPr lang="en-US" sz="1100" dirty="0" smtClean="0">
                <a:solidFill>
                  <a:schemeClr val="tx1"/>
                </a:solidFill>
              </a:rPr>
              <a:t>#2</a:t>
            </a:r>
          </a:p>
          <a:p>
            <a:pPr algn="r"/>
            <a:r>
              <a:rPr lang="en-US" sz="1100" dirty="0" smtClean="0">
                <a:solidFill>
                  <a:schemeClr val="tx1"/>
                </a:solidFill>
              </a:rPr>
              <a:t>#3</a:t>
            </a:r>
          </a:p>
          <a:p>
            <a:pPr algn="r"/>
            <a:r>
              <a:rPr lang="en-US" sz="1100" dirty="0" smtClean="0">
                <a:solidFill>
                  <a:schemeClr val="tx1"/>
                </a:solidFill>
              </a:rPr>
              <a:t>#4</a:t>
            </a:r>
          </a:p>
          <a:p>
            <a:pPr algn="r"/>
            <a:r>
              <a:rPr lang="en-US" sz="1100" dirty="0" smtClean="0">
                <a:solidFill>
                  <a:schemeClr val="tx1"/>
                </a:solidFill>
              </a:rPr>
              <a:t>#5</a:t>
            </a:r>
          </a:p>
          <a:p>
            <a:pPr algn="r"/>
            <a:r>
              <a:rPr lang="en-US" sz="1100" dirty="0" smtClean="0">
                <a:solidFill>
                  <a:schemeClr val="tx1"/>
                </a:solidFill>
              </a:rPr>
              <a:t>#6</a:t>
            </a:r>
          </a:p>
          <a:p>
            <a:pPr algn="r"/>
            <a:r>
              <a:rPr lang="en-US" sz="1100" dirty="0" smtClean="0">
                <a:solidFill>
                  <a:schemeClr val="tx1"/>
                </a:solidFill>
              </a:rPr>
              <a:t>#7</a:t>
            </a:r>
          </a:p>
          <a:p>
            <a:pPr algn="r"/>
            <a:r>
              <a:rPr lang="en-US" sz="1100" dirty="0" smtClean="0">
                <a:solidFill>
                  <a:schemeClr val="tx1"/>
                </a:solidFill>
              </a:rPr>
              <a:t>#8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176410" y="5504717"/>
          <a:ext cx="7315200" cy="733426"/>
        </p:xfrm>
        <a:graphic>
          <a:graphicData uri="http://schemas.openxmlformats.org/drawingml/2006/table">
            <a:tbl>
              <a:tblPr/>
              <a:tblGrid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  <a:gridCol w="228600"/>
              </a:tblGrid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31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15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20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18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27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13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24</a:t>
                      </a:r>
                    </a:p>
                  </a:txBody>
                  <a:tcPr marL="5953" marR="5953" marT="595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2925"/>
            <a:ext cx="7770813" cy="1065213"/>
          </a:xfrm>
        </p:spPr>
        <p:txBody>
          <a:bodyPr/>
          <a:lstStyle/>
          <a:p>
            <a:r>
              <a:rPr lang="en-US" sz="2000" dirty="0" smtClean="0"/>
              <a:t>SC Blocking for the 1344-LDPC code and the 1248-LDPC code (QPSK, SC block length of 448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grpSp>
        <p:nvGrpSpPr>
          <p:cNvPr id="150" name="Group 149"/>
          <p:cNvGrpSpPr/>
          <p:nvPr/>
        </p:nvGrpSpPr>
        <p:grpSpPr>
          <a:xfrm>
            <a:off x="631826" y="1590676"/>
            <a:ext cx="7808365" cy="4518396"/>
            <a:chOff x="155575" y="933450"/>
            <a:chExt cx="9293521" cy="5461850"/>
          </a:xfrm>
        </p:grpSpPr>
        <p:sp>
          <p:nvSpPr>
            <p:cNvPr id="151" name="TextBox 150"/>
            <p:cNvSpPr txBox="1">
              <a:spLocks noChangeArrowheads="1"/>
            </p:cNvSpPr>
            <p:nvPr/>
          </p:nvSpPr>
          <p:spPr bwMode="auto">
            <a:xfrm>
              <a:off x="309563" y="933450"/>
              <a:ext cx="4148146" cy="476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tx1"/>
                  </a:solidFill>
                </a:rPr>
                <a:t>SC QPSK blocking for codeword length 1344</a:t>
              </a:r>
            </a:p>
          </p:txBody>
        </p:sp>
        <p:sp>
          <p:nvSpPr>
            <p:cNvPr id="152" name="Down Arrow 89"/>
            <p:cNvSpPr>
              <a:spLocks noChangeArrowheads="1"/>
            </p:cNvSpPr>
            <p:nvPr/>
          </p:nvSpPr>
          <p:spPr bwMode="auto">
            <a:xfrm>
              <a:off x="2344738" y="3121025"/>
              <a:ext cx="268287" cy="307975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3" name="TextBox 104"/>
            <p:cNvSpPr txBox="1">
              <a:spLocks noChangeArrowheads="1"/>
            </p:cNvSpPr>
            <p:nvPr/>
          </p:nvSpPr>
          <p:spPr bwMode="auto">
            <a:xfrm>
              <a:off x="309563" y="3160713"/>
              <a:ext cx="1628972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Bit-to-symbol mapping</a:t>
              </a:r>
            </a:p>
          </p:txBody>
        </p:sp>
        <p:sp>
          <p:nvSpPr>
            <p:cNvPr id="154" name="Down Arrow 127"/>
            <p:cNvSpPr>
              <a:spLocks noChangeArrowheads="1"/>
            </p:cNvSpPr>
            <p:nvPr/>
          </p:nvSpPr>
          <p:spPr bwMode="auto">
            <a:xfrm>
              <a:off x="2344738" y="4427538"/>
              <a:ext cx="268287" cy="307975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5" name="TextBox 128"/>
            <p:cNvSpPr txBox="1">
              <a:spLocks noChangeArrowheads="1"/>
            </p:cNvSpPr>
            <p:nvPr/>
          </p:nvSpPr>
          <p:spPr bwMode="auto">
            <a:xfrm>
              <a:off x="347663" y="4543425"/>
              <a:ext cx="763587" cy="350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Blocking</a:t>
              </a:r>
            </a:p>
          </p:txBody>
        </p:sp>
        <p:grpSp>
          <p:nvGrpSpPr>
            <p:cNvPr id="156" name="Group 199"/>
            <p:cNvGrpSpPr>
              <a:grpSpLocks/>
            </p:cNvGrpSpPr>
            <p:nvPr/>
          </p:nvGrpSpPr>
          <p:grpSpPr bwMode="auto">
            <a:xfrm>
              <a:off x="1000125" y="4849811"/>
              <a:ext cx="2995613" cy="447634"/>
              <a:chOff x="1192360" y="4888390"/>
              <a:chExt cx="2995590" cy="447825"/>
            </a:xfrm>
          </p:grpSpPr>
          <p:grpSp>
            <p:nvGrpSpPr>
              <p:cNvPr id="283" name="Group 130"/>
              <p:cNvGrpSpPr>
                <a:grpSpLocks/>
              </p:cNvGrpSpPr>
              <p:nvPr/>
            </p:nvGrpSpPr>
            <p:grpSpPr bwMode="auto">
              <a:xfrm>
                <a:off x="1192360" y="4888390"/>
                <a:ext cx="998530" cy="447825"/>
                <a:chOff x="769905" y="2814520"/>
                <a:chExt cx="998530" cy="447825"/>
              </a:xfrm>
            </p:grpSpPr>
            <p:sp>
              <p:nvSpPr>
                <p:cNvPr id="290" name="TextBox 140"/>
                <p:cNvSpPr txBox="1">
                  <a:spLocks noChangeArrowheads="1"/>
                </p:cNvSpPr>
                <p:nvPr/>
              </p:nvSpPr>
              <p:spPr bwMode="auto">
                <a:xfrm>
                  <a:off x="825476" y="2852926"/>
                  <a:ext cx="889453" cy="40941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600" b="0" dirty="0">
                      <a:solidFill>
                        <a:schemeClr val="tx1"/>
                      </a:solidFill>
                    </a:rPr>
                    <a:t>BLK 1</a:t>
                  </a:r>
                </a:p>
              </p:txBody>
            </p:sp>
            <p:sp>
              <p:nvSpPr>
                <p:cNvPr id="291" name="Rectangle 141"/>
                <p:cNvSpPr>
                  <a:spLocks noChangeArrowheads="1"/>
                </p:cNvSpPr>
                <p:nvPr/>
              </p:nvSpPr>
              <p:spPr bwMode="auto">
                <a:xfrm>
                  <a:off x="769905" y="2814520"/>
                  <a:ext cx="998530" cy="42245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>
                    <a:lnSpc>
                      <a:spcPct val="140000"/>
                    </a:lnSpc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84" name="Group 131"/>
              <p:cNvGrpSpPr>
                <a:grpSpLocks/>
              </p:cNvGrpSpPr>
              <p:nvPr/>
            </p:nvGrpSpPr>
            <p:grpSpPr bwMode="auto">
              <a:xfrm>
                <a:off x="2190890" y="4888390"/>
                <a:ext cx="998530" cy="447823"/>
                <a:chOff x="769905" y="2814520"/>
                <a:chExt cx="998530" cy="447823"/>
              </a:xfrm>
            </p:grpSpPr>
            <p:sp>
              <p:nvSpPr>
                <p:cNvPr id="288" name="TextBox 138"/>
                <p:cNvSpPr txBox="1">
                  <a:spLocks noChangeArrowheads="1"/>
                </p:cNvSpPr>
                <p:nvPr/>
              </p:nvSpPr>
              <p:spPr bwMode="auto">
                <a:xfrm>
                  <a:off x="825477" y="2852923"/>
                  <a:ext cx="889453" cy="4094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600" b="0" dirty="0">
                      <a:solidFill>
                        <a:schemeClr val="tx1"/>
                      </a:solidFill>
                    </a:rPr>
                    <a:t>BLK 2</a:t>
                  </a:r>
                </a:p>
              </p:txBody>
            </p:sp>
            <p:sp>
              <p:nvSpPr>
                <p:cNvPr id="289" name="Rectangle 139"/>
                <p:cNvSpPr>
                  <a:spLocks noChangeArrowheads="1"/>
                </p:cNvSpPr>
                <p:nvPr/>
              </p:nvSpPr>
              <p:spPr bwMode="auto">
                <a:xfrm>
                  <a:off x="769905" y="2814520"/>
                  <a:ext cx="998530" cy="42245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>
                    <a:lnSpc>
                      <a:spcPct val="140000"/>
                    </a:lnSpc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85" name="Group 132"/>
              <p:cNvGrpSpPr>
                <a:grpSpLocks/>
              </p:cNvGrpSpPr>
              <p:nvPr/>
            </p:nvGrpSpPr>
            <p:grpSpPr bwMode="auto">
              <a:xfrm>
                <a:off x="3189420" y="4888390"/>
                <a:ext cx="998530" cy="447823"/>
                <a:chOff x="769905" y="2814520"/>
                <a:chExt cx="998530" cy="447823"/>
              </a:xfrm>
            </p:grpSpPr>
            <p:sp>
              <p:nvSpPr>
                <p:cNvPr id="286" name="TextBox 136"/>
                <p:cNvSpPr txBox="1">
                  <a:spLocks noChangeArrowheads="1"/>
                </p:cNvSpPr>
                <p:nvPr/>
              </p:nvSpPr>
              <p:spPr bwMode="auto">
                <a:xfrm>
                  <a:off x="825476" y="2852923"/>
                  <a:ext cx="889453" cy="4094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600" b="0" dirty="0">
                      <a:solidFill>
                        <a:schemeClr val="tx1"/>
                      </a:solidFill>
                    </a:rPr>
                    <a:t>BLK 3</a:t>
                  </a:r>
                </a:p>
              </p:txBody>
            </p:sp>
            <p:sp>
              <p:nvSpPr>
                <p:cNvPr id="287" name="Rectangle 137"/>
                <p:cNvSpPr>
                  <a:spLocks noChangeArrowheads="1"/>
                </p:cNvSpPr>
                <p:nvPr/>
              </p:nvSpPr>
              <p:spPr bwMode="auto">
                <a:xfrm>
                  <a:off x="769905" y="2814520"/>
                  <a:ext cx="998530" cy="42245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>
                    <a:lnSpc>
                      <a:spcPct val="140000"/>
                    </a:lnSpc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157" name="Right Brace 142"/>
            <p:cNvSpPr>
              <a:spLocks/>
            </p:cNvSpPr>
            <p:nvPr/>
          </p:nvSpPr>
          <p:spPr bwMode="auto">
            <a:xfrm rot="5400000">
              <a:off x="1402556" y="4947444"/>
              <a:ext cx="155575" cy="960438"/>
            </a:xfrm>
            <a:prstGeom prst="rightBrace">
              <a:avLst>
                <a:gd name="adj1" fmla="val 831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158" name="Right Brace 143"/>
            <p:cNvSpPr>
              <a:spLocks/>
            </p:cNvSpPr>
            <p:nvPr/>
          </p:nvSpPr>
          <p:spPr bwMode="auto">
            <a:xfrm rot="5400000">
              <a:off x="2439194" y="4947444"/>
              <a:ext cx="155575" cy="960437"/>
            </a:xfrm>
            <a:prstGeom prst="rightBrace">
              <a:avLst>
                <a:gd name="adj1" fmla="val 831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159" name="Right Brace 144"/>
            <p:cNvSpPr>
              <a:spLocks/>
            </p:cNvSpPr>
            <p:nvPr/>
          </p:nvSpPr>
          <p:spPr bwMode="auto">
            <a:xfrm rot="5400000">
              <a:off x="3437731" y="4947444"/>
              <a:ext cx="155575" cy="960438"/>
            </a:xfrm>
            <a:prstGeom prst="rightBrace">
              <a:avLst>
                <a:gd name="adj1" fmla="val 831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160" name="TextBox 146"/>
            <p:cNvSpPr txBox="1">
              <a:spLocks noChangeArrowheads="1"/>
            </p:cNvSpPr>
            <p:nvPr/>
          </p:nvSpPr>
          <p:spPr bwMode="auto">
            <a:xfrm>
              <a:off x="1268413" y="5464175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161" name="TextBox 147"/>
            <p:cNvSpPr txBox="1">
              <a:spLocks noChangeArrowheads="1"/>
            </p:cNvSpPr>
            <p:nvPr/>
          </p:nvSpPr>
          <p:spPr bwMode="auto">
            <a:xfrm>
              <a:off x="2306638" y="5464175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162" name="TextBox 148"/>
            <p:cNvSpPr txBox="1">
              <a:spLocks noChangeArrowheads="1"/>
            </p:cNvSpPr>
            <p:nvPr/>
          </p:nvSpPr>
          <p:spPr bwMode="auto">
            <a:xfrm>
              <a:off x="3336925" y="5468938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163" name="TextBox 150"/>
            <p:cNvSpPr txBox="1">
              <a:spLocks noChangeArrowheads="1"/>
            </p:cNvSpPr>
            <p:nvPr/>
          </p:nvSpPr>
          <p:spPr bwMode="auto">
            <a:xfrm>
              <a:off x="193675" y="5464175"/>
              <a:ext cx="745717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(symbols)</a:t>
              </a:r>
            </a:p>
          </p:txBody>
        </p:sp>
        <p:sp>
          <p:nvSpPr>
            <p:cNvPr id="164" name="TextBox 182"/>
            <p:cNvSpPr txBox="1">
              <a:spLocks noChangeArrowheads="1"/>
            </p:cNvSpPr>
            <p:nvPr/>
          </p:nvSpPr>
          <p:spPr bwMode="auto">
            <a:xfrm>
              <a:off x="1856888" y="4119563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672</a:t>
              </a:r>
            </a:p>
          </p:txBody>
        </p:sp>
        <p:sp>
          <p:nvSpPr>
            <p:cNvPr id="165" name="TextBox 183"/>
            <p:cNvSpPr txBox="1">
              <a:spLocks noChangeArrowheads="1"/>
            </p:cNvSpPr>
            <p:nvPr/>
          </p:nvSpPr>
          <p:spPr bwMode="auto">
            <a:xfrm>
              <a:off x="155575" y="4119563"/>
              <a:ext cx="800219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166" name="Group 170"/>
            <p:cNvGrpSpPr>
              <a:grpSpLocks/>
            </p:cNvGrpSpPr>
            <p:nvPr/>
          </p:nvGrpSpPr>
          <p:grpSpPr bwMode="auto">
            <a:xfrm>
              <a:off x="1570276" y="3544888"/>
              <a:ext cx="1850262" cy="577850"/>
              <a:chOff x="647938" y="3582988"/>
              <a:chExt cx="1850262" cy="577850"/>
            </a:xfrm>
          </p:grpSpPr>
          <p:grpSp>
            <p:nvGrpSpPr>
              <p:cNvPr id="275" name="Group 178"/>
              <p:cNvGrpSpPr>
                <a:grpSpLocks/>
              </p:cNvGrpSpPr>
              <p:nvPr/>
            </p:nvGrpSpPr>
            <p:grpSpPr bwMode="auto">
              <a:xfrm>
                <a:off x="647938" y="3582988"/>
                <a:ext cx="927995" cy="344487"/>
                <a:chOff x="648278" y="2276850"/>
                <a:chExt cx="928132" cy="345645"/>
              </a:xfrm>
            </p:grpSpPr>
            <p:sp>
              <p:nvSpPr>
                <p:cNvPr id="281" name="TextBox 179"/>
                <p:cNvSpPr txBox="1">
                  <a:spLocks noChangeArrowheads="1"/>
                </p:cNvSpPr>
                <p:nvPr/>
              </p:nvSpPr>
              <p:spPr bwMode="auto">
                <a:xfrm>
                  <a:off x="648278" y="2315255"/>
                  <a:ext cx="902945" cy="2779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200" b="0">
                      <a:solidFill>
                        <a:schemeClr val="tx1"/>
                      </a:solidFill>
                    </a:rPr>
                    <a:t>Codeword1</a:t>
                  </a:r>
                </a:p>
              </p:txBody>
            </p:sp>
            <p:sp>
              <p:nvSpPr>
                <p:cNvPr id="282" name="Rectangle 180"/>
                <p:cNvSpPr>
                  <a:spLocks noChangeArrowheads="1"/>
                </p:cNvSpPr>
                <p:nvPr/>
              </p:nvSpPr>
              <p:spPr bwMode="auto">
                <a:xfrm>
                  <a:off x="654690" y="2276850"/>
                  <a:ext cx="921720" cy="34564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>
                    <a:lnSpc>
                      <a:spcPct val="140000"/>
                    </a:lnSpc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76" name="Right Brace 181"/>
              <p:cNvSpPr>
                <a:spLocks/>
              </p:cNvSpPr>
              <p:nvPr/>
            </p:nvSpPr>
            <p:spPr bwMode="auto">
              <a:xfrm rot="5400000">
                <a:off x="1018381" y="3640932"/>
                <a:ext cx="155575" cy="884238"/>
              </a:xfrm>
              <a:prstGeom prst="rightBrace">
                <a:avLst>
                  <a:gd name="adj1" fmla="val 8341"/>
                  <a:gd name="adj2" fmla="val 5000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77" name="Group 184"/>
              <p:cNvGrpSpPr>
                <a:grpSpLocks/>
              </p:cNvGrpSpPr>
              <p:nvPr/>
            </p:nvGrpSpPr>
            <p:grpSpPr bwMode="auto">
              <a:xfrm>
                <a:off x="1570277" y="3582988"/>
                <a:ext cx="927923" cy="344487"/>
                <a:chOff x="648211" y="2276850"/>
                <a:chExt cx="928199" cy="345645"/>
              </a:xfrm>
            </p:grpSpPr>
            <p:sp>
              <p:nvSpPr>
                <p:cNvPr id="279" name="TextBox 185"/>
                <p:cNvSpPr txBox="1">
                  <a:spLocks noChangeArrowheads="1"/>
                </p:cNvSpPr>
                <p:nvPr/>
              </p:nvSpPr>
              <p:spPr bwMode="auto">
                <a:xfrm>
                  <a:off x="648211" y="2315255"/>
                  <a:ext cx="903080" cy="2779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200" b="0">
                      <a:solidFill>
                        <a:schemeClr val="tx1"/>
                      </a:solidFill>
                    </a:rPr>
                    <a:t>Codeword2</a:t>
                  </a:r>
                </a:p>
              </p:txBody>
            </p:sp>
            <p:sp>
              <p:nvSpPr>
                <p:cNvPr id="280" name="Rectangle 186"/>
                <p:cNvSpPr>
                  <a:spLocks noChangeArrowheads="1"/>
                </p:cNvSpPr>
                <p:nvPr/>
              </p:nvSpPr>
              <p:spPr bwMode="auto">
                <a:xfrm>
                  <a:off x="654690" y="2276850"/>
                  <a:ext cx="921720" cy="34564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>
                    <a:lnSpc>
                      <a:spcPct val="140000"/>
                    </a:lnSpc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78" name="Right Brace 193"/>
              <p:cNvSpPr>
                <a:spLocks/>
              </p:cNvSpPr>
              <p:nvPr/>
            </p:nvSpPr>
            <p:spPr bwMode="auto">
              <a:xfrm rot="5400000">
                <a:off x="1939925" y="3641726"/>
                <a:ext cx="155575" cy="882650"/>
              </a:xfrm>
              <a:prstGeom prst="rightBrace">
                <a:avLst>
                  <a:gd name="adj1" fmla="val 8326"/>
                  <a:gd name="adj2" fmla="val 5000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67" name="TextBox 196"/>
            <p:cNvSpPr txBox="1">
              <a:spLocks noChangeArrowheads="1"/>
            </p:cNvSpPr>
            <p:nvPr/>
          </p:nvSpPr>
          <p:spPr bwMode="auto">
            <a:xfrm>
              <a:off x="2739538" y="4119563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672</a:t>
              </a:r>
            </a:p>
          </p:txBody>
        </p:sp>
        <p:grpSp>
          <p:nvGrpSpPr>
            <p:cNvPr id="168" name="Group 173"/>
            <p:cNvGrpSpPr>
              <a:grpSpLocks/>
            </p:cNvGrpSpPr>
            <p:nvPr/>
          </p:nvGrpSpPr>
          <p:grpSpPr bwMode="auto">
            <a:xfrm>
              <a:off x="1116013" y="1393826"/>
              <a:ext cx="2304595" cy="1787655"/>
              <a:chOff x="193675" y="1355726"/>
              <a:chExt cx="2304595" cy="1788364"/>
            </a:xfrm>
          </p:grpSpPr>
          <p:grpSp>
            <p:nvGrpSpPr>
              <p:cNvPr id="255" name="Group 151"/>
              <p:cNvGrpSpPr>
                <a:grpSpLocks/>
              </p:cNvGrpSpPr>
              <p:nvPr/>
            </p:nvGrpSpPr>
            <p:grpSpPr bwMode="auto">
              <a:xfrm>
                <a:off x="693738" y="1355726"/>
                <a:ext cx="882650" cy="431059"/>
                <a:chOff x="923525" y="1355130"/>
                <a:chExt cx="652885" cy="431734"/>
              </a:xfrm>
            </p:grpSpPr>
            <p:sp>
              <p:nvSpPr>
                <p:cNvPr id="273" name="TextBox 36"/>
                <p:cNvSpPr txBox="1">
                  <a:spLocks noChangeArrowheads="1"/>
                </p:cNvSpPr>
                <p:nvPr/>
              </p:nvSpPr>
              <p:spPr bwMode="auto">
                <a:xfrm>
                  <a:off x="1026521" y="1355130"/>
                  <a:ext cx="425911" cy="4317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100" b="0">
                      <a:solidFill>
                        <a:schemeClr val="tx1"/>
                      </a:solidFill>
                    </a:rPr>
                    <a:t>Source</a:t>
                  </a:r>
                </a:p>
                <a:p>
                  <a:pPr algn="ctr"/>
                  <a:r>
                    <a:rPr lang="en-US" sz="1100" b="0">
                      <a:solidFill>
                        <a:schemeClr val="tx1"/>
                      </a:solidFill>
                    </a:rPr>
                    <a:t>word1</a:t>
                  </a:r>
                </a:p>
              </p:txBody>
            </p:sp>
            <p:sp>
              <p:nvSpPr>
                <p:cNvPr id="274" name="Rectangle 38"/>
                <p:cNvSpPr>
                  <a:spLocks noChangeArrowheads="1"/>
                </p:cNvSpPr>
                <p:nvPr/>
              </p:nvSpPr>
              <p:spPr bwMode="auto">
                <a:xfrm>
                  <a:off x="923525" y="1393536"/>
                  <a:ext cx="652885" cy="384050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>
                    <a:lnSpc>
                      <a:spcPct val="140000"/>
                    </a:lnSpc>
                  </a:pPr>
                  <a:endParaRPr lang="en-US" sz="110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56" name="Group 162"/>
              <p:cNvGrpSpPr>
                <a:grpSpLocks/>
              </p:cNvGrpSpPr>
              <p:nvPr/>
            </p:nvGrpSpPr>
            <p:grpSpPr bwMode="auto">
              <a:xfrm>
                <a:off x="647938" y="2276475"/>
                <a:ext cx="927995" cy="346075"/>
                <a:chOff x="648278" y="2276850"/>
                <a:chExt cx="928132" cy="345645"/>
              </a:xfrm>
            </p:grpSpPr>
            <p:sp>
              <p:nvSpPr>
                <p:cNvPr id="271" name="TextBox 62"/>
                <p:cNvSpPr txBox="1">
                  <a:spLocks noChangeArrowheads="1"/>
                </p:cNvSpPr>
                <p:nvPr/>
              </p:nvSpPr>
              <p:spPr bwMode="auto">
                <a:xfrm>
                  <a:off x="648278" y="2315255"/>
                  <a:ext cx="902945" cy="27676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200" b="0">
                      <a:solidFill>
                        <a:schemeClr val="tx1"/>
                      </a:solidFill>
                    </a:rPr>
                    <a:t>Codeword1</a:t>
                  </a:r>
                </a:p>
              </p:txBody>
            </p:sp>
            <p:sp>
              <p:nvSpPr>
                <p:cNvPr id="272" name="Rectangle 63"/>
                <p:cNvSpPr>
                  <a:spLocks noChangeArrowheads="1"/>
                </p:cNvSpPr>
                <p:nvPr/>
              </p:nvSpPr>
              <p:spPr bwMode="auto">
                <a:xfrm>
                  <a:off x="654690" y="2276850"/>
                  <a:ext cx="921720" cy="34564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>
                    <a:lnSpc>
                      <a:spcPct val="140000"/>
                    </a:lnSpc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57" name="Down Arrow 90"/>
              <p:cNvSpPr>
                <a:spLocks noChangeArrowheads="1"/>
              </p:cNvSpPr>
              <p:nvPr/>
            </p:nvSpPr>
            <p:spPr bwMode="auto">
              <a:xfrm>
                <a:off x="1154113" y="1931988"/>
                <a:ext cx="192087" cy="268287"/>
              </a:xfrm>
              <a:prstGeom prst="downArrow">
                <a:avLst>
                  <a:gd name="adj1" fmla="val 50000"/>
                  <a:gd name="adj2" fmla="val 4988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8" name="Right Brace 94"/>
              <p:cNvSpPr>
                <a:spLocks/>
              </p:cNvSpPr>
              <p:nvPr/>
            </p:nvSpPr>
            <p:spPr bwMode="auto">
              <a:xfrm rot="5400000">
                <a:off x="1018381" y="2334419"/>
                <a:ext cx="155575" cy="884238"/>
              </a:xfrm>
              <a:prstGeom prst="rightBrace">
                <a:avLst>
                  <a:gd name="adj1" fmla="val 8341"/>
                  <a:gd name="adj2" fmla="val 5000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9" name="TextBox 98"/>
              <p:cNvSpPr txBox="1">
                <a:spLocks noChangeArrowheads="1"/>
              </p:cNvSpPr>
              <p:nvPr/>
            </p:nvSpPr>
            <p:spPr bwMode="auto">
              <a:xfrm>
                <a:off x="846715" y="2814520"/>
                <a:ext cx="466794" cy="3294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1344</a:t>
                </a:r>
              </a:p>
            </p:txBody>
          </p:sp>
          <p:sp>
            <p:nvSpPr>
              <p:cNvPr id="260" name="TextBox 102"/>
              <p:cNvSpPr txBox="1">
                <a:spLocks noChangeArrowheads="1"/>
              </p:cNvSpPr>
              <p:nvPr/>
            </p:nvSpPr>
            <p:spPr bwMode="auto">
              <a:xfrm>
                <a:off x="193675" y="2776538"/>
                <a:ext cx="510076" cy="3510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(bits)</a:t>
                </a:r>
              </a:p>
            </p:txBody>
          </p:sp>
          <p:sp>
            <p:nvSpPr>
              <p:cNvPr id="261" name="TextBox 103"/>
              <p:cNvSpPr txBox="1">
                <a:spLocks noChangeArrowheads="1"/>
              </p:cNvSpPr>
              <p:nvPr/>
            </p:nvSpPr>
            <p:spPr bwMode="auto">
              <a:xfrm>
                <a:off x="269875" y="1854200"/>
                <a:ext cx="776175" cy="3510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sz="1200" b="0">
                    <a:solidFill>
                      <a:schemeClr val="tx1"/>
                    </a:solidFill>
                  </a:rPr>
                  <a:t>Encoding</a:t>
                </a:r>
              </a:p>
            </p:txBody>
          </p:sp>
          <p:grpSp>
            <p:nvGrpSpPr>
              <p:cNvPr id="262" name="Group 163"/>
              <p:cNvGrpSpPr>
                <a:grpSpLocks/>
              </p:cNvGrpSpPr>
              <p:nvPr/>
            </p:nvGrpSpPr>
            <p:grpSpPr bwMode="auto">
              <a:xfrm>
                <a:off x="1570276" y="2276475"/>
                <a:ext cx="927994" cy="346075"/>
                <a:chOff x="648278" y="2276850"/>
                <a:chExt cx="928132" cy="345645"/>
              </a:xfrm>
            </p:grpSpPr>
            <p:sp>
              <p:nvSpPr>
                <p:cNvPr id="269" name="TextBox 164"/>
                <p:cNvSpPr txBox="1">
                  <a:spLocks noChangeArrowheads="1"/>
                </p:cNvSpPr>
                <p:nvPr/>
              </p:nvSpPr>
              <p:spPr bwMode="auto">
                <a:xfrm>
                  <a:off x="648278" y="2315255"/>
                  <a:ext cx="902945" cy="27676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200" b="0">
                      <a:solidFill>
                        <a:schemeClr val="tx1"/>
                      </a:solidFill>
                    </a:rPr>
                    <a:t>Codeword2</a:t>
                  </a:r>
                </a:p>
              </p:txBody>
            </p:sp>
            <p:sp>
              <p:nvSpPr>
                <p:cNvPr id="270" name="Rectangle 165"/>
                <p:cNvSpPr>
                  <a:spLocks noChangeArrowheads="1"/>
                </p:cNvSpPr>
                <p:nvPr/>
              </p:nvSpPr>
              <p:spPr bwMode="auto">
                <a:xfrm>
                  <a:off x="654690" y="2276850"/>
                  <a:ext cx="921720" cy="34564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>
                    <a:lnSpc>
                      <a:spcPct val="140000"/>
                    </a:lnSpc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63" name="Right Brace 172"/>
              <p:cNvSpPr>
                <a:spLocks/>
              </p:cNvSpPr>
              <p:nvPr/>
            </p:nvSpPr>
            <p:spPr bwMode="auto">
              <a:xfrm rot="5400000">
                <a:off x="1939925" y="2335213"/>
                <a:ext cx="155575" cy="882650"/>
              </a:xfrm>
              <a:prstGeom prst="rightBrace">
                <a:avLst>
                  <a:gd name="adj1" fmla="val 8326"/>
                  <a:gd name="adj2" fmla="val 5000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4" name="TextBox 175"/>
              <p:cNvSpPr txBox="1">
                <a:spLocks noChangeArrowheads="1"/>
              </p:cNvSpPr>
              <p:nvPr/>
            </p:nvSpPr>
            <p:spPr bwMode="auto">
              <a:xfrm>
                <a:off x="1783520" y="2814638"/>
                <a:ext cx="466794" cy="3294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40000"/>
                  </a:lnSpc>
                </a:pPr>
                <a:r>
                  <a:rPr lang="en-US" sz="1100" b="0">
                    <a:solidFill>
                      <a:schemeClr val="tx1"/>
                    </a:solidFill>
                  </a:rPr>
                  <a:t>1344</a:t>
                </a:r>
              </a:p>
            </p:txBody>
          </p:sp>
          <p:sp>
            <p:nvSpPr>
              <p:cNvPr id="265" name="Down Arrow 200"/>
              <p:cNvSpPr>
                <a:spLocks noChangeArrowheads="1"/>
              </p:cNvSpPr>
              <p:nvPr/>
            </p:nvSpPr>
            <p:spPr bwMode="auto">
              <a:xfrm>
                <a:off x="1960563" y="1931988"/>
                <a:ext cx="192087" cy="268287"/>
              </a:xfrm>
              <a:prstGeom prst="downArrow">
                <a:avLst>
                  <a:gd name="adj1" fmla="val 50000"/>
                  <a:gd name="adj2" fmla="val 49880"/>
                </a:avLst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66" name="Group 203"/>
              <p:cNvGrpSpPr>
                <a:grpSpLocks/>
              </p:cNvGrpSpPr>
              <p:nvPr/>
            </p:nvGrpSpPr>
            <p:grpSpPr bwMode="auto">
              <a:xfrm>
                <a:off x="1576388" y="1355726"/>
                <a:ext cx="882650" cy="431059"/>
                <a:chOff x="923525" y="1355130"/>
                <a:chExt cx="652885" cy="431734"/>
              </a:xfrm>
            </p:grpSpPr>
            <p:sp>
              <p:nvSpPr>
                <p:cNvPr id="267" name="TextBox 204"/>
                <p:cNvSpPr txBox="1">
                  <a:spLocks noChangeArrowheads="1"/>
                </p:cNvSpPr>
                <p:nvPr/>
              </p:nvSpPr>
              <p:spPr bwMode="auto">
                <a:xfrm>
                  <a:off x="1026521" y="1355130"/>
                  <a:ext cx="425911" cy="4317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100" b="0">
                      <a:solidFill>
                        <a:schemeClr val="tx1"/>
                      </a:solidFill>
                    </a:rPr>
                    <a:t>Source</a:t>
                  </a:r>
                </a:p>
                <a:p>
                  <a:pPr algn="ctr"/>
                  <a:r>
                    <a:rPr lang="en-US" sz="1100" b="0">
                      <a:solidFill>
                        <a:schemeClr val="tx1"/>
                      </a:solidFill>
                    </a:rPr>
                    <a:t>word2</a:t>
                  </a:r>
                </a:p>
              </p:txBody>
            </p:sp>
            <p:sp>
              <p:nvSpPr>
                <p:cNvPr id="268" name="Rectangle 205"/>
                <p:cNvSpPr>
                  <a:spLocks noChangeArrowheads="1"/>
                </p:cNvSpPr>
                <p:nvPr/>
              </p:nvSpPr>
              <p:spPr bwMode="auto">
                <a:xfrm>
                  <a:off x="923525" y="1393536"/>
                  <a:ext cx="652885" cy="384050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>
                    <a:lnSpc>
                      <a:spcPct val="140000"/>
                    </a:lnSpc>
                  </a:pPr>
                  <a:endParaRPr lang="en-US" sz="1100">
                    <a:solidFill>
                      <a:schemeClr val="tx1"/>
                    </a:solidFill>
                  </a:endParaRPr>
                </a:p>
              </p:txBody>
            </p:sp>
          </p:grpSp>
        </p:grpSp>
        <p:cxnSp>
          <p:nvCxnSpPr>
            <p:cNvPr id="169" name="Straight Connector 213"/>
            <p:cNvCxnSpPr>
              <a:cxnSpLocks noChangeShapeType="1"/>
            </p:cNvCxnSpPr>
            <p:nvPr/>
          </p:nvCxnSpPr>
          <p:spPr bwMode="auto">
            <a:xfrm flipH="1">
              <a:off x="4603750" y="1085850"/>
              <a:ext cx="6350" cy="4645025"/>
            </a:xfrm>
            <a:prstGeom prst="line">
              <a:avLst/>
            </a:prstGeom>
            <a:noFill/>
            <a:ln w="12700" algn="ctr">
              <a:solidFill>
                <a:srgbClr val="FF0000"/>
              </a:solidFill>
              <a:round/>
              <a:headEnd/>
              <a:tailEnd/>
            </a:ln>
          </p:spPr>
        </p:cxnSp>
        <p:grpSp>
          <p:nvGrpSpPr>
            <p:cNvPr id="170" name="Group 216"/>
            <p:cNvGrpSpPr>
              <a:grpSpLocks/>
            </p:cNvGrpSpPr>
            <p:nvPr/>
          </p:nvGrpSpPr>
          <p:grpSpPr bwMode="auto">
            <a:xfrm>
              <a:off x="5224463" y="1393825"/>
              <a:ext cx="884237" cy="430887"/>
              <a:chOff x="923525" y="1355130"/>
              <a:chExt cx="652885" cy="431562"/>
            </a:xfrm>
          </p:grpSpPr>
          <p:sp>
            <p:nvSpPr>
              <p:cNvPr id="253" name="TextBox 217"/>
              <p:cNvSpPr txBox="1">
                <a:spLocks noChangeArrowheads="1"/>
              </p:cNvSpPr>
              <p:nvPr/>
            </p:nvSpPr>
            <p:spPr bwMode="auto">
              <a:xfrm>
                <a:off x="1026903" y="1355130"/>
                <a:ext cx="425147" cy="431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word1</a:t>
                </a:r>
              </a:p>
            </p:txBody>
          </p:sp>
          <p:sp>
            <p:nvSpPr>
              <p:cNvPr id="254" name="Rectangle 218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71" name="Group 219"/>
            <p:cNvGrpSpPr>
              <a:grpSpLocks/>
            </p:cNvGrpSpPr>
            <p:nvPr/>
          </p:nvGrpSpPr>
          <p:grpSpPr bwMode="auto">
            <a:xfrm>
              <a:off x="5180251" y="2314575"/>
              <a:ext cx="927994" cy="346075"/>
              <a:chOff x="648278" y="2276850"/>
              <a:chExt cx="928132" cy="345645"/>
            </a:xfrm>
          </p:grpSpPr>
          <p:sp>
            <p:nvSpPr>
              <p:cNvPr id="251" name="TextBox 220"/>
              <p:cNvSpPr txBox="1">
                <a:spLocks noChangeArrowheads="1"/>
              </p:cNvSpPr>
              <p:nvPr/>
            </p:nvSpPr>
            <p:spPr bwMode="auto">
              <a:xfrm>
                <a:off x="648278" y="2315255"/>
                <a:ext cx="90294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252" name="Rectangle 221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72" name="Down Arrow 222"/>
            <p:cNvSpPr>
              <a:spLocks noChangeArrowheads="1"/>
            </p:cNvSpPr>
            <p:nvPr/>
          </p:nvSpPr>
          <p:spPr bwMode="auto">
            <a:xfrm>
              <a:off x="6877050" y="3160713"/>
              <a:ext cx="268288" cy="306387"/>
            </a:xfrm>
            <a:prstGeom prst="downArrow">
              <a:avLst>
                <a:gd name="adj1" fmla="val 50000"/>
                <a:gd name="adj2" fmla="val 49963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3" name="Down Arrow 223"/>
            <p:cNvSpPr>
              <a:spLocks noChangeArrowheads="1"/>
            </p:cNvSpPr>
            <p:nvPr/>
          </p:nvSpPr>
          <p:spPr bwMode="auto">
            <a:xfrm>
              <a:off x="5686425" y="1970088"/>
              <a:ext cx="192088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4" name="Right Brace 224"/>
            <p:cNvSpPr>
              <a:spLocks/>
            </p:cNvSpPr>
            <p:nvPr/>
          </p:nvSpPr>
          <p:spPr bwMode="auto">
            <a:xfrm rot="5400000">
              <a:off x="5550694" y="2374107"/>
              <a:ext cx="153987" cy="882650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5" name="TextBox 225"/>
            <p:cNvSpPr txBox="1">
              <a:spLocks noChangeArrowheads="1"/>
            </p:cNvSpPr>
            <p:nvPr/>
          </p:nvSpPr>
          <p:spPr bwMode="auto">
            <a:xfrm>
              <a:off x="5431597" y="2852738"/>
              <a:ext cx="466794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1248</a:t>
              </a:r>
            </a:p>
          </p:txBody>
        </p:sp>
        <p:sp>
          <p:nvSpPr>
            <p:cNvPr id="176" name="TextBox 226"/>
            <p:cNvSpPr txBox="1">
              <a:spLocks noChangeArrowheads="1"/>
            </p:cNvSpPr>
            <p:nvPr/>
          </p:nvSpPr>
          <p:spPr bwMode="auto">
            <a:xfrm>
              <a:off x="4725988" y="2814638"/>
              <a:ext cx="510076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(bits)</a:t>
              </a:r>
            </a:p>
          </p:txBody>
        </p:sp>
        <p:sp>
          <p:nvSpPr>
            <p:cNvPr id="177" name="TextBox 227"/>
            <p:cNvSpPr txBox="1">
              <a:spLocks noChangeArrowheads="1"/>
            </p:cNvSpPr>
            <p:nvPr/>
          </p:nvSpPr>
          <p:spPr bwMode="auto">
            <a:xfrm>
              <a:off x="4802188" y="1892300"/>
              <a:ext cx="776175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Encoding</a:t>
              </a:r>
            </a:p>
          </p:txBody>
        </p:sp>
        <p:sp>
          <p:nvSpPr>
            <p:cNvPr id="178" name="TextBox 228"/>
            <p:cNvSpPr txBox="1">
              <a:spLocks noChangeArrowheads="1"/>
            </p:cNvSpPr>
            <p:nvPr/>
          </p:nvSpPr>
          <p:spPr bwMode="auto">
            <a:xfrm>
              <a:off x="4840288" y="3198813"/>
              <a:ext cx="1628972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Bit-to-symbol mapping</a:t>
              </a:r>
            </a:p>
          </p:txBody>
        </p:sp>
        <p:sp>
          <p:nvSpPr>
            <p:cNvPr id="179" name="Down Arrow 229"/>
            <p:cNvSpPr>
              <a:spLocks noChangeArrowheads="1"/>
            </p:cNvSpPr>
            <p:nvPr/>
          </p:nvSpPr>
          <p:spPr bwMode="auto">
            <a:xfrm>
              <a:off x="6877050" y="4465638"/>
              <a:ext cx="268288" cy="307975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0" name="TextBox 230"/>
            <p:cNvSpPr txBox="1">
              <a:spLocks noChangeArrowheads="1"/>
            </p:cNvSpPr>
            <p:nvPr/>
          </p:nvSpPr>
          <p:spPr bwMode="auto">
            <a:xfrm>
              <a:off x="4879975" y="4581525"/>
              <a:ext cx="763588" cy="350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Blocking</a:t>
              </a:r>
            </a:p>
          </p:txBody>
        </p:sp>
        <p:grpSp>
          <p:nvGrpSpPr>
            <p:cNvPr id="181" name="Group 232"/>
            <p:cNvGrpSpPr>
              <a:grpSpLocks/>
            </p:cNvGrpSpPr>
            <p:nvPr/>
          </p:nvGrpSpPr>
          <p:grpSpPr bwMode="auto">
            <a:xfrm>
              <a:off x="5457565" y="4887912"/>
              <a:ext cx="889460" cy="447634"/>
              <a:chOff x="668626" y="2814520"/>
              <a:chExt cx="1203153" cy="447825"/>
            </a:xfrm>
          </p:grpSpPr>
          <p:sp>
            <p:nvSpPr>
              <p:cNvPr id="249" name="TextBox 239"/>
              <p:cNvSpPr txBox="1">
                <a:spLocks noChangeArrowheads="1"/>
              </p:cNvSpPr>
              <p:nvPr/>
            </p:nvSpPr>
            <p:spPr bwMode="auto">
              <a:xfrm>
                <a:off x="668626" y="2852926"/>
                <a:ext cx="1203153" cy="4094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0" dirty="0">
                    <a:solidFill>
                      <a:schemeClr val="tx1"/>
                    </a:solidFill>
                  </a:rPr>
                  <a:t>BLK 1</a:t>
                </a:r>
              </a:p>
            </p:txBody>
          </p:sp>
          <p:sp>
            <p:nvSpPr>
              <p:cNvPr id="250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82" name="Right Brace 241"/>
            <p:cNvSpPr>
              <a:spLocks/>
            </p:cNvSpPr>
            <p:nvPr/>
          </p:nvSpPr>
          <p:spPr bwMode="auto">
            <a:xfrm rot="5400000">
              <a:off x="5795169" y="5080794"/>
              <a:ext cx="200025" cy="725487"/>
            </a:xfrm>
            <a:prstGeom prst="rightBrace">
              <a:avLst>
                <a:gd name="adj1" fmla="val 8295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183" name="Right Brace 243"/>
            <p:cNvSpPr>
              <a:spLocks/>
            </p:cNvSpPr>
            <p:nvPr/>
          </p:nvSpPr>
          <p:spPr bwMode="auto">
            <a:xfrm rot="5400000">
              <a:off x="8047038" y="5099050"/>
              <a:ext cx="139700" cy="749300"/>
            </a:xfrm>
            <a:prstGeom prst="rightBrace">
              <a:avLst>
                <a:gd name="adj1" fmla="val 8368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184" name="TextBox 244"/>
            <p:cNvSpPr txBox="1">
              <a:spLocks noChangeArrowheads="1"/>
            </p:cNvSpPr>
            <p:nvPr/>
          </p:nvSpPr>
          <p:spPr bwMode="auto">
            <a:xfrm>
              <a:off x="5705475" y="5502275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185" name="TextBox 245"/>
            <p:cNvSpPr txBox="1">
              <a:spLocks noChangeArrowheads="1"/>
            </p:cNvSpPr>
            <p:nvPr/>
          </p:nvSpPr>
          <p:spPr bwMode="auto">
            <a:xfrm>
              <a:off x="6445250" y="5478463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186" name="TextBox 246"/>
            <p:cNvSpPr txBox="1">
              <a:spLocks noChangeArrowheads="1"/>
            </p:cNvSpPr>
            <p:nvPr/>
          </p:nvSpPr>
          <p:spPr bwMode="auto">
            <a:xfrm>
              <a:off x="7894638" y="5495925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187" name="TextBox 247"/>
            <p:cNvSpPr txBox="1">
              <a:spLocks noChangeArrowheads="1"/>
            </p:cNvSpPr>
            <p:nvPr/>
          </p:nvSpPr>
          <p:spPr bwMode="auto">
            <a:xfrm>
              <a:off x="4725988" y="5502275"/>
              <a:ext cx="745717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188" name="Group 248"/>
            <p:cNvGrpSpPr>
              <a:grpSpLocks/>
            </p:cNvGrpSpPr>
            <p:nvPr/>
          </p:nvGrpSpPr>
          <p:grpSpPr bwMode="auto">
            <a:xfrm>
              <a:off x="6101795" y="2314575"/>
              <a:ext cx="928777" cy="346075"/>
              <a:chOff x="649018" y="2276850"/>
              <a:chExt cx="927392" cy="345645"/>
            </a:xfrm>
          </p:grpSpPr>
          <p:sp>
            <p:nvSpPr>
              <p:cNvPr id="247" name="TextBox 249"/>
              <p:cNvSpPr txBox="1">
                <a:spLocks noChangeArrowheads="1"/>
              </p:cNvSpPr>
              <p:nvPr/>
            </p:nvSpPr>
            <p:spPr bwMode="auto">
              <a:xfrm>
                <a:off x="649018" y="2315255"/>
                <a:ext cx="90146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248" name="Rectangle 250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89" name="Group 251"/>
            <p:cNvGrpSpPr>
              <a:grpSpLocks/>
            </p:cNvGrpSpPr>
            <p:nvPr/>
          </p:nvGrpSpPr>
          <p:grpSpPr bwMode="auto">
            <a:xfrm>
              <a:off x="7029450" y="2314575"/>
              <a:ext cx="922338" cy="346075"/>
              <a:chOff x="654690" y="2276850"/>
              <a:chExt cx="921720" cy="345645"/>
            </a:xfrm>
          </p:grpSpPr>
          <p:sp>
            <p:nvSpPr>
              <p:cNvPr id="245" name="TextBox 252"/>
              <p:cNvSpPr txBox="1">
                <a:spLocks noChangeArrowheads="1"/>
              </p:cNvSpPr>
              <p:nvPr/>
            </p:nvSpPr>
            <p:spPr bwMode="auto">
              <a:xfrm>
                <a:off x="930446" y="2315255"/>
                <a:ext cx="33860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246" name="Rectangle 253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90" name="Group 254"/>
            <p:cNvGrpSpPr>
              <a:grpSpLocks/>
            </p:cNvGrpSpPr>
            <p:nvPr/>
          </p:nvGrpSpPr>
          <p:grpSpPr bwMode="auto">
            <a:xfrm>
              <a:off x="7907204" y="2314575"/>
              <a:ext cx="979755" cy="346075"/>
              <a:chOff x="610378" y="2276850"/>
              <a:chExt cx="978743" cy="345645"/>
            </a:xfrm>
          </p:grpSpPr>
          <p:sp>
            <p:nvSpPr>
              <p:cNvPr id="243" name="TextBox 255"/>
              <p:cNvSpPr txBox="1">
                <a:spLocks noChangeArrowheads="1"/>
              </p:cNvSpPr>
              <p:nvPr/>
            </p:nvSpPr>
            <p:spPr bwMode="auto">
              <a:xfrm>
                <a:off x="610378" y="2315255"/>
                <a:ext cx="978743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Codeword28</a:t>
                </a:r>
              </a:p>
            </p:txBody>
          </p:sp>
          <p:sp>
            <p:nvSpPr>
              <p:cNvPr id="244" name="Rectangle 256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91" name="Right Brace 257"/>
            <p:cNvSpPr>
              <a:spLocks/>
            </p:cNvSpPr>
            <p:nvPr/>
          </p:nvSpPr>
          <p:spPr bwMode="auto">
            <a:xfrm rot="5400000">
              <a:off x="6473031" y="2374107"/>
              <a:ext cx="153987" cy="882650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2" name="Right Brace 259"/>
            <p:cNvSpPr>
              <a:spLocks/>
            </p:cNvSpPr>
            <p:nvPr/>
          </p:nvSpPr>
          <p:spPr bwMode="auto">
            <a:xfrm rot="5400000">
              <a:off x="8316119" y="2374107"/>
              <a:ext cx="153987" cy="882650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3" name="TextBox 260"/>
            <p:cNvSpPr txBox="1">
              <a:spLocks noChangeArrowheads="1"/>
            </p:cNvSpPr>
            <p:nvPr/>
          </p:nvSpPr>
          <p:spPr bwMode="auto">
            <a:xfrm>
              <a:off x="6315834" y="2852738"/>
              <a:ext cx="466794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1248</a:t>
              </a:r>
            </a:p>
          </p:txBody>
        </p:sp>
        <p:sp>
          <p:nvSpPr>
            <p:cNvPr id="194" name="TextBox 262"/>
            <p:cNvSpPr txBox="1">
              <a:spLocks noChangeArrowheads="1"/>
            </p:cNvSpPr>
            <p:nvPr/>
          </p:nvSpPr>
          <p:spPr bwMode="auto">
            <a:xfrm>
              <a:off x="8158922" y="2852738"/>
              <a:ext cx="466794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1248</a:t>
              </a:r>
            </a:p>
          </p:txBody>
        </p:sp>
        <p:grpSp>
          <p:nvGrpSpPr>
            <p:cNvPr id="195" name="Group 263"/>
            <p:cNvGrpSpPr>
              <a:grpSpLocks/>
            </p:cNvGrpSpPr>
            <p:nvPr/>
          </p:nvGrpSpPr>
          <p:grpSpPr bwMode="auto">
            <a:xfrm>
              <a:off x="5180251" y="3621088"/>
              <a:ext cx="927994" cy="346075"/>
              <a:chOff x="648278" y="2276850"/>
              <a:chExt cx="928132" cy="345645"/>
            </a:xfrm>
          </p:grpSpPr>
          <p:sp>
            <p:nvSpPr>
              <p:cNvPr id="241" name="TextBox 264"/>
              <p:cNvSpPr txBox="1">
                <a:spLocks noChangeArrowheads="1"/>
              </p:cNvSpPr>
              <p:nvPr/>
            </p:nvSpPr>
            <p:spPr bwMode="auto">
              <a:xfrm>
                <a:off x="648278" y="2315255"/>
                <a:ext cx="90294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242" name="Rectangle 265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96" name="Right Brace 266"/>
            <p:cNvSpPr>
              <a:spLocks/>
            </p:cNvSpPr>
            <p:nvPr/>
          </p:nvSpPr>
          <p:spPr bwMode="auto">
            <a:xfrm rot="5400000">
              <a:off x="5549900" y="3679826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7" name="TextBox 267"/>
            <p:cNvSpPr txBox="1">
              <a:spLocks noChangeArrowheads="1"/>
            </p:cNvSpPr>
            <p:nvPr/>
          </p:nvSpPr>
          <p:spPr bwMode="auto">
            <a:xfrm>
              <a:off x="5466863" y="4159250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624</a:t>
              </a:r>
            </a:p>
          </p:txBody>
        </p:sp>
        <p:sp>
          <p:nvSpPr>
            <p:cNvPr id="198" name="TextBox 268"/>
            <p:cNvSpPr txBox="1">
              <a:spLocks noChangeArrowheads="1"/>
            </p:cNvSpPr>
            <p:nvPr/>
          </p:nvSpPr>
          <p:spPr bwMode="auto">
            <a:xfrm>
              <a:off x="4687888" y="4159250"/>
              <a:ext cx="800219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199" name="Group 269"/>
            <p:cNvGrpSpPr>
              <a:grpSpLocks/>
            </p:cNvGrpSpPr>
            <p:nvPr/>
          </p:nvGrpSpPr>
          <p:grpSpPr bwMode="auto">
            <a:xfrm>
              <a:off x="6101795" y="3621088"/>
              <a:ext cx="929489" cy="346075"/>
              <a:chOff x="649690" y="2276850"/>
              <a:chExt cx="926720" cy="345645"/>
            </a:xfrm>
          </p:grpSpPr>
          <p:sp>
            <p:nvSpPr>
              <p:cNvPr id="239" name="TextBox 270"/>
              <p:cNvSpPr txBox="1">
                <a:spLocks noChangeArrowheads="1"/>
              </p:cNvSpPr>
              <p:nvPr/>
            </p:nvSpPr>
            <p:spPr bwMode="auto">
              <a:xfrm>
                <a:off x="649690" y="2315255"/>
                <a:ext cx="900121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240" name="Rectangle 271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00" name="Group 272"/>
            <p:cNvGrpSpPr>
              <a:grpSpLocks/>
            </p:cNvGrpSpPr>
            <p:nvPr/>
          </p:nvGrpSpPr>
          <p:grpSpPr bwMode="auto">
            <a:xfrm>
              <a:off x="7029450" y="3621088"/>
              <a:ext cx="922338" cy="346075"/>
              <a:chOff x="654690" y="2276850"/>
              <a:chExt cx="921720" cy="345645"/>
            </a:xfrm>
          </p:grpSpPr>
          <p:sp>
            <p:nvSpPr>
              <p:cNvPr id="237" name="TextBox 273"/>
              <p:cNvSpPr txBox="1">
                <a:spLocks noChangeArrowheads="1"/>
              </p:cNvSpPr>
              <p:nvPr/>
            </p:nvSpPr>
            <p:spPr bwMode="auto">
              <a:xfrm>
                <a:off x="930447" y="2315255"/>
                <a:ext cx="338604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238" name="Rectangle 274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01" name="Group 275"/>
            <p:cNvGrpSpPr>
              <a:grpSpLocks/>
            </p:cNvGrpSpPr>
            <p:nvPr/>
          </p:nvGrpSpPr>
          <p:grpSpPr bwMode="auto">
            <a:xfrm>
              <a:off x="7907204" y="3621088"/>
              <a:ext cx="979755" cy="346075"/>
              <a:chOff x="610379" y="2276850"/>
              <a:chExt cx="978743" cy="345645"/>
            </a:xfrm>
          </p:grpSpPr>
          <p:sp>
            <p:nvSpPr>
              <p:cNvPr id="235" name="TextBox 276"/>
              <p:cNvSpPr txBox="1">
                <a:spLocks noChangeArrowheads="1"/>
              </p:cNvSpPr>
              <p:nvPr/>
            </p:nvSpPr>
            <p:spPr bwMode="auto">
              <a:xfrm>
                <a:off x="610379" y="2315255"/>
                <a:ext cx="978743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Codeword28</a:t>
                </a:r>
              </a:p>
            </p:txBody>
          </p:sp>
          <p:sp>
            <p:nvSpPr>
              <p:cNvPr id="236" name="Rectangle 277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02" name="Right Brace 278"/>
            <p:cNvSpPr>
              <a:spLocks/>
            </p:cNvSpPr>
            <p:nvPr/>
          </p:nvSpPr>
          <p:spPr bwMode="auto">
            <a:xfrm rot="5400000">
              <a:off x="6472237" y="3679826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3" name="Right Brace 280"/>
            <p:cNvSpPr>
              <a:spLocks/>
            </p:cNvSpPr>
            <p:nvPr/>
          </p:nvSpPr>
          <p:spPr bwMode="auto">
            <a:xfrm rot="5400000">
              <a:off x="8315325" y="3679826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4" name="TextBox 281"/>
            <p:cNvSpPr txBox="1">
              <a:spLocks noChangeArrowheads="1"/>
            </p:cNvSpPr>
            <p:nvPr/>
          </p:nvSpPr>
          <p:spPr bwMode="auto">
            <a:xfrm>
              <a:off x="6351100" y="4159250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624</a:t>
              </a:r>
            </a:p>
          </p:txBody>
        </p:sp>
        <p:sp>
          <p:nvSpPr>
            <p:cNvPr id="205" name="TextBox 283"/>
            <p:cNvSpPr txBox="1">
              <a:spLocks noChangeArrowheads="1"/>
            </p:cNvSpPr>
            <p:nvPr/>
          </p:nvSpPr>
          <p:spPr bwMode="auto">
            <a:xfrm>
              <a:off x="8194188" y="4159250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624</a:t>
              </a:r>
            </a:p>
          </p:txBody>
        </p:sp>
        <p:sp>
          <p:nvSpPr>
            <p:cNvPr id="206" name="Down Arrow 284"/>
            <p:cNvSpPr>
              <a:spLocks noChangeArrowheads="1"/>
            </p:cNvSpPr>
            <p:nvPr/>
          </p:nvSpPr>
          <p:spPr bwMode="auto">
            <a:xfrm>
              <a:off x="6492875" y="1970088"/>
              <a:ext cx="192088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7" name="Down Arrow 285"/>
            <p:cNvSpPr>
              <a:spLocks noChangeArrowheads="1"/>
            </p:cNvSpPr>
            <p:nvPr/>
          </p:nvSpPr>
          <p:spPr bwMode="auto">
            <a:xfrm>
              <a:off x="7375525" y="1970088"/>
              <a:ext cx="192088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8" name="Down Arrow 286"/>
            <p:cNvSpPr>
              <a:spLocks noChangeArrowheads="1"/>
            </p:cNvSpPr>
            <p:nvPr/>
          </p:nvSpPr>
          <p:spPr bwMode="auto">
            <a:xfrm>
              <a:off x="8374063" y="1970088"/>
              <a:ext cx="192087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209" name="Group 287"/>
            <p:cNvGrpSpPr>
              <a:grpSpLocks/>
            </p:cNvGrpSpPr>
            <p:nvPr/>
          </p:nvGrpSpPr>
          <p:grpSpPr bwMode="auto">
            <a:xfrm>
              <a:off x="6108700" y="1393825"/>
              <a:ext cx="882650" cy="430887"/>
              <a:chOff x="923525" y="1355130"/>
              <a:chExt cx="652885" cy="431562"/>
            </a:xfrm>
          </p:grpSpPr>
          <p:sp>
            <p:nvSpPr>
              <p:cNvPr id="233" name="TextBox 288"/>
              <p:cNvSpPr txBox="1">
                <a:spLocks noChangeArrowheads="1"/>
              </p:cNvSpPr>
              <p:nvPr/>
            </p:nvSpPr>
            <p:spPr bwMode="auto">
              <a:xfrm>
                <a:off x="1026521" y="1355130"/>
                <a:ext cx="425911" cy="431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word2</a:t>
                </a:r>
              </a:p>
            </p:txBody>
          </p:sp>
          <p:sp>
            <p:nvSpPr>
              <p:cNvPr id="234" name="Rectangle 289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10" name="Group 290"/>
            <p:cNvGrpSpPr>
              <a:grpSpLocks/>
            </p:cNvGrpSpPr>
            <p:nvPr/>
          </p:nvGrpSpPr>
          <p:grpSpPr bwMode="auto">
            <a:xfrm>
              <a:off x="6991350" y="1393825"/>
              <a:ext cx="884238" cy="422275"/>
              <a:chOff x="923525" y="1355131"/>
              <a:chExt cx="652885" cy="422455"/>
            </a:xfrm>
          </p:grpSpPr>
          <p:sp>
            <p:nvSpPr>
              <p:cNvPr id="231" name="TextBox 291"/>
              <p:cNvSpPr txBox="1">
                <a:spLocks noChangeArrowheads="1"/>
              </p:cNvSpPr>
              <p:nvPr/>
            </p:nvSpPr>
            <p:spPr bwMode="auto">
              <a:xfrm>
                <a:off x="1119222" y="1355131"/>
                <a:ext cx="240506" cy="2620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232" name="Rectangle 292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11" name="Group 293"/>
            <p:cNvGrpSpPr>
              <a:grpSpLocks/>
            </p:cNvGrpSpPr>
            <p:nvPr/>
          </p:nvGrpSpPr>
          <p:grpSpPr bwMode="auto">
            <a:xfrm>
              <a:off x="7875588" y="1393825"/>
              <a:ext cx="882650" cy="430887"/>
              <a:chOff x="923525" y="1355130"/>
              <a:chExt cx="652885" cy="432238"/>
            </a:xfrm>
          </p:grpSpPr>
          <p:sp>
            <p:nvSpPr>
              <p:cNvPr id="229" name="TextBox 294"/>
              <p:cNvSpPr txBox="1">
                <a:spLocks noChangeArrowheads="1"/>
              </p:cNvSpPr>
              <p:nvPr/>
            </p:nvSpPr>
            <p:spPr bwMode="auto">
              <a:xfrm>
                <a:off x="1011700" y="1355130"/>
                <a:ext cx="455553" cy="432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word28</a:t>
                </a:r>
              </a:p>
            </p:txBody>
          </p:sp>
          <p:sp>
            <p:nvSpPr>
              <p:cNvPr id="230" name="Rectangle 295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12" name="Straight Connector 297"/>
            <p:cNvCxnSpPr>
              <a:cxnSpLocks noChangeShapeType="1"/>
            </p:cNvCxnSpPr>
            <p:nvPr/>
          </p:nvCxnSpPr>
          <p:spPr bwMode="auto">
            <a:xfrm flipH="1">
              <a:off x="1000125" y="3927475"/>
              <a:ext cx="538163" cy="8842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13" name="Straight Connector 298"/>
            <p:cNvCxnSpPr>
              <a:cxnSpLocks noChangeShapeType="1"/>
            </p:cNvCxnSpPr>
            <p:nvPr/>
          </p:nvCxnSpPr>
          <p:spPr bwMode="auto">
            <a:xfrm>
              <a:off x="3457575" y="3927475"/>
              <a:ext cx="538163" cy="84613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14" name="Straight Connector 300"/>
            <p:cNvCxnSpPr>
              <a:cxnSpLocks noChangeShapeType="1"/>
            </p:cNvCxnSpPr>
            <p:nvPr/>
          </p:nvCxnSpPr>
          <p:spPr bwMode="auto">
            <a:xfrm flipH="1">
              <a:off x="8467725" y="4008438"/>
              <a:ext cx="393700" cy="8128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15" name="Straight Connector 305"/>
            <p:cNvCxnSpPr>
              <a:cxnSpLocks noChangeShapeType="1"/>
            </p:cNvCxnSpPr>
            <p:nvPr/>
          </p:nvCxnSpPr>
          <p:spPr bwMode="auto">
            <a:xfrm>
              <a:off x="5194300" y="3998913"/>
              <a:ext cx="344488" cy="82867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16" name="TextBox 171"/>
            <p:cNvSpPr txBox="1">
              <a:spLocks noChangeArrowheads="1"/>
            </p:cNvSpPr>
            <p:nvPr/>
          </p:nvSpPr>
          <p:spPr bwMode="auto">
            <a:xfrm>
              <a:off x="223838" y="5837238"/>
              <a:ext cx="4632751" cy="558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 dirty="0">
                  <a:solidFill>
                    <a:schemeClr val="tx1"/>
                  </a:solidFill>
                </a:rPr>
                <a:t>Note: </a:t>
              </a:r>
              <a:r>
                <a:rPr lang="en-US" sz="1200" b="0" dirty="0">
                  <a:solidFill>
                    <a:srgbClr val="0000FF"/>
                  </a:solidFill>
                </a:rPr>
                <a:t>Every</a:t>
              </a:r>
              <a:r>
                <a:rPr lang="en-US" sz="1200" b="0" dirty="0">
                  <a:solidFill>
                    <a:schemeClr val="tx1"/>
                  </a:solidFill>
                </a:rPr>
                <a:t> </a:t>
              </a:r>
              <a:r>
                <a:rPr lang="en-US" sz="1200" b="0" dirty="0">
                  <a:solidFill>
                    <a:srgbClr val="0000FF"/>
                  </a:solidFill>
                </a:rPr>
                <a:t>3 SC blocks </a:t>
              </a:r>
              <a:r>
                <a:rPr lang="en-US" sz="1200" b="0" dirty="0">
                  <a:solidFill>
                    <a:schemeClr val="tx1"/>
                  </a:solidFill>
                </a:rPr>
                <a:t>are constructed from </a:t>
              </a:r>
              <a:r>
                <a:rPr lang="en-US" sz="1200" b="0" dirty="0">
                  <a:solidFill>
                    <a:srgbClr val="0000FF"/>
                  </a:solidFill>
                </a:rPr>
                <a:t>2 </a:t>
              </a:r>
              <a:r>
                <a:rPr lang="en-US" sz="1200" b="0" dirty="0" err="1">
                  <a:solidFill>
                    <a:srgbClr val="0000FF"/>
                  </a:solidFill>
                </a:rPr>
                <a:t>codewords</a:t>
              </a:r>
              <a:r>
                <a:rPr lang="en-US" sz="1200" b="0" dirty="0">
                  <a:solidFill>
                    <a:srgbClr val="0000FF"/>
                  </a:solidFill>
                </a:rPr>
                <a:t> </a:t>
              </a:r>
            </a:p>
            <a:p>
              <a:r>
                <a:rPr lang="en-US" sz="1200" b="0" dirty="0">
                  <a:solidFill>
                    <a:schemeClr val="tx1"/>
                  </a:solidFill>
                </a:rPr>
                <a:t>(Each block is constructed from 1 or 2 </a:t>
              </a:r>
              <a:r>
                <a:rPr lang="en-US" sz="1200" b="0" dirty="0" err="1">
                  <a:solidFill>
                    <a:schemeClr val="tx1"/>
                  </a:solidFill>
                </a:rPr>
                <a:t>codewords</a:t>
              </a:r>
              <a:r>
                <a:rPr lang="en-US" sz="1200" b="0" dirty="0">
                  <a:solidFill>
                    <a:schemeClr val="tx1"/>
                  </a:solidFill>
                </a:rPr>
                <a:t>.)</a:t>
              </a:r>
            </a:p>
          </p:txBody>
        </p:sp>
        <p:sp>
          <p:nvSpPr>
            <p:cNvPr id="217" name="TextBox 172"/>
            <p:cNvSpPr txBox="1">
              <a:spLocks noChangeArrowheads="1"/>
            </p:cNvSpPr>
            <p:nvPr/>
          </p:nvSpPr>
          <p:spPr bwMode="auto">
            <a:xfrm>
              <a:off x="4902200" y="5826124"/>
              <a:ext cx="4546896" cy="558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 dirty="0">
                  <a:solidFill>
                    <a:schemeClr val="tx1"/>
                  </a:solidFill>
                </a:rPr>
                <a:t>Note: </a:t>
              </a:r>
              <a:r>
                <a:rPr lang="en-US" sz="1200" b="0" dirty="0">
                  <a:solidFill>
                    <a:srgbClr val="0000FF"/>
                  </a:solidFill>
                </a:rPr>
                <a:t>Every 39 blocks </a:t>
              </a:r>
              <a:r>
                <a:rPr lang="en-US" sz="1200" b="0" dirty="0">
                  <a:solidFill>
                    <a:schemeClr val="tx1"/>
                  </a:solidFill>
                </a:rPr>
                <a:t>are constructed from </a:t>
              </a:r>
              <a:r>
                <a:rPr lang="en-US" sz="1200" b="0" dirty="0">
                  <a:solidFill>
                    <a:srgbClr val="0000FF"/>
                  </a:solidFill>
                </a:rPr>
                <a:t>28 </a:t>
              </a:r>
              <a:r>
                <a:rPr lang="en-US" sz="1200" b="0" dirty="0" err="1">
                  <a:solidFill>
                    <a:srgbClr val="0000FF"/>
                  </a:solidFill>
                </a:rPr>
                <a:t>codewords</a:t>
              </a:r>
              <a:r>
                <a:rPr lang="en-US" sz="1200" b="0" dirty="0">
                  <a:solidFill>
                    <a:srgbClr val="0000FF"/>
                  </a:solidFill>
                </a:rPr>
                <a:t> </a:t>
              </a:r>
            </a:p>
            <a:p>
              <a:r>
                <a:rPr lang="en-US" sz="1200" b="0" dirty="0">
                  <a:solidFill>
                    <a:schemeClr val="tx1"/>
                  </a:solidFill>
                </a:rPr>
                <a:t>(Each block is constructed from 1 or 2 </a:t>
              </a:r>
              <a:r>
                <a:rPr lang="en-US" sz="1200" b="0" dirty="0" err="1">
                  <a:solidFill>
                    <a:schemeClr val="tx1"/>
                  </a:solidFill>
                </a:rPr>
                <a:t>codewords</a:t>
              </a:r>
              <a:r>
                <a:rPr lang="en-US" sz="1200" b="0" dirty="0">
                  <a:solidFill>
                    <a:schemeClr val="tx1"/>
                  </a:solidFill>
                </a:rPr>
                <a:t>.)</a:t>
              </a:r>
            </a:p>
          </p:txBody>
        </p:sp>
        <p:grpSp>
          <p:nvGrpSpPr>
            <p:cNvPr id="218" name="Group 232"/>
            <p:cNvGrpSpPr>
              <a:grpSpLocks/>
            </p:cNvGrpSpPr>
            <p:nvPr/>
          </p:nvGrpSpPr>
          <p:grpSpPr bwMode="auto">
            <a:xfrm>
              <a:off x="6194166" y="4887912"/>
              <a:ext cx="889460" cy="447634"/>
              <a:chOff x="668627" y="2814520"/>
              <a:chExt cx="1203153" cy="447825"/>
            </a:xfrm>
          </p:grpSpPr>
          <p:sp>
            <p:nvSpPr>
              <p:cNvPr id="227" name="TextBox 239"/>
              <p:cNvSpPr txBox="1">
                <a:spLocks noChangeArrowheads="1"/>
              </p:cNvSpPr>
              <p:nvPr/>
            </p:nvSpPr>
            <p:spPr bwMode="auto">
              <a:xfrm>
                <a:off x="668627" y="2852926"/>
                <a:ext cx="1203153" cy="4094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0" dirty="0">
                    <a:solidFill>
                      <a:schemeClr val="tx1"/>
                    </a:solidFill>
                  </a:rPr>
                  <a:t>BLK 2</a:t>
                </a:r>
              </a:p>
            </p:txBody>
          </p:sp>
          <p:sp>
            <p:nvSpPr>
              <p:cNvPr id="228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19" name="Group 232"/>
            <p:cNvGrpSpPr>
              <a:grpSpLocks/>
            </p:cNvGrpSpPr>
            <p:nvPr/>
          </p:nvGrpSpPr>
          <p:grpSpPr bwMode="auto">
            <a:xfrm>
              <a:off x="7005638" y="4887914"/>
              <a:ext cx="736600" cy="500054"/>
              <a:chOff x="769905" y="2814520"/>
              <a:chExt cx="998530" cy="500267"/>
            </a:xfrm>
          </p:grpSpPr>
          <p:sp>
            <p:nvSpPr>
              <p:cNvPr id="225" name="TextBox 239"/>
              <p:cNvSpPr txBox="1">
                <a:spLocks noChangeArrowheads="1"/>
              </p:cNvSpPr>
              <p:nvPr/>
            </p:nvSpPr>
            <p:spPr bwMode="auto">
              <a:xfrm>
                <a:off x="936427" y="2852925"/>
                <a:ext cx="667554" cy="4618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226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0" name="Group 232"/>
            <p:cNvGrpSpPr>
              <a:grpSpLocks/>
            </p:cNvGrpSpPr>
            <p:nvPr/>
          </p:nvGrpSpPr>
          <p:grpSpPr bwMode="auto">
            <a:xfrm>
              <a:off x="7654200" y="4887913"/>
              <a:ext cx="914263" cy="422275"/>
              <a:chOff x="651586" y="2814520"/>
              <a:chExt cx="1237235" cy="422455"/>
            </a:xfrm>
          </p:grpSpPr>
          <p:sp>
            <p:nvSpPr>
              <p:cNvPr id="223" name="TextBox 239"/>
              <p:cNvSpPr txBox="1">
                <a:spLocks noChangeArrowheads="1"/>
              </p:cNvSpPr>
              <p:nvPr/>
            </p:nvSpPr>
            <p:spPr bwMode="auto">
              <a:xfrm>
                <a:off x="651586" y="2852928"/>
                <a:ext cx="1237235" cy="372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b="0" dirty="0">
                    <a:solidFill>
                      <a:schemeClr val="tx1"/>
                    </a:solidFill>
                  </a:rPr>
                  <a:t>BLK 39</a:t>
                </a:r>
              </a:p>
            </p:txBody>
          </p:sp>
          <p:sp>
            <p:nvSpPr>
              <p:cNvPr id="224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21" name="Right Brace 241"/>
            <p:cNvSpPr>
              <a:spLocks/>
            </p:cNvSpPr>
            <p:nvPr/>
          </p:nvSpPr>
          <p:spPr bwMode="auto">
            <a:xfrm rot="5400000">
              <a:off x="6543675" y="5080000"/>
              <a:ext cx="200025" cy="727075"/>
            </a:xfrm>
            <a:prstGeom prst="rightBrace">
              <a:avLst>
                <a:gd name="adj1" fmla="val 8313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222" name="TextBox 4"/>
            <p:cNvSpPr txBox="1">
              <a:spLocks noChangeArrowheads="1"/>
            </p:cNvSpPr>
            <p:nvPr/>
          </p:nvSpPr>
          <p:spPr bwMode="auto">
            <a:xfrm>
              <a:off x="4840288" y="933450"/>
              <a:ext cx="4148146" cy="476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tx1"/>
                  </a:solidFill>
                </a:rPr>
                <a:t>SC QPSK blocking for codeword length 1248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Yan Xin,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5800" y="542925"/>
            <a:ext cx="7770813" cy="1065213"/>
          </a:xfrm>
        </p:spPr>
        <p:txBody>
          <a:bodyPr/>
          <a:lstStyle/>
          <a:p>
            <a:r>
              <a:rPr lang="en-US" sz="2000" dirty="0" smtClean="0"/>
              <a:t>SC Blocking for the 1344-LDPC code and the 1248-LDPC code (16QAM, SC block length of 448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grpSp>
        <p:nvGrpSpPr>
          <p:cNvPr id="7" name="Group 6"/>
          <p:cNvGrpSpPr/>
          <p:nvPr/>
        </p:nvGrpSpPr>
        <p:grpSpPr>
          <a:xfrm>
            <a:off x="727075" y="1474788"/>
            <a:ext cx="8121826" cy="5010677"/>
            <a:chOff x="155575" y="893763"/>
            <a:chExt cx="8962181" cy="5615293"/>
          </a:xfrm>
        </p:grpSpPr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309563" y="933450"/>
              <a:ext cx="4123574" cy="441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tx1"/>
                  </a:solidFill>
                </a:rPr>
                <a:t>SC 16QAM blocking with codeword length 1344</a:t>
              </a:r>
            </a:p>
          </p:txBody>
        </p:sp>
        <p:grpSp>
          <p:nvGrpSpPr>
            <p:cNvPr id="9" name="Group 151"/>
            <p:cNvGrpSpPr>
              <a:grpSpLocks/>
            </p:cNvGrpSpPr>
            <p:nvPr/>
          </p:nvGrpSpPr>
          <p:grpSpPr bwMode="auto">
            <a:xfrm>
              <a:off x="693738" y="1355725"/>
              <a:ext cx="882650" cy="430887"/>
              <a:chOff x="923525" y="1355130"/>
              <a:chExt cx="652885" cy="431562"/>
            </a:xfrm>
          </p:grpSpPr>
          <p:sp>
            <p:nvSpPr>
              <p:cNvPr id="167" name="TextBox 36"/>
              <p:cNvSpPr txBox="1">
                <a:spLocks noChangeArrowheads="1"/>
              </p:cNvSpPr>
              <p:nvPr/>
            </p:nvSpPr>
            <p:spPr bwMode="auto">
              <a:xfrm>
                <a:off x="1026521" y="1355130"/>
                <a:ext cx="425911" cy="431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word1</a:t>
                </a:r>
              </a:p>
            </p:txBody>
          </p:sp>
          <p:sp>
            <p:nvSpPr>
              <p:cNvPr id="168" name="Rectangle 38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" name="Group 162"/>
            <p:cNvGrpSpPr>
              <a:grpSpLocks/>
            </p:cNvGrpSpPr>
            <p:nvPr/>
          </p:nvGrpSpPr>
          <p:grpSpPr bwMode="auto">
            <a:xfrm>
              <a:off x="647938" y="2276475"/>
              <a:ext cx="927995" cy="346075"/>
              <a:chOff x="648278" y="2276850"/>
              <a:chExt cx="928132" cy="345645"/>
            </a:xfrm>
          </p:grpSpPr>
          <p:sp>
            <p:nvSpPr>
              <p:cNvPr id="165" name="TextBox 62"/>
              <p:cNvSpPr txBox="1">
                <a:spLocks noChangeArrowheads="1"/>
              </p:cNvSpPr>
              <p:nvPr/>
            </p:nvSpPr>
            <p:spPr bwMode="auto">
              <a:xfrm>
                <a:off x="648278" y="2315255"/>
                <a:ext cx="90294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66" name="Rectangle 63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Down Arrow 89"/>
            <p:cNvSpPr>
              <a:spLocks noChangeArrowheads="1"/>
            </p:cNvSpPr>
            <p:nvPr/>
          </p:nvSpPr>
          <p:spPr bwMode="auto">
            <a:xfrm>
              <a:off x="2344738" y="3121025"/>
              <a:ext cx="268287" cy="307975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Down Arrow 90"/>
            <p:cNvSpPr>
              <a:spLocks noChangeArrowheads="1"/>
            </p:cNvSpPr>
            <p:nvPr/>
          </p:nvSpPr>
          <p:spPr bwMode="auto">
            <a:xfrm>
              <a:off x="1154113" y="1931988"/>
              <a:ext cx="192087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Right Brace 94"/>
            <p:cNvSpPr>
              <a:spLocks/>
            </p:cNvSpPr>
            <p:nvPr/>
          </p:nvSpPr>
          <p:spPr bwMode="auto">
            <a:xfrm rot="5400000">
              <a:off x="1018381" y="2334419"/>
              <a:ext cx="155575" cy="884238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TextBox 98"/>
            <p:cNvSpPr txBox="1">
              <a:spLocks noChangeArrowheads="1"/>
            </p:cNvSpPr>
            <p:nvPr/>
          </p:nvSpPr>
          <p:spPr bwMode="auto">
            <a:xfrm>
              <a:off x="900872" y="2814638"/>
              <a:ext cx="466794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1344</a:t>
              </a:r>
            </a:p>
          </p:txBody>
        </p:sp>
        <p:sp>
          <p:nvSpPr>
            <p:cNvPr id="15" name="TextBox 102"/>
            <p:cNvSpPr txBox="1">
              <a:spLocks noChangeArrowheads="1"/>
            </p:cNvSpPr>
            <p:nvPr/>
          </p:nvSpPr>
          <p:spPr bwMode="auto">
            <a:xfrm>
              <a:off x="193675" y="2776538"/>
              <a:ext cx="510076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(bits)</a:t>
              </a:r>
            </a:p>
          </p:txBody>
        </p:sp>
        <p:sp>
          <p:nvSpPr>
            <p:cNvPr id="16" name="TextBox 103"/>
            <p:cNvSpPr txBox="1">
              <a:spLocks noChangeArrowheads="1"/>
            </p:cNvSpPr>
            <p:nvPr/>
          </p:nvSpPr>
          <p:spPr bwMode="auto">
            <a:xfrm>
              <a:off x="269875" y="1854200"/>
              <a:ext cx="776175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Encoding</a:t>
              </a:r>
            </a:p>
          </p:txBody>
        </p:sp>
        <p:sp>
          <p:nvSpPr>
            <p:cNvPr id="17" name="TextBox 104"/>
            <p:cNvSpPr txBox="1">
              <a:spLocks noChangeArrowheads="1"/>
            </p:cNvSpPr>
            <p:nvPr/>
          </p:nvSpPr>
          <p:spPr bwMode="auto">
            <a:xfrm>
              <a:off x="309563" y="3160713"/>
              <a:ext cx="1628972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Bit-to-symbol mapping</a:t>
              </a:r>
            </a:p>
          </p:txBody>
        </p:sp>
        <p:sp>
          <p:nvSpPr>
            <p:cNvPr id="18" name="Down Arrow 127"/>
            <p:cNvSpPr>
              <a:spLocks noChangeArrowheads="1"/>
            </p:cNvSpPr>
            <p:nvPr/>
          </p:nvSpPr>
          <p:spPr bwMode="auto">
            <a:xfrm>
              <a:off x="2344738" y="4427538"/>
              <a:ext cx="268287" cy="307975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TextBox 128"/>
            <p:cNvSpPr txBox="1">
              <a:spLocks noChangeArrowheads="1"/>
            </p:cNvSpPr>
            <p:nvPr/>
          </p:nvSpPr>
          <p:spPr bwMode="auto">
            <a:xfrm>
              <a:off x="347663" y="4543425"/>
              <a:ext cx="763587" cy="350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Blocking</a:t>
              </a:r>
            </a:p>
          </p:txBody>
        </p:sp>
        <p:grpSp>
          <p:nvGrpSpPr>
            <p:cNvPr id="20" name="Group 199"/>
            <p:cNvGrpSpPr>
              <a:grpSpLocks/>
            </p:cNvGrpSpPr>
            <p:nvPr/>
          </p:nvGrpSpPr>
          <p:grpSpPr bwMode="auto">
            <a:xfrm>
              <a:off x="1000125" y="4849814"/>
              <a:ext cx="2995613" cy="422275"/>
              <a:chOff x="1192360" y="4888390"/>
              <a:chExt cx="2995590" cy="422455"/>
            </a:xfrm>
          </p:grpSpPr>
          <p:grpSp>
            <p:nvGrpSpPr>
              <p:cNvPr id="156" name="Group 130"/>
              <p:cNvGrpSpPr>
                <a:grpSpLocks/>
              </p:cNvGrpSpPr>
              <p:nvPr/>
            </p:nvGrpSpPr>
            <p:grpSpPr bwMode="auto">
              <a:xfrm>
                <a:off x="1192360" y="4888390"/>
                <a:ext cx="998530" cy="422455"/>
                <a:chOff x="769905" y="2814520"/>
                <a:chExt cx="998530" cy="422455"/>
              </a:xfrm>
            </p:grpSpPr>
            <p:sp>
              <p:nvSpPr>
                <p:cNvPr id="163" name="TextBox 140"/>
                <p:cNvSpPr txBox="1">
                  <a:spLocks noChangeArrowheads="1"/>
                </p:cNvSpPr>
                <p:nvPr/>
              </p:nvSpPr>
              <p:spPr bwMode="auto">
                <a:xfrm>
                  <a:off x="857884" y="2852925"/>
                  <a:ext cx="824637" cy="3795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600" b="0" dirty="0">
                      <a:solidFill>
                        <a:schemeClr val="tx1"/>
                      </a:solidFill>
                    </a:rPr>
                    <a:t>BLK 1</a:t>
                  </a:r>
                </a:p>
              </p:txBody>
            </p:sp>
            <p:sp>
              <p:nvSpPr>
                <p:cNvPr id="164" name="Rectangle 141"/>
                <p:cNvSpPr>
                  <a:spLocks noChangeArrowheads="1"/>
                </p:cNvSpPr>
                <p:nvPr/>
              </p:nvSpPr>
              <p:spPr bwMode="auto">
                <a:xfrm>
                  <a:off x="769905" y="2814520"/>
                  <a:ext cx="998530" cy="42245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>
                    <a:lnSpc>
                      <a:spcPct val="140000"/>
                    </a:lnSpc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57" name="Group 131"/>
              <p:cNvGrpSpPr>
                <a:grpSpLocks/>
              </p:cNvGrpSpPr>
              <p:nvPr/>
            </p:nvGrpSpPr>
            <p:grpSpPr bwMode="auto">
              <a:xfrm>
                <a:off x="2190890" y="4888390"/>
                <a:ext cx="998530" cy="422455"/>
                <a:chOff x="769905" y="2814520"/>
                <a:chExt cx="998530" cy="422455"/>
              </a:xfrm>
            </p:grpSpPr>
            <p:sp>
              <p:nvSpPr>
                <p:cNvPr id="161" name="TextBox 138"/>
                <p:cNvSpPr txBox="1">
                  <a:spLocks noChangeArrowheads="1"/>
                </p:cNvSpPr>
                <p:nvPr/>
              </p:nvSpPr>
              <p:spPr bwMode="auto">
                <a:xfrm>
                  <a:off x="857885" y="2852922"/>
                  <a:ext cx="824636" cy="3795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600" b="0" dirty="0">
                      <a:solidFill>
                        <a:schemeClr val="tx1"/>
                      </a:solidFill>
                    </a:rPr>
                    <a:t>BLK 2</a:t>
                  </a:r>
                </a:p>
              </p:txBody>
            </p:sp>
            <p:sp>
              <p:nvSpPr>
                <p:cNvPr id="162" name="Rectangle 139"/>
                <p:cNvSpPr>
                  <a:spLocks noChangeArrowheads="1"/>
                </p:cNvSpPr>
                <p:nvPr/>
              </p:nvSpPr>
              <p:spPr bwMode="auto">
                <a:xfrm>
                  <a:off x="769905" y="2814520"/>
                  <a:ext cx="998530" cy="42245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>
                    <a:lnSpc>
                      <a:spcPct val="140000"/>
                    </a:lnSpc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58" name="Group 132"/>
              <p:cNvGrpSpPr>
                <a:grpSpLocks/>
              </p:cNvGrpSpPr>
              <p:nvPr/>
            </p:nvGrpSpPr>
            <p:grpSpPr bwMode="auto">
              <a:xfrm>
                <a:off x="3189420" y="4888390"/>
                <a:ext cx="998530" cy="422455"/>
                <a:chOff x="769905" y="2814520"/>
                <a:chExt cx="998530" cy="422455"/>
              </a:xfrm>
            </p:grpSpPr>
            <p:sp>
              <p:nvSpPr>
                <p:cNvPr id="159" name="TextBox 136"/>
                <p:cNvSpPr txBox="1">
                  <a:spLocks noChangeArrowheads="1"/>
                </p:cNvSpPr>
                <p:nvPr/>
              </p:nvSpPr>
              <p:spPr bwMode="auto">
                <a:xfrm>
                  <a:off x="857885" y="2852922"/>
                  <a:ext cx="824636" cy="3795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600" b="0" dirty="0">
                      <a:solidFill>
                        <a:schemeClr val="tx1"/>
                      </a:solidFill>
                    </a:rPr>
                    <a:t>BLK 3</a:t>
                  </a:r>
                </a:p>
              </p:txBody>
            </p:sp>
            <p:sp>
              <p:nvSpPr>
                <p:cNvPr id="160" name="Rectangle 137"/>
                <p:cNvSpPr>
                  <a:spLocks noChangeArrowheads="1"/>
                </p:cNvSpPr>
                <p:nvPr/>
              </p:nvSpPr>
              <p:spPr bwMode="auto">
                <a:xfrm>
                  <a:off x="769905" y="2814520"/>
                  <a:ext cx="998530" cy="422455"/>
                </a:xfrm>
                <a:prstGeom prst="rect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78151" tIns="39081" rIns="78151" bIns="39081"/>
                <a:lstStyle/>
                <a:p>
                  <a:pPr defTabSz="671513">
                    <a:lnSpc>
                      <a:spcPct val="140000"/>
                    </a:lnSpc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21" name="Right Brace 142"/>
            <p:cNvSpPr>
              <a:spLocks/>
            </p:cNvSpPr>
            <p:nvPr/>
          </p:nvSpPr>
          <p:spPr bwMode="auto">
            <a:xfrm rot="5400000">
              <a:off x="1402556" y="4947444"/>
              <a:ext cx="155575" cy="960438"/>
            </a:xfrm>
            <a:prstGeom prst="rightBrace">
              <a:avLst>
                <a:gd name="adj1" fmla="val 831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22" name="Right Brace 143"/>
            <p:cNvSpPr>
              <a:spLocks/>
            </p:cNvSpPr>
            <p:nvPr/>
          </p:nvSpPr>
          <p:spPr bwMode="auto">
            <a:xfrm rot="5400000">
              <a:off x="2439194" y="4947444"/>
              <a:ext cx="155575" cy="960437"/>
            </a:xfrm>
            <a:prstGeom prst="rightBrace">
              <a:avLst>
                <a:gd name="adj1" fmla="val 831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23" name="Right Brace 144"/>
            <p:cNvSpPr>
              <a:spLocks/>
            </p:cNvSpPr>
            <p:nvPr/>
          </p:nvSpPr>
          <p:spPr bwMode="auto">
            <a:xfrm rot="5400000">
              <a:off x="3437731" y="4947444"/>
              <a:ext cx="155575" cy="960438"/>
            </a:xfrm>
            <a:prstGeom prst="rightBrace">
              <a:avLst>
                <a:gd name="adj1" fmla="val 831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24" name="TextBox 146"/>
            <p:cNvSpPr txBox="1">
              <a:spLocks noChangeArrowheads="1"/>
            </p:cNvSpPr>
            <p:nvPr/>
          </p:nvSpPr>
          <p:spPr bwMode="auto">
            <a:xfrm>
              <a:off x="1268413" y="5464175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25" name="TextBox 147"/>
            <p:cNvSpPr txBox="1">
              <a:spLocks noChangeArrowheads="1"/>
            </p:cNvSpPr>
            <p:nvPr/>
          </p:nvSpPr>
          <p:spPr bwMode="auto">
            <a:xfrm>
              <a:off x="2306638" y="5464175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26" name="TextBox 148"/>
            <p:cNvSpPr txBox="1">
              <a:spLocks noChangeArrowheads="1"/>
            </p:cNvSpPr>
            <p:nvPr/>
          </p:nvSpPr>
          <p:spPr bwMode="auto">
            <a:xfrm>
              <a:off x="3336925" y="5468938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27" name="TextBox 150"/>
            <p:cNvSpPr txBox="1">
              <a:spLocks noChangeArrowheads="1"/>
            </p:cNvSpPr>
            <p:nvPr/>
          </p:nvSpPr>
          <p:spPr bwMode="auto">
            <a:xfrm>
              <a:off x="193675" y="5464175"/>
              <a:ext cx="745717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28" name="Group 163"/>
            <p:cNvGrpSpPr>
              <a:grpSpLocks/>
            </p:cNvGrpSpPr>
            <p:nvPr/>
          </p:nvGrpSpPr>
          <p:grpSpPr bwMode="auto">
            <a:xfrm>
              <a:off x="1570276" y="2276475"/>
              <a:ext cx="927994" cy="346075"/>
              <a:chOff x="648278" y="2276850"/>
              <a:chExt cx="928132" cy="345645"/>
            </a:xfrm>
          </p:grpSpPr>
          <p:sp>
            <p:nvSpPr>
              <p:cNvPr id="154" name="TextBox 164"/>
              <p:cNvSpPr txBox="1">
                <a:spLocks noChangeArrowheads="1"/>
              </p:cNvSpPr>
              <p:nvPr/>
            </p:nvSpPr>
            <p:spPr bwMode="auto">
              <a:xfrm>
                <a:off x="648278" y="2315255"/>
                <a:ext cx="90294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155" name="Rectangle 165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9" name="Rectangle 168"/>
            <p:cNvSpPr>
              <a:spLocks noChangeArrowheads="1"/>
            </p:cNvSpPr>
            <p:nvPr/>
          </p:nvSpPr>
          <p:spPr bwMode="auto">
            <a:xfrm>
              <a:off x="2497138" y="2276475"/>
              <a:ext cx="923925" cy="34607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30" name="Group 169"/>
            <p:cNvGrpSpPr>
              <a:grpSpLocks/>
            </p:cNvGrpSpPr>
            <p:nvPr/>
          </p:nvGrpSpPr>
          <p:grpSpPr bwMode="auto">
            <a:xfrm>
              <a:off x="3413363" y="2276475"/>
              <a:ext cx="927853" cy="346075"/>
              <a:chOff x="648145" y="2276850"/>
              <a:chExt cx="928265" cy="345645"/>
            </a:xfrm>
          </p:grpSpPr>
          <p:sp>
            <p:nvSpPr>
              <p:cNvPr id="152" name="TextBox 170"/>
              <p:cNvSpPr txBox="1">
                <a:spLocks noChangeArrowheads="1"/>
              </p:cNvSpPr>
              <p:nvPr/>
            </p:nvSpPr>
            <p:spPr bwMode="auto">
              <a:xfrm>
                <a:off x="648145" y="2315255"/>
                <a:ext cx="903212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Codeword4</a:t>
                </a:r>
              </a:p>
            </p:txBody>
          </p:sp>
          <p:sp>
            <p:nvSpPr>
              <p:cNvPr id="153" name="Rectangle 171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1" name="Right Brace 172"/>
            <p:cNvSpPr>
              <a:spLocks/>
            </p:cNvSpPr>
            <p:nvPr/>
          </p:nvSpPr>
          <p:spPr bwMode="auto">
            <a:xfrm rot="5400000">
              <a:off x="1939925" y="2335213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" name="Right Brace 174"/>
            <p:cNvSpPr>
              <a:spLocks/>
            </p:cNvSpPr>
            <p:nvPr/>
          </p:nvSpPr>
          <p:spPr bwMode="auto">
            <a:xfrm rot="5400000">
              <a:off x="3783806" y="2334419"/>
              <a:ext cx="155575" cy="884238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" name="TextBox 175"/>
            <p:cNvSpPr txBox="1">
              <a:spLocks noChangeArrowheads="1"/>
            </p:cNvSpPr>
            <p:nvPr/>
          </p:nvSpPr>
          <p:spPr bwMode="auto">
            <a:xfrm>
              <a:off x="1783522" y="2814638"/>
              <a:ext cx="466794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1344</a:t>
              </a:r>
            </a:p>
          </p:txBody>
        </p:sp>
        <p:sp>
          <p:nvSpPr>
            <p:cNvPr id="34" name="TextBox 177"/>
            <p:cNvSpPr txBox="1">
              <a:spLocks noChangeArrowheads="1"/>
            </p:cNvSpPr>
            <p:nvPr/>
          </p:nvSpPr>
          <p:spPr bwMode="auto">
            <a:xfrm>
              <a:off x="3626609" y="2814638"/>
              <a:ext cx="466794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1344</a:t>
              </a:r>
            </a:p>
          </p:txBody>
        </p:sp>
        <p:grpSp>
          <p:nvGrpSpPr>
            <p:cNvPr id="35" name="Group 178"/>
            <p:cNvGrpSpPr>
              <a:grpSpLocks/>
            </p:cNvGrpSpPr>
            <p:nvPr/>
          </p:nvGrpSpPr>
          <p:grpSpPr bwMode="auto">
            <a:xfrm>
              <a:off x="647938" y="3582988"/>
              <a:ext cx="927995" cy="344487"/>
              <a:chOff x="648278" y="2276850"/>
              <a:chExt cx="928132" cy="345645"/>
            </a:xfrm>
          </p:grpSpPr>
          <p:sp>
            <p:nvSpPr>
              <p:cNvPr id="150" name="TextBox 179"/>
              <p:cNvSpPr txBox="1">
                <a:spLocks noChangeArrowheads="1"/>
              </p:cNvSpPr>
              <p:nvPr/>
            </p:nvSpPr>
            <p:spPr bwMode="auto">
              <a:xfrm>
                <a:off x="648278" y="2315255"/>
                <a:ext cx="902945" cy="2779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51" name="Rectangle 180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6" name="Right Brace 181"/>
            <p:cNvSpPr>
              <a:spLocks/>
            </p:cNvSpPr>
            <p:nvPr/>
          </p:nvSpPr>
          <p:spPr bwMode="auto">
            <a:xfrm rot="5400000">
              <a:off x="1018381" y="3640932"/>
              <a:ext cx="155575" cy="884238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7" name="TextBox 182"/>
            <p:cNvSpPr txBox="1">
              <a:spLocks noChangeArrowheads="1"/>
            </p:cNvSpPr>
            <p:nvPr/>
          </p:nvSpPr>
          <p:spPr bwMode="auto">
            <a:xfrm>
              <a:off x="897244" y="4119563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336</a:t>
              </a:r>
            </a:p>
          </p:txBody>
        </p:sp>
        <p:sp>
          <p:nvSpPr>
            <p:cNvPr id="38" name="TextBox 183"/>
            <p:cNvSpPr txBox="1">
              <a:spLocks noChangeArrowheads="1"/>
            </p:cNvSpPr>
            <p:nvPr/>
          </p:nvSpPr>
          <p:spPr bwMode="auto">
            <a:xfrm>
              <a:off x="155575" y="4119563"/>
              <a:ext cx="800219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39" name="Group 184"/>
            <p:cNvGrpSpPr>
              <a:grpSpLocks/>
            </p:cNvGrpSpPr>
            <p:nvPr/>
          </p:nvGrpSpPr>
          <p:grpSpPr bwMode="auto">
            <a:xfrm>
              <a:off x="1570277" y="3582988"/>
              <a:ext cx="927923" cy="344487"/>
              <a:chOff x="648211" y="2276850"/>
              <a:chExt cx="928199" cy="345645"/>
            </a:xfrm>
          </p:grpSpPr>
          <p:sp>
            <p:nvSpPr>
              <p:cNvPr id="148" name="TextBox 185"/>
              <p:cNvSpPr txBox="1">
                <a:spLocks noChangeArrowheads="1"/>
              </p:cNvSpPr>
              <p:nvPr/>
            </p:nvSpPr>
            <p:spPr bwMode="auto">
              <a:xfrm>
                <a:off x="648211" y="2315255"/>
                <a:ext cx="903080" cy="2779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149" name="Rectangle 186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0" name="Rectangle 189"/>
            <p:cNvSpPr>
              <a:spLocks noChangeArrowheads="1"/>
            </p:cNvSpPr>
            <p:nvPr/>
          </p:nvSpPr>
          <p:spPr bwMode="auto">
            <a:xfrm>
              <a:off x="2497138" y="3582988"/>
              <a:ext cx="923925" cy="344487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1" name="TextBox 191"/>
            <p:cNvSpPr txBox="1">
              <a:spLocks noChangeArrowheads="1"/>
            </p:cNvSpPr>
            <p:nvPr/>
          </p:nvSpPr>
          <p:spPr bwMode="auto">
            <a:xfrm>
              <a:off x="3413363" y="3621088"/>
              <a:ext cx="90281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0">
                  <a:solidFill>
                    <a:schemeClr val="tx1"/>
                  </a:solidFill>
                </a:rPr>
                <a:t>Codeword4</a:t>
              </a:r>
            </a:p>
          </p:txBody>
        </p:sp>
        <p:sp>
          <p:nvSpPr>
            <p:cNvPr id="42" name="Rectangle 192"/>
            <p:cNvSpPr>
              <a:spLocks noChangeArrowheads="1"/>
            </p:cNvSpPr>
            <p:nvPr/>
          </p:nvSpPr>
          <p:spPr bwMode="auto">
            <a:xfrm>
              <a:off x="3419475" y="3582988"/>
              <a:ext cx="922338" cy="344487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3" name="Right Brace 193"/>
            <p:cNvSpPr>
              <a:spLocks/>
            </p:cNvSpPr>
            <p:nvPr/>
          </p:nvSpPr>
          <p:spPr bwMode="auto">
            <a:xfrm rot="5400000">
              <a:off x="1939925" y="3641726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4" name="Right Brace 195"/>
            <p:cNvSpPr>
              <a:spLocks/>
            </p:cNvSpPr>
            <p:nvPr/>
          </p:nvSpPr>
          <p:spPr bwMode="auto">
            <a:xfrm rot="5400000">
              <a:off x="3783806" y="3640932"/>
              <a:ext cx="155575" cy="884238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" name="TextBox 196"/>
            <p:cNvSpPr txBox="1">
              <a:spLocks noChangeArrowheads="1"/>
            </p:cNvSpPr>
            <p:nvPr/>
          </p:nvSpPr>
          <p:spPr bwMode="auto">
            <a:xfrm>
              <a:off x="1818788" y="4119563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336</a:t>
              </a:r>
            </a:p>
          </p:txBody>
        </p:sp>
        <p:sp>
          <p:nvSpPr>
            <p:cNvPr id="46" name="TextBox 198"/>
            <p:cNvSpPr txBox="1">
              <a:spLocks noChangeArrowheads="1"/>
            </p:cNvSpPr>
            <p:nvPr/>
          </p:nvSpPr>
          <p:spPr bwMode="auto">
            <a:xfrm>
              <a:off x="3661875" y="4119563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336</a:t>
              </a:r>
            </a:p>
          </p:txBody>
        </p:sp>
        <p:sp>
          <p:nvSpPr>
            <p:cNvPr id="47" name="Down Arrow 200"/>
            <p:cNvSpPr>
              <a:spLocks noChangeArrowheads="1"/>
            </p:cNvSpPr>
            <p:nvPr/>
          </p:nvSpPr>
          <p:spPr bwMode="auto">
            <a:xfrm>
              <a:off x="1960563" y="1931988"/>
              <a:ext cx="192087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8" name="Down Arrow 201"/>
            <p:cNvSpPr>
              <a:spLocks noChangeArrowheads="1"/>
            </p:cNvSpPr>
            <p:nvPr/>
          </p:nvSpPr>
          <p:spPr bwMode="auto">
            <a:xfrm>
              <a:off x="2843213" y="1931988"/>
              <a:ext cx="192087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9" name="Down Arrow 202"/>
            <p:cNvSpPr>
              <a:spLocks noChangeArrowheads="1"/>
            </p:cNvSpPr>
            <p:nvPr/>
          </p:nvSpPr>
          <p:spPr bwMode="auto">
            <a:xfrm>
              <a:off x="3841750" y="1931988"/>
              <a:ext cx="192088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50" name="Group 203"/>
            <p:cNvGrpSpPr>
              <a:grpSpLocks/>
            </p:cNvGrpSpPr>
            <p:nvPr/>
          </p:nvGrpSpPr>
          <p:grpSpPr bwMode="auto">
            <a:xfrm>
              <a:off x="1576388" y="1355725"/>
              <a:ext cx="882650" cy="430887"/>
              <a:chOff x="923525" y="1355130"/>
              <a:chExt cx="652885" cy="431562"/>
            </a:xfrm>
          </p:grpSpPr>
          <p:sp>
            <p:nvSpPr>
              <p:cNvPr id="146" name="TextBox 204"/>
              <p:cNvSpPr txBox="1">
                <a:spLocks noChangeArrowheads="1"/>
              </p:cNvSpPr>
              <p:nvPr/>
            </p:nvSpPr>
            <p:spPr bwMode="auto">
              <a:xfrm>
                <a:off x="1026521" y="1355130"/>
                <a:ext cx="425911" cy="431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word2</a:t>
                </a:r>
              </a:p>
            </p:txBody>
          </p:sp>
          <p:sp>
            <p:nvSpPr>
              <p:cNvPr id="147" name="Rectangle 205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1" name="Rectangle 208"/>
            <p:cNvSpPr>
              <a:spLocks noChangeArrowheads="1"/>
            </p:cNvSpPr>
            <p:nvPr/>
          </p:nvSpPr>
          <p:spPr bwMode="auto">
            <a:xfrm>
              <a:off x="2459038" y="1393825"/>
              <a:ext cx="884237" cy="38417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52" name="TextBox 210"/>
            <p:cNvSpPr txBox="1">
              <a:spLocks noChangeArrowheads="1"/>
            </p:cNvSpPr>
            <p:nvPr/>
          </p:nvSpPr>
          <p:spPr bwMode="auto">
            <a:xfrm>
              <a:off x="3482413" y="1355725"/>
              <a:ext cx="575799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100" b="0">
                  <a:solidFill>
                    <a:schemeClr val="tx1"/>
                  </a:solidFill>
                </a:rPr>
                <a:t>Source</a:t>
              </a:r>
            </a:p>
            <a:p>
              <a:pPr algn="ctr"/>
              <a:r>
                <a:rPr lang="en-US" sz="1100" b="0">
                  <a:solidFill>
                    <a:schemeClr val="tx1"/>
                  </a:solidFill>
                </a:rPr>
                <a:t>word4</a:t>
              </a:r>
            </a:p>
          </p:txBody>
        </p:sp>
        <p:sp>
          <p:nvSpPr>
            <p:cNvPr id="53" name="Rectangle 211"/>
            <p:cNvSpPr>
              <a:spLocks noChangeArrowheads="1"/>
            </p:cNvSpPr>
            <p:nvPr/>
          </p:nvSpPr>
          <p:spPr bwMode="auto">
            <a:xfrm>
              <a:off x="3343275" y="1393825"/>
              <a:ext cx="882650" cy="38417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cxnSp>
          <p:nvCxnSpPr>
            <p:cNvPr id="54" name="Straight Connector 213"/>
            <p:cNvCxnSpPr>
              <a:cxnSpLocks noChangeShapeType="1"/>
            </p:cNvCxnSpPr>
            <p:nvPr/>
          </p:nvCxnSpPr>
          <p:spPr bwMode="auto">
            <a:xfrm flipH="1">
              <a:off x="4603750" y="1085850"/>
              <a:ext cx="6350" cy="4645025"/>
            </a:xfrm>
            <a:prstGeom prst="line">
              <a:avLst/>
            </a:prstGeom>
            <a:noFill/>
            <a:ln w="12700" algn="ctr">
              <a:solidFill>
                <a:srgbClr val="FF0000"/>
              </a:solidFill>
              <a:round/>
              <a:headEnd/>
              <a:tailEnd/>
            </a:ln>
          </p:spPr>
        </p:cxnSp>
        <p:grpSp>
          <p:nvGrpSpPr>
            <p:cNvPr id="55" name="Group 216"/>
            <p:cNvGrpSpPr>
              <a:grpSpLocks/>
            </p:cNvGrpSpPr>
            <p:nvPr/>
          </p:nvGrpSpPr>
          <p:grpSpPr bwMode="auto">
            <a:xfrm>
              <a:off x="5224463" y="1393825"/>
              <a:ext cx="884237" cy="430887"/>
              <a:chOff x="923525" y="1355130"/>
              <a:chExt cx="652885" cy="431562"/>
            </a:xfrm>
          </p:grpSpPr>
          <p:sp>
            <p:nvSpPr>
              <p:cNvPr id="144" name="TextBox 217"/>
              <p:cNvSpPr txBox="1">
                <a:spLocks noChangeArrowheads="1"/>
              </p:cNvSpPr>
              <p:nvPr/>
            </p:nvSpPr>
            <p:spPr bwMode="auto">
              <a:xfrm>
                <a:off x="1026903" y="1355130"/>
                <a:ext cx="425147" cy="431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word1</a:t>
                </a:r>
              </a:p>
            </p:txBody>
          </p:sp>
          <p:sp>
            <p:nvSpPr>
              <p:cNvPr id="145" name="Rectangle 218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6" name="Group 219"/>
            <p:cNvGrpSpPr>
              <a:grpSpLocks/>
            </p:cNvGrpSpPr>
            <p:nvPr/>
          </p:nvGrpSpPr>
          <p:grpSpPr bwMode="auto">
            <a:xfrm>
              <a:off x="5180251" y="2314575"/>
              <a:ext cx="927994" cy="346075"/>
              <a:chOff x="648278" y="2276850"/>
              <a:chExt cx="928132" cy="345645"/>
            </a:xfrm>
          </p:grpSpPr>
          <p:sp>
            <p:nvSpPr>
              <p:cNvPr id="142" name="TextBox 220"/>
              <p:cNvSpPr txBox="1">
                <a:spLocks noChangeArrowheads="1"/>
              </p:cNvSpPr>
              <p:nvPr/>
            </p:nvSpPr>
            <p:spPr bwMode="auto">
              <a:xfrm>
                <a:off x="648278" y="2315255"/>
                <a:ext cx="90294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43" name="Rectangle 221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7" name="Down Arrow 222"/>
            <p:cNvSpPr>
              <a:spLocks noChangeArrowheads="1"/>
            </p:cNvSpPr>
            <p:nvPr/>
          </p:nvSpPr>
          <p:spPr bwMode="auto">
            <a:xfrm>
              <a:off x="6877050" y="3160713"/>
              <a:ext cx="268288" cy="306387"/>
            </a:xfrm>
            <a:prstGeom prst="downArrow">
              <a:avLst>
                <a:gd name="adj1" fmla="val 50000"/>
                <a:gd name="adj2" fmla="val 49963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8" name="Down Arrow 223"/>
            <p:cNvSpPr>
              <a:spLocks noChangeArrowheads="1"/>
            </p:cNvSpPr>
            <p:nvPr/>
          </p:nvSpPr>
          <p:spPr bwMode="auto">
            <a:xfrm>
              <a:off x="5686425" y="1970088"/>
              <a:ext cx="192088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9" name="Right Brace 224"/>
            <p:cNvSpPr>
              <a:spLocks/>
            </p:cNvSpPr>
            <p:nvPr/>
          </p:nvSpPr>
          <p:spPr bwMode="auto">
            <a:xfrm rot="5400000">
              <a:off x="5550694" y="2374107"/>
              <a:ext cx="153987" cy="882650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0" name="TextBox 225"/>
            <p:cNvSpPr txBox="1">
              <a:spLocks noChangeArrowheads="1"/>
            </p:cNvSpPr>
            <p:nvPr/>
          </p:nvSpPr>
          <p:spPr bwMode="auto">
            <a:xfrm>
              <a:off x="5394290" y="2852738"/>
              <a:ext cx="466794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1248</a:t>
              </a:r>
            </a:p>
          </p:txBody>
        </p:sp>
        <p:sp>
          <p:nvSpPr>
            <p:cNvPr id="61" name="TextBox 226"/>
            <p:cNvSpPr txBox="1">
              <a:spLocks noChangeArrowheads="1"/>
            </p:cNvSpPr>
            <p:nvPr/>
          </p:nvSpPr>
          <p:spPr bwMode="auto">
            <a:xfrm>
              <a:off x="4725988" y="2814638"/>
              <a:ext cx="510076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(bits)</a:t>
              </a:r>
            </a:p>
          </p:txBody>
        </p:sp>
        <p:sp>
          <p:nvSpPr>
            <p:cNvPr id="62" name="TextBox 227"/>
            <p:cNvSpPr txBox="1">
              <a:spLocks noChangeArrowheads="1"/>
            </p:cNvSpPr>
            <p:nvPr/>
          </p:nvSpPr>
          <p:spPr bwMode="auto">
            <a:xfrm>
              <a:off x="4802188" y="1892300"/>
              <a:ext cx="776175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Encoding</a:t>
              </a:r>
            </a:p>
          </p:txBody>
        </p:sp>
        <p:sp>
          <p:nvSpPr>
            <p:cNvPr id="63" name="TextBox 228"/>
            <p:cNvSpPr txBox="1">
              <a:spLocks noChangeArrowheads="1"/>
            </p:cNvSpPr>
            <p:nvPr/>
          </p:nvSpPr>
          <p:spPr bwMode="auto">
            <a:xfrm>
              <a:off x="4840288" y="3198813"/>
              <a:ext cx="1628972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Bit-to-symbol mapping</a:t>
              </a:r>
            </a:p>
          </p:txBody>
        </p:sp>
        <p:sp>
          <p:nvSpPr>
            <p:cNvPr id="64" name="Down Arrow 229"/>
            <p:cNvSpPr>
              <a:spLocks noChangeArrowheads="1"/>
            </p:cNvSpPr>
            <p:nvPr/>
          </p:nvSpPr>
          <p:spPr bwMode="auto">
            <a:xfrm>
              <a:off x="6877050" y="4465638"/>
              <a:ext cx="268288" cy="307975"/>
            </a:xfrm>
            <a:prstGeom prst="downArrow">
              <a:avLst>
                <a:gd name="adj1" fmla="val 50000"/>
                <a:gd name="adj2" fmla="val 50222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5" name="TextBox 230"/>
            <p:cNvSpPr txBox="1">
              <a:spLocks noChangeArrowheads="1"/>
            </p:cNvSpPr>
            <p:nvPr/>
          </p:nvSpPr>
          <p:spPr bwMode="auto">
            <a:xfrm>
              <a:off x="4879975" y="4581525"/>
              <a:ext cx="763588" cy="350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Blocking</a:t>
              </a:r>
            </a:p>
          </p:txBody>
        </p:sp>
        <p:sp>
          <p:nvSpPr>
            <p:cNvPr id="66" name="Right Brace 241"/>
            <p:cNvSpPr>
              <a:spLocks/>
            </p:cNvSpPr>
            <p:nvPr/>
          </p:nvSpPr>
          <p:spPr bwMode="auto">
            <a:xfrm rot="5400000">
              <a:off x="5801519" y="5087144"/>
              <a:ext cx="187325" cy="725487"/>
            </a:xfrm>
            <a:prstGeom prst="rightBrace">
              <a:avLst>
                <a:gd name="adj1" fmla="val 833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67" name="Right Brace 243"/>
            <p:cNvSpPr>
              <a:spLocks/>
            </p:cNvSpPr>
            <p:nvPr/>
          </p:nvSpPr>
          <p:spPr bwMode="auto">
            <a:xfrm rot="5400000">
              <a:off x="8040688" y="5081588"/>
              <a:ext cx="176212" cy="747712"/>
            </a:xfrm>
            <a:prstGeom prst="rightBrace">
              <a:avLst>
                <a:gd name="adj1" fmla="val 8290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68" name="TextBox 244"/>
            <p:cNvSpPr txBox="1">
              <a:spLocks noChangeArrowheads="1"/>
            </p:cNvSpPr>
            <p:nvPr/>
          </p:nvSpPr>
          <p:spPr bwMode="auto">
            <a:xfrm>
              <a:off x="5694363" y="5491163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69" name="TextBox 245"/>
            <p:cNvSpPr txBox="1">
              <a:spLocks noChangeArrowheads="1"/>
            </p:cNvSpPr>
            <p:nvPr/>
          </p:nvSpPr>
          <p:spPr bwMode="auto">
            <a:xfrm>
              <a:off x="6421438" y="5467350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70" name="TextBox 246"/>
            <p:cNvSpPr txBox="1">
              <a:spLocks noChangeArrowheads="1"/>
            </p:cNvSpPr>
            <p:nvPr/>
          </p:nvSpPr>
          <p:spPr bwMode="auto">
            <a:xfrm>
              <a:off x="7929563" y="5495925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448</a:t>
              </a:r>
            </a:p>
          </p:txBody>
        </p:sp>
        <p:sp>
          <p:nvSpPr>
            <p:cNvPr id="71" name="TextBox 247"/>
            <p:cNvSpPr txBox="1">
              <a:spLocks noChangeArrowheads="1"/>
            </p:cNvSpPr>
            <p:nvPr/>
          </p:nvSpPr>
          <p:spPr bwMode="auto">
            <a:xfrm>
              <a:off x="4725988" y="5502275"/>
              <a:ext cx="745717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72" name="Group 248"/>
            <p:cNvGrpSpPr>
              <a:grpSpLocks/>
            </p:cNvGrpSpPr>
            <p:nvPr/>
          </p:nvGrpSpPr>
          <p:grpSpPr bwMode="auto">
            <a:xfrm>
              <a:off x="6101795" y="2314575"/>
              <a:ext cx="928777" cy="346075"/>
              <a:chOff x="649018" y="2276850"/>
              <a:chExt cx="927392" cy="345645"/>
            </a:xfrm>
          </p:grpSpPr>
          <p:sp>
            <p:nvSpPr>
              <p:cNvPr id="140" name="TextBox 249"/>
              <p:cNvSpPr txBox="1">
                <a:spLocks noChangeArrowheads="1"/>
              </p:cNvSpPr>
              <p:nvPr/>
            </p:nvSpPr>
            <p:spPr bwMode="auto">
              <a:xfrm>
                <a:off x="649018" y="2315255"/>
                <a:ext cx="90146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141" name="Rectangle 250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3" name="Group 251"/>
            <p:cNvGrpSpPr>
              <a:grpSpLocks/>
            </p:cNvGrpSpPr>
            <p:nvPr/>
          </p:nvGrpSpPr>
          <p:grpSpPr bwMode="auto">
            <a:xfrm>
              <a:off x="7029450" y="2314575"/>
              <a:ext cx="922338" cy="346075"/>
              <a:chOff x="654690" y="2276850"/>
              <a:chExt cx="921720" cy="345645"/>
            </a:xfrm>
          </p:grpSpPr>
          <p:sp>
            <p:nvSpPr>
              <p:cNvPr id="138" name="TextBox 252"/>
              <p:cNvSpPr txBox="1">
                <a:spLocks noChangeArrowheads="1"/>
              </p:cNvSpPr>
              <p:nvPr/>
            </p:nvSpPr>
            <p:spPr bwMode="auto">
              <a:xfrm>
                <a:off x="930446" y="2315255"/>
                <a:ext cx="33860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39" name="Rectangle 253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4" name="TextBox 255"/>
            <p:cNvSpPr txBox="1">
              <a:spLocks noChangeArrowheads="1"/>
            </p:cNvSpPr>
            <p:nvPr/>
          </p:nvSpPr>
          <p:spPr bwMode="auto">
            <a:xfrm>
              <a:off x="7942129" y="2352675"/>
              <a:ext cx="97975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0">
                  <a:solidFill>
                    <a:schemeClr val="tx1"/>
                  </a:solidFill>
                </a:rPr>
                <a:t>Codeword56</a:t>
              </a:r>
            </a:p>
          </p:txBody>
        </p:sp>
        <p:sp>
          <p:nvSpPr>
            <p:cNvPr id="75" name="Rectangle 256"/>
            <p:cNvSpPr>
              <a:spLocks noChangeArrowheads="1"/>
            </p:cNvSpPr>
            <p:nvPr/>
          </p:nvSpPr>
          <p:spPr bwMode="auto">
            <a:xfrm>
              <a:off x="7951788" y="2314575"/>
              <a:ext cx="1014412" cy="346075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6" name="Right Brace 257"/>
            <p:cNvSpPr>
              <a:spLocks/>
            </p:cNvSpPr>
            <p:nvPr/>
          </p:nvSpPr>
          <p:spPr bwMode="auto">
            <a:xfrm rot="5400000">
              <a:off x="6473031" y="2374107"/>
              <a:ext cx="153987" cy="882650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7" name="Right Brace 259"/>
            <p:cNvSpPr>
              <a:spLocks/>
            </p:cNvSpPr>
            <p:nvPr/>
          </p:nvSpPr>
          <p:spPr bwMode="auto">
            <a:xfrm rot="5400000">
              <a:off x="8316119" y="2374107"/>
              <a:ext cx="153987" cy="882650"/>
            </a:xfrm>
            <a:prstGeom prst="rightBrace">
              <a:avLst>
                <a:gd name="adj1" fmla="val 841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8" name="TextBox 260"/>
            <p:cNvSpPr txBox="1">
              <a:spLocks noChangeArrowheads="1"/>
            </p:cNvSpPr>
            <p:nvPr/>
          </p:nvSpPr>
          <p:spPr bwMode="auto">
            <a:xfrm>
              <a:off x="6315834" y="2852738"/>
              <a:ext cx="466794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1248</a:t>
              </a:r>
            </a:p>
          </p:txBody>
        </p:sp>
        <p:sp>
          <p:nvSpPr>
            <p:cNvPr id="79" name="TextBox 262"/>
            <p:cNvSpPr txBox="1">
              <a:spLocks noChangeArrowheads="1"/>
            </p:cNvSpPr>
            <p:nvPr/>
          </p:nvSpPr>
          <p:spPr bwMode="auto">
            <a:xfrm>
              <a:off x="8158922" y="2852738"/>
              <a:ext cx="466794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1248</a:t>
              </a:r>
            </a:p>
          </p:txBody>
        </p:sp>
        <p:grpSp>
          <p:nvGrpSpPr>
            <p:cNvPr id="80" name="Group 263"/>
            <p:cNvGrpSpPr>
              <a:grpSpLocks/>
            </p:cNvGrpSpPr>
            <p:nvPr/>
          </p:nvGrpSpPr>
          <p:grpSpPr bwMode="auto">
            <a:xfrm>
              <a:off x="5180251" y="3621088"/>
              <a:ext cx="927994" cy="346075"/>
              <a:chOff x="648278" y="2276850"/>
              <a:chExt cx="928132" cy="345645"/>
            </a:xfrm>
          </p:grpSpPr>
          <p:sp>
            <p:nvSpPr>
              <p:cNvPr id="136" name="TextBox 264"/>
              <p:cNvSpPr txBox="1">
                <a:spLocks noChangeArrowheads="1"/>
              </p:cNvSpPr>
              <p:nvPr/>
            </p:nvSpPr>
            <p:spPr bwMode="auto">
              <a:xfrm>
                <a:off x="648278" y="2315255"/>
                <a:ext cx="90294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Codeword1</a:t>
                </a:r>
              </a:p>
            </p:txBody>
          </p:sp>
          <p:sp>
            <p:nvSpPr>
              <p:cNvPr id="137" name="Rectangle 265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1" name="Right Brace 266"/>
            <p:cNvSpPr>
              <a:spLocks/>
            </p:cNvSpPr>
            <p:nvPr/>
          </p:nvSpPr>
          <p:spPr bwMode="auto">
            <a:xfrm rot="5400000">
              <a:off x="5549900" y="3679826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2" name="TextBox 267"/>
            <p:cNvSpPr txBox="1">
              <a:spLocks noChangeArrowheads="1"/>
            </p:cNvSpPr>
            <p:nvPr/>
          </p:nvSpPr>
          <p:spPr bwMode="auto">
            <a:xfrm>
              <a:off x="5466863" y="4159250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312</a:t>
              </a:r>
            </a:p>
          </p:txBody>
        </p:sp>
        <p:sp>
          <p:nvSpPr>
            <p:cNvPr id="83" name="TextBox 268"/>
            <p:cNvSpPr txBox="1">
              <a:spLocks noChangeArrowheads="1"/>
            </p:cNvSpPr>
            <p:nvPr/>
          </p:nvSpPr>
          <p:spPr bwMode="auto">
            <a:xfrm>
              <a:off x="4687888" y="4159250"/>
              <a:ext cx="800219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>
                  <a:solidFill>
                    <a:schemeClr val="tx1"/>
                  </a:solidFill>
                </a:rPr>
                <a:t>(symbols)</a:t>
              </a:r>
            </a:p>
          </p:txBody>
        </p:sp>
        <p:grpSp>
          <p:nvGrpSpPr>
            <p:cNvPr id="84" name="Group 269"/>
            <p:cNvGrpSpPr>
              <a:grpSpLocks/>
            </p:cNvGrpSpPr>
            <p:nvPr/>
          </p:nvGrpSpPr>
          <p:grpSpPr bwMode="auto">
            <a:xfrm>
              <a:off x="6101795" y="3621088"/>
              <a:ext cx="929489" cy="346075"/>
              <a:chOff x="649690" y="2276850"/>
              <a:chExt cx="926720" cy="345645"/>
            </a:xfrm>
          </p:grpSpPr>
          <p:sp>
            <p:nvSpPr>
              <p:cNvPr id="134" name="TextBox 270"/>
              <p:cNvSpPr txBox="1">
                <a:spLocks noChangeArrowheads="1"/>
              </p:cNvSpPr>
              <p:nvPr/>
            </p:nvSpPr>
            <p:spPr bwMode="auto">
              <a:xfrm>
                <a:off x="649690" y="2315255"/>
                <a:ext cx="900121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Codeword2</a:t>
                </a:r>
              </a:p>
            </p:txBody>
          </p:sp>
          <p:sp>
            <p:nvSpPr>
              <p:cNvPr id="135" name="Rectangle 271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5" name="Group 272"/>
            <p:cNvGrpSpPr>
              <a:grpSpLocks/>
            </p:cNvGrpSpPr>
            <p:nvPr/>
          </p:nvGrpSpPr>
          <p:grpSpPr bwMode="auto">
            <a:xfrm>
              <a:off x="7029450" y="3621088"/>
              <a:ext cx="922338" cy="346075"/>
              <a:chOff x="654690" y="2276850"/>
              <a:chExt cx="921720" cy="345645"/>
            </a:xfrm>
          </p:grpSpPr>
          <p:sp>
            <p:nvSpPr>
              <p:cNvPr id="132" name="TextBox 273"/>
              <p:cNvSpPr txBox="1">
                <a:spLocks noChangeArrowheads="1"/>
              </p:cNvSpPr>
              <p:nvPr/>
            </p:nvSpPr>
            <p:spPr bwMode="auto">
              <a:xfrm>
                <a:off x="930446" y="2315255"/>
                <a:ext cx="338605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33" name="Rectangle 274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6" name="Group 275"/>
            <p:cNvGrpSpPr>
              <a:grpSpLocks/>
            </p:cNvGrpSpPr>
            <p:nvPr/>
          </p:nvGrpSpPr>
          <p:grpSpPr bwMode="auto">
            <a:xfrm>
              <a:off x="7971001" y="3621088"/>
              <a:ext cx="1072987" cy="346075"/>
              <a:chOff x="654690" y="2276850"/>
              <a:chExt cx="921720" cy="345645"/>
            </a:xfrm>
          </p:grpSpPr>
          <p:sp>
            <p:nvSpPr>
              <p:cNvPr id="130" name="TextBox 276"/>
              <p:cNvSpPr txBox="1">
                <a:spLocks noChangeArrowheads="1"/>
              </p:cNvSpPr>
              <p:nvPr/>
            </p:nvSpPr>
            <p:spPr bwMode="auto">
              <a:xfrm>
                <a:off x="678937" y="2315255"/>
                <a:ext cx="841632" cy="276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0">
                    <a:solidFill>
                      <a:schemeClr val="tx1"/>
                    </a:solidFill>
                  </a:rPr>
                  <a:t>Codeword56</a:t>
                </a:r>
              </a:p>
            </p:txBody>
          </p:sp>
          <p:sp>
            <p:nvSpPr>
              <p:cNvPr id="131" name="Rectangle 277"/>
              <p:cNvSpPr>
                <a:spLocks noChangeArrowheads="1"/>
              </p:cNvSpPr>
              <p:nvPr/>
            </p:nvSpPr>
            <p:spPr bwMode="auto">
              <a:xfrm>
                <a:off x="654690" y="2276850"/>
                <a:ext cx="921720" cy="34564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7" name="Right Brace 278"/>
            <p:cNvSpPr>
              <a:spLocks/>
            </p:cNvSpPr>
            <p:nvPr/>
          </p:nvSpPr>
          <p:spPr bwMode="auto">
            <a:xfrm rot="5400000">
              <a:off x="6472237" y="3679826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8" name="Right Brace 280"/>
            <p:cNvSpPr>
              <a:spLocks/>
            </p:cNvSpPr>
            <p:nvPr/>
          </p:nvSpPr>
          <p:spPr bwMode="auto">
            <a:xfrm rot="5400000">
              <a:off x="8408194" y="3586957"/>
              <a:ext cx="136525" cy="1049337"/>
            </a:xfrm>
            <a:prstGeom prst="rightBrace">
              <a:avLst>
                <a:gd name="adj1" fmla="val 8327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9" name="TextBox 281"/>
            <p:cNvSpPr txBox="1">
              <a:spLocks noChangeArrowheads="1"/>
            </p:cNvSpPr>
            <p:nvPr/>
          </p:nvSpPr>
          <p:spPr bwMode="auto">
            <a:xfrm>
              <a:off x="6389200" y="4159250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312</a:t>
              </a:r>
            </a:p>
          </p:txBody>
        </p:sp>
        <p:sp>
          <p:nvSpPr>
            <p:cNvPr id="90" name="TextBox 283"/>
            <p:cNvSpPr txBox="1">
              <a:spLocks noChangeArrowheads="1"/>
            </p:cNvSpPr>
            <p:nvPr/>
          </p:nvSpPr>
          <p:spPr bwMode="auto">
            <a:xfrm>
              <a:off x="8309282" y="4159250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312</a:t>
              </a:r>
            </a:p>
          </p:txBody>
        </p:sp>
        <p:sp>
          <p:nvSpPr>
            <p:cNvPr id="91" name="Down Arrow 284"/>
            <p:cNvSpPr>
              <a:spLocks noChangeArrowheads="1"/>
            </p:cNvSpPr>
            <p:nvPr/>
          </p:nvSpPr>
          <p:spPr bwMode="auto">
            <a:xfrm>
              <a:off x="6492875" y="1970088"/>
              <a:ext cx="192088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2" name="Down Arrow 285"/>
            <p:cNvSpPr>
              <a:spLocks noChangeArrowheads="1"/>
            </p:cNvSpPr>
            <p:nvPr/>
          </p:nvSpPr>
          <p:spPr bwMode="auto">
            <a:xfrm>
              <a:off x="7375525" y="1970088"/>
              <a:ext cx="192088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3" name="Down Arrow 286"/>
            <p:cNvSpPr>
              <a:spLocks noChangeArrowheads="1"/>
            </p:cNvSpPr>
            <p:nvPr/>
          </p:nvSpPr>
          <p:spPr bwMode="auto">
            <a:xfrm>
              <a:off x="8374063" y="1970088"/>
              <a:ext cx="192087" cy="268287"/>
            </a:xfrm>
            <a:prstGeom prst="downArrow">
              <a:avLst>
                <a:gd name="adj1" fmla="val 50000"/>
                <a:gd name="adj2" fmla="val 4988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94" name="Group 287"/>
            <p:cNvGrpSpPr>
              <a:grpSpLocks/>
            </p:cNvGrpSpPr>
            <p:nvPr/>
          </p:nvGrpSpPr>
          <p:grpSpPr bwMode="auto">
            <a:xfrm>
              <a:off x="6108700" y="1393825"/>
              <a:ext cx="882650" cy="430887"/>
              <a:chOff x="923525" y="1355130"/>
              <a:chExt cx="652885" cy="431562"/>
            </a:xfrm>
          </p:grpSpPr>
          <p:sp>
            <p:nvSpPr>
              <p:cNvPr id="128" name="TextBox 288"/>
              <p:cNvSpPr txBox="1">
                <a:spLocks noChangeArrowheads="1"/>
              </p:cNvSpPr>
              <p:nvPr/>
            </p:nvSpPr>
            <p:spPr bwMode="auto">
              <a:xfrm>
                <a:off x="1026521" y="1355130"/>
                <a:ext cx="425911" cy="431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word2</a:t>
                </a:r>
              </a:p>
            </p:txBody>
          </p:sp>
          <p:sp>
            <p:nvSpPr>
              <p:cNvPr id="129" name="Rectangle 289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5" name="Group 290"/>
            <p:cNvGrpSpPr>
              <a:grpSpLocks/>
            </p:cNvGrpSpPr>
            <p:nvPr/>
          </p:nvGrpSpPr>
          <p:grpSpPr bwMode="auto">
            <a:xfrm>
              <a:off x="6991350" y="1393825"/>
              <a:ext cx="884238" cy="422275"/>
              <a:chOff x="923525" y="1355131"/>
              <a:chExt cx="652885" cy="422455"/>
            </a:xfrm>
          </p:grpSpPr>
          <p:sp>
            <p:nvSpPr>
              <p:cNvPr id="126" name="TextBox 291"/>
              <p:cNvSpPr txBox="1">
                <a:spLocks noChangeArrowheads="1"/>
              </p:cNvSpPr>
              <p:nvPr/>
            </p:nvSpPr>
            <p:spPr bwMode="auto">
              <a:xfrm>
                <a:off x="1119222" y="1355131"/>
                <a:ext cx="240506" cy="2620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27" name="Rectangle 292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6" name="Group 293"/>
            <p:cNvGrpSpPr>
              <a:grpSpLocks/>
            </p:cNvGrpSpPr>
            <p:nvPr/>
          </p:nvGrpSpPr>
          <p:grpSpPr bwMode="auto">
            <a:xfrm>
              <a:off x="7875588" y="1393826"/>
              <a:ext cx="882650" cy="430887"/>
              <a:chOff x="923525" y="1355130"/>
              <a:chExt cx="652885" cy="432915"/>
            </a:xfrm>
          </p:grpSpPr>
          <p:sp>
            <p:nvSpPr>
              <p:cNvPr id="124" name="TextBox 294"/>
              <p:cNvSpPr txBox="1">
                <a:spLocks noChangeArrowheads="1"/>
              </p:cNvSpPr>
              <p:nvPr/>
            </p:nvSpPr>
            <p:spPr bwMode="auto">
              <a:xfrm>
                <a:off x="1011700" y="1355130"/>
                <a:ext cx="455553" cy="4329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Source</a:t>
                </a:r>
              </a:p>
              <a:p>
                <a:pPr algn="ctr"/>
                <a:r>
                  <a:rPr lang="en-US" sz="1100" b="0">
                    <a:solidFill>
                      <a:schemeClr val="tx1"/>
                    </a:solidFill>
                  </a:rPr>
                  <a:t>word56</a:t>
                </a:r>
              </a:p>
            </p:txBody>
          </p:sp>
          <p:sp>
            <p:nvSpPr>
              <p:cNvPr id="125" name="Rectangle 295"/>
              <p:cNvSpPr>
                <a:spLocks noChangeArrowheads="1"/>
              </p:cNvSpPr>
              <p:nvPr/>
            </p:nvSpPr>
            <p:spPr bwMode="auto">
              <a:xfrm>
                <a:off x="923525" y="1393536"/>
                <a:ext cx="652885" cy="384050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97" name="Straight Connector 297"/>
            <p:cNvCxnSpPr>
              <a:cxnSpLocks noChangeShapeType="1"/>
            </p:cNvCxnSpPr>
            <p:nvPr/>
          </p:nvCxnSpPr>
          <p:spPr bwMode="auto">
            <a:xfrm>
              <a:off x="654050" y="3967163"/>
              <a:ext cx="346075" cy="84455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8" name="Straight Connector 298"/>
            <p:cNvCxnSpPr>
              <a:cxnSpLocks noChangeShapeType="1"/>
            </p:cNvCxnSpPr>
            <p:nvPr/>
          </p:nvCxnSpPr>
          <p:spPr bwMode="auto">
            <a:xfrm flipH="1">
              <a:off x="3995738" y="3967163"/>
              <a:ext cx="346075" cy="80645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9" name="Straight Connector 300"/>
            <p:cNvCxnSpPr>
              <a:cxnSpLocks noChangeShapeType="1"/>
              <a:stCxn id="88" idx="0"/>
            </p:cNvCxnSpPr>
            <p:nvPr/>
          </p:nvCxnSpPr>
          <p:spPr bwMode="auto">
            <a:xfrm flipH="1">
              <a:off x="8467725" y="4043363"/>
              <a:ext cx="533400" cy="74295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0" name="Straight Connector 305"/>
            <p:cNvCxnSpPr>
              <a:cxnSpLocks noChangeShapeType="1"/>
            </p:cNvCxnSpPr>
            <p:nvPr/>
          </p:nvCxnSpPr>
          <p:spPr bwMode="auto">
            <a:xfrm>
              <a:off x="5194300" y="3998913"/>
              <a:ext cx="344488" cy="82867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01" name="TextBox 171"/>
            <p:cNvSpPr txBox="1">
              <a:spLocks noChangeArrowheads="1"/>
            </p:cNvSpPr>
            <p:nvPr/>
          </p:nvSpPr>
          <p:spPr bwMode="auto">
            <a:xfrm>
              <a:off x="169863" y="5826125"/>
              <a:ext cx="4045744" cy="6829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200" b="0" dirty="0">
                  <a:solidFill>
                    <a:schemeClr val="tx1"/>
                  </a:solidFill>
                </a:rPr>
                <a:t>Note: </a:t>
              </a:r>
              <a:r>
                <a:rPr lang="en-US" sz="1200" b="0" dirty="0">
                  <a:solidFill>
                    <a:srgbClr val="0000FF"/>
                  </a:solidFill>
                </a:rPr>
                <a:t>Every 3 blocks </a:t>
              </a:r>
              <a:r>
                <a:rPr lang="en-US" sz="1200" b="0" dirty="0">
                  <a:solidFill>
                    <a:schemeClr val="tx1"/>
                  </a:solidFill>
                </a:rPr>
                <a:t>are constructed from </a:t>
              </a:r>
              <a:r>
                <a:rPr lang="en-US" sz="1200" b="0" dirty="0">
                  <a:solidFill>
                    <a:srgbClr val="0000FF"/>
                  </a:solidFill>
                </a:rPr>
                <a:t>4 </a:t>
              </a:r>
              <a:r>
                <a:rPr lang="en-US" sz="1200" b="0" dirty="0" err="1">
                  <a:solidFill>
                    <a:srgbClr val="0000FF"/>
                  </a:solidFill>
                </a:rPr>
                <a:t>codewords</a:t>
              </a:r>
              <a:r>
                <a:rPr lang="en-US" sz="1200" b="0" dirty="0">
                  <a:solidFill>
                    <a:schemeClr val="tx1"/>
                  </a:solidFill>
                </a:rPr>
                <a:t>.</a:t>
              </a:r>
            </a:p>
            <a:p>
              <a:pPr>
                <a:lnSpc>
                  <a:spcPct val="140000"/>
                </a:lnSpc>
              </a:pPr>
              <a:r>
                <a:rPr lang="en-US" sz="1200" b="0" dirty="0">
                  <a:solidFill>
                    <a:schemeClr val="tx1"/>
                  </a:solidFill>
                </a:rPr>
                <a:t>(each block is constructed from 2 </a:t>
              </a:r>
              <a:r>
                <a:rPr lang="en-US" sz="1200" b="0" dirty="0" err="1">
                  <a:solidFill>
                    <a:schemeClr val="tx1"/>
                  </a:solidFill>
                </a:rPr>
                <a:t>codewords</a:t>
              </a:r>
              <a:r>
                <a:rPr lang="en-US" sz="1200" b="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102" name="TextBox 172"/>
            <p:cNvSpPr txBox="1">
              <a:spLocks noChangeArrowheads="1"/>
            </p:cNvSpPr>
            <p:nvPr/>
          </p:nvSpPr>
          <p:spPr bwMode="auto">
            <a:xfrm>
              <a:off x="4902200" y="5826126"/>
              <a:ext cx="4215556" cy="517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 dirty="0">
                  <a:solidFill>
                    <a:schemeClr val="tx1"/>
                  </a:solidFill>
                </a:rPr>
                <a:t>Note: </a:t>
              </a:r>
              <a:r>
                <a:rPr lang="en-US" sz="1200" b="0" dirty="0">
                  <a:solidFill>
                    <a:srgbClr val="0000FF"/>
                  </a:solidFill>
                </a:rPr>
                <a:t>Every 39 blocks </a:t>
              </a:r>
              <a:r>
                <a:rPr lang="en-US" sz="1200" b="0" dirty="0">
                  <a:solidFill>
                    <a:schemeClr val="tx1"/>
                  </a:solidFill>
                </a:rPr>
                <a:t>are constructed from </a:t>
              </a:r>
              <a:r>
                <a:rPr lang="en-US" sz="1200" b="0" dirty="0">
                  <a:solidFill>
                    <a:srgbClr val="0000FF"/>
                  </a:solidFill>
                </a:rPr>
                <a:t>56 </a:t>
              </a:r>
              <a:r>
                <a:rPr lang="en-US" sz="1200" b="0" dirty="0" err="1">
                  <a:solidFill>
                    <a:srgbClr val="0000FF"/>
                  </a:solidFill>
                </a:rPr>
                <a:t>codewords</a:t>
              </a:r>
              <a:r>
                <a:rPr lang="en-US" sz="1200" b="0" dirty="0">
                  <a:solidFill>
                    <a:schemeClr val="tx1"/>
                  </a:solidFill>
                </a:rPr>
                <a:t>.</a:t>
              </a:r>
            </a:p>
            <a:p>
              <a:r>
                <a:rPr lang="en-US" sz="1200" b="0" dirty="0">
                  <a:solidFill>
                    <a:schemeClr val="tx1"/>
                  </a:solidFill>
                </a:rPr>
                <a:t>(each block is constructed from 2 or 3 </a:t>
              </a:r>
              <a:r>
                <a:rPr lang="en-US" sz="1200" b="0" dirty="0" err="1">
                  <a:solidFill>
                    <a:schemeClr val="tx1"/>
                  </a:solidFill>
                </a:rPr>
                <a:t>codewords</a:t>
              </a:r>
              <a:r>
                <a:rPr lang="en-US" sz="1200" b="0" dirty="0">
                  <a:solidFill>
                    <a:schemeClr val="tx1"/>
                  </a:solidFill>
                </a:rPr>
                <a:t>.)</a:t>
              </a:r>
            </a:p>
          </p:txBody>
        </p:sp>
        <p:grpSp>
          <p:nvGrpSpPr>
            <p:cNvPr id="103" name="Group 232"/>
            <p:cNvGrpSpPr>
              <a:grpSpLocks/>
            </p:cNvGrpSpPr>
            <p:nvPr/>
          </p:nvGrpSpPr>
          <p:grpSpPr bwMode="auto">
            <a:xfrm>
              <a:off x="5489973" y="4887913"/>
              <a:ext cx="824643" cy="422275"/>
              <a:chOff x="712464" y="2814520"/>
              <a:chExt cx="1115477" cy="422455"/>
            </a:xfrm>
          </p:grpSpPr>
          <p:sp>
            <p:nvSpPr>
              <p:cNvPr id="122" name="TextBox 239"/>
              <p:cNvSpPr txBox="1">
                <a:spLocks noChangeArrowheads="1"/>
              </p:cNvSpPr>
              <p:nvPr/>
            </p:nvSpPr>
            <p:spPr bwMode="auto">
              <a:xfrm>
                <a:off x="712464" y="2852925"/>
                <a:ext cx="1115477" cy="3795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0" dirty="0">
                    <a:solidFill>
                      <a:schemeClr val="tx1"/>
                    </a:solidFill>
                  </a:rPr>
                  <a:t>BLK 1</a:t>
                </a:r>
              </a:p>
            </p:txBody>
          </p:sp>
          <p:sp>
            <p:nvSpPr>
              <p:cNvPr id="123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4" name="Group 232"/>
            <p:cNvGrpSpPr>
              <a:grpSpLocks/>
            </p:cNvGrpSpPr>
            <p:nvPr/>
          </p:nvGrpSpPr>
          <p:grpSpPr bwMode="auto">
            <a:xfrm>
              <a:off x="6226574" y="4887913"/>
              <a:ext cx="824643" cy="422275"/>
              <a:chOff x="712465" y="2814520"/>
              <a:chExt cx="1115477" cy="422455"/>
            </a:xfrm>
          </p:grpSpPr>
          <p:sp>
            <p:nvSpPr>
              <p:cNvPr id="120" name="TextBox 239"/>
              <p:cNvSpPr txBox="1">
                <a:spLocks noChangeArrowheads="1"/>
              </p:cNvSpPr>
              <p:nvPr/>
            </p:nvSpPr>
            <p:spPr bwMode="auto">
              <a:xfrm>
                <a:off x="712465" y="2852925"/>
                <a:ext cx="1115477" cy="3795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0" dirty="0">
                    <a:solidFill>
                      <a:schemeClr val="tx1"/>
                    </a:solidFill>
                  </a:rPr>
                  <a:t>BLK 2</a:t>
                </a:r>
              </a:p>
            </p:txBody>
          </p:sp>
          <p:sp>
            <p:nvSpPr>
              <p:cNvPr id="121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5" name="Right Brace 241"/>
            <p:cNvSpPr>
              <a:spLocks/>
            </p:cNvSpPr>
            <p:nvPr/>
          </p:nvSpPr>
          <p:spPr bwMode="auto">
            <a:xfrm rot="5400000">
              <a:off x="6549231" y="5074444"/>
              <a:ext cx="188913" cy="727075"/>
            </a:xfrm>
            <a:prstGeom prst="rightBrace">
              <a:avLst>
                <a:gd name="adj1" fmla="val 8285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 sz="1100">
                <a:solidFill>
                  <a:schemeClr val="tx1"/>
                </a:solidFill>
              </a:endParaRPr>
            </a:p>
          </p:txBody>
        </p:sp>
        <p:grpSp>
          <p:nvGrpSpPr>
            <p:cNvPr id="106" name="Group 232"/>
            <p:cNvGrpSpPr>
              <a:grpSpLocks/>
            </p:cNvGrpSpPr>
            <p:nvPr/>
          </p:nvGrpSpPr>
          <p:grpSpPr bwMode="auto">
            <a:xfrm>
              <a:off x="7005638" y="4887914"/>
              <a:ext cx="736600" cy="500054"/>
              <a:chOff x="769905" y="2814520"/>
              <a:chExt cx="998530" cy="500267"/>
            </a:xfrm>
          </p:grpSpPr>
          <p:sp>
            <p:nvSpPr>
              <p:cNvPr id="118" name="TextBox 239"/>
              <p:cNvSpPr txBox="1">
                <a:spLocks noChangeArrowheads="1"/>
              </p:cNvSpPr>
              <p:nvPr/>
            </p:nvSpPr>
            <p:spPr bwMode="auto">
              <a:xfrm>
                <a:off x="936427" y="2852925"/>
                <a:ext cx="667554" cy="4618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119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7" name="Group 232"/>
            <p:cNvGrpSpPr>
              <a:grpSpLocks/>
            </p:cNvGrpSpPr>
            <p:nvPr/>
          </p:nvGrpSpPr>
          <p:grpSpPr bwMode="auto">
            <a:xfrm>
              <a:off x="7642406" y="4887913"/>
              <a:ext cx="937852" cy="422275"/>
              <a:chOff x="635624" y="2814520"/>
              <a:chExt cx="1269155" cy="422455"/>
            </a:xfrm>
          </p:grpSpPr>
          <p:sp>
            <p:nvSpPr>
              <p:cNvPr id="116" name="TextBox 239"/>
              <p:cNvSpPr txBox="1">
                <a:spLocks noChangeArrowheads="1"/>
              </p:cNvSpPr>
              <p:nvPr/>
            </p:nvSpPr>
            <p:spPr bwMode="auto">
              <a:xfrm>
                <a:off x="635624" y="2852927"/>
                <a:ext cx="1269155" cy="3795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0" dirty="0">
                    <a:solidFill>
                      <a:schemeClr val="tx1"/>
                    </a:solidFill>
                  </a:rPr>
                  <a:t>BLK </a:t>
                </a:r>
                <a:r>
                  <a:rPr lang="en-US" sz="1600" b="0" dirty="0" smtClean="0">
                    <a:solidFill>
                      <a:schemeClr val="tx1"/>
                    </a:solidFill>
                  </a:rPr>
                  <a:t>39</a:t>
                </a:r>
                <a:endParaRPr lang="en-US" sz="1600" b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Rectangle 240"/>
              <p:cNvSpPr>
                <a:spLocks noChangeArrowheads="1"/>
              </p:cNvSpPr>
              <p:nvPr/>
            </p:nvSpPr>
            <p:spPr bwMode="auto">
              <a:xfrm>
                <a:off x="769905" y="2814520"/>
                <a:ext cx="998530" cy="422455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8151" tIns="39081" rIns="78151" bIns="39081"/>
              <a:lstStyle/>
              <a:p>
                <a:pPr defTabSz="671513">
                  <a:lnSpc>
                    <a:spcPct val="140000"/>
                  </a:lnSpc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8" name="TextBox 191"/>
            <p:cNvSpPr txBox="1">
              <a:spLocks noChangeArrowheads="1"/>
            </p:cNvSpPr>
            <p:nvPr/>
          </p:nvSpPr>
          <p:spPr bwMode="auto">
            <a:xfrm>
              <a:off x="2491820" y="3621088"/>
              <a:ext cx="90281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0">
                  <a:solidFill>
                    <a:schemeClr val="tx1"/>
                  </a:solidFill>
                </a:rPr>
                <a:t>Codeword3</a:t>
              </a:r>
            </a:p>
          </p:txBody>
        </p:sp>
        <p:sp>
          <p:nvSpPr>
            <p:cNvPr id="109" name="TextBox 191"/>
            <p:cNvSpPr txBox="1">
              <a:spLocks noChangeArrowheads="1"/>
            </p:cNvSpPr>
            <p:nvPr/>
          </p:nvSpPr>
          <p:spPr bwMode="auto">
            <a:xfrm>
              <a:off x="2491820" y="2314575"/>
              <a:ext cx="90281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0">
                  <a:solidFill>
                    <a:schemeClr val="tx1"/>
                  </a:solidFill>
                </a:rPr>
                <a:t>Codeword3</a:t>
              </a:r>
            </a:p>
          </p:txBody>
        </p:sp>
        <p:sp>
          <p:nvSpPr>
            <p:cNvPr id="110" name="TextBox 210"/>
            <p:cNvSpPr txBox="1">
              <a:spLocks noChangeArrowheads="1"/>
            </p:cNvSpPr>
            <p:nvPr/>
          </p:nvSpPr>
          <p:spPr bwMode="auto">
            <a:xfrm>
              <a:off x="2641038" y="1355725"/>
              <a:ext cx="575799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100" b="0">
                  <a:solidFill>
                    <a:schemeClr val="tx1"/>
                  </a:solidFill>
                </a:rPr>
                <a:t>Source</a:t>
              </a:r>
            </a:p>
            <a:p>
              <a:pPr algn="ctr"/>
              <a:r>
                <a:rPr lang="en-US" sz="1100" b="0">
                  <a:solidFill>
                    <a:schemeClr val="tx1"/>
                  </a:solidFill>
                </a:rPr>
                <a:t>word3</a:t>
              </a:r>
            </a:p>
          </p:txBody>
        </p:sp>
        <p:sp>
          <p:nvSpPr>
            <p:cNvPr id="111" name="Right Brace 172"/>
            <p:cNvSpPr>
              <a:spLocks/>
            </p:cNvSpPr>
            <p:nvPr/>
          </p:nvSpPr>
          <p:spPr bwMode="auto">
            <a:xfrm rot="5400000">
              <a:off x="2862262" y="2335213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2" name="TextBox 175"/>
            <p:cNvSpPr txBox="1">
              <a:spLocks noChangeArrowheads="1"/>
            </p:cNvSpPr>
            <p:nvPr/>
          </p:nvSpPr>
          <p:spPr bwMode="auto">
            <a:xfrm>
              <a:off x="2706653" y="2814638"/>
              <a:ext cx="466794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1344</a:t>
              </a:r>
            </a:p>
          </p:txBody>
        </p:sp>
        <p:sp>
          <p:nvSpPr>
            <p:cNvPr id="113" name="Right Brace 193"/>
            <p:cNvSpPr>
              <a:spLocks/>
            </p:cNvSpPr>
            <p:nvPr/>
          </p:nvSpPr>
          <p:spPr bwMode="auto">
            <a:xfrm rot="5400000">
              <a:off x="2862262" y="3641726"/>
              <a:ext cx="155575" cy="882650"/>
            </a:xfrm>
            <a:prstGeom prst="rightBrace">
              <a:avLst>
                <a:gd name="adj1" fmla="val 8326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8151" tIns="39081" rIns="78151" bIns="39081"/>
            <a:lstStyle/>
            <a:p>
              <a:pPr defTabSz="671513">
                <a:lnSpc>
                  <a:spcPct val="140000"/>
                </a:lnSpc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4" name="TextBox 198"/>
            <p:cNvSpPr txBox="1">
              <a:spLocks noChangeArrowheads="1"/>
            </p:cNvSpPr>
            <p:nvPr/>
          </p:nvSpPr>
          <p:spPr bwMode="auto">
            <a:xfrm>
              <a:off x="2741125" y="4119563"/>
              <a:ext cx="396262" cy="329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40000"/>
                </a:lnSpc>
              </a:pPr>
              <a:r>
                <a:rPr lang="en-US" sz="1100" b="0">
                  <a:solidFill>
                    <a:schemeClr val="tx1"/>
                  </a:solidFill>
                </a:rPr>
                <a:t>336</a:t>
              </a:r>
            </a:p>
          </p:txBody>
        </p:sp>
        <p:sp>
          <p:nvSpPr>
            <p:cNvPr id="115" name="TextBox 4"/>
            <p:cNvSpPr txBox="1">
              <a:spLocks noChangeArrowheads="1"/>
            </p:cNvSpPr>
            <p:nvPr/>
          </p:nvSpPr>
          <p:spPr bwMode="auto">
            <a:xfrm>
              <a:off x="4725988" y="893763"/>
              <a:ext cx="4123574" cy="441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n-US" sz="1400" dirty="0">
                  <a:solidFill>
                    <a:schemeClr val="tx1"/>
                  </a:solidFill>
                </a:rPr>
                <a:t>SC 16QAM blocking with codeword length 1248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3804</TotalTime>
  <Words>2757</Words>
  <Application>Microsoft Office PowerPoint</Application>
  <PresentationFormat>On-screen Show (4:3)</PresentationFormat>
  <Paragraphs>1170</Paragraphs>
  <Slides>18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802-11-Submission</vt:lpstr>
      <vt:lpstr>Document</vt:lpstr>
      <vt:lpstr>Rate 7/8 (1344,1176) LDPC code</vt:lpstr>
      <vt:lpstr>Background</vt:lpstr>
      <vt:lpstr>Outline</vt:lpstr>
      <vt:lpstr>Rate 13/16 LDPC codes in 11ad and for 11ay</vt:lpstr>
      <vt:lpstr>Rate 7/8 1248-LDPC code proposed for 11ay [1]</vt:lpstr>
      <vt:lpstr>Rate 3/4 LDPC codes in 11ad and for 11ay</vt:lpstr>
      <vt:lpstr>Rate 7/8 1344-LDPC code proposed for 11ay</vt:lpstr>
      <vt:lpstr>SC Blocking for the 1344-LDPC code and the 1248-LDPC code (QPSK, SC block length of 448)</vt:lpstr>
      <vt:lpstr>SC Blocking for the 1344-LDPC code and the 1248-LDPC code (16QAM, SC block length of 448)</vt:lpstr>
      <vt:lpstr>SC Blocking for the 1344-LDPC code and the 1248-LDPC code (64QAM, SC block length of 448)</vt:lpstr>
      <vt:lpstr>Efficiency comparison</vt:lpstr>
      <vt:lpstr>Simulation</vt:lpstr>
      <vt:lpstr>PER (AWGN)</vt:lpstr>
      <vt:lpstr>PER (11ad conf. room)</vt:lpstr>
      <vt:lpstr>PER comparison of rate 7/8 LDPC codes</vt:lpstr>
      <vt:lpstr>LDPC Decoder Complexity</vt:lpstr>
      <vt:lpstr>Summary</vt:lpstr>
      <vt:lpstr>References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802.11ay Timeline</dc:title>
  <dc:creator>Yan Xin</dc:creator>
  <cp:lastModifiedBy>yx</cp:lastModifiedBy>
  <cp:revision>230</cp:revision>
  <cp:lastPrinted>1601-01-01T00:00:00Z</cp:lastPrinted>
  <dcterms:created xsi:type="dcterms:W3CDTF">2015-05-05T17:39:16Z</dcterms:created>
  <dcterms:modified xsi:type="dcterms:W3CDTF">2017-07-13T07:52:49Z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(3)0tHvwcmLYog8MrgY4GnCw2djAGSiY+l2wShrUPCYYerhWbCy2wO3EBvloQLf8xikAE6ICe72
nz2FqQ5kOxZCCLRFA7dUKm2P/XCMYgZqS38O1yTmc1+NCvJf6sL/W3lfB4rynlUAGfAqYDY3
rOMmcylVqNSsf6m1yRSMMZGknetnng+cO9bdTlhaK5ykYBcs2YgAe7qoLsnpB8RBlqYqAonv
fdMb67rxw28ZJxCWTM</vt:lpwstr>
  </property>
  <property fmtid="{D5CDD505-2E9C-101B-9397-08002B2CF9AE}" pid="3" name="_2015_ms_pID_7253431">
    <vt:lpwstr>HOYnhgpLkL2xdL6ZKbmaUFTdCtNDS9rtOFm6DphgG1Phk37x/fi1h1
S5Plf72t77z/BOaoFU1peVCKAu2PYqIVNrsUf2+oxtYA0zJ2RmIqKLSC5F7CyShDCtlUdle1
Pti99qJUw1VVtONr73VTvOJ+OucilBZ3LQUpvXU7ANFIEMxpoCHooxNs4+0uVZz5NyPCBLq6
ROlgSNhx68Cd7H2dKUHZUqJjrLX53tBh2bkz</vt:lpwstr>
  </property>
  <property fmtid="{D5CDD505-2E9C-101B-9397-08002B2CF9AE}" pid="4" name="_2015_ms_pID_7253432">
    <vt:lpwstr>RQ==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1499930727</vt:lpwstr>
  </property>
</Properties>
</file>