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9" r:id="rId3"/>
    <p:sldId id="258" r:id="rId4"/>
    <p:sldId id="271" r:id="rId5"/>
    <p:sldId id="269" r:id="rId6"/>
    <p:sldId id="292" r:id="rId7"/>
    <p:sldId id="257" r:id="rId8"/>
    <p:sldId id="284" r:id="rId9"/>
    <p:sldId id="263" r:id="rId10"/>
    <p:sldId id="293" r:id="rId11"/>
    <p:sldId id="286" r:id="rId12"/>
    <p:sldId id="287" r:id="rId13"/>
    <p:sldId id="280" r:id="rId14"/>
    <p:sldId id="277" r:id="rId15"/>
    <p:sldId id="278" r:id="rId16"/>
    <p:sldId id="279" r:id="rId17"/>
    <p:sldId id="273" r:id="rId18"/>
    <p:sldId id="274" r:id="rId19"/>
    <p:sldId id="275" r:id="rId20"/>
    <p:sldId id="281" r:id="rId21"/>
    <p:sldId id="276" r:id="rId22"/>
    <p:sldId id="294" r:id="rId2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29937" autoAdjust="0"/>
    <p:restoredTop sz="94434" autoAdjust="0"/>
  </p:normalViewPr>
  <p:slideViewPr>
    <p:cSldViewPr snapToGrid="0">
      <p:cViewPr varScale="1">
        <p:scale>
          <a:sx n="125" d="100"/>
          <a:sy n="125" d="100"/>
        </p:scale>
        <p:origin x="20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16.01.2017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35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7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255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12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00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908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802.11-17/</a:t>
            </a:r>
            <a:r>
              <a:rPr lang="en-GB" b="1" dirty="0" err="1" smtClean="0">
                <a:solidFill>
                  <a:srgbClr val="000000"/>
                </a:solidFill>
                <a:cs typeface="Arial Unicode MS" charset="0"/>
              </a:rPr>
              <a:t>xxxx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January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00704"/>
          </a:xfrm>
        </p:spPr>
        <p:txBody>
          <a:bodyPr/>
          <a:lstStyle/>
          <a:p>
            <a:r>
              <a:rPr lang="en-US" sz="3600" dirty="0" smtClean="0"/>
              <a:t>Enhanced SLS BF flow for efficient AP-STA access in dense environment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842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162251"/>
              </p:ext>
            </p:extLst>
          </p:nvPr>
        </p:nvGraphicFramePr>
        <p:xfrm>
          <a:off x="539405" y="3318931"/>
          <a:ext cx="828092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4343"/>
                <a:gridCol w="1116124"/>
                <a:gridCol w="1800200"/>
                <a:gridCol w="1332148"/>
                <a:gridCol w="226810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carlos.cordeiro@intel.com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Solomon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Trainin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solomon.trainin@intel.com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Cheng Chen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cheng.chen@intel.com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1" y="2188325"/>
            <a:ext cx="8786319" cy="4213602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2503684" y="1396766"/>
            <a:ext cx="4739881" cy="279608"/>
            <a:chOff x="4102418" y="1434792"/>
            <a:chExt cx="4739881" cy="279608"/>
          </a:xfrm>
        </p:grpSpPr>
        <p:sp>
          <p:nvSpPr>
            <p:cNvPr id="20" name="Rectangle 19"/>
            <p:cNvSpPr/>
            <p:nvPr/>
          </p:nvSpPr>
          <p:spPr bwMode="auto">
            <a:xfrm>
              <a:off x="5184043" y="1435918"/>
              <a:ext cx="1665383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      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56434" y="1435917"/>
              <a:ext cx="627609" cy="278483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A-BFT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4102418" y="1435817"/>
              <a:ext cx="451312" cy="278069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6851552" y="1435917"/>
              <a:ext cx="424040" cy="277356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275592" y="1435917"/>
              <a:ext cx="1566707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defTabSz="22542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		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 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234229" y="1434792"/>
              <a:ext cx="766186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Beamforming  training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145781" y="1434792"/>
              <a:ext cx="533399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Directional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18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Enhanced SLS flow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 flipH="1">
            <a:off x="1349857" y="1682670"/>
            <a:ext cx="1153828" cy="83828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20" idx="2"/>
          </p:cNvCxnSpPr>
          <p:nvPr/>
        </p:nvCxnSpPr>
        <p:spPr bwMode="auto">
          <a:xfrm>
            <a:off x="4418001" y="1675248"/>
            <a:ext cx="4344999" cy="84570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16200000">
            <a:off x="-256001" y="4913785"/>
            <a:ext cx="10972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000000"/>
                </a:solidFill>
              </a:rPr>
              <a:t>Far away STAs</a:t>
            </a:r>
            <a:endParaRPr lang="ru-RU" sz="900" b="1" dirty="0">
              <a:solidFill>
                <a:srgbClr val="000000"/>
              </a:solidFill>
            </a:endParaRPr>
          </a:p>
        </p:txBody>
      </p:sp>
      <p:sp>
        <p:nvSpPr>
          <p:cNvPr id="32" name="Left Brace 31"/>
          <p:cNvSpPr/>
          <p:nvPr/>
        </p:nvSpPr>
        <p:spPr bwMode="auto">
          <a:xfrm>
            <a:off x="408056" y="4236720"/>
            <a:ext cx="163444" cy="1584960"/>
          </a:xfrm>
          <a:prstGeom prst="leftBrace">
            <a:avLst/>
          </a:prstGeom>
          <a:gradFill flip="none" rotWithShape="1">
            <a:gsLst>
              <a:gs pos="0">
                <a:srgbClr val="00B8FF">
                  <a:tint val="66000"/>
                  <a:satMod val="160000"/>
                </a:srgbClr>
              </a:gs>
              <a:gs pos="50000">
                <a:srgbClr val="00B8FF">
                  <a:tint val="44500"/>
                  <a:satMod val="160000"/>
                </a:srgbClr>
              </a:gs>
              <a:gs pos="100000">
                <a:srgbClr val="00B8FF">
                  <a:tint val="23500"/>
                  <a:satMod val="160000"/>
                </a:srgbClr>
              </a:gs>
            </a:gsLst>
            <a:lin ang="0" scaled="1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43551"/>
            <a:ext cx="7770813" cy="618963"/>
          </a:xfrm>
        </p:spPr>
        <p:txBody>
          <a:bodyPr/>
          <a:lstStyle/>
          <a:p>
            <a:r>
              <a:rPr lang="en-US" dirty="0"/>
              <a:t>Channel access for </a:t>
            </a:r>
            <a:r>
              <a:rPr lang="en-US" dirty="0" smtClean="0"/>
              <a:t>far away </a:t>
            </a:r>
            <a:r>
              <a:rPr lang="en-US" dirty="0"/>
              <a:t>STAs </a:t>
            </a:r>
            <a:r>
              <a:rPr lang="en-US" dirty="0" smtClean="0"/>
              <a:t>in directional allocation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799" y="1540934"/>
            <a:ext cx="8094785" cy="4131734"/>
          </a:xfrm>
          <a:prstGeom prst="rect">
            <a:avLst/>
          </a:prstGeo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dirty="0"/>
              <a:t>The </a:t>
            </a:r>
            <a:r>
              <a:rPr lang="en-US" sz="2000" dirty="0" smtClean="0"/>
              <a:t>far away </a:t>
            </a:r>
            <a:r>
              <a:rPr lang="en-US" sz="2000" dirty="0"/>
              <a:t>EDMG STAs, which managed to associate to the AP through the Enhanced SLS, will still have problems with channel access in DTI since STAs (</a:t>
            </a:r>
            <a:r>
              <a:rPr lang="en-US" sz="2000" dirty="0" smtClean="0"/>
              <a:t>including PCP/AP) </a:t>
            </a:r>
            <a:r>
              <a:rPr lang="en-US" sz="2000" dirty="0"/>
              <a:t>normally </a:t>
            </a:r>
            <a:r>
              <a:rPr lang="en-US" sz="2000" dirty="0" smtClean="0"/>
              <a:t>use </a:t>
            </a:r>
            <a:r>
              <a:rPr lang="en-US" sz="2000" dirty="0"/>
              <a:t>quasi-</a:t>
            </a:r>
            <a:r>
              <a:rPr lang="en-US" sz="2000" dirty="0" err="1"/>
              <a:t>omni</a:t>
            </a:r>
            <a:r>
              <a:rPr lang="en-US" sz="2000" dirty="0"/>
              <a:t> </a:t>
            </a:r>
            <a:r>
              <a:rPr lang="en-US" sz="2000" dirty="0" smtClean="0"/>
              <a:t>mode for receiving.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We </a:t>
            </a:r>
            <a:r>
              <a:rPr lang="en-US" sz="2000" dirty="0"/>
              <a:t>propose to use scheduling through the (EDMG) Extended Schedule element to address </a:t>
            </a:r>
            <a:r>
              <a:rPr lang="en-US" sz="2000" dirty="0" smtClean="0"/>
              <a:t>this issue by introduction of Directional Allocations.</a:t>
            </a:r>
            <a:endParaRPr lang="en-US" sz="2000" dirty="0"/>
          </a:p>
          <a:p>
            <a:r>
              <a:rPr lang="en-US" sz="2000" b="1" dirty="0"/>
              <a:t>For each allocation in the (EDMG) Extended Schedule element, the </a:t>
            </a:r>
            <a:r>
              <a:rPr lang="en-US" sz="2000" b="1" dirty="0" smtClean="0"/>
              <a:t>PCP/AP </a:t>
            </a:r>
            <a:r>
              <a:rPr lang="en-US" sz="2000" b="1" dirty="0"/>
              <a:t>may specify the </a:t>
            </a:r>
            <a:r>
              <a:rPr lang="en-US" sz="2000" b="1" dirty="0" smtClean="0"/>
              <a:t>AP’s receive sector that </a:t>
            </a:r>
            <a:r>
              <a:rPr lang="en-US" sz="2000" b="1" dirty="0"/>
              <a:t>will use to listen during </a:t>
            </a:r>
            <a:r>
              <a:rPr lang="en-US" sz="2000" b="1" dirty="0" smtClean="0"/>
              <a:t>this allocation:</a:t>
            </a:r>
            <a:endParaRPr lang="en-US" sz="2000" b="1" dirty="0"/>
          </a:p>
          <a:p>
            <a:pPr lvl="1"/>
            <a:r>
              <a:rPr lang="en-US" sz="1800" dirty="0"/>
              <a:t>Hereby, we refer to this as a directional </a:t>
            </a:r>
            <a:r>
              <a:rPr lang="en-US" sz="1800" dirty="0" smtClean="0"/>
              <a:t>allocation</a:t>
            </a:r>
          </a:p>
          <a:p>
            <a:pPr lvl="1"/>
            <a:r>
              <a:rPr lang="en-US" sz="1800" dirty="0"/>
              <a:t>The </a:t>
            </a:r>
            <a:r>
              <a:rPr lang="en-US" sz="1800" dirty="0" smtClean="0"/>
              <a:t>type of the allocation </a:t>
            </a:r>
            <a:r>
              <a:rPr lang="en-US" sz="1800" dirty="0"/>
              <a:t>can be either </a:t>
            </a:r>
            <a:r>
              <a:rPr lang="en-US" sz="1800" dirty="0" smtClean="0"/>
              <a:t>CBAP or SP.</a:t>
            </a:r>
          </a:p>
          <a:p>
            <a:pPr lvl="1"/>
            <a:r>
              <a:rPr lang="en-US" sz="1800" dirty="0" smtClean="0"/>
              <a:t>Any </a:t>
            </a:r>
            <a:r>
              <a:rPr lang="en-US" sz="1800" dirty="0"/>
              <a:t>transaction can take place in </a:t>
            </a:r>
            <a:r>
              <a:rPr lang="en-US" sz="1800" dirty="0" smtClean="0"/>
              <a:t>this </a:t>
            </a:r>
            <a:r>
              <a:rPr lang="en-US" sz="1800" dirty="0"/>
              <a:t>allocation, including </a:t>
            </a:r>
            <a:r>
              <a:rPr lang="en-US" sz="1800" dirty="0" smtClean="0"/>
              <a:t>additional beamforming and data transmission</a:t>
            </a:r>
            <a:endParaRPr lang="en-US" sz="1800" dirty="0"/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pSp>
        <p:nvGrpSpPr>
          <p:cNvPr id="4" name="Group 3"/>
          <p:cNvGrpSpPr/>
          <p:nvPr/>
        </p:nvGrpSpPr>
        <p:grpSpPr>
          <a:xfrm>
            <a:off x="2201265" y="5450984"/>
            <a:ext cx="4739881" cy="588369"/>
            <a:chOff x="2201265" y="5450984"/>
            <a:chExt cx="4739881" cy="588369"/>
          </a:xfrm>
        </p:grpSpPr>
        <p:grpSp>
          <p:nvGrpSpPr>
            <p:cNvPr id="17" name="Group 16"/>
            <p:cNvGrpSpPr/>
            <p:nvPr/>
          </p:nvGrpSpPr>
          <p:grpSpPr>
            <a:xfrm>
              <a:off x="2201265" y="5759745"/>
              <a:ext cx="4739881" cy="279608"/>
              <a:chOff x="4102418" y="1434792"/>
              <a:chExt cx="4739881" cy="279608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5184043" y="1435918"/>
                <a:ext cx="1665383" cy="277356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      D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556434" y="1435917"/>
                <a:ext cx="627609" cy="278483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A-BFT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4102418" y="1435817"/>
                <a:ext cx="451312" cy="278069"/>
              </a:xfrm>
              <a:prstGeom prst="rect">
                <a:avLst/>
              </a:prstGeom>
              <a:solidFill>
                <a:srgbClr val="0070C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BTI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6851552" y="1435917"/>
                <a:ext cx="424040" cy="277356"/>
              </a:xfrm>
              <a:prstGeom prst="rect">
                <a:avLst/>
              </a:prstGeom>
              <a:solidFill>
                <a:srgbClr val="0070C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BTI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7275592" y="1435917"/>
                <a:ext cx="1566707" cy="277356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defTabSz="22542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		D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TI 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5234229" y="1434792"/>
                <a:ext cx="766186" cy="277356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4572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700" b="1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Beamforming  training allocation</a:t>
                </a:r>
                <a:endParaRPr kumimoji="0" lang="ru-RU" sz="7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8145781" y="1434792"/>
                <a:ext cx="533399" cy="277356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700" b="1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Directional allocation</a:t>
                </a:r>
                <a:endParaRPr kumimoji="0" lang="ru-RU" sz="7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16" name="Down Arrow 15"/>
            <p:cNvSpPr/>
            <p:nvPr/>
          </p:nvSpPr>
          <p:spPr bwMode="auto">
            <a:xfrm>
              <a:off x="6428970" y="5450984"/>
              <a:ext cx="164713" cy="287867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455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618963"/>
          </a:xfrm>
        </p:spPr>
        <p:txBody>
          <a:bodyPr/>
          <a:lstStyle/>
          <a:p>
            <a:r>
              <a:rPr lang="en-US" dirty="0"/>
              <a:t>Channel access for far away STAs in directional allocation</a:t>
            </a:r>
            <a:r>
              <a:rPr lang="en-US" dirty="0" smtClean="0"/>
              <a:t>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44133"/>
            <a:ext cx="7772400" cy="425026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/>
              <a:t>The </a:t>
            </a:r>
            <a:r>
              <a:rPr lang="en-US" sz="2000" dirty="0" smtClean="0"/>
              <a:t>STAs behavior </a:t>
            </a:r>
            <a:r>
              <a:rPr lang="en-US" sz="2000" dirty="0"/>
              <a:t>in </a:t>
            </a:r>
            <a:r>
              <a:rPr lang="en-US" sz="2000" dirty="0" smtClean="0"/>
              <a:t>allocations, </a:t>
            </a:r>
            <a:r>
              <a:rPr lang="en-US" sz="2000" dirty="0"/>
              <a:t>that do not specify </a:t>
            </a:r>
            <a:r>
              <a:rPr lang="en-US" sz="2000" dirty="0" smtClean="0"/>
              <a:t>a </a:t>
            </a:r>
            <a:r>
              <a:rPr lang="en-US" sz="2000" dirty="0"/>
              <a:t>receive </a:t>
            </a:r>
            <a:r>
              <a:rPr lang="en-US" sz="2000" dirty="0" smtClean="0"/>
              <a:t>sector, remains the same as legacy</a:t>
            </a:r>
            <a:endParaRPr lang="en-US" sz="2000" dirty="0"/>
          </a:p>
          <a:p>
            <a:r>
              <a:rPr lang="en-US" sz="2000" dirty="0"/>
              <a:t>STAs can use </a:t>
            </a:r>
            <a:r>
              <a:rPr lang="en-US" sz="2000" dirty="0" smtClean="0"/>
              <a:t>the information from the (EDMG</a:t>
            </a:r>
            <a:r>
              <a:rPr lang="en-US" sz="2000" dirty="0"/>
              <a:t>) Extended Schedule element </a:t>
            </a:r>
            <a:r>
              <a:rPr lang="en-US" sz="2000" dirty="0" smtClean="0"/>
              <a:t>to </a:t>
            </a:r>
            <a:r>
              <a:rPr lang="en-US" sz="2000" dirty="0"/>
              <a:t>decide to </a:t>
            </a:r>
            <a:r>
              <a:rPr lang="en-US" sz="2000" dirty="0" smtClean="0"/>
              <a:t>communicate with the </a:t>
            </a:r>
            <a:r>
              <a:rPr lang="en-US" sz="2000" dirty="0"/>
              <a:t>PCP/AP in the specific directional allocation corresponding to the sector selected in </a:t>
            </a:r>
            <a:r>
              <a:rPr lang="en-US" sz="2000" dirty="0" smtClean="0"/>
              <a:t>BTI:</a:t>
            </a:r>
            <a:endParaRPr lang="en-US" sz="2000" dirty="0"/>
          </a:p>
          <a:p>
            <a:pPr lvl="1"/>
            <a:r>
              <a:rPr lang="en-US" sz="1800" dirty="0"/>
              <a:t>The STA can use the directional allocations in additional to non-directional allocations to perform any </a:t>
            </a:r>
            <a:r>
              <a:rPr lang="en-US" sz="1800" dirty="0" smtClean="0"/>
              <a:t>transaction</a:t>
            </a:r>
            <a:endParaRPr lang="en-US" sz="1800" dirty="0"/>
          </a:p>
          <a:p>
            <a:r>
              <a:rPr lang="en-US" sz="2000" dirty="0"/>
              <a:t>An alternative method is for the PCP/AP use polling in </a:t>
            </a:r>
            <a:r>
              <a:rPr lang="en-US" sz="2000" dirty="0" smtClean="0"/>
              <a:t>CBAPs/SPs:</a:t>
            </a:r>
            <a:endParaRPr lang="en-US" sz="2000" dirty="0"/>
          </a:p>
          <a:p>
            <a:pPr lvl="1"/>
            <a:r>
              <a:rPr lang="en-US" sz="1800" dirty="0"/>
              <a:t>Polling already defined in 11ad</a:t>
            </a:r>
          </a:p>
          <a:p>
            <a:pPr lvl="1"/>
            <a:r>
              <a:rPr lang="en-US" sz="1800" dirty="0"/>
              <a:t>Has its own pros/cons compared to scheduling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Required </a:t>
            </a:r>
            <a:r>
              <a:rPr lang="en-US" sz="2000" b="1" dirty="0"/>
              <a:t>changes</a:t>
            </a:r>
          </a:p>
          <a:p>
            <a:pPr marL="0" indent="0">
              <a:buNone/>
            </a:pPr>
            <a:r>
              <a:rPr lang="en-US" sz="1800" b="1" dirty="0"/>
              <a:t>Need to modify the (EDMG) Extended Schedule element and add a field to indicate on which sector the PCP/AP will be listening during each allocation.</a:t>
            </a:r>
          </a:p>
          <a:p>
            <a:pPr lvl="1"/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2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96093" y="2637064"/>
            <a:ext cx="6204858" cy="3535137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/>
              <a:t>Legacy </a:t>
            </a:r>
            <a:r>
              <a:rPr lang="en-US" sz="3600" b="1" dirty="0" smtClean="0"/>
              <a:t>vs. </a:t>
            </a:r>
            <a:r>
              <a:rPr lang="en-US" sz="3600" b="1" dirty="0"/>
              <a:t>Enhanced SLS comparative analysis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1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assumptions: Legacy SLS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300" dirty="0"/>
              <a:t>Simulations </a:t>
            </a:r>
            <a:r>
              <a:rPr lang="en-US" sz="2300" dirty="0" smtClean="0"/>
              <a:t>consist </a:t>
            </a:r>
            <a:r>
              <a:rPr lang="en-US" sz="2300" dirty="0"/>
              <a:t>of different trials </a:t>
            </a:r>
            <a:r>
              <a:rPr lang="en-US" sz="2300" dirty="0" smtClean="0"/>
              <a:t>(4000 environment </a:t>
            </a:r>
            <a:r>
              <a:rPr lang="en-US" sz="2300" dirty="0"/>
              <a:t>snaps) with </a:t>
            </a:r>
            <a:r>
              <a:rPr lang="en-US" sz="2300" dirty="0" smtClean="0"/>
              <a:t>several consecutive </a:t>
            </a:r>
            <a:r>
              <a:rPr lang="en-US" sz="2300" dirty="0"/>
              <a:t>BIs within a </a:t>
            </a:r>
            <a:r>
              <a:rPr lang="en-US" sz="2300" dirty="0" smtClean="0"/>
              <a:t>trial (25 BIs used).</a:t>
            </a:r>
            <a:endParaRPr lang="en-US" sz="2300" dirty="0"/>
          </a:p>
          <a:p>
            <a:pPr algn="just"/>
            <a:r>
              <a:rPr lang="en-US" sz="2300" dirty="0"/>
              <a:t>All </a:t>
            </a:r>
            <a:r>
              <a:rPr lang="en-US" sz="2300" dirty="0" smtClean="0"/>
              <a:t>stations </a:t>
            </a:r>
            <a:r>
              <a:rPr lang="en-US" sz="2300" dirty="0"/>
              <a:t>in the area have data to transmit and compete for the synchronization opportunities in A-BFT of each </a:t>
            </a:r>
            <a:r>
              <a:rPr lang="en-US" sz="2300" dirty="0" smtClean="0"/>
              <a:t>BI.</a:t>
            </a:r>
            <a:endParaRPr lang="en-US" sz="2300" dirty="0"/>
          </a:p>
          <a:p>
            <a:pPr algn="just"/>
            <a:r>
              <a:rPr lang="en-US" sz="2300" dirty="0"/>
              <a:t>Each station randomly (per BI) select SS slot in the </a:t>
            </a:r>
            <a:r>
              <a:rPr lang="en-US" sz="2300" dirty="0" smtClean="0"/>
              <a:t>A-BFT. </a:t>
            </a:r>
            <a:endParaRPr lang="en-US" sz="2300" dirty="0"/>
          </a:p>
          <a:p>
            <a:pPr lvl="1" algn="just"/>
            <a:r>
              <a:rPr lang="en-US" dirty="0"/>
              <a:t>The </a:t>
            </a:r>
            <a:r>
              <a:rPr lang="en-US" dirty="0" smtClean="0"/>
              <a:t>R-TXSS (Responder STA TX sector switching) order within </a:t>
            </a:r>
            <a:r>
              <a:rPr lang="en-US" dirty="0"/>
              <a:t>SS slot </a:t>
            </a:r>
            <a:r>
              <a:rPr lang="en-US" dirty="0" smtClean="0"/>
              <a:t>stays </a:t>
            </a:r>
            <a:r>
              <a:rPr lang="en-US" dirty="0"/>
              <a:t>the same for all BIs within a trial.</a:t>
            </a:r>
          </a:p>
          <a:p>
            <a:pPr algn="just"/>
            <a:r>
              <a:rPr lang="en-US" sz="2300" dirty="0"/>
              <a:t>Collision of two or more STAs </a:t>
            </a:r>
            <a:r>
              <a:rPr lang="en-US" sz="2300" i="1" dirty="0"/>
              <a:t>in the same space-time resource </a:t>
            </a:r>
            <a:r>
              <a:rPr lang="en-US" sz="2300" dirty="0"/>
              <a:t>means that all of them miss the current BI </a:t>
            </a:r>
            <a:r>
              <a:rPr lang="en-US" sz="2300" dirty="0" smtClean="0"/>
              <a:t>transmission.</a:t>
            </a:r>
            <a:endParaRPr lang="en-US" sz="2300" dirty="0"/>
          </a:p>
          <a:p>
            <a:pPr algn="just"/>
            <a:r>
              <a:rPr lang="en-US" sz="2300" dirty="0"/>
              <a:t>In case of collision, </a:t>
            </a:r>
            <a:r>
              <a:rPr lang="en-US" sz="2300" dirty="0" smtClean="0"/>
              <a:t>no more than </a:t>
            </a:r>
            <a:r>
              <a:rPr lang="en-US" sz="2300" i="1" dirty="0" err="1" smtClean="0"/>
              <a:t>RetryLim</a:t>
            </a:r>
            <a:r>
              <a:rPr lang="en-US" sz="2300" i="1" dirty="0" smtClean="0"/>
              <a:t> </a:t>
            </a:r>
            <a:r>
              <a:rPr lang="en-US" sz="2300" dirty="0" smtClean="0"/>
              <a:t>retransmissions allowed in current A-BFT. If the collision was not resolved during </a:t>
            </a:r>
            <a:r>
              <a:rPr lang="en-US" sz="2300" dirty="0" err="1"/>
              <a:t>RetryLim</a:t>
            </a:r>
            <a:r>
              <a:rPr lang="en-US" sz="2300" dirty="0"/>
              <a:t> retransmissions</a:t>
            </a:r>
            <a:r>
              <a:rPr lang="en-US" sz="2300" dirty="0" smtClean="0"/>
              <a:t>, random </a:t>
            </a:r>
            <a:r>
              <a:rPr lang="en-US" sz="2300" dirty="0"/>
              <a:t>BI </a:t>
            </a:r>
            <a:r>
              <a:rPr lang="en-US" sz="2300" dirty="0" smtClean="0"/>
              <a:t>back-off is selected.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08473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assumptions: Enhanced SLS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For each trial random uniform STA deployment is modeled. The </a:t>
            </a:r>
            <a:r>
              <a:rPr lang="en-US" i="1" dirty="0" smtClean="0"/>
              <a:t>operating sectors</a:t>
            </a:r>
            <a:r>
              <a:rPr lang="en-US" dirty="0" smtClean="0"/>
              <a:t> are defined for AP and STAs.</a:t>
            </a:r>
          </a:p>
          <a:p>
            <a:r>
              <a:rPr lang="en-US" dirty="0" smtClean="0"/>
              <a:t>To transmit SSW frame, STA selects the </a:t>
            </a:r>
            <a:r>
              <a:rPr lang="en-US" i="1" dirty="0" smtClean="0"/>
              <a:t>space-time slot</a:t>
            </a:r>
            <a:r>
              <a:rPr lang="en-US" dirty="0" smtClean="0"/>
              <a:t> in </a:t>
            </a:r>
            <a:r>
              <a:rPr lang="en-US" i="1" dirty="0" smtClean="0">
                <a:solidFill>
                  <a:schemeClr val="tx1"/>
                </a:solidFill>
              </a:rPr>
              <a:t>Beamforming SP</a:t>
            </a:r>
            <a:r>
              <a:rPr lang="en-US" dirty="0" smtClean="0"/>
              <a:t>, corresponding to its operating sector:</a:t>
            </a:r>
          </a:p>
          <a:p>
            <a:pPr lvl="1"/>
            <a:r>
              <a:rPr lang="en-US" dirty="0" smtClean="0"/>
              <a:t>If several timeslots are assigned to one AP sector, then STA randomly selects one to transmit the SSW frame</a:t>
            </a:r>
          </a:p>
          <a:p>
            <a:r>
              <a:rPr lang="en-US" dirty="0" smtClean="0"/>
              <a:t>Collision </a:t>
            </a:r>
            <a:r>
              <a:rPr lang="en-US" dirty="0"/>
              <a:t>of two or more STAs </a:t>
            </a:r>
            <a:r>
              <a:rPr lang="en-US" i="1" dirty="0"/>
              <a:t>in the same space-time resource </a:t>
            </a:r>
            <a:r>
              <a:rPr lang="en-US" dirty="0"/>
              <a:t>means that all of them miss the current </a:t>
            </a:r>
            <a:r>
              <a:rPr lang="en-US" dirty="0" smtClean="0"/>
              <a:t>BI transmission.</a:t>
            </a:r>
            <a:endParaRPr lang="en-US" dirty="0"/>
          </a:p>
          <a:p>
            <a:r>
              <a:rPr lang="en-US" dirty="0" smtClean="0"/>
              <a:t>In case of collision, random BI back-off is selected.</a:t>
            </a:r>
          </a:p>
        </p:txBody>
      </p:sp>
    </p:spTree>
    <p:extLst>
      <p:ext uri="{BB962C8B-B14F-4D97-AF65-F5344CB8AC3E}">
        <p14:creationId xmlns:p14="http://schemas.microsoft.com/office/powerpoint/2010/main" val="34476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parameters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1525606"/>
            <a:ext cx="8228012" cy="4567767"/>
          </a:xfrm>
        </p:spPr>
        <p:txBody>
          <a:bodyPr/>
          <a:lstStyle/>
          <a:p>
            <a:r>
              <a:rPr lang="en-US" b="1" dirty="0" smtClean="0"/>
              <a:t>Legacy</a:t>
            </a:r>
          </a:p>
          <a:p>
            <a:pPr lvl="1"/>
            <a:r>
              <a:rPr lang="en-US" dirty="0" smtClean="0"/>
              <a:t>Baseline: 8 SS slots, with 8 SSW frames (8 sectors per TX STA)</a:t>
            </a:r>
          </a:p>
          <a:p>
            <a:pPr lvl="1"/>
            <a:r>
              <a:rPr lang="en-US" dirty="0" smtClean="0"/>
              <a:t>Retransmissions within A-BFT – 0 or 2 allowed</a:t>
            </a:r>
          </a:p>
          <a:p>
            <a:pPr lvl="1"/>
            <a:r>
              <a:rPr lang="en-US" dirty="0" smtClean="0"/>
              <a:t>Back-off – disabled or 4 BIs</a:t>
            </a:r>
          </a:p>
          <a:p>
            <a:pPr lvl="1"/>
            <a:r>
              <a:rPr lang="en-US" dirty="0" smtClean="0"/>
              <a:t>Increased number of SS slots: 32 SS slots</a:t>
            </a:r>
          </a:p>
          <a:p>
            <a:r>
              <a:rPr lang="en-US" b="1" dirty="0" smtClean="0"/>
              <a:t>Enhanced SLS</a:t>
            </a:r>
          </a:p>
          <a:p>
            <a:pPr lvl="1"/>
            <a:r>
              <a:rPr lang="en-US" dirty="0" smtClean="0"/>
              <a:t>256 sectors per TX/RX AP</a:t>
            </a:r>
          </a:p>
          <a:p>
            <a:pPr lvl="1"/>
            <a:r>
              <a:rPr lang="en-US" dirty="0" smtClean="0"/>
              <a:t>0 or 4 timeslots per sector transmission</a:t>
            </a:r>
          </a:p>
          <a:p>
            <a:pPr lvl="1"/>
            <a:r>
              <a:rPr lang="en-US" dirty="0"/>
              <a:t>Back-off – disabled or 4 </a:t>
            </a:r>
            <a:r>
              <a:rPr lang="en-US" dirty="0" smtClean="0"/>
              <a:t>BIs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Performance metrics:</a:t>
            </a:r>
          </a:p>
          <a:p>
            <a:pPr lvl="1"/>
            <a:r>
              <a:rPr lang="en-US" b="1" dirty="0" smtClean="0"/>
              <a:t>Throughput</a:t>
            </a:r>
            <a:r>
              <a:rPr lang="en-US" dirty="0" smtClean="0"/>
              <a:t>:  the percentage of missed BIs (due to unresolved collisions during SLS)</a:t>
            </a:r>
          </a:p>
          <a:p>
            <a:pPr lvl="1"/>
            <a:r>
              <a:rPr lang="en-US" b="1" dirty="0" smtClean="0"/>
              <a:t>Latency</a:t>
            </a:r>
            <a:r>
              <a:rPr lang="en-US" dirty="0" smtClean="0"/>
              <a:t>: distribution of the data transmission delays (in BIs)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52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0" y="1526145"/>
            <a:ext cx="4817402" cy="36146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6686" y="1526146"/>
            <a:ext cx="4817402" cy="361462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23128" y="6471548"/>
            <a:ext cx="3184520" cy="180975"/>
          </a:xfrm>
        </p:spPr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Legacy-based SLS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8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6302"/>
            <a:ext cx="4817402" cy="3614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306" y="1386302"/>
            <a:ext cx="4817402" cy="361462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SLS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26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076" y="1304764"/>
            <a:ext cx="4817402" cy="3614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168" y="1304763"/>
            <a:ext cx="4817402" cy="361462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vs. Enhanced SLS comparison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189537"/>
              </p:ext>
            </p:extLst>
          </p:nvPr>
        </p:nvGraphicFramePr>
        <p:xfrm>
          <a:off x="1696905" y="5283543"/>
          <a:ext cx="6146165" cy="896940"/>
        </p:xfrm>
        <a:graphic>
          <a:graphicData uri="http://schemas.openxmlformats.org/drawingml/2006/table">
            <a:tbl>
              <a:tblPr firstRow="1" firstCol="1" bandRow="1"/>
              <a:tblGrid>
                <a:gridCol w="3072765"/>
                <a:gridCol w="3073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SLS duration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Legacy: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SSslots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=8, 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RetryLim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(BTI + A-BFT)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Legacy: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SSslots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=32, 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RetryLim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(BTI + A-BFT)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Enh.SLS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APsectors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=256, Slots per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sector=1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(BTI + Beamforming SP)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Enh.SLS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APsectors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=256, Slots per 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sector=4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lang="en-US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(BTI + Beamforming SP)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88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Legacy SLS beamforming flow</a:t>
            </a:r>
          </a:p>
          <a:p>
            <a:r>
              <a:rPr lang="en-US" dirty="0" smtClean="0"/>
              <a:t>Enhanced </a:t>
            </a:r>
            <a:r>
              <a:rPr lang="en-US" dirty="0"/>
              <a:t>SLS and channel access for far away </a:t>
            </a:r>
            <a:r>
              <a:rPr lang="en-US" dirty="0" smtClean="0"/>
              <a:t>STAs</a:t>
            </a:r>
          </a:p>
          <a:p>
            <a:pPr lvl="1"/>
            <a:r>
              <a:rPr lang="en-US" dirty="0" smtClean="0"/>
              <a:t>Enhanced SLS training in BTI</a:t>
            </a:r>
          </a:p>
          <a:p>
            <a:pPr lvl="1"/>
            <a:r>
              <a:rPr lang="en-US" dirty="0" smtClean="0"/>
              <a:t>Enhanced SLS in Beamforming training allocation</a:t>
            </a:r>
          </a:p>
          <a:p>
            <a:r>
              <a:rPr lang="en-US" dirty="0" smtClean="0"/>
              <a:t>Channel access for far away STAs</a:t>
            </a:r>
          </a:p>
          <a:p>
            <a:r>
              <a:rPr lang="en-US" dirty="0"/>
              <a:t>Legacy vs. Enhanced SLS comparative </a:t>
            </a:r>
            <a:r>
              <a:rPr lang="en-US" dirty="0" smtClean="0"/>
              <a:t>analysis</a:t>
            </a:r>
          </a:p>
          <a:p>
            <a:r>
              <a:rPr lang="en-US" dirty="0"/>
              <a:t>Conclusions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5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167" y="3179798"/>
            <a:ext cx="4403119" cy="330377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Alexander Maltsev, Intel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3527" y="685801"/>
            <a:ext cx="8123464" cy="618963"/>
          </a:xfrm>
        </p:spPr>
        <p:txBody>
          <a:bodyPr/>
          <a:lstStyle/>
          <a:p>
            <a:r>
              <a:rPr lang="en-US" dirty="0" smtClean="0"/>
              <a:t>Coverage analysis: Legacy vs. </a:t>
            </a:r>
            <a:r>
              <a:rPr lang="en-US" dirty="0"/>
              <a:t>Enhanced </a:t>
            </a:r>
            <a:r>
              <a:rPr lang="en-US" dirty="0" smtClean="0"/>
              <a:t>SLS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647729"/>
            <a:ext cx="3980585" cy="4741347"/>
          </a:xfrm>
        </p:spPr>
        <p:txBody>
          <a:bodyPr/>
          <a:lstStyle/>
          <a:p>
            <a:pPr marL="0" indent="0" algn="just">
              <a:buNone/>
            </a:pPr>
            <a:r>
              <a:rPr lang="en-US" sz="1900" dirty="0"/>
              <a:t>For AP coverage analysis the free space LOS </a:t>
            </a:r>
            <a:r>
              <a:rPr lang="en-US" sz="1900" dirty="0" smtClean="0"/>
              <a:t>environment with </a:t>
            </a:r>
            <a:r>
              <a:rPr lang="en-US" sz="1900" dirty="0"/>
              <a:t>O</a:t>
            </a:r>
            <a:r>
              <a:rPr lang="en-US" sz="1900" baseline="-25000" dirty="0"/>
              <a:t>2</a:t>
            </a:r>
            <a:r>
              <a:rPr lang="en-US" sz="1900" dirty="0"/>
              <a:t> absorption in 60 GHz band was </a:t>
            </a:r>
            <a:r>
              <a:rPr lang="en-US" sz="1900" dirty="0" smtClean="0"/>
              <a:t>assumed.</a:t>
            </a:r>
          </a:p>
          <a:p>
            <a:pPr marL="0" indent="0" algn="just">
              <a:buNone/>
            </a:pPr>
            <a:r>
              <a:rPr lang="en-US" sz="1900" dirty="0" smtClean="0"/>
              <a:t>Enhanced SLS enlarges </a:t>
            </a:r>
            <a:r>
              <a:rPr lang="en-US" sz="1900" dirty="0"/>
              <a:t>the </a:t>
            </a:r>
            <a:r>
              <a:rPr lang="en-US" sz="1900" dirty="0" err="1"/>
              <a:t>mmWave</a:t>
            </a:r>
            <a:r>
              <a:rPr lang="en-US" sz="1900" dirty="0"/>
              <a:t> coverage exploiting AP large antenna arrays capabilities both in Downlink (AP-&gt;STA) and Uplink (STA-&gt;AP) operation</a:t>
            </a:r>
            <a:r>
              <a:rPr lang="en-US" sz="1900" dirty="0" smtClean="0"/>
              <a:t>. The Enhanced SLS coverage is limited only by FCC EIRP constraint (</a:t>
            </a:r>
            <a:r>
              <a:rPr lang="en-US" sz="1900" b="1" dirty="0" smtClean="0"/>
              <a:t>about 270m in DL mode</a:t>
            </a:r>
            <a:r>
              <a:rPr lang="en-US" sz="1900" dirty="0" smtClean="0"/>
              <a:t>), while Legacy </a:t>
            </a:r>
            <a:r>
              <a:rPr lang="en-US" sz="1900" dirty="0"/>
              <a:t>SLS </a:t>
            </a:r>
            <a:r>
              <a:rPr lang="en-US" sz="1900" dirty="0" smtClean="0"/>
              <a:t>coverage (about </a:t>
            </a:r>
            <a:r>
              <a:rPr lang="en-US" sz="1900" b="1" dirty="0" smtClean="0"/>
              <a:t>27m</a:t>
            </a:r>
            <a:r>
              <a:rPr lang="en-US" sz="1900" dirty="0" smtClean="0"/>
              <a:t>) </a:t>
            </a:r>
            <a:r>
              <a:rPr lang="en-US" sz="1900" dirty="0"/>
              <a:t>is limited by STA antenna gain and transmit </a:t>
            </a:r>
            <a:r>
              <a:rPr lang="en-US" sz="1900" dirty="0" smtClean="0"/>
              <a:t>power, which are usually much lower comparing to AP.</a:t>
            </a:r>
            <a:endParaRPr lang="en-US" sz="1900" dirty="0"/>
          </a:p>
          <a:p>
            <a:endParaRPr lang="ru-RU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385248"/>
              </p:ext>
            </p:extLst>
          </p:nvPr>
        </p:nvGraphicFramePr>
        <p:xfrm>
          <a:off x="4643630" y="1738261"/>
          <a:ext cx="3869457" cy="1390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9334"/>
                <a:gridCol w="259344"/>
                <a:gridCol w="260768"/>
                <a:gridCol w="260768"/>
                <a:gridCol w="260768"/>
                <a:gridCol w="302825"/>
                <a:gridCol w="302825"/>
                <a:gridCol w="302825"/>
              </a:tblGrid>
              <a:tr h="2281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Parameter</a:t>
                      </a:r>
                      <a:endParaRPr lang="ru-RU" sz="1400" dirty="0"/>
                    </a:p>
                  </a:txBody>
                  <a:tcPr marL="45720" marR="45720" marT="18000" marB="18000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Value</a:t>
                      </a:r>
                      <a:endParaRPr lang="ru-RU" sz="1400" dirty="0"/>
                    </a:p>
                  </a:txBody>
                  <a:tcPr marL="45720" marR="45720" marT="18000" marB="180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AP ant.</a:t>
                      </a:r>
                      <a:r>
                        <a:rPr lang="en-US" sz="1200" baseline="0" dirty="0" smtClean="0"/>
                        <a:t> e</a:t>
                      </a:r>
                      <a:r>
                        <a:rPr lang="en-US" sz="1200" dirty="0" smtClean="0"/>
                        <a:t>lements</a:t>
                      </a:r>
                      <a:endParaRPr lang="ru-RU" sz="1200" dirty="0"/>
                    </a:p>
                  </a:txBody>
                  <a:tcPr marL="45720" marR="45720" marT="18000" marB="18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8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16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32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64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128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256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512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 transmit power,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dBm</a:t>
                      </a:r>
                      <a:endParaRPr lang="ru-RU" sz="1200" dirty="0"/>
                    </a:p>
                  </a:txBody>
                  <a:tcPr marL="45720" marR="45720" marT="18000" marB="180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10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13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16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19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22</a:t>
                      </a:r>
                      <a:endParaRPr lang="ru-RU" sz="1100" b="1" dirty="0"/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1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STA ant. elements</a:t>
                      </a:r>
                      <a:endParaRPr lang="ru-RU" sz="1200" dirty="0"/>
                    </a:p>
                  </a:txBody>
                  <a:tcPr marL="45720" marR="45720" marT="18000" marB="18000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8</a:t>
                      </a:r>
                      <a:endParaRPr lang="ru-RU" sz="1200" b="1" dirty="0"/>
                    </a:p>
                  </a:txBody>
                  <a:tcPr marL="45720" marR="45720" marT="18000" marB="180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 transmit power, </a:t>
                      </a:r>
                      <a:r>
                        <a:rPr lang="en-US" sz="1200" dirty="0" err="1" smtClean="0"/>
                        <a:t>dBm</a:t>
                      </a:r>
                      <a:endParaRPr lang="ru-RU" sz="1200" dirty="0"/>
                    </a:p>
                  </a:txBody>
                  <a:tcPr marL="45720" marR="45720" marT="18000" marB="18000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10</a:t>
                      </a:r>
                      <a:endParaRPr lang="ru-RU" sz="1200" b="1" dirty="0"/>
                    </a:p>
                  </a:txBody>
                  <a:tcPr marL="45720" marR="45720" marT="18000" marB="180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1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Receive sensitivity, </a:t>
                      </a:r>
                      <a:r>
                        <a:rPr lang="en-US" sz="1200" dirty="0" err="1" smtClean="0"/>
                        <a:t>dBm</a:t>
                      </a:r>
                      <a:endParaRPr lang="ru-RU" sz="1200" dirty="0"/>
                    </a:p>
                  </a:txBody>
                  <a:tcPr marL="45720" marR="45720" marT="18000" marB="18000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-78 (0 MCS)</a:t>
                      </a:r>
                      <a:endParaRPr lang="ru-RU" sz="1200" b="1" dirty="0"/>
                    </a:p>
                  </a:txBody>
                  <a:tcPr marL="45720" marR="45720" marT="18000" marB="1800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ounded Rectangle 14"/>
          <p:cNvSpPr/>
          <p:nvPr/>
        </p:nvSpPr>
        <p:spPr bwMode="auto">
          <a:xfrm>
            <a:off x="7091406" y="5255764"/>
            <a:ext cx="1937730" cy="483729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1800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300" b="1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Only 27 meters coverage for Legacy SLS</a:t>
            </a:r>
            <a:endParaRPr kumimoji="0" lang="ru-RU" sz="13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7924613" y="3964284"/>
            <a:ext cx="1104523" cy="50699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b="1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EIRP limit = 43 </a:t>
            </a:r>
            <a:r>
              <a:rPr lang="en-US" sz="1200" b="1" dirty="0" err="1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rPr>
              <a:t>dBm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7423843" y="4471278"/>
            <a:ext cx="760490" cy="354159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H="1">
            <a:off x="7423843" y="5739493"/>
            <a:ext cx="152614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5827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based on simulation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86040" y="1304764"/>
            <a:ext cx="8423223" cy="5105661"/>
          </a:xfrm>
        </p:spPr>
        <p:txBody>
          <a:bodyPr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Legacy 11ad approach with 8 SS slots in A-BFT cannot be used for dense scenarios: the BI miss percentage can be up to 60% for 50 STAs in the </a:t>
            </a:r>
            <a:r>
              <a:rPr lang="en-US" dirty="0" smtClean="0">
                <a:solidFill>
                  <a:schemeClr val="tx1"/>
                </a:solidFill>
              </a:rPr>
              <a:t>hotspot area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BI back-off is inefficient in </a:t>
            </a:r>
            <a:r>
              <a:rPr lang="en-US" dirty="0" smtClean="0">
                <a:solidFill>
                  <a:schemeClr val="tx1"/>
                </a:solidFill>
              </a:rPr>
              <a:t>terms </a:t>
            </a:r>
            <a:r>
              <a:rPr lang="en-US" dirty="0">
                <a:solidFill>
                  <a:schemeClr val="tx1"/>
                </a:solidFill>
              </a:rPr>
              <a:t>of resource usage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case of low collision probability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Both increased number of SS slots (Legacy-based) or proposed Enhanced SLS provide reasonable 2-3% of BI miss </a:t>
            </a:r>
            <a:r>
              <a:rPr lang="en-US" dirty="0" smtClean="0">
                <a:solidFill>
                  <a:schemeClr val="tx1"/>
                </a:solidFill>
              </a:rPr>
              <a:t>probability in </a:t>
            </a:r>
            <a:r>
              <a:rPr lang="en-US" dirty="0">
                <a:solidFill>
                  <a:schemeClr val="tx1"/>
                </a:solidFill>
              </a:rPr>
              <a:t>case of dense environment (50 STAs)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overall </a:t>
            </a:r>
            <a:r>
              <a:rPr lang="en-US" dirty="0" smtClean="0">
                <a:solidFill>
                  <a:schemeClr val="tx1"/>
                </a:solidFill>
              </a:rPr>
              <a:t>SLS duration </a:t>
            </a:r>
            <a:r>
              <a:rPr lang="en-US" dirty="0">
                <a:solidFill>
                  <a:schemeClr val="tx1"/>
                </a:solidFill>
              </a:rPr>
              <a:t>for the </a:t>
            </a:r>
            <a:r>
              <a:rPr lang="en-US" dirty="0" smtClean="0">
                <a:solidFill>
                  <a:schemeClr val="tx1"/>
                </a:solidFill>
              </a:rPr>
              <a:t>Enhanced </a:t>
            </a:r>
            <a:r>
              <a:rPr lang="en-US" dirty="0">
                <a:solidFill>
                  <a:schemeClr val="tx1"/>
                </a:solidFill>
              </a:rPr>
              <a:t>SLS approach </a:t>
            </a:r>
            <a:r>
              <a:rPr lang="en-US" dirty="0" smtClean="0">
                <a:solidFill>
                  <a:schemeClr val="tx1"/>
                </a:solidFill>
              </a:rPr>
              <a:t>is comparable with the Legacy-based (on the overall </a:t>
            </a:r>
            <a:r>
              <a:rPr lang="en-US" dirty="0">
                <a:solidFill>
                  <a:schemeClr val="tx1"/>
                </a:solidFill>
              </a:rPr>
              <a:t>BI </a:t>
            </a:r>
            <a:r>
              <a:rPr lang="en-US" dirty="0" smtClean="0">
                <a:solidFill>
                  <a:schemeClr val="tx1"/>
                </a:solidFill>
              </a:rPr>
              <a:t>length)</a:t>
            </a: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i="1" dirty="0">
                <a:solidFill>
                  <a:schemeClr val="tx1"/>
                </a:solidFill>
              </a:rPr>
              <a:t>The Legacy-based approach with increased number of SS slots </a:t>
            </a:r>
            <a:r>
              <a:rPr lang="en-US" b="1" i="1" dirty="0" smtClean="0">
                <a:solidFill>
                  <a:schemeClr val="tx1"/>
                </a:solidFill>
              </a:rPr>
              <a:t>may give </a:t>
            </a:r>
            <a:r>
              <a:rPr lang="en-US" b="1" i="1" dirty="0">
                <a:solidFill>
                  <a:schemeClr val="tx1"/>
                </a:solidFill>
              </a:rPr>
              <a:t>the same BI miss probability, but </a:t>
            </a:r>
            <a:r>
              <a:rPr lang="en-US" b="1" i="1" dirty="0" smtClean="0">
                <a:solidFill>
                  <a:schemeClr val="tx1"/>
                </a:solidFill>
              </a:rPr>
              <a:t>only the </a:t>
            </a:r>
            <a:r>
              <a:rPr lang="en-US" b="1" i="1" dirty="0">
                <a:solidFill>
                  <a:schemeClr val="tx1"/>
                </a:solidFill>
              </a:rPr>
              <a:t>Enhanced SLS </a:t>
            </a:r>
            <a:r>
              <a:rPr lang="en-US" b="1" i="1" dirty="0" smtClean="0">
                <a:solidFill>
                  <a:schemeClr val="tx1"/>
                </a:solidFill>
              </a:rPr>
              <a:t>can </a:t>
            </a:r>
            <a:r>
              <a:rPr lang="en-US" b="1" i="1" dirty="0">
                <a:solidFill>
                  <a:schemeClr val="tx1"/>
                </a:solidFill>
              </a:rPr>
              <a:t>provide significant coverage increase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3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deal with asymmetric DMG antenna configurations, the 11ay specification shall define an enhanced SLS protocol that enables </a:t>
            </a:r>
            <a:r>
              <a:rPr lang="en-US" dirty="0" smtClean="0"/>
              <a:t>beamforming </a:t>
            </a:r>
            <a:r>
              <a:rPr lang="en-US" dirty="0"/>
              <a:t>training between an AP or PCP and non-AP or non-PCP STAs that includes the following steps: </a:t>
            </a:r>
            <a:endParaRPr lang="en-US" dirty="0" smtClean="0"/>
          </a:p>
          <a:p>
            <a:pPr marL="514350" indent="-514350">
              <a:buAutoNum type="romanLcParenR"/>
            </a:pPr>
            <a:r>
              <a:rPr lang="en-US" dirty="0" smtClean="0"/>
              <a:t>adding </a:t>
            </a:r>
            <a:r>
              <a:rPr lang="en-US" dirty="0"/>
              <a:t>TRN-R subfields to DMG Beacon frames transmitted in the BTI; </a:t>
            </a:r>
            <a:endParaRPr lang="en-US" dirty="0" smtClean="0"/>
          </a:p>
          <a:p>
            <a:pPr marL="514350" indent="-514350">
              <a:buAutoNum type="romanLcParenR"/>
            </a:pPr>
            <a:r>
              <a:rPr lang="en-US" dirty="0" smtClean="0"/>
              <a:t>beamforming </a:t>
            </a:r>
            <a:r>
              <a:rPr lang="en-US" dirty="0"/>
              <a:t>training between the PCP/AP and non-PCP/non-AP STAs (as shown in slide 8-9); </a:t>
            </a:r>
            <a:endParaRPr lang="en-US" dirty="0" smtClean="0"/>
          </a:p>
          <a:p>
            <a:pPr marL="514350" indent="-514350">
              <a:buAutoNum type="romanLcParenR"/>
            </a:pPr>
            <a:r>
              <a:rPr lang="en-US" dirty="0" smtClean="0"/>
              <a:t>scheduling </a:t>
            </a:r>
            <a:r>
              <a:rPr lang="en-US" dirty="0"/>
              <a:t>of directional allocations in the DTI  (as shown in </a:t>
            </a:r>
            <a:r>
              <a:rPr lang="en-US" dirty="0" smtClean="0"/>
              <a:t>slides 11-12</a:t>
            </a:r>
            <a:r>
              <a:rPr lang="en-US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670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statement (1/2)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383324"/>
            <a:ext cx="8341878" cy="49119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Due to new use cases and scenarios in 11ay now we have two  PHY layer issues: 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ISSUE 1: Coverage reduction in asymmetrical AP-STA configuration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Current 11ad SLS procedure considers the alternate AP and STA transmit antenna training while the receiver’s antenna pattern is configured to the quasi-</a:t>
            </a:r>
            <a:r>
              <a:rPr lang="en-US" dirty="0" err="1" smtClean="0"/>
              <a:t>omni</a:t>
            </a:r>
            <a:r>
              <a:rPr lang="en-US" dirty="0" smtClean="0"/>
              <a:t> mode. </a:t>
            </a:r>
          </a:p>
          <a:p>
            <a:pPr algn="just"/>
            <a:r>
              <a:rPr lang="en-US" dirty="0" smtClean="0"/>
              <a:t>Usually STA is equipped with smaller antenna and has less TX power than AP. </a:t>
            </a:r>
          </a:p>
          <a:p>
            <a:pPr algn="just"/>
            <a:r>
              <a:rPr lang="en-US" dirty="0" smtClean="0"/>
              <a:t>Therefore, a “distant” STA, after detecting the DMG Beacon frame </a:t>
            </a:r>
            <a:r>
              <a:rPr lang="en-US" dirty="0"/>
              <a:t>(which was sent in directional mode</a:t>
            </a:r>
            <a:r>
              <a:rPr lang="en-US" dirty="0" smtClean="0"/>
              <a:t>) </a:t>
            </a:r>
            <a:r>
              <a:rPr lang="en-US" dirty="0"/>
              <a:t>from </a:t>
            </a:r>
            <a:r>
              <a:rPr lang="en-US" dirty="0" smtClean="0"/>
              <a:t>AP, can have </a:t>
            </a:r>
            <a:r>
              <a:rPr lang="en-US" dirty="0"/>
              <a:t>insufficient </a:t>
            </a:r>
            <a:r>
              <a:rPr lang="en-US" dirty="0" smtClean="0"/>
              <a:t>link budget for sending a response that will be detected by AP in quasi-</a:t>
            </a:r>
            <a:r>
              <a:rPr lang="en-US" dirty="0" err="1" smtClean="0"/>
              <a:t>omni</a:t>
            </a:r>
            <a:r>
              <a:rPr lang="en-US" dirty="0" smtClean="0"/>
              <a:t> mode.</a:t>
            </a:r>
          </a:p>
          <a:p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</a:t>
            </a:r>
            <a:r>
              <a:rPr lang="en-US" dirty="0" smtClean="0"/>
              <a:t>(2/2</a:t>
            </a:r>
            <a:r>
              <a:rPr lang="en-US" dirty="0"/>
              <a:t>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ISSUE 2: Collision in  dense environment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Current </a:t>
            </a:r>
            <a:r>
              <a:rPr lang="en-US" dirty="0">
                <a:solidFill>
                  <a:schemeClr val="tx1"/>
                </a:solidFill>
              </a:rPr>
              <a:t>11ad SLS procedure </a:t>
            </a:r>
            <a:r>
              <a:rPr lang="en-US" dirty="0" smtClean="0">
                <a:solidFill>
                  <a:schemeClr val="tx1"/>
                </a:solidFill>
              </a:rPr>
              <a:t>considers no more than 8 SSW slots per A-BFT interval randomly chosen </a:t>
            </a:r>
            <a:r>
              <a:rPr lang="en-US" dirty="0">
                <a:solidFill>
                  <a:schemeClr val="tx1"/>
                </a:solidFill>
              </a:rPr>
              <a:t>by </a:t>
            </a:r>
            <a:r>
              <a:rPr lang="en-US" dirty="0" smtClean="0">
                <a:solidFill>
                  <a:schemeClr val="tx1"/>
                </a:solidFill>
              </a:rPr>
              <a:t>STAs.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Collision </a:t>
            </a:r>
            <a:r>
              <a:rPr lang="en-US" dirty="0">
                <a:solidFill>
                  <a:schemeClr val="tx1"/>
                </a:solidFill>
              </a:rPr>
              <a:t>may occur when </a:t>
            </a:r>
            <a:r>
              <a:rPr lang="en-US" dirty="0" smtClean="0">
                <a:solidFill>
                  <a:schemeClr val="tx1"/>
                </a:solidFill>
              </a:rPr>
              <a:t>several DMG </a:t>
            </a:r>
            <a:r>
              <a:rPr lang="en-US" dirty="0">
                <a:solidFill>
                  <a:schemeClr val="tx1"/>
                </a:solidFill>
              </a:rPr>
              <a:t>STA </a:t>
            </a:r>
            <a:r>
              <a:rPr lang="en-US" dirty="0" smtClean="0">
                <a:solidFill>
                  <a:schemeClr val="tx1"/>
                </a:solidFill>
              </a:rPr>
              <a:t>choose </a:t>
            </a:r>
            <a:r>
              <a:rPr lang="en-US" dirty="0">
                <a:solidFill>
                  <a:schemeClr val="tx1"/>
                </a:solidFill>
              </a:rPr>
              <a:t>the same SSW </a:t>
            </a:r>
            <a:r>
              <a:rPr lang="en-US" dirty="0" smtClean="0">
                <a:solidFill>
                  <a:schemeClr val="tx1"/>
                </a:solidFill>
              </a:rPr>
              <a:t>slot. The collision probability becomes higher in dense environments considered in 11ay</a:t>
            </a: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11ay mitigates this issue by adding new </a:t>
            </a:r>
            <a:r>
              <a:rPr lang="en-US" dirty="0">
                <a:solidFill>
                  <a:schemeClr val="tx1"/>
                </a:solidFill>
              </a:rPr>
              <a:t>SSW slots in A-BFT for EDMG </a:t>
            </a:r>
            <a:r>
              <a:rPr lang="en-US" dirty="0" smtClean="0">
                <a:solidFill>
                  <a:schemeClr val="tx1"/>
                </a:solidFill>
              </a:rPr>
              <a:t>STAs. However, this may require an </a:t>
            </a:r>
            <a:r>
              <a:rPr lang="en-US" dirty="0">
                <a:solidFill>
                  <a:schemeClr val="tx1"/>
                </a:solidFill>
              </a:rPr>
              <a:t>excessive number of </a:t>
            </a:r>
            <a:r>
              <a:rPr lang="en-US" dirty="0" smtClean="0">
                <a:solidFill>
                  <a:schemeClr val="tx1"/>
                </a:solidFill>
              </a:rPr>
              <a:t>SSW </a:t>
            </a:r>
            <a:r>
              <a:rPr lang="en-US" dirty="0">
                <a:solidFill>
                  <a:schemeClr val="tx1"/>
                </a:solidFill>
              </a:rPr>
              <a:t>slots in case of dense </a:t>
            </a:r>
            <a:r>
              <a:rPr lang="en-US" dirty="0" smtClean="0">
                <a:solidFill>
                  <a:schemeClr val="tx1"/>
                </a:solidFill>
              </a:rPr>
              <a:t>environments and </a:t>
            </a:r>
            <a:r>
              <a:rPr lang="en-US" b="1" dirty="0" smtClean="0">
                <a:solidFill>
                  <a:schemeClr val="tx1"/>
                </a:solidFill>
              </a:rPr>
              <a:t>does not resolve the coverage issue for large antenna arrays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1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091" y="1893430"/>
            <a:ext cx="7154582" cy="432752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SLS beamforming flow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9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96093" y="2637064"/>
            <a:ext cx="6204858" cy="3535137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b="1" dirty="0" smtClean="0"/>
              <a:t>Enhanced SLS and channel access for far away STAs</a:t>
            </a:r>
            <a:endParaRPr lang="en-US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96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Proposed enhanced SLS in </a:t>
            </a:r>
            <a:r>
              <a:rPr lang="en-US" dirty="0">
                <a:solidFill>
                  <a:schemeClr val="tx1"/>
                </a:solidFill>
              </a:rPr>
              <a:t>BTI </a:t>
            </a:r>
            <a:r>
              <a:rPr lang="en-US" dirty="0" smtClean="0">
                <a:solidFill>
                  <a:schemeClr val="tx1"/>
                </a:solidFill>
              </a:rPr>
              <a:t>(1/2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8650" y="1474906"/>
            <a:ext cx="8159750" cy="1727200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During the BTI (or several BTI in case of fragmented TXSS) </a:t>
            </a:r>
            <a:r>
              <a:rPr lang="en-US" sz="1600" dirty="0" smtClean="0"/>
              <a:t>the AP/PCP </a:t>
            </a:r>
            <a:r>
              <a:rPr lang="en-US" sz="1600" dirty="0"/>
              <a:t>performs TXSS transmitting DMG Beacon frames through all sectors available, while the responder’s antenna is configured to a quasi-</a:t>
            </a:r>
            <a:r>
              <a:rPr lang="en-US" sz="1600" dirty="0" err="1"/>
              <a:t>omni</a:t>
            </a:r>
            <a:r>
              <a:rPr lang="en-US" sz="1600" dirty="0"/>
              <a:t> pattern</a:t>
            </a:r>
          </a:p>
          <a:p>
            <a:pPr algn="just"/>
            <a:r>
              <a:rPr lang="en-US" sz="1600" dirty="0" smtClean="0"/>
              <a:t>The </a:t>
            </a:r>
            <a:r>
              <a:rPr lang="en-US" sz="1600" dirty="0"/>
              <a:t>TRN-R field </a:t>
            </a:r>
            <a:r>
              <a:rPr lang="en-US" sz="1600" dirty="0" smtClean="0"/>
              <a:t>can </a:t>
            </a:r>
            <a:r>
              <a:rPr lang="en-US" sz="1600" dirty="0"/>
              <a:t>be </a:t>
            </a:r>
            <a:r>
              <a:rPr lang="en-US" sz="1600" dirty="0" smtClean="0"/>
              <a:t>appended to DMG Beacon frame </a:t>
            </a:r>
            <a:endParaRPr lang="en-US" sz="1600" dirty="0"/>
          </a:p>
          <a:p>
            <a:pPr algn="just"/>
            <a:r>
              <a:rPr lang="en-US" sz="1600" dirty="0" smtClean="0"/>
              <a:t>Responder (EDMG STA) </a:t>
            </a:r>
            <a:r>
              <a:rPr lang="en-US" sz="1600" dirty="0"/>
              <a:t>receives DMG Beacon frame in quasi-</a:t>
            </a:r>
            <a:r>
              <a:rPr lang="en-US" sz="1600" dirty="0" err="1"/>
              <a:t>omni</a:t>
            </a:r>
            <a:r>
              <a:rPr lang="en-US" sz="1600" dirty="0"/>
              <a:t> mode and uses the appended TRN-R field to train its own antenna pattern, discovering </a:t>
            </a:r>
            <a:r>
              <a:rPr lang="en-US" sz="1600" dirty="0" smtClean="0"/>
              <a:t>the best RX sector.</a:t>
            </a:r>
            <a:endParaRPr lang="ru-R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Alexander Maltsev, Intel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470" y="2965771"/>
            <a:ext cx="5611372" cy="2970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72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8972" y="2510665"/>
            <a:ext cx="4946176" cy="2990594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4102418" y="1651647"/>
            <a:ext cx="4739881" cy="279608"/>
            <a:chOff x="4102418" y="1434792"/>
            <a:chExt cx="4739881" cy="279608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184043" y="1435918"/>
              <a:ext cx="1665383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      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56434" y="1435917"/>
              <a:ext cx="627609" cy="278483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A-BFT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102418" y="1435817"/>
              <a:ext cx="451312" cy="278069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851552" y="1435917"/>
              <a:ext cx="424040" cy="277356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275592" y="1435917"/>
              <a:ext cx="1566707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defTabSz="22542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		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 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234229" y="1434792"/>
              <a:ext cx="766186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Beamforming  training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8145781" y="1434792"/>
              <a:ext cx="533399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Directional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52" name="Down Arrow 51"/>
          <p:cNvSpPr/>
          <p:nvPr/>
        </p:nvSpPr>
        <p:spPr bwMode="auto">
          <a:xfrm>
            <a:off x="5111744" y="3181845"/>
            <a:ext cx="52227" cy="2004517"/>
          </a:xfrm>
          <a:prstGeom prst="downArrow">
            <a:avLst>
              <a:gd name="adj1" fmla="val 50000"/>
              <a:gd name="adj2" fmla="val 12700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Enhanced SLS in Beamforming training allocation. STA’s responses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40266" y="1711585"/>
            <a:ext cx="3636751" cy="4727716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en-US" sz="1500" dirty="0" smtClean="0"/>
              <a:t>Through the (EDMG) Extended Scheduled element, the AP/PCP can allocate a special </a:t>
            </a:r>
            <a:r>
              <a:rPr lang="en-US" sz="1500" i="1" dirty="0">
                <a:solidFill>
                  <a:schemeClr val="tx1"/>
                </a:solidFill>
              </a:rPr>
              <a:t>Beamforming t</a:t>
            </a:r>
            <a:r>
              <a:rPr lang="en-US" sz="1500" i="1" dirty="0" smtClean="0">
                <a:solidFill>
                  <a:schemeClr val="tx1"/>
                </a:solidFill>
              </a:rPr>
              <a:t>raining allocation </a:t>
            </a:r>
            <a:r>
              <a:rPr lang="en-US" sz="1500" dirty="0" smtClean="0"/>
              <a:t>in the DTI where the following procedure takes place:</a:t>
            </a:r>
          </a:p>
          <a:p>
            <a:pPr algn="just"/>
            <a:r>
              <a:rPr lang="en-US" sz="1500" dirty="0" smtClean="0"/>
              <a:t>AP/PCP </a:t>
            </a:r>
            <a:r>
              <a:rPr lang="en-US" sz="1500" dirty="0"/>
              <a:t>configures its </a:t>
            </a:r>
            <a:r>
              <a:rPr lang="en-US" sz="1500" u="sng" dirty="0" smtClean="0"/>
              <a:t>RX antenna </a:t>
            </a:r>
            <a:r>
              <a:rPr lang="en-US" sz="1500" u="sng" dirty="0"/>
              <a:t>to directional mode</a:t>
            </a:r>
            <a:r>
              <a:rPr lang="en-US" sz="1500" dirty="0"/>
              <a:t>.</a:t>
            </a:r>
          </a:p>
          <a:p>
            <a:pPr algn="just"/>
            <a:r>
              <a:rPr lang="en-US" sz="1500" dirty="0"/>
              <a:t>AP/PCP </a:t>
            </a:r>
            <a:r>
              <a:rPr lang="en-US" sz="1500" dirty="0" smtClean="0"/>
              <a:t>repeats the Sector Sweep in the same order as </a:t>
            </a:r>
            <a:r>
              <a:rPr lang="en-US" sz="1500" dirty="0"/>
              <a:t>in </a:t>
            </a:r>
            <a:r>
              <a:rPr lang="en-US" sz="1500" dirty="0" smtClean="0"/>
              <a:t>the BTI but in the RX mode.</a:t>
            </a:r>
            <a:endParaRPr lang="en-US" sz="1500" dirty="0"/>
          </a:p>
          <a:p>
            <a:pPr algn="just"/>
            <a:r>
              <a:rPr lang="en-US" sz="1500" dirty="0" smtClean="0"/>
              <a:t>Each responding STA </a:t>
            </a:r>
            <a:r>
              <a:rPr lang="en-US" sz="1500" dirty="0"/>
              <a:t>transmits </a:t>
            </a:r>
            <a:r>
              <a:rPr lang="en-US" sz="1500" u="sng" dirty="0"/>
              <a:t>one</a:t>
            </a:r>
            <a:r>
              <a:rPr lang="en-US" sz="1500" dirty="0"/>
              <a:t> </a:t>
            </a:r>
            <a:r>
              <a:rPr lang="en-US" sz="1500" dirty="0" smtClean="0"/>
              <a:t>frame </a:t>
            </a:r>
            <a:r>
              <a:rPr lang="en-US" sz="1500" dirty="0"/>
              <a:t>in </a:t>
            </a:r>
            <a:r>
              <a:rPr lang="en-US" sz="1500" dirty="0" smtClean="0"/>
              <a:t>the Initiator’s </a:t>
            </a:r>
            <a:r>
              <a:rPr lang="en-US" sz="1500" dirty="0"/>
              <a:t>sector </a:t>
            </a:r>
            <a:r>
              <a:rPr lang="en-US" sz="1500" dirty="0" smtClean="0"/>
              <a:t>detected as </a:t>
            </a:r>
            <a:r>
              <a:rPr lang="en-US" sz="1500" dirty="0"/>
              <a:t>the best one </a:t>
            </a:r>
            <a:r>
              <a:rPr lang="en-US" sz="1500" dirty="0" smtClean="0"/>
              <a:t>during </a:t>
            </a:r>
            <a:r>
              <a:rPr lang="en-US" sz="1500" dirty="0"/>
              <a:t>BTI TXSS.</a:t>
            </a:r>
          </a:p>
          <a:p>
            <a:pPr algn="just"/>
            <a:r>
              <a:rPr lang="en-US" sz="1500" dirty="0"/>
              <a:t>The responder’s transmission is performed in directional mode using the </a:t>
            </a:r>
            <a:r>
              <a:rPr lang="en-US" sz="1500" i="1" dirty="0"/>
              <a:t>operating </a:t>
            </a:r>
            <a:r>
              <a:rPr lang="en-US" sz="1500" i="1" dirty="0" smtClean="0"/>
              <a:t>sector </a:t>
            </a:r>
            <a:r>
              <a:rPr lang="en-US" sz="1500" dirty="0" smtClean="0"/>
              <a:t>trained during BTI TRN-R (some level of TX-RX EDMG STA reciprocity is assumed).</a:t>
            </a:r>
            <a:endParaRPr lang="en-US" sz="1500" dirty="0"/>
          </a:p>
          <a:p>
            <a:pPr algn="just"/>
            <a:r>
              <a:rPr lang="en-US" sz="1500" dirty="0"/>
              <a:t>To avoid collisions inside one sector, several </a:t>
            </a:r>
            <a:r>
              <a:rPr lang="en-US" sz="1500" dirty="0" smtClean="0"/>
              <a:t>time slots (</a:t>
            </a:r>
            <a:r>
              <a:rPr lang="en-US" sz="1500" i="1" dirty="0" smtClean="0"/>
              <a:t>space-time slots</a:t>
            </a:r>
            <a:r>
              <a:rPr lang="en-US" sz="1500" dirty="0" smtClean="0"/>
              <a:t>) may be assigned </a:t>
            </a:r>
            <a:r>
              <a:rPr lang="en-US" sz="1500" dirty="0"/>
              <a:t>for</a:t>
            </a:r>
            <a:r>
              <a:rPr lang="ru-RU" sz="1500" dirty="0"/>
              <a:t> </a:t>
            </a:r>
            <a:r>
              <a:rPr lang="en-US" sz="1500" dirty="0"/>
              <a:t>responders’ </a:t>
            </a:r>
            <a:r>
              <a:rPr lang="en-US" sz="1500" dirty="0" smtClean="0"/>
              <a:t>transmissions.</a:t>
            </a:r>
            <a:endParaRPr lang="ru-RU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8</a:t>
            </a:fld>
            <a:endParaRPr lang="ru-RU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232103" y="1929003"/>
            <a:ext cx="1176476" cy="51561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811652" y="1929003"/>
            <a:ext cx="3213496" cy="51561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102418" y="1929003"/>
            <a:ext cx="242570" cy="51561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553730" y="1929003"/>
            <a:ext cx="1493427" cy="515612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4344988" y="2446867"/>
            <a:ext cx="1702169" cy="3056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08579" y="2444615"/>
            <a:ext cx="2616569" cy="30566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Down Arrow 50"/>
          <p:cNvSpPr/>
          <p:nvPr/>
        </p:nvSpPr>
        <p:spPr bwMode="auto">
          <a:xfrm>
            <a:off x="4991101" y="3177082"/>
            <a:ext cx="52436" cy="842467"/>
          </a:xfrm>
          <a:prstGeom prst="downArrow">
            <a:avLst>
              <a:gd name="adj1" fmla="val 50000"/>
              <a:gd name="adj2" fmla="val 13948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5166905" y="4379119"/>
            <a:ext cx="2479289" cy="159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lgDash"/>
            <a:round/>
            <a:headEnd type="none" w="med" len="med"/>
            <a:tailEnd type="triangle" w="sm" len="lg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046557" y="3474244"/>
            <a:ext cx="2266262" cy="1071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lgDash"/>
            <a:round/>
            <a:headEnd type="none" w="med" len="med"/>
            <a:tailEnd type="triangle" w="sm" len="lg"/>
          </a:ln>
          <a:effectLst/>
        </p:spPr>
      </p:cxnSp>
      <p:sp>
        <p:nvSpPr>
          <p:cNvPr id="62" name="Down Arrow 61"/>
          <p:cNvSpPr/>
          <p:nvPr/>
        </p:nvSpPr>
        <p:spPr bwMode="auto">
          <a:xfrm>
            <a:off x="5772150" y="3177082"/>
            <a:ext cx="58096" cy="1423493"/>
          </a:xfrm>
          <a:prstGeom prst="downArrow">
            <a:avLst>
              <a:gd name="adj1" fmla="val 50000"/>
              <a:gd name="adj2" fmla="val 13076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830246" y="4064794"/>
            <a:ext cx="2937517" cy="6499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lgDash"/>
            <a:round/>
            <a:headEnd type="none" w="med" len="med"/>
            <a:tailEnd type="triangle" w="sm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40835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9987" y="2116708"/>
            <a:ext cx="3056450" cy="3999018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4102418" y="1642121"/>
            <a:ext cx="4739881" cy="279608"/>
            <a:chOff x="4102418" y="1434792"/>
            <a:chExt cx="4739881" cy="279608"/>
          </a:xfrm>
        </p:grpSpPr>
        <p:sp>
          <p:nvSpPr>
            <p:cNvPr id="24" name="Rectangle 23"/>
            <p:cNvSpPr/>
            <p:nvPr/>
          </p:nvSpPr>
          <p:spPr bwMode="auto">
            <a:xfrm>
              <a:off x="5184043" y="1435918"/>
              <a:ext cx="1665383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      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556434" y="1435917"/>
              <a:ext cx="627609" cy="278483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A-BFT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102418" y="1435817"/>
              <a:ext cx="451312" cy="278069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851552" y="1435917"/>
              <a:ext cx="424040" cy="277356"/>
            </a:xfrm>
            <a:prstGeom prst="rect">
              <a:avLst/>
            </a:prstGeom>
            <a:solidFill>
              <a:srgbClr val="0070C0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BTI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7275592" y="1435917"/>
              <a:ext cx="1566707" cy="277356"/>
            </a:xfrm>
            <a:prstGeom prst="rect">
              <a:avLst/>
            </a:prstGeom>
            <a:solidFill>
              <a:srgbClr val="00B8F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R="0" defTabSz="22542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100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		D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TI 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234229" y="1434792"/>
              <a:ext cx="766186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Beamforming  training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8145781" y="1434792"/>
              <a:ext cx="533399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45720" rIns="3600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Directional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02418" y="1642121"/>
            <a:ext cx="4739881" cy="281514"/>
            <a:chOff x="4102418" y="1642121"/>
            <a:chExt cx="4739881" cy="281514"/>
          </a:xfrm>
        </p:grpSpPr>
        <p:grpSp>
          <p:nvGrpSpPr>
            <p:cNvPr id="40" name="Group 39"/>
            <p:cNvGrpSpPr/>
            <p:nvPr/>
          </p:nvGrpSpPr>
          <p:grpSpPr>
            <a:xfrm>
              <a:off x="4102418" y="1644027"/>
              <a:ext cx="4739881" cy="279608"/>
              <a:chOff x="4102418" y="1434792"/>
              <a:chExt cx="4739881" cy="279608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5184043" y="1435918"/>
                <a:ext cx="1665383" cy="277356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      D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 bwMode="auto">
              <a:xfrm>
                <a:off x="4556434" y="1435917"/>
                <a:ext cx="627609" cy="278483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A-BFT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4102418" y="1435817"/>
                <a:ext cx="451312" cy="278069"/>
              </a:xfrm>
              <a:prstGeom prst="rect">
                <a:avLst/>
              </a:prstGeom>
              <a:solidFill>
                <a:srgbClr val="0070C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BTI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6851552" y="1435917"/>
                <a:ext cx="424040" cy="277356"/>
              </a:xfrm>
              <a:prstGeom prst="rect">
                <a:avLst/>
              </a:prstGeom>
              <a:solidFill>
                <a:srgbClr val="0070C0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BTI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7275592" y="1435917"/>
                <a:ext cx="1566707" cy="277356"/>
              </a:xfrm>
              <a:prstGeom prst="rect">
                <a:avLst/>
              </a:prstGeom>
              <a:solidFill>
                <a:srgbClr val="00B8FF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defTabSz="22542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1100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		D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TI 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8145781" y="1434792"/>
                <a:ext cx="533399" cy="277356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6000" tIns="45720" rIns="36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700" b="1" dirty="0" smtClean="0">
                    <a:solidFill>
                      <a:schemeClr val="bg1"/>
                    </a:solidFill>
                    <a:latin typeface="Times New Roman" pitchFamily="16" charset="0"/>
                    <a:ea typeface="MS Gothic" charset="-128"/>
                  </a:rPr>
                  <a:t>Directional allocation</a:t>
                </a:r>
                <a:endParaRPr kumimoji="0" lang="ru-RU" sz="7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5234229" y="1642121"/>
              <a:ext cx="766186" cy="277356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700" b="1" dirty="0" smtClean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rPr>
                <a:t>Beamforming  training allocation</a:t>
              </a:r>
              <a:endPara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8650" y="2369002"/>
            <a:ext cx="3985683" cy="355804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dirty="0" smtClean="0"/>
              <a:t>After transmitting the frame during AP directional RX the responder starts listening in the operating sector.</a:t>
            </a:r>
          </a:p>
          <a:p>
            <a:pPr algn="just"/>
            <a:r>
              <a:rPr lang="en-US" sz="2000" dirty="0" smtClean="0"/>
              <a:t>AP broadcasts a </a:t>
            </a:r>
            <a:r>
              <a:rPr lang="en-US" sz="2000" i="1" dirty="0" smtClean="0"/>
              <a:t>Sector ACK </a:t>
            </a:r>
            <a:r>
              <a:rPr lang="en-US" sz="2000" dirty="0" smtClean="0"/>
              <a:t>frame in each sector where it detected any STA transmission (energy detection may be enough). </a:t>
            </a:r>
          </a:p>
          <a:p>
            <a:pPr algn="just"/>
            <a:r>
              <a:rPr lang="en-US" sz="2000" dirty="0" smtClean="0"/>
              <a:t>Sector ACK frame should contain the information about every STA which transmission is discovered in this sector and broadcasting instruction for other STAs in this sector.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838825" y="1919477"/>
            <a:ext cx="1331595" cy="52238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41" idx="2"/>
          </p:cNvCxnSpPr>
          <p:nvPr/>
        </p:nvCxnSpPr>
        <p:spPr bwMode="auto">
          <a:xfrm>
            <a:off x="6016735" y="1922509"/>
            <a:ext cx="2318085" cy="519348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7170420" y="2442983"/>
            <a:ext cx="1164400" cy="34391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Down Arrow 51"/>
          <p:cNvSpPr/>
          <p:nvPr/>
        </p:nvSpPr>
        <p:spPr bwMode="auto">
          <a:xfrm>
            <a:off x="7603261" y="3226424"/>
            <a:ext cx="45719" cy="2206635"/>
          </a:xfrm>
          <a:prstGeom prst="downArrow">
            <a:avLst>
              <a:gd name="adj1" fmla="val 50000"/>
              <a:gd name="adj2" fmla="val 12700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Down Arrow 52"/>
          <p:cNvSpPr/>
          <p:nvPr/>
        </p:nvSpPr>
        <p:spPr bwMode="auto">
          <a:xfrm>
            <a:off x="7474969" y="3226423"/>
            <a:ext cx="45719" cy="774077"/>
          </a:xfrm>
          <a:prstGeom prst="downArrow">
            <a:avLst>
              <a:gd name="adj1" fmla="val 50000"/>
              <a:gd name="adj2" fmla="val 13948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Down Arrow 53"/>
          <p:cNvSpPr/>
          <p:nvPr/>
        </p:nvSpPr>
        <p:spPr bwMode="auto">
          <a:xfrm>
            <a:off x="8043483" y="3193256"/>
            <a:ext cx="45719" cy="1599723"/>
          </a:xfrm>
          <a:prstGeom prst="downArrow">
            <a:avLst>
              <a:gd name="adj1" fmla="val 50000"/>
              <a:gd name="adj2" fmla="val 130769"/>
            </a:avLst>
          </a:prstGeom>
          <a:solidFill>
            <a:srgbClr val="3106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Enhanced SLS in Beamforming training allocation. STA’s responses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28038</TotalTime>
  <Words>1845</Words>
  <Application>Microsoft Office PowerPoint</Application>
  <PresentationFormat>On-screen Show (4:3)</PresentationFormat>
  <Paragraphs>258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 Unicode MS</vt:lpstr>
      <vt:lpstr>MS Gothic</vt:lpstr>
      <vt:lpstr>Arial</vt:lpstr>
      <vt:lpstr>Calibri</vt:lpstr>
      <vt:lpstr>Times New Roman</vt:lpstr>
      <vt:lpstr>802-11-Submission</vt:lpstr>
      <vt:lpstr>Enhanced SLS BF flow for efficient AP-STA access in dense environment</vt:lpstr>
      <vt:lpstr>Agenda</vt:lpstr>
      <vt:lpstr>Problem statement (1/2)</vt:lpstr>
      <vt:lpstr>Problem statement (2/2)</vt:lpstr>
      <vt:lpstr>Legacy SLS beamforming flow</vt:lpstr>
      <vt:lpstr>PowerPoint Presentation</vt:lpstr>
      <vt:lpstr>Proposed enhanced SLS in BTI (1/2)</vt:lpstr>
      <vt:lpstr>Enhanced SLS in Beamforming training allocation. STA’s responses</vt:lpstr>
      <vt:lpstr>Enhanced SLS in Beamforming training allocation. STA’s responses</vt:lpstr>
      <vt:lpstr>Enhanced SLS flow</vt:lpstr>
      <vt:lpstr>Channel access for far away STAs in directional allocation (1/2)</vt:lpstr>
      <vt:lpstr>Channel access for far away STAs in directional allocation (2/2)</vt:lpstr>
      <vt:lpstr>PowerPoint Presentation</vt:lpstr>
      <vt:lpstr>Evaluation assumptions: Legacy SLS</vt:lpstr>
      <vt:lpstr>Evaluation assumptions: Enhanced SLS</vt:lpstr>
      <vt:lpstr>Evaluation parameters</vt:lpstr>
      <vt:lpstr>Legacy-based SLS performance</vt:lpstr>
      <vt:lpstr>Enhanced SLS performance</vt:lpstr>
      <vt:lpstr>Legacy vs. Enhanced SLS comparison</vt:lpstr>
      <vt:lpstr>Coverage analysis: Legacy vs. Enhanced SLS</vt:lpstr>
      <vt:lpstr>Conclusions based on simulation results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CTPClassification=CTP_PUBLIC:VisualMarkings=</cp:keywords>
  <cp:lastModifiedBy>Bolotin, Ilya</cp:lastModifiedBy>
  <cp:revision>337</cp:revision>
  <cp:lastPrinted>2017-01-13T09:17:29Z</cp:lastPrinted>
  <dcterms:created xsi:type="dcterms:W3CDTF">2016-08-30T18:48:17Z</dcterms:created>
  <dcterms:modified xsi:type="dcterms:W3CDTF">2017-01-16T14:23:49Z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764036f5-eacd-45eb-b56d-54af40483e04</vt:lpwstr>
  </property>
  <property fmtid="{D5CDD505-2E9C-101B-9397-08002B2CF9AE}" pid="3" name="CTP_TimeStamp">
    <vt:lpwstr>2017-01-16 14:23:48Z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