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443" r:id="rId2"/>
    <p:sldId id="456" r:id="rId3"/>
    <p:sldId id="460" r:id="rId4"/>
    <p:sldId id="465" r:id="rId5"/>
    <p:sldId id="461" r:id="rId6"/>
    <p:sldId id="466" r:id="rId7"/>
    <p:sldId id="462" r:id="rId8"/>
    <p:sldId id="467" r:id="rId9"/>
    <p:sldId id="469" r:id="rId10"/>
    <p:sldId id="471" r:id="rId11"/>
    <p:sldId id="470" r:id="rId12"/>
    <p:sldId id="472" r:id="rId13"/>
    <p:sldId id="474" r:id="rId14"/>
  </p:sldIdLst>
  <p:sldSz cx="9144000" cy="6858000" type="screen4x3"/>
  <p:notesSz cx="6934200" cy="9280525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98005" autoAdjust="0"/>
  </p:normalViewPr>
  <p:slideViewPr>
    <p:cSldViewPr>
      <p:cViewPr varScale="1">
        <p:scale>
          <a:sx n="116" d="100"/>
          <a:sy n="116" d="100"/>
        </p:scale>
        <p:origin x="147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FA078C69-3C94-4884-9FAE-61DD046E939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28775405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807E55AC-B173-4AB5-9CB6-9C6379A21F1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194414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January 2017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34373" y="6475413"/>
            <a:ext cx="210955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E65F51A8-0CFE-4133-B021-42BA039B409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B8FAB3C-37E9-47B0-949D-D83E6595A32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0C4963E-E10C-4C13-B6EE-012FEB43B73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34373" y="6475413"/>
            <a:ext cx="210955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al, LG Electronics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2233D5FD-8890-4C4A-812D-44084668134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696913" y="332601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January 2017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January 2017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EE46A224-9462-46CD-BEB8-4D70D99307A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74FDDB4-C1AF-4F3D-8842-0CE7A9FAAD4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1940780D-229A-41FC-85D7-E604837429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79B7D9F-E4E3-4AA4-B6BA-C17A51B9E5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9DBBC2-5C7D-45F1-80E0-66615BE386E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BB4621A6-0A1B-45CC-9F4E-20352C050A9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91326DBD-4ED9-48D2-A607-B37E865529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4372" y="6475413"/>
            <a:ext cx="210955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al,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CD419C17-E740-4BDF-A347-9F6D8C9B72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 latinLnBrk="0">
              <a:defRPr/>
            </a:pPr>
            <a:r>
              <a:rPr kumimoji="0" lang="en-US" altLang="ko-KR" sz="1800" b="1" dirty="0" smtClean="0">
                <a:cs typeface="+mn-cs"/>
              </a:rPr>
              <a:t>doc.: IEEE </a:t>
            </a:r>
            <a:r>
              <a:rPr kumimoji="0" lang="en-US" altLang="ko-KR" sz="1800" b="1" dirty="0" smtClean="0">
                <a:cs typeface="+mn-cs"/>
              </a:rPr>
              <a:t>802.11-17/0054r1</a:t>
            </a:r>
            <a:endParaRPr kumimoji="0" lang="en-US" altLang="ko-KR" sz="1800" b="1" dirty="0" smtClean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54" r:id="rId1"/>
    <p:sldLayoutId id="2147484955" r:id="rId2"/>
    <p:sldLayoutId id="2147484956" r:id="rId3"/>
    <p:sldLayoutId id="2147484957" r:id="rId4"/>
    <p:sldLayoutId id="2147484958" r:id="rId5"/>
    <p:sldLayoutId id="2147484959" r:id="rId6"/>
    <p:sldLayoutId id="2147484960" r:id="rId7"/>
    <p:sldLayoutId id="2147484961" r:id="rId8"/>
    <p:sldLayoutId id="2147484962" r:id="rId9"/>
    <p:sldLayoutId id="2147484963" r:id="rId10"/>
    <p:sldLayoutId id="2147484964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6"/>
          <p:cNvSpPr>
            <a:spLocks noGrp="1"/>
          </p:cNvSpPr>
          <p:nvPr>
            <p:ph type="ctrTitle"/>
          </p:nvPr>
        </p:nvSpPr>
        <p:spPr>
          <a:xfrm>
            <a:off x="685800" y="741363"/>
            <a:ext cx="7772400" cy="935037"/>
          </a:xfrm>
        </p:spPr>
        <p:txBody>
          <a:bodyPr/>
          <a:lstStyle/>
          <a:p>
            <a:r>
              <a:rPr lang="en-US" altLang="ko-KR" dirty="0" smtClean="0"/>
              <a:t>WUR MAC issues</a:t>
            </a:r>
            <a:endParaRPr lang="ko-KR" altLang="en-US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January 2017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434373" y="6475413"/>
            <a:ext cx="210955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</a:t>
            </a:r>
            <a:r>
              <a:rPr lang="en-US" altLang="ko-KR" dirty="0"/>
              <a:t>al,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 bwMode="auto">
          <a:xfrm>
            <a:off x="685800" y="17526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/>
            <a:r>
              <a:rPr kumimoji="0" lang="en-US" altLang="ko-KR" sz="2000" kern="0" dirty="0" smtClean="0">
                <a:ea typeface="굴림" panose="020B0600000101010101" pitchFamily="50" charset="-127"/>
              </a:rPr>
              <a:t>Date:</a:t>
            </a:r>
            <a:r>
              <a:rPr kumimoji="0" lang="en-US" altLang="ko-KR" sz="2000" b="0" kern="0" dirty="0" smtClean="0">
                <a:ea typeface="굴림" panose="020B0600000101010101" pitchFamily="50" charset="-127"/>
              </a:rPr>
              <a:t> 2017-01-15</a:t>
            </a:r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 dirty="0"/>
              <a:t>Authors:</a:t>
            </a:r>
            <a:endParaRPr kumimoji="0" lang="en-US" altLang="ko-KR" sz="2000" b="0" dirty="0"/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7777214"/>
              </p:ext>
            </p:extLst>
          </p:nvPr>
        </p:nvGraphicFramePr>
        <p:xfrm>
          <a:off x="762000" y="2895600"/>
          <a:ext cx="7620000" cy="1805354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39858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Ryu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kiseon.ryu@lge.com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Jayh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hyunh.park@lge.com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713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To avoid inefficient WUR packet transmission, WUR needs to consider Broadcast/Group/Multi-user wake-up</a:t>
            </a:r>
          </a:p>
          <a:p>
            <a:pPr lvl="1"/>
            <a:r>
              <a:rPr lang="en-US" altLang="ko-KR" dirty="0" smtClean="0"/>
              <a:t>In this case, need to minimize power consumption of WUR mode STAs by avoiding false alarm of wake-up (MU wake-up)</a:t>
            </a:r>
          </a:p>
          <a:p>
            <a:r>
              <a:rPr lang="en-US" altLang="ko-KR" dirty="0" smtClean="0"/>
              <a:t>Need to consider the followings in WU packet design</a:t>
            </a:r>
          </a:p>
          <a:p>
            <a:pPr lvl="1"/>
            <a:r>
              <a:rPr lang="en-US" altLang="ko-KR" dirty="0" smtClean="0"/>
              <a:t>Less frequent WUR packet TXs</a:t>
            </a:r>
          </a:p>
          <a:p>
            <a:pPr lvl="1"/>
            <a:r>
              <a:rPr lang="en-US" altLang="ko-KR" dirty="0" smtClean="0"/>
              <a:t>Optimized WUR packet </a:t>
            </a:r>
          </a:p>
          <a:p>
            <a:pPr lvl="1"/>
            <a:r>
              <a:rPr lang="en-US" altLang="ko-KR" dirty="0" smtClean="0"/>
              <a:t>Less false alarm</a:t>
            </a:r>
          </a:p>
          <a:p>
            <a:pPr lvl="1"/>
            <a:r>
              <a:rPr lang="en-US" altLang="ko-KR" dirty="0" smtClean="0"/>
              <a:t>WUR operation mode (Wake-up or No wake-up) indication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98636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[1]11-16/1445r1, </a:t>
            </a:r>
            <a:r>
              <a:rPr lang="en-US" altLang="ko-KR" dirty="0"/>
              <a:t>Overall MAC Procedure for WUR</a:t>
            </a:r>
            <a:r>
              <a:rPr lang="en-US" altLang="ko-KR" dirty="0" smtClean="0"/>
              <a:t> </a:t>
            </a:r>
          </a:p>
          <a:p>
            <a:r>
              <a:rPr lang="en-US" altLang="ko-KR" dirty="0" smtClean="0"/>
              <a:t>[2]11-16/0036r2, WUR Frame Structure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43283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that broadcast wake-up need to be considered in 11ba TG? 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5620924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that group wake-up or MU wake-up need to be considered in 11ba TG?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384939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Abstract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 overall MAC procedure for WUR was introduced at the last meeting [1]</a:t>
            </a:r>
          </a:p>
          <a:p>
            <a:r>
              <a:rPr lang="en-US" altLang="ko-KR" dirty="0" smtClean="0"/>
              <a:t>This discusses the details of some </a:t>
            </a:r>
            <a:r>
              <a:rPr lang="en-US" altLang="ko-KR" dirty="0"/>
              <a:t>WUR MAC </a:t>
            </a:r>
            <a:r>
              <a:rPr lang="en-US" altLang="ko-KR" dirty="0" smtClean="0"/>
              <a:t>issues</a:t>
            </a:r>
          </a:p>
          <a:p>
            <a:pPr lvl="1"/>
            <a:r>
              <a:rPr lang="en-US" altLang="ko-KR" dirty="0" smtClean="0"/>
              <a:t>Broadcast Wake-up</a:t>
            </a:r>
          </a:p>
          <a:p>
            <a:pPr lvl="1"/>
            <a:r>
              <a:rPr lang="en-US" altLang="ko-KR" dirty="0" smtClean="0"/>
              <a:t>Group Wake-up and Multi-User Wake-up</a:t>
            </a:r>
          </a:p>
          <a:p>
            <a:pPr lvl="1"/>
            <a:r>
              <a:rPr lang="en-US" altLang="ko-KR" dirty="0" smtClean="0"/>
              <a:t>WUP </a:t>
            </a:r>
            <a:r>
              <a:rPr lang="en-US" altLang="ko-KR" dirty="0"/>
              <a:t>(</a:t>
            </a:r>
            <a:r>
              <a:rPr lang="en-US" altLang="ko-KR" dirty="0" smtClean="0"/>
              <a:t>Wake Up </a:t>
            </a:r>
            <a:r>
              <a:rPr lang="en-US" altLang="ko-KR" dirty="0"/>
              <a:t>Packet) </a:t>
            </a:r>
            <a:r>
              <a:rPr lang="en-US" altLang="ko-KR" dirty="0" smtClean="0"/>
              <a:t>contents design</a:t>
            </a:r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January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134807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Broadcast Wake-up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676400"/>
          </a:xfrm>
        </p:spPr>
        <p:txBody>
          <a:bodyPr/>
          <a:lstStyle/>
          <a:p>
            <a:r>
              <a:rPr lang="en-US" altLang="ko-KR" sz="1600" dirty="0" smtClean="0"/>
              <a:t>Broadcast WUP can be sent before sending group address BU</a:t>
            </a:r>
          </a:p>
          <a:p>
            <a:pPr lvl="1"/>
            <a:r>
              <a:rPr lang="en-US" altLang="ko-KR" sz="1200" dirty="0" smtClean="0"/>
              <a:t>To wake up all WUR mode STAs</a:t>
            </a:r>
          </a:p>
          <a:p>
            <a:r>
              <a:rPr lang="en-US" altLang="ko-KR" sz="1600" dirty="0" smtClean="0"/>
              <a:t>In legacy WLAN, group addressed BU is generally sent after DTIM</a:t>
            </a:r>
          </a:p>
          <a:p>
            <a:r>
              <a:rPr lang="en-US" altLang="ko-KR" sz="1600" dirty="0" smtClean="0"/>
              <a:t>Broadcast WUP should be sent early with enough time for WUR mode STAs to receive DTIM/GA BU </a:t>
            </a:r>
            <a:r>
              <a:rPr lang="en-US" altLang="ko-KR" sz="1600" dirty="0"/>
              <a:t>correctly after </a:t>
            </a:r>
            <a:r>
              <a:rPr lang="en-US" altLang="ko-KR" sz="1600" dirty="0" smtClean="0"/>
              <a:t>its wake </a:t>
            </a:r>
            <a:r>
              <a:rPr lang="en-US" altLang="ko-KR" sz="1600" dirty="0"/>
              <a:t>up delay because Broadcast WUP TX can be delayed if channel is busy</a:t>
            </a:r>
          </a:p>
          <a:p>
            <a:r>
              <a:rPr lang="en-US" altLang="ko-KR" sz="1600" dirty="0" smtClean="0"/>
              <a:t>Each STA’s wake up delay could be different according to each STA capability or environment (e.g., temperature, humidity, etc.)</a:t>
            </a:r>
            <a:endParaRPr lang="ko-KR" altLang="en-US" sz="14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2017</a:t>
            </a:r>
            <a:endParaRPr lang="en-US" altLang="ko-KR" dirty="0"/>
          </a:p>
        </p:txBody>
      </p:sp>
      <p:cxnSp>
        <p:nvCxnSpPr>
          <p:cNvPr id="15" name="직선 연결선 14"/>
          <p:cNvCxnSpPr/>
          <p:nvPr/>
        </p:nvCxnSpPr>
        <p:spPr bwMode="auto">
          <a:xfrm>
            <a:off x="1143000" y="4648199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6" name="직선 연결선 15"/>
          <p:cNvCxnSpPr/>
          <p:nvPr/>
        </p:nvCxnSpPr>
        <p:spPr bwMode="auto">
          <a:xfrm>
            <a:off x="1143000" y="5257799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7" name="직선 연결선 16"/>
          <p:cNvCxnSpPr/>
          <p:nvPr/>
        </p:nvCxnSpPr>
        <p:spPr bwMode="auto">
          <a:xfrm>
            <a:off x="1143000" y="5638799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8" name="직선 연결선 17"/>
          <p:cNvCxnSpPr/>
          <p:nvPr/>
        </p:nvCxnSpPr>
        <p:spPr bwMode="auto">
          <a:xfrm>
            <a:off x="1143000" y="6019799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9" name="직선 연결선 18"/>
          <p:cNvCxnSpPr/>
          <p:nvPr/>
        </p:nvCxnSpPr>
        <p:spPr bwMode="auto">
          <a:xfrm>
            <a:off x="1143000" y="6400799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0" name="직사각형 19"/>
          <p:cNvSpPr/>
          <p:nvPr/>
        </p:nvSpPr>
        <p:spPr bwMode="auto">
          <a:xfrm>
            <a:off x="1651582" y="4190999"/>
            <a:ext cx="838200" cy="45720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Broadcast Wakeup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96913" y="43712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AP</a:t>
            </a:r>
            <a:endParaRPr lang="ko-KR" altLang="en-US"/>
          </a:p>
        </p:txBody>
      </p:sp>
      <p:sp>
        <p:nvSpPr>
          <p:cNvPr id="22" name="TextBox 21"/>
          <p:cNvSpPr txBox="1"/>
          <p:nvPr/>
        </p:nvSpPr>
        <p:spPr>
          <a:xfrm>
            <a:off x="603557" y="4980800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STA1</a:t>
            </a:r>
            <a:endParaRPr lang="ko-KR" altLang="en-US"/>
          </a:p>
        </p:txBody>
      </p:sp>
      <p:sp>
        <p:nvSpPr>
          <p:cNvPr id="23" name="TextBox 22"/>
          <p:cNvSpPr txBox="1"/>
          <p:nvPr/>
        </p:nvSpPr>
        <p:spPr>
          <a:xfrm>
            <a:off x="609600" y="5361800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STA2</a:t>
            </a:r>
            <a:endParaRPr lang="ko-KR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609600" y="5742800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STA3</a:t>
            </a:r>
            <a:endParaRPr lang="ko-KR" altLang="en-US"/>
          </a:p>
        </p:txBody>
      </p:sp>
      <p:sp>
        <p:nvSpPr>
          <p:cNvPr id="25" name="TextBox 24"/>
          <p:cNvSpPr txBox="1"/>
          <p:nvPr/>
        </p:nvSpPr>
        <p:spPr>
          <a:xfrm>
            <a:off x="609600" y="6123800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STA4</a:t>
            </a:r>
            <a:endParaRPr lang="ko-KR" altLang="en-US"/>
          </a:p>
        </p:txBody>
      </p:sp>
      <p:cxnSp>
        <p:nvCxnSpPr>
          <p:cNvPr id="26" name="직선 화살표 연결선 25"/>
          <p:cNvCxnSpPr>
            <a:stCxn id="20" idx="2"/>
          </p:cNvCxnSpPr>
          <p:nvPr/>
        </p:nvCxnSpPr>
        <p:spPr bwMode="auto">
          <a:xfrm>
            <a:off x="2070682" y="4648199"/>
            <a:ext cx="0" cy="60959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7" name="직선 화살표 연결선 26"/>
          <p:cNvCxnSpPr/>
          <p:nvPr/>
        </p:nvCxnSpPr>
        <p:spPr bwMode="auto">
          <a:xfrm>
            <a:off x="2070682" y="5257798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8" name="직선 화살표 연결선 27"/>
          <p:cNvCxnSpPr/>
          <p:nvPr/>
        </p:nvCxnSpPr>
        <p:spPr bwMode="auto">
          <a:xfrm>
            <a:off x="2070682" y="5638799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9" name="직선 화살표 연결선 28"/>
          <p:cNvCxnSpPr/>
          <p:nvPr/>
        </p:nvCxnSpPr>
        <p:spPr bwMode="auto">
          <a:xfrm>
            <a:off x="2070682" y="6019799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2642182" y="4676001"/>
            <a:ext cx="10604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Wakeup delay</a:t>
            </a:r>
            <a:endParaRPr lang="ko-KR" altLang="en-US"/>
          </a:p>
        </p:txBody>
      </p:sp>
      <p:sp>
        <p:nvSpPr>
          <p:cNvPr id="32" name="직사각형 31"/>
          <p:cNvSpPr/>
          <p:nvPr/>
        </p:nvSpPr>
        <p:spPr bwMode="auto">
          <a:xfrm>
            <a:off x="5302800" y="4190999"/>
            <a:ext cx="1073182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DTIM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3" name="직선 화살표 연결선 32"/>
          <p:cNvCxnSpPr/>
          <p:nvPr/>
        </p:nvCxnSpPr>
        <p:spPr bwMode="auto">
          <a:xfrm>
            <a:off x="5842582" y="4648199"/>
            <a:ext cx="0" cy="60959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4" name="직선 화살표 연결선 33"/>
          <p:cNvCxnSpPr/>
          <p:nvPr/>
        </p:nvCxnSpPr>
        <p:spPr bwMode="auto">
          <a:xfrm>
            <a:off x="5842582" y="5257797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5" name="직선 화살표 연결선 34"/>
          <p:cNvCxnSpPr/>
          <p:nvPr/>
        </p:nvCxnSpPr>
        <p:spPr bwMode="auto">
          <a:xfrm>
            <a:off x="5842582" y="5638798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6" name="직선 연결선 35"/>
          <p:cNvCxnSpPr/>
          <p:nvPr/>
        </p:nvCxnSpPr>
        <p:spPr bwMode="auto">
          <a:xfrm flipH="1">
            <a:off x="4915419" y="4419599"/>
            <a:ext cx="38738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7" name="직선 연결선 36"/>
          <p:cNvCxnSpPr/>
          <p:nvPr/>
        </p:nvCxnSpPr>
        <p:spPr bwMode="auto">
          <a:xfrm flipH="1">
            <a:off x="4845601" y="4419599"/>
            <a:ext cx="69818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8" name="직선 연결선 37"/>
          <p:cNvCxnSpPr/>
          <p:nvPr/>
        </p:nvCxnSpPr>
        <p:spPr bwMode="auto">
          <a:xfrm flipH="1">
            <a:off x="4915420" y="4419599"/>
            <a:ext cx="76199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9" name="직선 연결선 38"/>
          <p:cNvCxnSpPr/>
          <p:nvPr/>
        </p:nvCxnSpPr>
        <p:spPr bwMode="auto">
          <a:xfrm flipH="1">
            <a:off x="4998001" y="4419599"/>
            <a:ext cx="76199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0" name="직선 연결선 39"/>
          <p:cNvCxnSpPr/>
          <p:nvPr/>
        </p:nvCxnSpPr>
        <p:spPr bwMode="auto">
          <a:xfrm flipH="1">
            <a:off x="5074202" y="4419599"/>
            <a:ext cx="76199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3" name="직사각형 42"/>
          <p:cNvSpPr/>
          <p:nvPr/>
        </p:nvSpPr>
        <p:spPr bwMode="auto">
          <a:xfrm>
            <a:off x="6563596" y="4190999"/>
            <a:ext cx="1073182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Group</a:t>
            </a:r>
            <a:r>
              <a:rPr kumimoji="0" lang="en-US" altLang="ko-KR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addressed BU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4" name="직선 화살표 연결선 43"/>
          <p:cNvCxnSpPr/>
          <p:nvPr/>
        </p:nvCxnSpPr>
        <p:spPr bwMode="auto">
          <a:xfrm>
            <a:off x="7103378" y="4648199"/>
            <a:ext cx="0" cy="60959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5" name="직선 화살표 연결선 44"/>
          <p:cNvCxnSpPr/>
          <p:nvPr/>
        </p:nvCxnSpPr>
        <p:spPr bwMode="auto">
          <a:xfrm>
            <a:off x="7103378" y="5257797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6" name="직선 화살표 연결선 45"/>
          <p:cNvCxnSpPr/>
          <p:nvPr/>
        </p:nvCxnSpPr>
        <p:spPr bwMode="auto">
          <a:xfrm>
            <a:off x="7103378" y="5638798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4" name="직사각형 13"/>
          <p:cNvSpPr/>
          <p:nvPr/>
        </p:nvSpPr>
        <p:spPr bwMode="auto">
          <a:xfrm>
            <a:off x="2642182" y="4980800"/>
            <a:ext cx="1143000" cy="276997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WLAN on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직사각형 47"/>
          <p:cNvSpPr/>
          <p:nvPr/>
        </p:nvSpPr>
        <p:spPr bwMode="auto">
          <a:xfrm>
            <a:off x="2646233" y="5361800"/>
            <a:ext cx="1215149" cy="276997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WLAN on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9" name="직사각형 48"/>
          <p:cNvSpPr/>
          <p:nvPr/>
        </p:nvSpPr>
        <p:spPr bwMode="auto">
          <a:xfrm>
            <a:off x="2636139" y="5742800"/>
            <a:ext cx="1497985" cy="276997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WLAN on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0" name="직사각형 49"/>
          <p:cNvSpPr/>
          <p:nvPr/>
        </p:nvSpPr>
        <p:spPr bwMode="auto">
          <a:xfrm>
            <a:off x="2646232" y="6123800"/>
            <a:ext cx="1672350" cy="276997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WLAN on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51" name="직선 화살표 연결선 50"/>
          <p:cNvCxnSpPr>
            <a:stCxn id="14" idx="3"/>
          </p:cNvCxnSpPr>
          <p:nvPr/>
        </p:nvCxnSpPr>
        <p:spPr bwMode="auto">
          <a:xfrm flipV="1">
            <a:off x="3785182" y="5119298"/>
            <a:ext cx="1515965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54" name="직선 화살표 연결선 53"/>
          <p:cNvCxnSpPr/>
          <p:nvPr/>
        </p:nvCxnSpPr>
        <p:spPr bwMode="auto">
          <a:xfrm>
            <a:off x="3859729" y="5499325"/>
            <a:ext cx="1441418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57" name="직선 화살표 연결선 56"/>
          <p:cNvCxnSpPr/>
          <p:nvPr/>
        </p:nvCxnSpPr>
        <p:spPr bwMode="auto">
          <a:xfrm flipV="1">
            <a:off x="4131273" y="5880323"/>
            <a:ext cx="1169874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58" name="직선 화살표 연결선 57"/>
          <p:cNvCxnSpPr/>
          <p:nvPr/>
        </p:nvCxnSpPr>
        <p:spPr bwMode="auto">
          <a:xfrm>
            <a:off x="4318582" y="6261323"/>
            <a:ext cx="982565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triangle" w="med" len="med"/>
            <a:tailEnd type="triangle" w="med" len="med"/>
          </a:ln>
          <a:effectLst/>
        </p:spPr>
      </p:cxnSp>
      <p:sp>
        <p:nvSpPr>
          <p:cNvPr id="61" name="TextBox 60"/>
          <p:cNvSpPr txBox="1"/>
          <p:nvPr/>
        </p:nvSpPr>
        <p:spPr>
          <a:xfrm>
            <a:off x="3991648" y="4790301"/>
            <a:ext cx="9850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Waiting time</a:t>
            </a:r>
            <a:endParaRPr lang="ko-KR" altLang="en-US"/>
          </a:p>
        </p:txBody>
      </p:sp>
      <p:cxnSp>
        <p:nvCxnSpPr>
          <p:cNvPr id="62" name="직선 화살표 연결선 61"/>
          <p:cNvCxnSpPr/>
          <p:nvPr/>
        </p:nvCxnSpPr>
        <p:spPr bwMode="auto">
          <a:xfrm>
            <a:off x="5842582" y="6019799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63" name="직선 화살표 연결선 62"/>
          <p:cNvCxnSpPr/>
          <p:nvPr/>
        </p:nvCxnSpPr>
        <p:spPr bwMode="auto">
          <a:xfrm>
            <a:off x="7103378" y="6019799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64" name="직선 연결선 63"/>
          <p:cNvCxnSpPr/>
          <p:nvPr/>
        </p:nvCxnSpPr>
        <p:spPr bwMode="auto">
          <a:xfrm flipH="1">
            <a:off x="1278041" y="4421721"/>
            <a:ext cx="38738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5" name="직선 연결선 64"/>
          <p:cNvCxnSpPr/>
          <p:nvPr/>
        </p:nvCxnSpPr>
        <p:spPr bwMode="auto">
          <a:xfrm flipH="1">
            <a:off x="1208223" y="4421721"/>
            <a:ext cx="69818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6" name="직선 연결선 65"/>
          <p:cNvCxnSpPr/>
          <p:nvPr/>
        </p:nvCxnSpPr>
        <p:spPr bwMode="auto">
          <a:xfrm flipH="1">
            <a:off x="1278042" y="4421721"/>
            <a:ext cx="76199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7" name="직선 연결선 66"/>
          <p:cNvCxnSpPr/>
          <p:nvPr/>
        </p:nvCxnSpPr>
        <p:spPr bwMode="auto">
          <a:xfrm flipH="1">
            <a:off x="1360623" y="4421721"/>
            <a:ext cx="76199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8" name="직선 연결선 67"/>
          <p:cNvCxnSpPr/>
          <p:nvPr/>
        </p:nvCxnSpPr>
        <p:spPr bwMode="auto">
          <a:xfrm flipH="1">
            <a:off x="1436824" y="4421721"/>
            <a:ext cx="76199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2670950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Broadcast Wake-up (2/2)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AP (or WUR Transmitter) includes Wake up Completion Time (WCT) in Broadcast WUP</a:t>
            </a:r>
          </a:p>
          <a:p>
            <a:pPr lvl="1"/>
            <a:r>
              <a:rPr lang="en-US" altLang="ko-KR" sz="1400" dirty="0" smtClean="0"/>
              <a:t>WCT: Indicates the time which WUR mode STA should finish its wake up procedure (e.g., TBTT or Group addressed BU TX start time)</a:t>
            </a:r>
          </a:p>
          <a:p>
            <a:r>
              <a:rPr lang="en-US" altLang="ko-KR" sz="1800" dirty="0" smtClean="0"/>
              <a:t>Each WUR mode STA decides its WLAN-On start time based on the received WCT value and its wake up delay</a:t>
            </a:r>
            <a:endParaRPr lang="ko-KR" altLang="en-US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2017</a:t>
            </a:r>
            <a:endParaRPr lang="en-US" altLang="ko-KR" dirty="0"/>
          </a:p>
        </p:txBody>
      </p:sp>
      <p:sp>
        <p:nvSpPr>
          <p:cNvPr id="7" name="TextBox 6"/>
          <p:cNvSpPr txBox="1"/>
          <p:nvPr/>
        </p:nvSpPr>
        <p:spPr>
          <a:xfrm>
            <a:off x="2174673" y="5960076"/>
            <a:ext cx="1228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Wake up start time of STA 3, 4</a:t>
            </a:r>
            <a:endParaRPr lang="ko-KR" altLang="en-US"/>
          </a:p>
        </p:txBody>
      </p:sp>
      <p:cxnSp>
        <p:nvCxnSpPr>
          <p:cNvPr id="11" name="직선 화살표 연결선 10"/>
          <p:cNvCxnSpPr/>
          <p:nvPr/>
        </p:nvCxnSpPr>
        <p:spPr bwMode="auto">
          <a:xfrm>
            <a:off x="3933513" y="4828398"/>
            <a:ext cx="151302" cy="14983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2791098" y="4642019"/>
            <a:ext cx="12527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Wake up start time of STA 1, 2</a:t>
            </a:r>
            <a:endParaRPr lang="ko-KR" altLang="en-US"/>
          </a:p>
        </p:txBody>
      </p:sp>
      <p:cxnSp>
        <p:nvCxnSpPr>
          <p:cNvPr id="12" name="직선 연결선 11"/>
          <p:cNvCxnSpPr/>
          <p:nvPr/>
        </p:nvCxnSpPr>
        <p:spPr bwMode="auto">
          <a:xfrm>
            <a:off x="1143000" y="4648199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4" name="직선 연결선 13"/>
          <p:cNvCxnSpPr/>
          <p:nvPr/>
        </p:nvCxnSpPr>
        <p:spPr bwMode="auto">
          <a:xfrm>
            <a:off x="1143000" y="5257799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5" name="직선 연결선 14"/>
          <p:cNvCxnSpPr/>
          <p:nvPr/>
        </p:nvCxnSpPr>
        <p:spPr bwMode="auto">
          <a:xfrm>
            <a:off x="1143000" y="5638799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6" name="직선 연결선 15"/>
          <p:cNvCxnSpPr/>
          <p:nvPr/>
        </p:nvCxnSpPr>
        <p:spPr bwMode="auto">
          <a:xfrm>
            <a:off x="1143000" y="6019799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7" name="직선 연결선 16"/>
          <p:cNvCxnSpPr/>
          <p:nvPr/>
        </p:nvCxnSpPr>
        <p:spPr bwMode="auto">
          <a:xfrm>
            <a:off x="1143000" y="6400799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8" name="직사각형 17"/>
          <p:cNvSpPr/>
          <p:nvPr/>
        </p:nvSpPr>
        <p:spPr bwMode="auto">
          <a:xfrm>
            <a:off x="1650534" y="3962400"/>
            <a:ext cx="838200" cy="685799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Broadcast Wakeup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dirty="0" smtClean="0"/>
              <a:t>(WCT)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96913" y="43712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AP</a:t>
            </a:r>
            <a:endParaRPr lang="ko-KR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603557" y="4980800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STA1</a:t>
            </a:r>
            <a:endParaRPr lang="ko-KR" altLang="en-US"/>
          </a:p>
        </p:txBody>
      </p:sp>
      <p:sp>
        <p:nvSpPr>
          <p:cNvPr id="21" name="TextBox 20"/>
          <p:cNvSpPr txBox="1"/>
          <p:nvPr/>
        </p:nvSpPr>
        <p:spPr>
          <a:xfrm>
            <a:off x="609600" y="5361800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STA2</a:t>
            </a:r>
            <a:endParaRPr lang="ko-KR" altLang="en-US"/>
          </a:p>
        </p:txBody>
      </p:sp>
      <p:sp>
        <p:nvSpPr>
          <p:cNvPr id="22" name="TextBox 21"/>
          <p:cNvSpPr txBox="1"/>
          <p:nvPr/>
        </p:nvSpPr>
        <p:spPr>
          <a:xfrm>
            <a:off x="609600" y="5742800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STA3</a:t>
            </a:r>
            <a:endParaRPr lang="ko-KR" altLang="en-US"/>
          </a:p>
        </p:txBody>
      </p:sp>
      <p:sp>
        <p:nvSpPr>
          <p:cNvPr id="23" name="TextBox 22"/>
          <p:cNvSpPr txBox="1"/>
          <p:nvPr/>
        </p:nvSpPr>
        <p:spPr>
          <a:xfrm>
            <a:off x="609600" y="6123800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STA4</a:t>
            </a:r>
            <a:endParaRPr lang="ko-KR" altLang="en-US"/>
          </a:p>
        </p:txBody>
      </p:sp>
      <p:cxnSp>
        <p:nvCxnSpPr>
          <p:cNvPr id="24" name="직선 화살표 연결선 23"/>
          <p:cNvCxnSpPr>
            <a:stCxn id="18" idx="2"/>
          </p:cNvCxnSpPr>
          <p:nvPr/>
        </p:nvCxnSpPr>
        <p:spPr bwMode="auto">
          <a:xfrm>
            <a:off x="2069634" y="4648199"/>
            <a:ext cx="0" cy="60959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5" name="직선 화살표 연결선 24"/>
          <p:cNvCxnSpPr/>
          <p:nvPr/>
        </p:nvCxnSpPr>
        <p:spPr bwMode="auto">
          <a:xfrm>
            <a:off x="2069634" y="5257798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6" name="직선 화살표 연결선 25"/>
          <p:cNvCxnSpPr/>
          <p:nvPr/>
        </p:nvCxnSpPr>
        <p:spPr bwMode="auto">
          <a:xfrm>
            <a:off x="2069634" y="5638799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7" name="직선 화살표 연결선 26"/>
          <p:cNvCxnSpPr/>
          <p:nvPr/>
        </p:nvCxnSpPr>
        <p:spPr bwMode="auto">
          <a:xfrm>
            <a:off x="2069634" y="6019799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4130531" y="4689899"/>
            <a:ext cx="10604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Wakeup delay</a:t>
            </a:r>
            <a:endParaRPr lang="ko-KR" altLang="en-US"/>
          </a:p>
        </p:txBody>
      </p:sp>
      <p:sp>
        <p:nvSpPr>
          <p:cNvPr id="30" name="직사각형 29"/>
          <p:cNvSpPr/>
          <p:nvPr/>
        </p:nvSpPr>
        <p:spPr bwMode="auto">
          <a:xfrm>
            <a:off x="5438422" y="4190999"/>
            <a:ext cx="1073182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DTIM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1" name="직선 화살표 연결선 30"/>
          <p:cNvCxnSpPr/>
          <p:nvPr/>
        </p:nvCxnSpPr>
        <p:spPr bwMode="auto">
          <a:xfrm>
            <a:off x="5978204" y="4648199"/>
            <a:ext cx="0" cy="60959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2" name="직선 화살표 연결선 31"/>
          <p:cNvCxnSpPr/>
          <p:nvPr/>
        </p:nvCxnSpPr>
        <p:spPr bwMode="auto">
          <a:xfrm>
            <a:off x="5978204" y="5257797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3" name="직선 화살표 연결선 32"/>
          <p:cNvCxnSpPr/>
          <p:nvPr/>
        </p:nvCxnSpPr>
        <p:spPr bwMode="auto">
          <a:xfrm>
            <a:off x="5978204" y="5638798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4" name="직선 연결선 33"/>
          <p:cNvCxnSpPr/>
          <p:nvPr/>
        </p:nvCxnSpPr>
        <p:spPr bwMode="auto">
          <a:xfrm flipH="1">
            <a:off x="5051041" y="4419599"/>
            <a:ext cx="38738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5" name="직선 연결선 34"/>
          <p:cNvCxnSpPr/>
          <p:nvPr/>
        </p:nvCxnSpPr>
        <p:spPr bwMode="auto">
          <a:xfrm flipH="1">
            <a:off x="4981223" y="4419599"/>
            <a:ext cx="69818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6" name="직선 연결선 35"/>
          <p:cNvCxnSpPr/>
          <p:nvPr/>
        </p:nvCxnSpPr>
        <p:spPr bwMode="auto">
          <a:xfrm flipH="1">
            <a:off x="5051042" y="4419599"/>
            <a:ext cx="76199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7" name="직선 연결선 36"/>
          <p:cNvCxnSpPr/>
          <p:nvPr/>
        </p:nvCxnSpPr>
        <p:spPr bwMode="auto">
          <a:xfrm flipH="1">
            <a:off x="5133623" y="4419599"/>
            <a:ext cx="76199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8" name="직선 연결선 37"/>
          <p:cNvCxnSpPr/>
          <p:nvPr/>
        </p:nvCxnSpPr>
        <p:spPr bwMode="auto">
          <a:xfrm flipH="1">
            <a:off x="5209824" y="4419599"/>
            <a:ext cx="76199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9" name="직사각형 38"/>
          <p:cNvSpPr/>
          <p:nvPr/>
        </p:nvSpPr>
        <p:spPr bwMode="auto">
          <a:xfrm>
            <a:off x="6699218" y="4190999"/>
            <a:ext cx="1073182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Group</a:t>
            </a:r>
            <a:r>
              <a:rPr kumimoji="0" lang="en-US" altLang="ko-KR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addressed BU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0" name="직선 화살표 연결선 39"/>
          <p:cNvCxnSpPr/>
          <p:nvPr/>
        </p:nvCxnSpPr>
        <p:spPr bwMode="auto">
          <a:xfrm>
            <a:off x="7239000" y="4648199"/>
            <a:ext cx="0" cy="60959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1" name="직선 화살표 연결선 40"/>
          <p:cNvCxnSpPr/>
          <p:nvPr/>
        </p:nvCxnSpPr>
        <p:spPr bwMode="auto">
          <a:xfrm>
            <a:off x="7239000" y="5257797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2" name="직선 화살표 연결선 41"/>
          <p:cNvCxnSpPr/>
          <p:nvPr/>
        </p:nvCxnSpPr>
        <p:spPr bwMode="auto">
          <a:xfrm>
            <a:off x="7239000" y="5638798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3" name="직사각형 42"/>
          <p:cNvSpPr/>
          <p:nvPr/>
        </p:nvSpPr>
        <p:spPr bwMode="auto">
          <a:xfrm>
            <a:off x="4088934" y="4980800"/>
            <a:ext cx="1219200" cy="276997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WLAN on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4" name="직사각형 43"/>
          <p:cNvSpPr/>
          <p:nvPr/>
        </p:nvSpPr>
        <p:spPr bwMode="auto">
          <a:xfrm>
            <a:off x="4092985" y="5359279"/>
            <a:ext cx="1215149" cy="276997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WLAN on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5" name="직사각형 44"/>
          <p:cNvSpPr/>
          <p:nvPr/>
        </p:nvSpPr>
        <p:spPr bwMode="auto">
          <a:xfrm>
            <a:off x="3635785" y="5745374"/>
            <a:ext cx="1672350" cy="276997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WLAN on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6" name="직사각형 45"/>
          <p:cNvSpPr/>
          <p:nvPr/>
        </p:nvSpPr>
        <p:spPr bwMode="auto">
          <a:xfrm>
            <a:off x="3635784" y="6123800"/>
            <a:ext cx="1672350" cy="276997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WLAN on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52" name="직선 화살표 연결선 51"/>
          <p:cNvCxnSpPr>
            <a:endCxn id="45" idx="1"/>
          </p:cNvCxnSpPr>
          <p:nvPr/>
        </p:nvCxnSpPr>
        <p:spPr bwMode="auto">
          <a:xfrm flipV="1">
            <a:off x="3250734" y="5883873"/>
            <a:ext cx="385051" cy="21212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4" name="직선 화살표 연결선 53"/>
          <p:cNvCxnSpPr/>
          <p:nvPr/>
        </p:nvCxnSpPr>
        <p:spPr bwMode="auto">
          <a:xfrm>
            <a:off x="5978204" y="6019799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5" name="직선 화살표 연결선 54"/>
          <p:cNvCxnSpPr/>
          <p:nvPr/>
        </p:nvCxnSpPr>
        <p:spPr bwMode="auto">
          <a:xfrm>
            <a:off x="7239000" y="6019799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6" name="직선 연결선 55"/>
          <p:cNvCxnSpPr/>
          <p:nvPr/>
        </p:nvCxnSpPr>
        <p:spPr bwMode="auto">
          <a:xfrm flipH="1">
            <a:off x="1278041" y="4421721"/>
            <a:ext cx="38738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7" name="직선 연결선 56"/>
          <p:cNvCxnSpPr/>
          <p:nvPr/>
        </p:nvCxnSpPr>
        <p:spPr bwMode="auto">
          <a:xfrm flipH="1">
            <a:off x="1208223" y="4421721"/>
            <a:ext cx="69818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8" name="직선 연결선 57"/>
          <p:cNvCxnSpPr/>
          <p:nvPr/>
        </p:nvCxnSpPr>
        <p:spPr bwMode="auto">
          <a:xfrm flipH="1">
            <a:off x="1278042" y="4421721"/>
            <a:ext cx="76199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9" name="직선 연결선 58"/>
          <p:cNvCxnSpPr/>
          <p:nvPr/>
        </p:nvCxnSpPr>
        <p:spPr bwMode="auto">
          <a:xfrm flipH="1">
            <a:off x="1360623" y="4421721"/>
            <a:ext cx="76199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0" name="직선 연결선 59"/>
          <p:cNvCxnSpPr/>
          <p:nvPr/>
        </p:nvCxnSpPr>
        <p:spPr bwMode="auto">
          <a:xfrm flipH="1">
            <a:off x="1436824" y="4421721"/>
            <a:ext cx="76199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2054944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Group wake up and MU wake up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Group wake up</a:t>
            </a:r>
          </a:p>
          <a:p>
            <a:pPr lvl="1"/>
            <a:r>
              <a:rPr lang="en-US" altLang="ko-KR" sz="1800" dirty="0" smtClean="0"/>
              <a:t>Group wake up can be used for waking up all STAs belonging to a group</a:t>
            </a:r>
          </a:p>
          <a:p>
            <a:pPr lvl="2"/>
            <a:r>
              <a:rPr lang="en-US" altLang="ko-KR" sz="1600" dirty="0" smtClean="0"/>
              <a:t>E.g., Group ID or multicast address</a:t>
            </a:r>
          </a:p>
          <a:p>
            <a:pPr lvl="1"/>
            <a:r>
              <a:rPr lang="en-US" altLang="ko-KR" sz="1800" dirty="0" smtClean="0"/>
              <a:t>May not be efficient if it is used  for waking up a part of STAs in a group</a:t>
            </a:r>
            <a:endParaRPr lang="en-US" altLang="ko-KR" sz="1800" dirty="0"/>
          </a:p>
          <a:p>
            <a:pPr lvl="1"/>
            <a:endParaRPr lang="en-US" altLang="ko-KR" sz="18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2017</a:t>
            </a:r>
            <a:endParaRPr lang="en-US" altLang="ko-KR" dirty="0"/>
          </a:p>
        </p:txBody>
      </p:sp>
      <p:cxnSp>
        <p:nvCxnSpPr>
          <p:cNvPr id="8" name="직선 연결선 7"/>
          <p:cNvCxnSpPr/>
          <p:nvPr/>
        </p:nvCxnSpPr>
        <p:spPr bwMode="auto">
          <a:xfrm>
            <a:off x="1143000" y="3962400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" name="직선 연결선 8"/>
          <p:cNvCxnSpPr/>
          <p:nvPr/>
        </p:nvCxnSpPr>
        <p:spPr bwMode="auto">
          <a:xfrm>
            <a:off x="1143000" y="4572000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직선 연결선 9"/>
          <p:cNvCxnSpPr/>
          <p:nvPr/>
        </p:nvCxnSpPr>
        <p:spPr bwMode="auto">
          <a:xfrm>
            <a:off x="1143000" y="4953000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직선 연결선 10"/>
          <p:cNvCxnSpPr/>
          <p:nvPr/>
        </p:nvCxnSpPr>
        <p:spPr bwMode="auto">
          <a:xfrm>
            <a:off x="1143000" y="5334000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2" name="직선 연결선 11"/>
          <p:cNvCxnSpPr/>
          <p:nvPr/>
        </p:nvCxnSpPr>
        <p:spPr bwMode="auto">
          <a:xfrm>
            <a:off x="1143000" y="5715000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3" name="직사각형 12"/>
          <p:cNvSpPr/>
          <p:nvPr/>
        </p:nvSpPr>
        <p:spPr bwMode="auto">
          <a:xfrm>
            <a:off x="2057400" y="3505200"/>
            <a:ext cx="838200" cy="45720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WUP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dirty="0" smtClean="0"/>
              <a:t>(GID =1)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96913" y="3685401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AP</a:t>
            </a:r>
            <a:endParaRPr lang="ko-KR" altLang="en-US"/>
          </a:p>
        </p:txBody>
      </p:sp>
      <p:sp>
        <p:nvSpPr>
          <p:cNvPr id="15" name="TextBox 14"/>
          <p:cNvSpPr txBox="1"/>
          <p:nvPr/>
        </p:nvSpPr>
        <p:spPr>
          <a:xfrm>
            <a:off x="603557" y="4295001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STA1</a:t>
            </a:r>
            <a:endParaRPr lang="ko-KR" altLang="en-US"/>
          </a:p>
        </p:txBody>
      </p:sp>
      <p:sp>
        <p:nvSpPr>
          <p:cNvPr id="16" name="TextBox 15"/>
          <p:cNvSpPr txBox="1"/>
          <p:nvPr/>
        </p:nvSpPr>
        <p:spPr>
          <a:xfrm>
            <a:off x="609600" y="4676001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STA2</a:t>
            </a:r>
            <a:endParaRPr lang="ko-KR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609600" y="5057001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STA3</a:t>
            </a:r>
            <a:endParaRPr lang="ko-KR" altLang="en-US"/>
          </a:p>
        </p:txBody>
      </p:sp>
      <p:sp>
        <p:nvSpPr>
          <p:cNvPr id="18" name="TextBox 17"/>
          <p:cNvSpPr txBox="1"/>
          <p:nvPr/>
        </p:nvSpPr>
        <p:spPr>
          <a:xfrm>
            <a:off x="609600" y="5438001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STA4</a:t>
            </a:r>
            <a:endParaRPr lang="ko-KR" altLang="en-US"/>
          </a:p>
        </p:txBody>
      </p:sp>
      <p:cxnSp>
        <p:nvCxnSpPr>
          <p:cNvPr id="20" name="직선 화살표 연결선 19"/>
          <p:cNvCxnSpPr>
            <a:stCxn id="13" idx="2"/>
          </p:cNvCxnSpPr>
          <p:nvPr/>
        </p:nvCxnSpPr>
        <p:spPr bwMode="auto">
          <a:xfrm>
            <a:off x="2476500" y="3962400"/>
            <a:ext cx="0" cy="60959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1" name="직선 화살표 연결선 20"/>
          <p:cNvCxnSpPr/>
          <p:nvPr/>
        </p:nvCxnSpPr>
        <p:spPr bwMode="auto">
          <a:xfrm>
            <a:off x="2476500" y="4571999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4" name="직선 화살표 연결선 23"/>
          <p:cNvCxnSpPr/>
          <p:nvPr/>
        </p:nvCxnSpPr>
        <p:spPr bwMode="auto">
          <a:xfrm>
            <a:off x="2476500" y="4953000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5" name="직선 화살표 연결선 24"/>
          <p:cNvCxnSpPr/>
          <p:nvPr/>
        </p:nvCxnSpPr>
        <p:spPr bwMode="auto">
          <a:xfrm>
            <a:off x="2476500" y="5334000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6" name="직사각형 25"/>
          <p:cNvSpPr/>
          <p:nvPr/>
        </p:nvSpPr>
        <p:spPr bwMode="auto">
          <a:xfrm>
            <a:off x="2971800" y="4295000"/>
            <a:ext cx="1219200" cy="1800999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WLAN on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8" name="직선 화살표 연결선 27"/>
          <p:cNvCxnSpPr/>
          <p:nvPr/>
        </p:nvCxnSpPr>
        <p:spPr bwMode="auto">
          <a:xfrm>
            <a:off x="2971800" y="4191000"/>
            <a:ext cx="1219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3048000" y="3914975"/>
            <a:ext cx="10604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Wakeup delay</a:t>
            </a:r>
            <a:endParaRPr lang="ko-KR" altLang="en-US"/>
          </a:p>
        </p:txBody>
      </p:sp>
      <p:sp>
        <p:nvSpPr>
          <p:cNvPr id="30" name="직사각형 29"/>
          <p:cNvSpPr/>
          <p:nvPr/>
        </p:nvSpPr>
        <p:spPr bwMode="auto">
          <a:xfrm>
            <a:off x="5803024" y="3505200"/>
            <a:ext cx="1893176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MU PPDU (</a:t>
            </a:r>
            <a:r>
              <a:rPr kumimoji="0" lang="en-US" altLang="ko-KR" dirty="0" smtClean="0"/>
              <a:t>STA 1, 2, 3)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1" name="직선 화살표 연결선 30"/>
          <p:cNvCxnSpPr/>
          <p:nvPr/>
        </p:nvCxnSpPr>
        <p:spPr bwMode="auto">
          <a:xfrm>
            <a:off x="6781800" y="3962400"/>
            <a:ext cx="0" cy="60959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2" name="직선 화살표 연결선 31"/>
          <p:cNvCxnSpPr/>
          <p:nvPr/>
        </p:nvCxnSpPr>
        <p:spPr bwMode="auto">
          <a:xfrm>
            <a:off x="6781800" y="4571999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3" name="직선 화살표 연결선 32"/>
          <p:cNvCxnSpPr/>
          <p:nvPr/>
        </p:nvCxnSpPr>
        <p:spPr bwMode="auto">
          <a:xfrm>
            <a:off x="6781800" y="4953000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5" name="직선 연결선 34"/>
          <p:cNvCxnSpPr/>
          <p:nvPr/>
        </p:nvCxnSpPr>
        <p:spPr bwMode="auto">
          <a:xfrm flipH="1">
            <a:off x="5403818" y="3733800"/>
            <a:ext cx="38738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7" name="직선 연결선 36"/>
          <p:cNvCxnSpPr/>
          <p:nvPr/>
        </p:nvCxnSpPr>
        <p:spPr bwMode="auto">
          <a:xfrm flipH="1">
            <a:off x="5334000" y="3733800"/>
            <a:ext cx="69818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0" name="직선 연결선 39"/>
          <p:cNvCxnSpPr/>
          <p:nvPr/>
        </p:nvCxnSpPr>
        <p:spPr bwMode="auto">
          <a:xfrm flipH="1">
            <a:off x="5403819" y="3733800"/>
            <a:ext cx="76199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2" name="직선 연결선 41"/>
          <p:cNvCxnSpPr/>
          <p:nvPr/>
        </p:nvCxnSpPr>
        <p:spPr bwMode="auto">
          <a:xfrm flipH="1">
            <a:off x="5486400" y="3733800"/>
            <a:ext cx="76199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3" name="직선 연결선 42"/>
          <p:cNvCxnSpPr/>
          <p:nvPr/>
        </p:nvCxnSpPr>
        <p:spPr bwMode="auto">
          <a:xfrm flipH="1">
            <a:off x="5562601" y="3733800"/>
            <a:ext cx="76199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6" name="TextBox 45"/>
          <p:cNvSpPr txBox="1"/>
          <p:nvPr/>
        </p:nvSpPr>
        <p:spPr>
          <a:xfrm>
            <a:off x="685800" y="6172200"/>
            <a:ext cx="28958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STA1, 2, 3, 4, 5 belong to Group 1 (GID=1)</a:t>
            </a:r>
            <a:endParaRPr lang="ko-KR" altLang="en-US"/>
          </a:p>
        </p:txBody>
      </p:sp>
      <p:cxnSp>
        <p:nvCxnSpPr>
          <p:cNvPr id="47" name="직선 연결선 46"/>
          <p:cNvCxnSpPr/>
          <p:nvPr/>
        </p:nvCxnSpPr>
        <p:spPr bwMode="auto">
          <a:xfrm>
            <a:off x="1143000" y="6095999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8" name="TextBox 47"/>
          <p:cNvSpPr txBox="1"/>
          <p:nvPr/>
        </p:nvSpPr>
        <p:spPr>
          <a:xfrm>
            <a:off x="609600" y="5819000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STA5</a:t>
            </a:r>
            <a:endParaRPr lang="ko-KR" altLang="en-US"/>
          </a:p>
        </p:txBody>
      </p:sp>
      <p:cxnSp>
        <p:nvCxnSpPr>
          <p:cNvPr id="49" name="직선 화살표 연결선 48"/>
          <p:cNvCxnSpPr/>
          <p:nvPr/>
        </p:nvCxnSpPr>
        <p:spPr bwMode="auto">
          <a:xfrm>
            <a:off x="2476500" y="5714999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2" name="직선 연결선 51"/>
          <p:cNvCxnSpPr/>
          <p:nvPr/>
        </p:nvCxnSpPr>
        <p:spPr bwMode="auto">
          <a:xfrm flipH="1">
            <a:off x="1683553" y="3733800"/>
            <a:ext cx="38738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3" name="직선 연결선 52"/>
          <p:cNvCxnSpPr/>
          <p:nvPr/>
        </p:nvCxnSpPr>
        <p:spPr bwMode="auto">
          <a:xfrm flipH="1">
            <a:off x="1613735" y="3733800"/>
            <a:ext cx="69818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4" name="직선 연결선 53"/>
          <p:cNvCxnSpPr/>
          <p:nvPr/>
        </p:nvCxnSpPr>
        <p:spPr bwMode="auto">
          <a:xfrm flipH="1">
            <a:off x="1683554" y="3733800"/>
            <a:ext cx="76199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5" name="직선 연결선 54"/>
          <p:cNvCxnSpPr/>
          <p:nvPr/>
        </p:nvCxnSpPr>
        <p:spPr bwMode="auto">
          <a:xfrm flipH="1">
            <a:off x="1766135" y="3733800"/>
            <a:ext cx="76199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6" name="직선 연결선 55"/>
          <p:cNvCxnSpPr/>
          <p:nvPr/>
        </p:nvCxnSpPr>
        <p:spPr bwMode="auto">
          <a:xfrm flipH="1">
            <a:off x="1842336" y="3733800"/>
            <a:ext cx="76199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" name="직사각형 6"/>
          <p:cNvSpPr/>
          <p:nvPr/>
        </p:nvSpPr>
        <p:spPr bwMode="auto">
          <a:xfrm>
            <a:off x="4724399" y="4113212"/>
            <a:ext cx="533399" cy="1982786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dirty="0" smtClean="0"/>
              <a:t>PS-Polls from STA 1~5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4" name="오른쪽 화살표 43"/>
          <p:cNvSpPr/>
          <p:nvPr/>
        </p:nvSpPr>
        <p:spPr bwMode="auto">
          <a:xfrm>
            <a:off x="2971800" y="5332412"/>
            <a:ext cx="4038600" cy="381001"/>
          </a:xfrm>
          <a:prstGeom prst="rightArrow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191000" y="5382579"/>
            <a:ext cx="22300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Unnecessary power consumption</a:t>
            </a:r>
            <a:endParaRPr lang="ko-KR" altLang="en-US">
              <a:solidFill>
                <a:srgbClr val="FF0000"/>
              </a:solidFill>
            </a:endParaRPr>
          </a:p>
        </p:txBody>
      </p:sp>
      <p:sp>
        <p:nvSpPr>
          <p:cNvPr id="50" name="오른쪽 화살표 49"/>
          <p:cNvSpPr/>
          <p:nvPr/>
        </p:nvSpPr>
        <p:spPr bwMode="auto">
          <a:xfrm>
            <a:off x="2971800" y="5714999"/>
            <a:ext cx="4038600" cy="381001"/>
          </a:xfrm>
          <a:prstGeom prst="rightArrow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191000" y="5765166"/>
            <a:ext cx="22300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Unnecessary power consumption</a:t>
            </a:r>
            <a:endParaRPr lang="ko-KR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0843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Group wake up and MU wake up (2/2)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800999"/>
          </a:xfrm>
        </p:spPr>
        <p:txBody>
          <a:bodyPr/>
          <a:lstStyle/>
          <a:p>
            <a:r>
              <a:rPr lang="en-US" altLang="ko-KR" sz="1600" dirty="0" smtClean="0"/>
              <a:t>Multi-User (MU) wake up</a:t>
            </a:r>
          </a:p>
          <a:p>
            <a:pPr lvl="1"/>
            <a:r>
              <a:rPr lang="en-US" altLang="ko-KR" sz="1400" dirty="0" smtClean="0"/>
              <a:t>WUR need to support MU wake-up mode for waking up a part of STAs in a group </a:t>
            </a:r>
          </a:p>
          <a:p>
            <a:pPr lvl="1"/>
            <a:r>
              <a:rPr lang="en-US" altLang="ko-KR" sz="1400" dirty="0" smtClean="0"/>
              <a:t>Example 1) WUP may contain multiple receiver IDs </a:t>
            </a:r>
            <a:r>
              <a:rPr lang="en-US" altLang="ko-KR" sz="1400" dirty="0" smtClean="0">
                <a:sym typeface="Wingdings" panose="05000000000000000000" pitchFamily="2" charset="2"/>
              </a:rPr>
              <a:t> the WU packet size is increased according to the number of STAs</a:t>
            </a:r>
          </a:p>
          <a:p>
            <a:pPr lvl="1"/>
            <a:r>
              <a:rPr lang="en-US" altLang="ko-KR" sz="1400" dirty="0" smtClean="0">
                <a:sym typeface="Wingdings" panose="05000000000000000000" pitchFamily="2" charset="2"/>
              </a:rPr>
              <a:t>Example 2) WUP may contain TIM</a:t>
            </a:r>
          </a:p>
          <a:p>
            <a:pPr lvl="2"/>
            <a:r>
              <a:rPr lang="en-US" altLang="ko-KR" sz="1200" dirty="0" smtClean="0">
                <a:sym typeface="Wingdings" panose="05000000000000000000" pitchFamily="2" charset="2"/>
              </a:rPr>
              <a:t>TIM size should be optimized (e.g., like 11ah hierarchical TIM, using WUR ID</a:t>
            </a:r>
            <a:r>
              <a:rPr lang="en-US" altLang="ko-KR" sz="1200" baseline="30000" dirty="0" smtClean="0">
                <a:sym typeface="Wingdings" panose="05000000000000000000" pitchFamily="2" charset="2"/>
              </a:rPr>
              <a:t>1)</a:t>
            </a:r>
            <a:r>
              <a:rPr lang="en-US" altLang="ko-KR" sz="1200" dirty="0" smtClean="0">
                <a:sym typeface="Wingdings" panose="05000000000000000000" pitchFamily="2" charset="2"/>
              </a:rPr>
              <a:t> instead of AID)</a:t>
            </a:r>
            <a:endParaRPr lang="en-US" altLang="ko-KR" sz="12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2017</a:t>
            </a:r>
            <a:endParaRPr lang="en-US" altLang="ko-KR" dirty="0"/>
          </a:p>
        </p:txBody>
      </p:sp>
      <p:cxnSp>
        <p:nvCxnSpPr>
          <p:cNvPr id="7" name="직선 연결선 6"/>
          <p:cNvCxnSpPr/>
          <p:nvPr/>
        </p:nvCxnSpPr>
        <p:spPr bwMode="auto">
          <a:xfrm>
            <a:off x="1143000" y="4311868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" name="직선 연결선 7"/>
          <p:cNvCxnSpPr/>
          <p:nvPr/>
        </p:nvCxnSpPr>
        <p:spPr bwMode="auto">
          <a:xfrm>
            <a:off x="1143000" y="4921468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" name="직선 연결선 8"/>
          <p:cNvCxnSpPr/>
          <p:nvPr/>
        </p:nvCxnSpPr>
        <p:spPr bwMode="auto">
          <a:xfrm>
            <a:off x="1143000" y="5302468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직선 연결선 9"/>
          <p:cNvCxnSpPr/>
          <p:nvPr/>
        </p:nvCxnSpPr>
        <p:spPr bwMode="auto">
          <a:xfrm>
            <a:off x="1143000" y="5683468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직선 연결선 10"/>
          <p:cNvCxnSpPr/>
          <p:nvPr/>
        </p:nvCxnSpPr>
        <p:spPr bwMode="auto">
          <a:xfrm>
            <a:off x="1143000" y="6064468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2" name="직사각형 11"/>
          <p:cNvSpPr/>
          <p:nvPr/>
        </p:nvSpPr>
        <p:spPr bwMode="auto">
          <a:xfrm>
            <a:off x="1964871" y="3854666"/>
            <a:ext cx="1014083" cy="457201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WUP </a:t>
            </a:r>
            <a:r>
              <a:rPr kumimoji="0" lang="en-US" altLang="ko-KR" dirty="0" smtClean="0"/>
              <a:t>(TIM :STA 1, 2, 3)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96913" y="4034869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AP</a:t>
            </a:r>
            <a:endParaRPr lang="ko-KR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603557" y="4644469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STA1</a:t>
            </a:r>
            <a:endParaRPr lang="ko-KR" altLang="en-US"/>
          </a:p>
        </p:txBody>
      </p:sp>
      <p:sp>
        <p:nvSpPr>
          <p:cNvPr id="15" name="TextBox 14"/>
          <p:cNvSpPr txBox="1"/>
          <p:nvPr/>
        </p:nvSpPr>
        <p:spPr>
          <a:xfrm>
            <a:off x="609600" y="5025469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STA2</a:t>
            </a:r>
            <a:endParaRPr lang="ko-KR" altLang="en-US"/>
          </a:p>
        </p:txBody>
      </p:sp>
      <p:sp>
        <p:nvSpPr>
          <p:cNvPr id="16" name="TextBox 15"/>
          <p:cNvSpPr txBox="1"/>
          <p:nvPr/>
        </p:nvSpPr>
        <p:spPr>
          <a:xfrm>
            <a:off x="609600" y="5406469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STA3</a:t>
            </a:r>
            <a:endParaRPr lang="ko-KR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609600" y="5787469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STA4</a:t>
            </a:r>
            <a:endParaRPr lang="ko-KR" altLang="en-US"/>
          </a:p>
        </p:txBody>
      </p:sp>
      <p:cxnSp>
        <p:nvCxnSpPr>
          <p:cNvPr id="18" name="직선 화살표 연결선 17"/>
          <p:cNvCxnSpPr>
            <a:stCxn id="12" idx="2"/>
          </p:cNvCxnSpPr>
          <p:nvPr/>
        </p:nvCxnSpPr>
        <p:spPr bwMode="auto">
          <a:xfrm>
            <a:off x="2471913" y="4311867"/>
            <a:ext cx="1397" cy="609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9" name="직선 화살표 연결선 18"/>
          <p:cNvCxnSpPr/>
          <p:nvPr/>
        </p:nvCxnSpPr>
        <p:spPr bwMode="auto">
          <a:xfrm>
            <a:off x="2473309" y="4921467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0" name="직선 화살표 연결선 19"/>
          <p:cNvCxnSpPr/>
          <p:nvPr/>
        </p:nvCxnSpPr>
        <p:spPr bwMode="auto">
          <a:xfrm>
            <a:off x="2473309" y="5302468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1" name="직선 화살표 연결선 20"/>
          <p:cNvCxnSpPr/>
          <p:nvPr/>
        </p:nvCxnSpPr>
        <p:spPr bwMode="auto">
          <a:xfrm>
            <a:off x="2473309" y="5683468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2" name="직사각형 21"/>
          <p:cNvSpPr/>
          <p:nvPr/>
        </p:nvSpPr>
        <p:spPr bwMode="auto">
          <a:xfrm>
            <a:off x="3048000" y="4644468"/>
            <a:ext cx="1219200" cy="103900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WLAN on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3" name="직선 화살표 연결선 22"/>
          <p:cNvCxnSpPr/>
          <p:nvPr/>
        </p:nvCxnSpPr>
        <p:spPr bwMode="auto">
          <a:xfrm>
            <a:off x="3048000" y="4540468"/>
            <a:ext cx="1219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3124200" y="4264443"/>
            <a:ext cx="10604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Wakeup delay</a:t>
            </a:r>
            <a:endParaRPr lang="ko-KR" altLang="en-US"/>
          </a:p>
        </p:txBody>
      </p:sp>
      <p:sp>
        <p:nvSpPr>
          <p:cNvPr id="25" name="직사각형 24"/>
          <p:cNvSpPr/>
          <p:nvPr/>
        </p:nvSpPr>
        <p:spPr bwMode="auto">
          <a:xfrm>
            <a:off x="5726824" y="3854668"/>
            <a:ext cx="1893176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MU PPDU (</a:t>
            </a:r>
            <a:r>
              <a:rPr kumimoji="0" lang="en-US" altLang="ko-KR" dirty="0" smtClean="0"/>
              <a:t>STA 1, 2, 3)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6" name="직선 화살표 연결선 25"/>
          <p:cNvCxnSpPr/>
          <p:nvPr/>
        </p:nvCxnSpPr>
        <p:spPr bwMode="auto">
          <a:xfrm>
            <a:off x="6705600" y="4311868"/>
            <a:ext cx="0" cy="60959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7" name="직선 화살표 연결선 26"/>
          <p:cNvCxnSpPr/>
          <p:nvPr/>
        </p:nvCxnSpPr>
        <p:spPr bwMode="auto">
          <a:xfrm>
            <a:off x="6705600" y="4921467"/>
            <a:ext cx="0" cy="762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8" name="직선 화살표 연결선 27"/>
          <p:cNvCxnSpPr/>
          <p:nvPr/>
        </p:nvCxnSpPr>
        <p:spPr bwMode="auto">
          <a:xfrm>
            <a:off x="6705600" y="4921467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9" name="직선 연결선 28"/>
          <p:cNvCxnSpPr/>
          <p:nvPr/>
        </p:nvCxnSpPr>
        <p:spPr bwMode="auto">
          <a:xfrm flipH="1">
            <a:off x="5327618" y="4083268"/>
            <a:ext cx="38738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0" name="직선 연결선 29"/>
          <p:cNvCxnSpPr/>
          <p:nvPr/>
        </p:nvCxnSpPr>
        <p:spPr bwMode="auto">
          <a:xfrm flipH="1">
            <a:off x="5257800" y="4083268"/>
            <a:ext cx="69818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1" name="직선 연결선 30"/>
          <p:cNvCxnSpPr/>
          <p:nvPr/>
        </p:nvCxnSpPr>
        <p:spPr bwMode="auto">
          <a:xfrm flipH="1">
            <a:off x="5327619" y="4083268"/>
            <a:ext cx="76199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2" name="직선 연결선 31"/>
          <p:cNvCxnSpPr/>
          <p:nvPr/>
        </p:nvCxnSpPr>
        <p:spPr bwMode="auto">
          <a:xfrm flipH="1">
            <a:off x="5410200" y="4083268"/>
            <a:ext cx="76199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3" name="직선 연결선 32"/>
          <p:cNvCxnSpPr/>
          <p:nvPr/>
        </p:nvCxnSpPr>
        <p:spPr bwMode="auto">
          <a:xfrm flipH="1">
            <a:off x="5486401" y="4083268"/>
            <a:ext cx="76199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7" name="TextBox 46"/>
          <p:cNvSpPr txBox="1"/>
          <p:nvPr/>
        </p:nvSpPr>
        <p:spPr>
          <a:xfrm>
            <a:off x="6324600" y="1669620"/>
            <a:ext cx="25810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aseline="30000" dirty="0" smtClean="0"/>
              <a:t>1) </a:t>
            </a:r>
            <a:r>
              <a:rPr lang="en-US" altLang="ko-KR" dirty="0" smtClean="0"/>
              <a:t>WUR ID can be allocated when entering WUR mode</a:t>
            </a:r>
            <a:endParaRPr lang="ko-KR" altLang="en-US"/>
          </a:p>
        </p:txBody>
      </p:sp>
      <p:cxnSp>
        <p:nvCxnSpPr>
          <p:cNvPr id="50" name="직선 연결선 49"/>
          <p:cNvCxnSpPr/>
          <p:nvPr/>
        </p:nvCxnSpPr>
        <p:spPr bwMode="auto">
          <a:xfrm>
            <a:off x="1143000" y="6445467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1" name="TextBox 50"/>
          <p:cNvSpPr txBox="1"/>
          <p:nvPr/>
        </p:nvSpPr>
        <p:spPr>
          <a:xfrm>
            <a:off x="609600" y="6168468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STA5</a:t>
            </a:r>
            <a:endParaRPr lang="ko-KR" altLang="en-US"/>
          </a:p>
        </p:txBody>
      </p:sp>
      <p:cxnSp>
        <p:nvCxnSpPr>
          <p:cNvPr id="52" name="직선 화살표 연결선 51"/>
          <p:cNvCxnSpPr/>
          <p:nvPr/>
        </p:nvCxnSpPr>
        <p:spPr bwMode="auto">
          <a:xfrm>
            <a:off x="2473309" y="6064467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3" name="직선 연결선 42"/>
          <p:cNvCxnSpPr/>
          <p:nvPr/>
        </p:nvCxnSpPr>
        <p:spPr bwMode="auto">
          <a:xfrm flipH="1">
            <a:off x="1593818" y="4071301"/>
            <a:ext cx="38738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4" name="직선 연결선 43"/>
          <p:cNvCxnSpPr/>
          <p:nvPr/>
        </p:nvCxnSpPr>
        <p:spPr bwMode="auto">
          <a:xfrm flipH="1">
            <a:off x="1524000" y="4071301"/>
            <a:ext cx="69818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5" name="직선 연결선 44"/>
          <p:cNvCxnSpPr/>
          <p:nvPr/>
        </p:nvCxnSpPr>
        <p:spPr bwMode="auto">
          <a:xfrm flipH="1">
            <a:off x="1593819" y="4071301"/>
            <a:ext cx="76199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6" name="직선 연결선 45"/>
          <p:cNvCxnSpPr/>
          <p:nvPr/>
        </p:nvCxnSpPr>
        <p:spPr bwMode="auto">
          <a:xfrm flipH="1">
            <a:off x="1676400" y="4071301"/>
            <a:ext cx="76199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8" name="직선 연결선 47"/>
          <p:cNvCxnSpPr/>
          <p:nvPr/>
        </p:nvCxnSpPr>
        <p:spPr bwMode="auto">
          <a:xfrm flipH="1">
            <a:off x="1752601" y="4071301"/>
            <a:ext cx="76199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9" name="직사각형 48"/>
          <p:cNvSpPr/>
          <p:nvPr/>
        </p:nvSpPr>
        <p:spPr bwMode="auto">
          <a:xfrm>
            <a:off x="4724399" y="4552434"/>
            <a:ext cx="533399" cy="113103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dirty="0" smtClean="0"/>
              <a:t>PS-Polls from STA 1~3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726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Wakeup Packet contents design (1/3)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Considerations on Wakeup Packet (WUP) design</a:t>
            </a:r>
          </a:p>
          <a:p>
            <a:pPr lvl="1"/>
            <a:r>
              <a:rPr lang="en-US" altLang="ko-KR" dirty="0" smtClean="0"/>
              <a:t>WUP TX frequency as small as possible to minimize the contention with other WLANs/WUPs </a:t>
            </a:r>
            <a:r>
              <a:rPr lang="en-US" altLang="ko-KR" dirty="0" smtClean="0">
                <a:sym typeface="Wingdings" panose="05000000000000000000" pitchFamily="2" charset="2"/>
              </a:rPr>
              <a:t> Broadcast/Group/MU wake up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WUP content size should be minimized (e.g., if OOK is used, 1 symbol (4us) is used for delivering 1 bit) </a:t>
            </a:r>
            <a:r>
              <a:rPr lang="en-US" altLang="ko-KR" dirty="0" smtClean="0">
                <a:sym typeface="Wingdings" panose="05000000000000000000" pitchFamily="2" charset="2"/>
              </a:rPr>
              <a:t> WUP optimization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Avoid unnecessary false alarm of wake-up </a:t>
            </a:r>
            <a:r>
              <a:rPr lang="en-US" altLang="ko-KR" dirty="0" smtClean="0">
                <a:sym typeface="Wingdings" panose="05000000000000000000" pitchFamily="2" charset="2"/>
              </a:rPr>
              <a:t> MU wake-up</a:t>
            </a:r>
          </a:p>
          <a:p>
            <a:pPr lvl="1"/>
            <a:r>
              <a:rPr lang="en-US" altLang="ko-KR" dirty="0" smtClean="0">
                <a:sym typeface="Wingdings" panose="05000000000000000000" pitchFamily="2" charset="2"/>
              </a:rPr>
              <a:t>Including WUR operation mode (WOM) information which indicates whether the STA wakes up after receiving the WUP or not</a:t>
            </a:r>
          </a:p>
          <a:p>
            <a:pPr lvl="2"/>
            <a:r>
              <a:rPr lang="en-US" altLang="ko-KR" dirty="0" smtClean="0">
                <a:sym typeface="Wingdings" panose="05000000000000000000" pitchFamily="2" charset="2"/>
              </a:rPr>
              <a:t>WUP may be sent for just keep alive check or synchronization </a:t>
            </a:r>
          </a:p>
          <a:p>
            <a:pPr lvl="3"/>
            <a:r>
              <a:rPr lang="en-US" altLang="ko-KR" dirty="0" smtClean="0">
                <a:sym typeface="Wingdings" panose="05000000000000000000" pitchFamily="2" charset="2"/>
              </a:rPr>
              <a:t>In this case STA does not need to wake up</a:t>
            </a:r>
          </a:p>
          <a:p>
            <a:pPr lvl="1"/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226208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Wakeup Packet contents design (2/3)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Option 1</a:t>
            </a:r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pPr lvl="1"/>
            <a:endParaRPr lang="en-US" altLang="ko-KR" sz="1600" dirty="0" smtClean="0"/>
          </a:p>
          <a:p>
            <a:pPr lvl="1"/>
            <a:r>
              <a:rPr lang="en-US" altLang="ko-KR" sz="1600" dirty="0" smtClean="0"/>
              <a:t>Transmitter </a:t>
            </a:r>
            <a:r>
              <a:rPr lang="en-US" altLang="ko-KR" sz="1600" dirty="0"/>
              <a:t>ID (e.g., BSS </a:t>
            </a:r>
            <a:r>
              <a:rPr lang="en-US" altLang="ko-KR" sz="1600" dirty="0" smtClean="0"/>
              <a:t>Color or BSSID)</a:t>
            </a:r>
          </a:p>
          <a:p>
            <a:pPr lvl="1"/>
            <a:r>
              <a:rPr lang="en-US" altLang="ko-KR" sz="1600" dirty="0" smtClean="0"/>
              <a:t>Receiver ID (e.g., AID)</a:t>
            </a:r>
          </a:p>
          <a:p>
            <a:pPr lvl="2"/>
            <a:r>
              <a:rPr lang="en-US" altLang="ko-KR" sz="1400" dirty="0" smtClean="0"/>
              <a:t>Individual ID, Broadcast ID, Group ID, TIM indication (Special value)</a:t>
            </a:r>
          </a:p>
          <a:p>
            <a:pPr lvl="2"/>
            <a:r>
              <a:rPr lang="en-US" altLang="ko-KR" sz="1400" dirty="0" smtClean="0"/>
              <a:t>WUR ID can be used to identify a WUR mode STA instead of AID</a:t>
            </a:r>
          </a:p>
          <a:p>
            <a:pPr lvl="3"/>
            <a:r>
              <a:rPr lang="en-US" altLang="ko-KR" sz="1200" dirty="0"/>
              <a:t>e</a:t>
            </a:r>
            <a:r>
              <a:rPr lang="en-US" altLang="ko-KR" sz="1200" dirty="0" smtClean="0"/>
              <a:t>.g., WUR </a:t>
            </a:r>
            <a:r>
              <a:rPr lang="en-US" altLang="ko-KR" sz="1200" dirty="0"/>
              <a:t>ID is allocated when entering WUR </a:t>
            </a:r>
            <a:r>
              <a:rPr lang="en-US" altLang="ko-KR" sz="1200" dirty="0" smtClean="0"/>
              <a:t>mode</a:t>
            </a:r>
          </a:p>
          <a:p>
            <a:pPr lvl="1"/>
            <a:r>
              <a:rPr lang="en-US" altLang="ko-KR" sz="1600" dirty="0" smtClean="0"/>
              <a:t>WOM(WUR Operation Mode): 0- No wake-up, 1-Wake-up</a:t>
            </a:r>
            <a:endParaRPr lang="en-US" altLang="ko-KR" sz="1400" dirty="0" smtClean="0"/>
          </a:p>
          <a:p>
            <a:pPr lvl="1"/>
            <a:r>
              <a:rPr lang="en-US" altLang="ko-KR" sz="1600" dirty="0" smtClean="0"/>
              <a:t>Other information can be present optionally</a:t>
            </a:r>
          </a:p>
          <a:p>
            <a:pPr lvl="2"/>
            <a:r>
              <a:rPr lang="en-US" altLang="ko-KR" sz="1400" dirty="0" smtClean="0"/>
              <a:t>E.g., TIM</a:t>
            </a:r>
            <a:endParaRPr lang="en-US" altLang="ko-KR" sz="18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2017</a:t>
            </a:r>
            <a:endParaRPr lang="en-US" altLang="ko-KR" dirty="0"/>
          </a:p>
        </p:txBody>
      </p:sp>
      <p:sp>
        <p:nvSpPr>
          <p:cNvPr id="7" name="직사각형 6"/>
          <p:cNvSpPr/>
          <p:nvPr/>
        </p:nvSpPr>
        <p:spPr bwMode="auto">
          <a:xfrm>
            <a:off x="2404828" y="2438401"/>
            <a:ext cx="1371600" cy="533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WUR Preamble (e.g., sequence)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직사각형 7"/>
          <p:cNvSpPr/>
          <p:nvPr/>
        </p:nvSpPr>
        <p:spPr bwMode="auto">
          <a:xfrm>
            <a:off x="3776427" y="2438401"/>
            <a:ext cx="3538773" cy="533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WUP contents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직사각형 10"/>
          <p:cNvSpPr/>
          <p:nvPr/>
        </p:nvSpPr>
        <p:spPr bwMode="auto">
          <a:xfrm>
            <a:off x="1033228" y="2438400"/>
            <a:ext cx="1371600" cy="533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dirty="0" smtClean="0"/>
              <a:t>L-Part (e.g., L-STF/LTF/SIG)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3" name="직선 연결선 12"/>
          <p:cNvCxnSpPr/>
          <p:nvPr/>
        </p:nvCxnSpPr>
        <p:spPr bwMode="auto">
          <a:xfrm flipH="1">
            <a:off x="1680928" y="2971801"/>
            <a:ext cx="2095500" cy="45719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5" name="직선 연결선 14"/>
          <p:cNvCxnSpPr/>
          <p:nvPr/>
        </p:nvCxnSpPr>
        <p:spPr bwMode="auto">
          <a:xfrm>
            <a:off x="7315200" y="2971800"/>
            <a:ext cx="76200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6" name="직사각형 15"/>
          <p:cNvSpPr/>
          <p:nvPr/>
        </p:nvSpPr>
        <p:spPr bwMode="auto">
          <a:xfrm>
            <a:off x="3132081" y="3429000"/>
            <a:ext cx="1058919" cy="457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Receiver ID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dirty="0" smtClean="0"/>
              <a:t>(e.g., AID)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직사각형 16"/>
          <p:cNvSpPr/>
          <p:nvPr/>
        </p:nvSpPr>
        <p:spPr bwMode="auto">
          <a:xfrm>
            <a:off x="1680928" y="3429000"/>
            <a:ext cx="1447799" cy="457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Transmitter ID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(e.g., BSS Color)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직사각형 17"/>
          <p:cNvSpPr/>
          <p:nvPr/>
        </p:nvSpPr>
        <p:spPr bwMode="auto">
          <a:xfrm>
            <a:off x="4190999" y="3429000"/>
            <a:ext cx="1143001" cy="457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WOM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직사각형 20"/>
          <p:cNvSpPr/>
          <p:nvPr/>
        </p:nvSpPr>
        <p:spPr bwMode="auto">
          <a:xfrm>
            <a:off x="5334000" y="3429000"/>
            <a:ext cx="2743200" cy="457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Other information (optional)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9450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Wakeup Packet contents design (3/3)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Option 2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sz="2000" dirty="0" smtClean="0"/>
          </a:p>
          <a:p>
            <a:pPr lvl="1"/>
            <a:endParaRPr lang="en-US" altLang="ko-KR" sz="1050" dirty="0" smtClean="0"/>
          </a:p>
          <a:p>
            <a:pPr lvl="1"/>
            <a:r>
              <a:rPr lang="en-US" altLang="ko-KR" sz="1050" dirty="0" smtClean="0"/>
              <a:t>Frame Type</a:t>
            </a:r>
          </a:p>
          <a:p>
            <a:pPr lvl="2"/>
            <a:r>
              <a:rPr lang="en-US" altLang="ko-KR" sz="1000" dirty="0" smtClean="0"/>
              <a:t>0: Broadcast wake-up</a:t>
            </a:r>
          </a:p>
          <a:p>
            <a:pPr lvl="2"/>
            <a:r>
              <a:rPr lang="en-US" altLang="ko-KR" sz="1000" dirty="0" smtClean="0"/>
              <a:t>1: Individual wake-up, Individual ID is included as receiver ID</a:t>
            </a:r>
          </a:p>
          <a:p>
            <a:pPr lvl="2"/>
            <a:r>
              <a:rPr lang="en-US" altLang="ko-KR" sz="1000" dirty="0" smtClean="0"/>
              <a:t>2: Group wake-up, Group ID is included as receiver ID</a:t>
            </a:r>
          </a:p>
          <a:p>
            <a:pPr lvl="2"/>
            <a:r>
              <a:rPr lang="en-US" altLang="ko-KR" sz="1000" dirty="0" smtClean="0"/>
              <a:t>3: MU wake-up, TIM or multiple IDs set are included</a:t>
            </a:r>
          </a:p>
          <a:p>
            <a:pPr lvl="2"/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2017</a:t>
            </a:r>
            <a:endParaRPr lang="en-US" altLang="ko-KR" dirty="0"/>
          </a:p>
        </p:txBody>
      </p:sp>
      <p:sp>
        <p:nvSpPr>
          <p:cNvPr id="16" name="직사각형 15"/>
          <p:cNvSpPr/>
          <p:nvPr/>
        </p:nvSpPr>
        <p:spPr bwMode="auto">
          <a:xfrm>
            <a:off x="1684282" y="3429000"/>
            <a:ext cx="677918" cy="457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Frame Type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직사각형 16"/>
          <p:cNvSpPr/>
          <p:nvPr/>
        </p:nvSpPr>
        <p:spPr bwMode="auto">
          <a:xfrm>
            <a:off x="2366729" y="3429000"/>
            <a:ext cx="1290872" cy="457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Transmitter ID</a:t>
            </a:r>
          </a:p>
        </p:txBody>
      </p:sp>
      <p:sp>
        <p:nvSpPr>
          <p:cNvPr id="18" name="직사각형 17"/>
          <p:cNvSpPr/>
          <p:nvPr/>
        </p:nvSpPr>
        <p:spPr bwMode="auto">
          <a:xfrm>
            <a:off x="4716517" y="3429000"/>
            <a:ext cx="769883" cy="457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WOM</a:t>
            </a:r>
            <a:r>
              <a:rPr kumimoji="0" lang="en-US" altLang="ko-KR" sz="12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1)</a:t>
            </a:r>
            <a:endParaRPr kumimoji="0" lang="ko-KR" altLang="en-US" sz="1200" b="0" i="0" u="none" strike="noStrike" cap="none" normalizeH="0" baseline="3000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직사각형 20"/>
          <p:cNvSpPr/>
          <p:nvPr/>
        </p:nvSpPr>
        <p:spPr bwMode="auto">
          <a:xfrm>
            <a:off x="5486400" y="3429000"/>
            <a:ext cx="2590800" cy="457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Other information (optional)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직사각형 18"/>
          <p:cNvSpPr/>
          <p:nvPr/>
        </p:nvSpPr>
        <p:spPr bwMode="auto">
          <a:xfrm>
            <a:off x="3657598" y="3429000"/>
            <a:ext cx="1058919" cy="457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Receiver ID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dirty="0" smtClean="0"/>
              <a:t>(optional)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직사각형 19"/>
          <p:cNvSpPr/>
          <p:nvPr/>
        </p:nvSpPr>
        <p:spPr bwMode="auto">
          <a:xfrm>
            <a:off x="2404828" y="2438401"/>
            <a:ext cx="1371600" cy="533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WUR Preamble (e.g., sequence)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직사각형 21"/>
          <p:cNvSpPr/>
          <p:nvPr/>
        </p:nvSpPr>
        <p:spPr bwMode="auto">
          <a:xfrm>
            <a:off x="3776427" y="2438401"/>
            <a:ext cx="3538773" cy="533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WUP contents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직사각형 22"/>
          <p:cNvSpPr/>
          <p:nvPr/>
        </p:nvSpPr>
        <p:spPr bwMode="auto">
          <a:xfrm>
            <a:off x="1033228" y="2438400"/>
            <a:ext cx="1371600" cy="533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dirty="0" smtClean="0"/>
              <a:t>L-Part (e.g., L-STF/LTF/SIG)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4" name="직선 연결선 23"/>
          <p:cNvCxnSpPr/>
          <p:nvPr/>
        </p:nvCxnSpPr>
        <p:spPr bwMode="auto">
          <a:xfrm flipH="1">
            <a:off x="1684282" y="2971801"/>
            <a:ext cx="2092146" cy="45719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5" name="직선 연결선 24"/>
          <p:cNvCxnSpPr/>
          <p:nvPr/>
        </p:nvCxnSpPr>
        <p:spPr bwMode="auto">
          <a:xfrm>
            <a:off x="7315200" y="2971800"/>
            <a:ext cx="76200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0" name="직사각형 29"/>
          <p:cNvSpPr/>
          <p:nvPr/>
        </p:nvSpPr>
        <p:spPr bwMode="auto">
          <a:xfrm>
            <a:off x="1629690" y="5181600"/>
            <a:ext cx="677918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FT=0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직사각형 30"/>
          <p:cNvSpPr/>
          <p:nvPr/>
        </p:nvSpPr>
        <p:spPr bwMode="auto">
          <a:xfrm>
            <a:off x="2304254" y="5181600"/>
            <a:ext cx="1290872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Transmitter ID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직사각형 31"/>
          <p:cNvSpPr/>
          <p:nvPr/>
        </p:nvSpPr>
        <p:spPr bwMode="auto">
          <a:xfrm>
            <a:off x="3588510" y="5181600"/>
            <a:ext cx="1024714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WOM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3" name="직사각형 32"/>
          <p:cNvSpPr/>
          <p:nvPr/>
        </p:nvSpPr>
        <p:spPr bwMode="auto">
          <a:xfrm>
            <a:off x="4612369" y="5181600"/>
            <a:ext cx="3448355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Other information (optional)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5" name="직사각형 34"/>
          <p:cNvSpPr/>
          <p:nvPr/>
        </p:nvSpPr>
        <p:spPr bwMode="auto">
          <a:xfrm>
            <a:off x="1623395" y="5524500"/>
            <a:ext cx="677918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FT=1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6" name="직사각형 35"/>
          <p:cNvSpPr/>
          <p:nvPr/>
        </p:nvSpPr>
        <p:spPr bwMode="auto">
          <a:xfrm>
            <a:off x="2297959" y="5524500"/>
            <a:ext cx="1290872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Transmitter ID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직사각형 36"/>
          <p:cNvSpPr/>
          <p:nvPr/>
        </p:nvSpPr>
        <p:spPr bwMode="auto">
          <a:xfrm>
            <a:off x="4648706" y="5524500"/>
            <a:ext cx="769883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WOM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직사각형 37"/>
          <p:cNvSpPr/>
          <p:nvPr/>
        </p:nvSpPr>
        <p:spPr bwMode="auto">
          <a:xfrm>
            <a:off x="5418589" y="5524500"/>
            <a:ext cx="2590800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Other information (optional)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직사각형 38"/>
          <p:cNvSpPr/>
          <p:nvPr/>
        </p:nvSpPr>
        <p:spPr bwMode="auto">
          <a:xfrm>
            <a:off x="1623395" y="5886834"/>
            <a:ext cx="677918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FT=2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직사각형 39"/>
          <p:cNvSpPr/>
          <p:nvPr/>
        </p:nvSpPr>
        <p:spPr bwMode="auto">
          <a:xfrm>
            <a:off x="2297959" y="5886834"/>
            <a:ext cx="1290872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Transmitter ID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직사각형 42"/>
          <p:cNvSpPr/>
          <p:nvPr/>
        </p:nvSpPr>
        <p:spPr bwMode="auto">
          <a:xfrm>
            <a:off x="1623395" y="6211613"/>
            <a:ext cx="677918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FT=3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4" name="직사각형 43"/>
          <p:cNvSpPr/>
          <p:nvPr/>
        </p:nvSpPr>
        <p:spPr bwMode="auto">
          <a:xfrm>
            <a:off x="2297959" y="6211613"/>
            <a:ext cx="1290872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Transmitter ID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5" name="직사각형 44"/>
          <p:cNvSpPr/>
          <p:nvPr/>
        </p:nvSpPr>
        <p:spPr bwMode="auto">
          <a:xfrm>
            <a:off x="3592389" y="6211613"/>
            <a:ext cx="769883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WOM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6" name="직사각형 45"/>
          <p:cNvSpPr/>
          <p:nvPr/>
        </p:nvSpPr>
        <p:spPr bwMode="auto">
          <a:xfrm>
            <a:off x="5435367" y="6213390"/>
            <a:ext cx="2590800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Other information (optional)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7" name="직사각형 46"/>
          <p:cNvSpPr/>
          <p:nvPr/>
        </p:nvSpPr>
        <p:spPr bwMode="auto">
          <a:xfrm>
            <a:off x="3588831" y="5524500"/>
            <a:ext cx="1058919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Individual ID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직사각형 47"/>
          <p:cNvSpPr/>
          <p:nvPr/>
        </p:nvSpPr>
        <p:spPr bwMode="auto">
          <a:xfrm>
            <a:off x="4648706" y="5886834"/>
            <a:ext cx="769883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WOM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9" name="직사각형 48"/>
          <p:cNvSpPr/>
          <p:nvPr/>
        </p:nvSpPr>
        <p:spPr bwMode="auto">
          <a:xfrm>
            <a:off x="5418589" y="5886834"/>
            <a:ext cx="2590800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Other information (optional)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0" name="직사각형 49"/>
          <p:cNvSpPr/>
          <p:nvPr/>
        </p:nvSpPr>
        <p:spPr bwMode="auto">
          <a:xfrm>
            <a:off x="3588831" y="5885057"/>
            <a:ext cx="1058919" cy="22906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Group ID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" name="직사각형 50"/>
          <p:cNvSpPr/>
          <p:nvPr/>
        </p:nvSpPr>
        <p:spPr bwMode="auto">
          <a:xfrm>
            <a:off x="4362272" y="6211613"/>
            <a:ext cx="1073095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TIM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8" name="직선 화살표 연결선 7"/>
          <p:cNvCxnSpPr>
            <a:stCxn id="30" idx="1"/>
          </p:cNvCxnSpPr>
          <p:nvPr/>
        </p:nvCxnSpPr>
        <p:spPr bwMode="auto">
          <a:xfrm flipH="1">
            <a:off x="990600" y="5295900"/>
            <a:ext cx="639090" cy="58915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" name="직선 화살표 연결선 9"/>
          <p:cNvCxnSpPr>
            <a:stCxn id="43" idx="1"/>
          </p:cNvCxnSpPr>
          <p:nvPr/>
        </p:nvCxnSpPr>
        <p:spPr bwMode="auto">
          <a:xfrm flipH="1" flipV="1">
            <a:off x="990600" y="6096000"/>
            <a:ext cx="632795" cy="22991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53955" y="5786052"/>
            <a:ext cx="13176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Not including receiver ID</a:t>
            </a:r>
            <a:endParaRPr lang="ko-KR" altLang="en-US"/>
          </a:p>
        </p:txBody>
      </p:sp>
      <p:sp>
        <p:nvSpPr>
          <p:cNvPr id="15" name="TextBox 14"/>
          <p:cNvSpPr txBox="1"/>
          <p:nvPr/>
        </p:nvSpPr>
        <p:spPr>
          <a:xfrm>
            <a:off x="4716517" y="4159379"/>
            <a:ext cx="37872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aseline="30000" dirty="0" smtClean="0"/>
              <a:t>1) </a:t>
            </a:r>
            <a:r>
              <a:rPr lang="en-US" altLang="ko-KR" dirty="0" smtClean="0"/>
              <a:t>WOM can be delivered </a:t>
            </a:r>
            <a:r>
              <a:rPr lang="en-US" altLang="ko-KR" dirty="0"/>
              <a:t>implicitly </a:t>
            </a:r>
            <a:r>
              <a:rPr lang="en-US" altLang="ko-KR" dirty="0" smtClean="0"/>
              <a:t>(e.g., by </a:t>
            </a:r>
            <a:r>
              <a:rPr lang="en-US" altLang="ko-KR" dirty="0"/>
              <a:t>Frame </a:t>
            </a:r>
            <a:r>
              <a:rPr lang="en-US" altLang="ko-KR" dirty="0" smtClean="0"/>
              <a:t>Type)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86011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80638</TotalTime>
  <Words>1176</Words>
  <Application>Microsoft Office PowerPoint</Application>
  <PresentationFormat>화면 슬라이드 쇼(4:3)</PresentationFormat>
  <Paragraphs>237</Paragraphs>
  <Slides>13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19" baseType="lpstr">
      <vt:lpstr>굴림</vt:lpstr>
      <vt:lpstr>맑은 고딕</vt:lpstr>
      <vt:lpstr>Arial</vt:lpstr>
      <vt:lpstr>Times New Roman</vt:lpstr>
      <vt:lpstr>Wingdings</vt:lpstr>
      <vt:lpstr>802-11-Submission</vt:lpstr>
      <vt:lpstr>WUR MAC issues</vt:lpstr>
      <vt:lpstr>Abstract</vt:lpstr>
      <vt:lpstr>Broadcast Wake-up (1/2)</vt:lpstr>
      <vt:lpstr>Broadcast Wake-up (2/2)</vt:lpstr>
      <vt:lpstr>Group wake up and MU wake up (1/2)</vt:lpstr>
      <vt:lpstr>Group wake up and MU wake up (2/2)</vt:lpstr>
      <vt:lpstr>Wakeup Packet contents design (1/3)</vt:lpstr>
      <vt:lpstr>Wakeup Packet contents design (2/3)</vt:lpstr>
      <vt:lpstr>Wakeup Packet contents design (3/3)</vt:lpstr>
      <vt:lpstr>Conclusion</vt:lpstr>
      <vt:lpstr>References</vt:lpstr>
      <vt:lpstr>Straw Poll 1</vt:lpstr>
      <vt:lpstr>Straw Poll 2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 issue for WUR</dc:title>
  <dc:creator>Jeongki Kim</dc:creator>
  <cp:lastModifiedBy>김정기/책임연구원/차세대표준(연)IoT팀(jeongki.kim@lge.com)</cp:lastModifiedBy>
  <cp:revision>1450</cp:revision>
  <cp:lastPrinted>1998-02-10T13:28:06Z</cp:lastPrinted>
  <dcterms:created xsi:type="dcterms:W3CDTF">2007-05-21T21:00:37Z</dcterms:created>
  <dcterms:modified xsi:type="dcterms:W3CDTF">2017-01-18T19:27:13Z</dcterms:modified>
</cp:coreProperties>
</file>