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61" r:id="rId2"/>
    <p:sldId id="368" r:id="rId3"/>
    <p:sldId id="379" r:id="rId4"/>
    <p:sldId id="385" r:id="rId5"/>
    <p:sldId id="381" r:id="rId6"/>
    <p:sldId id="383" r:id="rId7"/>
    <p:sldId id="375" r:id="rId8"/>
    <p:sldId id="378" r:id="rId9"/>
    <p:sldId id="380" r:id="rId10"/>
    <p:sldId id="387" r:id="rId11"/>
    <p:sldId id="362" r:id="rId12"/>
    <p:sldId id="382" r:id="rId13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5405" autoAdjust="0"/>
  </p:normalViewPr>
  <p:slideViewPr>
    <p:cSldViewPr>
      <p:cViewPr>
        <p:scale>
          <a:sx n="112" d="100"/>
          <a:sy n="112" d="100"/>
        </p:scale>
        <p:origin x="840" y="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780" y="-114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62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82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82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89042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AE19327-4C68-46D6-BDB6-D6C46F595B1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1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98770FBA-13FD-45A2-B02A-86C02E5AF2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95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2281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7596336" y="6417488"/>
            <a:ext cx="12570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Intel</a:t>
            </a:r>
            <a:r>
              <a:rPr lang="en-GB" baseline="0" dirty="0" smtClean="0"/>
              <a:t> and Marvell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77616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349413" y="6475413"/>
            <a:ext cx="2194512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nb-NO" dirty="0" smtClean="0"/>
              <a:t>Feng Jiang,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152128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571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655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D9E2F85-1C86-4BD5-B173-39EEDF247EA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235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122555B-E558-466E-8574-043BF9D9A5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028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80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AC5C183-5979-48EE-9F16-AA28435B14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57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6356C7F-401A-452F-A03B-44C52A153C7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10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87886" y="6475413"/>
            <a:ext cx="21560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fr-FR" altLang="zh-CN" smtClean="0"/>
              <a:t>Feng Jiang, et al, Intel Corporation 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04048" y="271681"/>
            <a:ext cx="35283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IEEE 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802.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11-17-0050-0</a:t>
            </a:r>
            <a:r>
              <a:rPr lang="en-US" altLang="zh-CN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-00az</a:t>
            </a:r>
            <a:endParaRPr lang="en-US" sz="2000" b="1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95536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152128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011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NDP-Based Measurement Protocol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2016-12-01</a:t>
            </a:r>
          </a:p>
        </p:txBody>
      </p:sp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1516" y="6475413"/>
            <a:ext cx="10724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197022"/>
              </p:ext>
            </p:extLst>
          </p:nvPr>
        </p:nvGraphicFramePr>
        <p:xfrm>
          <a:off x="1458913" y="2697163"/>
          <a:ext cx="6678612" cy="317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4" name="Document" r:id="rId4" imgW="9202464" imgH="4372564" progId="Word.Document.8">
                  <p:embed/>
                </p:oleObj>
              </mc:Choice>
              <mc:Fallback>
                <p:oleObj name="Document" r:id="rId4" imgW="9202464" imgH="43725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2697163"/>
                        <a:ext cx="6678612" cy="317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/>
              <a:t>We agree to the following text for 11az SFD under the “Accuracy and Coverage over 2.4 and 5GHz” subsection:</a:t>
            </a:r>
          </a:p>
          <a:p>
            <a:pPr marL="742950" lvl="2" indent="-285750">
              <a:spcBef>
                <a:spcPct val="20000"/>
              </a:spcBef>
              <a:buFont typeface="Times New Roman" panose="02020603050405020304" pitchFamily="18" charset="0"/>
              <a:buChar char="‒"/>
              <a:defRPr/>
            </a:pPr>
            <a:r>
              <a:rPr lang="en-US" kern="0" dirty="0" smtClean="0"/>
              <a:t>The measurement phase for the ranging protocol for MU shall be only based on NDP sounding and have the following frame exchange sequence</a:t>
            </a:r>
            <a:r>
              <a:rPr lang="en-US" kern="0" dirty="0" smtClean="0"/>
              <a:t>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742950" lvl="2" indent="-285750">
              <a:buFont typeface="Times New Roman" panose="02020603050405020304" pitchFamily="18" charset="0"/>
              <a:buChar char="‒"/>
              <a:defRPr/>
            </a:pPr>
            <a:r>
              <a:rPr lang="en-US" dirty="0"/>
              <a:t>Note : the detailed design of DL Trigger, DL NDPA, UL NDP, DL NDP are TBD.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98657" y="3560538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206080" y="3556207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555776" y="4424634"/>
            <a:ext cx="46911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3063752" y="3298928"/>
            <a:ext cx="8659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DL Trigger 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774256" y="447919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3674694" y="451750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SIFS</a:t>
            </a:r>
            <a:endParaRPr lang="en-US" sz="1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932601" y="3306095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UL NDP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4572000" y="447919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446615" y="451750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SIFS</a:t>
            </a:r>
            <a:endParaRPr lang="en-US" sz="10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551247" y="3327065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DL NDP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598955" y="3547858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386187" y="4478300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5274427" y="452461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SIFS</a:t>
            </a:r>
            <a:endParaRPr lang="en-US" sz="1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4698788" y="3306095"/>
            <a:ext cx="7954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DL NDPA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998359" y="3560538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0326" y="3868948"/>
            <a:ext cx="75212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 to n NDPs</a:t>
            </a:r>
          </a:p>
        </p:txBody>
      </p:sp>
    </p:spTree>
    <p:extLst>
      <p:ext uri="{BB962C8B-B14F-4D97-AF65-F5344CB8AC3E}">
        <p14:creationId xmlns:p14="http://schemas.microsoft.com/office/powerpoint/2010/main" val="99661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7772400" cy="1066800"/>
          </a:xfrm>
        </p:spPr>
        <p:txBody>
          <a:bodyPr/>
          <a:lstStyle/>
          <a:p>
            <a:r>
              <a:rPr lang="en-US" sz="3600" dirty="0" smtClean="0"/>
              <a:t>Appendix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935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85800" y="5301208"/>
            <a:ext cx="8138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For high end AP, t2 and t3 are obtained within SIFS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AP aggregates t2 and  t3 with NDP-A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Measurement finishes by 4 steps </a:t>
            </a:r>
            <a:endParaRPr lang="en-US" sz="18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3568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Option 1 (cont’d)</a:t>
            </a:r>
            <a:endParaRPr lang="en-US" kern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428" y="1947672"/>
            <a:ext cx="4511316" cy="2962656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605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Propose a NDP-based sounding sequence for the MU measurement protocol in 802.11az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03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Reuse 11ax PHY architecture for simplicity </a:t>
            </a:r>
          </a:p>
          <a:p>
            <a:pPr algn="just"/>
            <a:r>
              <a:rPr lang="en-US" b="0" dirty="0" smtClean="0"/>
              <a:t>Support MU operation for improving efficiency</a:t>
            </a:r>
          </a:p>
          <a:p>
            <a:pPr algn="just"/>
            <a:r>
              <a:rPr lang="en-US" b="0" dirty="0" smtClean="0"/>
              <a:t>Support MIMO and full bandwidth for enhanced accuracy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1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b="0" dirty="0" smtClean="0"/>
              <a:t>Measurement protocol includes two phases</a:t>
            </a:r>
          </a:p>
          <a:p>
            <a:pPr lvl="1"/>
            <a:r>
              <a:rPr lang="en-US" dirty="0" smtClean="0"/>
              <a:t>Channel sounding phase</a:t>
            </a:r>
          </a:p>
          <a:p>
            <a:pPr lvl="1"/>
            <a:r>
              <a:rPr lang="en-US" dirty="0" smtClean="0"/>
              <a:t>Measurements feedback phase</a:t>
            </a:r>
          </a:p>
          <a:p>
            <a:pPr lvl="1"/>
            <a:r>
              <a:rPr lang="en-US" dirty="0" smtClean="0"/>
              <a:t>These two phases can be within the same or different </a:t>
            </a:r>
            <a:r>
              <a:rPr lang="en-US" dirty="0" err="1" smtClean="0"/>
              <a:t>TxOPs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009" y="3490680"/>
            <a:ext cx="3693231" cy="2962656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9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Sounding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1800200"/>
          </a:xfrm>
        </p:spPr>
        <p:txBody>
          <a:bodyPr/>
          <a:lstStyle/>
          <a:p>
            <a:r>
              <a:rPr lang="en-US" b="0" dirty="0" smtClean="0"/>
              <a:t>Maximum </a:t>
            </a:r>
            <a:r>
              <a:rPr lang="en-US" altLang="zh-CN" b="0" dirty="0" smtClean="0"/>
              <a:t>c</a:t>
            </a:r>
            <a:r>
              <a:rPr lang="en-US" b="0" dirty="0" smtClean="0"/>
              <a:t>ompatibility with 11ax</a:t>
            </a:r>
          </a:p>
          <a:p>
            <a:pPr lvl="1"/>
            <a:r>
              <a:rPr lang="en-US" dirty="0"/>
              <a:t>NDP is reused as sounding signal</a:t>
            </a:r>
          </a:p>
          <a:p>
            <a:pPr lvl="1"/>
            <a:r>
              <a:rPr lang="en-US" dirty="0" smtClean="0"/>
              <a:t>Trigger frame precedes UL transmission</a:t>
            </a:r>
          </a:p>
          <a:p>
            <a:pPr lvl="1"/>
            <a:r>
              <a:rPr lang="en-US" dirty="0" smtClean="0"/>
              <a:t>NDP-A precedes NDP sounding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956" y="3490680"/>
            <a:ext cx="4511316" cy="2962656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9188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Feedback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3312368"/>
          </a:xfrm>
        </p:spPr>
        <p:txBody>
          <a:bodyPr/>
          <a:lstStyle/>
          <a:p>
            <a:r>
              <a:rPr lang="en-US" b="0" dirty="0" smtClean="0"/>
              <a:t>CSI</a:t>
            </a:r>
          </a:p>
          <a:p>
            <a:pPr lvl="1"/>
            <a:r>
              <a:rPr lang="en-US" dirty="0" smtClean="0"/>
              <a:t>Channel estimates for obtaining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</a:t>
            </a:r>
            <a:r>
              <a:rPr lang="en-US" dirty="0"/>
              <a:t>and/or </a:t>
            </a:r>
            <a:r>
              <a:rPr lang="en-US" dirty="0" err="1"/>
              <a:t>AoA</a:t>
            </a:r>
            <a:r>
              <a:rPr lang="en-US" dirty="0"/>
              <a:t>/</a:t>
            </a:r>
            <a:r>
              <a:rPr lang="en-US" dirty="0" err="1"/>
              <a:t>AoD</a:t>
            </a:r>
            <a:r>
              <a:rPr lang="en-US" dirty="0"/>
              <a:t> (MIMO case</a:t>
            </a:r>
            <a:r>
              <a:rPr lang="en-US" dirty="0" smtClean="0"/>
              <a:t>)</a:t>
            </a:r>
          </a:p>
          <a:p>
            <a:pPr lvl="1"/>
            <a:r>
              <a:rPr lang="en-US" b="0" dirty="0" smtClean="0"/>
              <a:t>Receiver calculates </a:t>
            </a:r>
            <a:r>
              <a:rPr lang="en-US" b="0" dirty="0" err="1" smtClean="0"/>
              <a:t>ToA</a:t>
            </a:r>
            <a:r>
              <a:rPr lang="en-US" b="0" dirty="0" smtClean="0"/>
              <a:t> for both UL and DL (non-critical path calculation)</a:t>
            </a:r>
          </a:p>
          <a:p>
            <a:r>
              <a:rPr lang="en-US" b="0" dirty="0"/>
              <a:t>LMR</a:t>
            </a:r>
          </a:p>
          <a:p>
            <a:pPr lvl="1"/>
            <a:r>
              <a:rPr lang="en-US" dirty="0" err="1"/>
              <a:t>ToD</a:t>
            </a:r>
            <a:r>
              <a:rPr lang="en-US" dirty="0"/>
              <a:t>/</a:t>
            </a:r>
            <a:r>
              <a:rPr lang="en-US" dirty="0" err="1"/>
              <a:t>ToA</a:t>
            </a:r>
            <a:r>
              <a:rPr lang="en-US" dirty="0"/>
              <a:t> and </a:t>
            </a:r>
            <a:r>
              <a:rPr lang="en-US" dirty="0" err="1"/>
              <a:t>AoA</a:t>
            </a:r>
            <a:r>
              <a:rPr lang="en-US" dirty="0"/>
              <a:t>/</a:t>
            </a:r>
            <a:r>
              <a:rPr lang="en-US" dirty="0" err="1"/>
              <a:t>AoD</a:t>
            </a:r>
            <a:endParaRPr lang="en-US" dirty="0"/>
          </a:p>
          <a:p>
            <a:pPr lvl="1"/>
            <a:r>
              <a:rPr lang="en-US" dirty="0"/>
              <a:t>Sender of the feedback pays the computing </a:t>
            </a:r>
            <a:r>
              <a:rPr lang="en-US" dirty="0" smtClean="0"/>
              <a:t>power</a:t>
            </a:r>
            <a:endParaRPr lang="en-US" b="0" dirty="0" smtClean="0"/>
          </a:p>
          <a:p>
            <a:r>
              <a:rPr lang="en-US" b="0" dirty="0"/>
              <a:t>F</a:t>
            </a:r>
            <a:r>
              <a:rPr lang="en-US" b="0" dirty="0" smtClean="0"/>
              <a:t>eedback sender can choose either CSI or LMR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86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Measurement Protocol — Option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3568" y="5037564"/>
            <a:ext cx="77724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STA has t1 and t4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AP feeds back CSI/LMR to STA, where t2 and t3 are carried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Feedback can be in the same or another TXOP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No ACK for the feedback the same as “action no </a:t>
            </a:r>
            <a:r>
              <a:rPr lang="en-US" sz="1800" dirty="0" err="1" smtClean="0"/>
              <a:t>ack</a:t>
            </a:r>
            <a:r>
              <a:rPr lang="en-US" sz="1800" dirty="0" smtClean="0"/>
              <a:t>” </a:t>
            </a:r>
            <a:r>
              <a:rPr lang="en-US" sz="1800" dirty="0"/>
              <a:t>CSI feedback </a:t>
            </a:r>
            <a:r>
              <a:rPr lang="en-US" sz="1800" dirty="0" smtClean="0"/>
              <a:t>in 11ac/ax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947672"/>
            <a:ext cx="5688057" cy="2962656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42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Protocol — Option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5800" y="5301208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Same as Option 1 except the feedback is acknowledged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Trigger frame is aggregated with the feedback frame to schedule the ACK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312" y="1947672"/>
            <a:ext cx="6895174" cy="2962913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17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NDP-based measurement sequence is proposed</a:t>
            </a:r>
          </a:p>
          <a:p>
            <a:r>
              <a:rPr lang="en-US" b="0" dirty="0" smtClean="0"/>
              <a:t>Measurement protocol is maximally compatible with 11ax</a:t>
            </a:r>
          </a:p>
          <a:p>
            <a:r>
              <a:rPr lang="en-US" b="0" dirty="0" smtClean="0"/>
              <a:t>MIMO and full bandwidth measurement are supported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13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7C1EE0DA-05BB-4520-B34A-9070879372DE}" vid="{F412CEFF-999E-485B-A648-746AF60303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150521</TotalTime>
  <Words>543</Words>
  <Application>Microsoft Office PowerPoint</Application>
  <PresentationFormat>On-screen Show (4:3)</PresentationFormat>
  <Paragraphs>114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Theme1</vt:lpstr>
      <vt:lpstr>Document</vt:lpstr>
      <vt:lpstr>NDP-Based Measurement Protocol</vt:lpstr>
      <vt:lpstr>Outline</vt:lpstr>
      <vt:lpstr>Motivation</vt:lpstr>
      <vt:lpstr>Background</vt:lpstr>
      <vt:lpstr>Sounding Sequence</vt:lpstr>
      <vt:lpstr>Feedback Content</vt:lpstr>
      <vt:lpstr>Measurement Protocol — Option 1</vt:lpstr>
      <vt:lpstr>Measurement Protocol — Option 2</vt:lpstr>
      <vt:lpstr>Conclusion </vt:lpstr>
      <vt:lpstr>Motion</vt:lpstr>
      <vt:lpstr>Appendix </vt:lpstr>
      <vt:lpstr>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941</cp:revision>
  <cp:lastPrinted>1998-02-10T13:28:06Z</cp:lastPrinted>
  <dcterms:created xsi:type="dcterms:W3CDTF">2009-11-13T19:11:16Z</dcterms:created>
  <dcterms:modified xsi:type="dcterms:W3CDTF">2017-01-17T15:49:20Z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db4c5659-1edb-4480-a974-1084fc87c4f2</vt:lpwstr>
  </property>
  <property fmtid="{D5CDD505-2E9C-101B-9397-08002B2CF9AE}" pid="4" name="CTP_BU">
    <vt:lpwstr>NA</vt:lpwstr>
  </property>
  <property fmtid="{D5CDD505-2E9C-101B-9397-08002B2CF9AE}" pid="5" name="CTP_TimeStamp">
    <vt:lpwstr>2016-12-06 23:34:21Z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