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70" r:id="rId2"/>
    <p:sldId id="539" r:id="rId3"/>
    <p:sldId id="640" r:id="rId4"/>
    <p:sldId id="598" r:id="rId5"/>
    <p:sldId id="540" r:id="rId6"/>
    <p:sldId id="619" r:id="rId7"/>
    <p:sldId id="622" r:id="rId8"/>
    <p:sldId id="641" r:id="rId9"/>
    <p:sldId id="548" r:id="rId10"/>
    <p:sldId id="549" r:id="rId11"/>
    <p:sldId id="552" r:id="rId12"/>
    <p:sldId id="553" r:id="rId13"/>
    <p:sldId id="556" r:id="rId14"/>
    <p:sldId id="610" r:id="rId15"/>
    <p:sldId id="657" r:id="rId16"/>
    <p:sldId id="666" r:id="rId17"/>
    <p:sldId id="660" r:id="rId18"/>
    <p:sldId id="661" r:id="rId19"/>
    <p:sldId id="658" r:id="rId20"/>
    <p:sldId id="659" r:id="rId21"/>
    <p:sldId id="667" r:id="rId22"/>
    <p:sldId id="662" r:id="rId23"/>
    <p:sldId id="605" r:id="rId24"/>
    <p:sldId id="668" r:id="rId25"/>
    <p:sldId id="629" r:id="rId26"/>
    <p:sldId id="646" r:id="rId27"/>
    <p:sldId id="649" r:id="rId28"/>
    <p:sldId id="650" r:id="rId29"/>
    <p:sldId id="634" r:id="rId30"/>
    <p:sldId id="669" r:id="rId31"/>
    <p:sldId id="677" r:id="rId32"/>
    <p:sldId id="678" r:id="rId33"/>
    <p:sldId id="679" r:id="rId34"/>
    <p:sldId id="680" r:id="rId35"/>
    <p:sldId id="681" r:id="rId36"/>
    <p:sldId id="683" r:id="rId37"/>
    <p:sldId id="685" r:id="rId38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64583D1B-076E-4E03-8854-D437199578B4}">
          <p14:sldIdLst>
            <p14:sldId id="270"/>
            <p14:sldId id="539"/>
            <p14:sldId id="640"/>
            <p14:sldId id="598"/>
            <p14:sldId id="540"/>
            <p14:sldId id="619"/>
            <p14:sldId id="622"/>
            <p14:sldId id="641"/>
            <p14:sldId id="548"/>
            <p14:sldId id="549"/>
            <p14:sldId id="552"/>
            <p14:sldId id="553"/>
            <p14:sldId id="556"/>
            <p14:sldId id="610"/>
            <p14:sldId id="657"/>
            <p14:sldId id="666"/>
            <p14:sldId id="660"/>
            <p14:sldId id="661"/>
            <p14:sldId id="658"/>
            <p14:sldId id="659"/>
            <p14:sldId id="667"/>
            <p14:sldId id="662"/>
            <p14:sldId id="605"/>
            <p14:sldId id="668"/>
            <p14:sldId id="629"/>
            <p14:sldId id="646"/>
            <p14:sldId id="649"/>
            <p14:sldId id="650"/>
            <p14:sldId id="634"/>
            <p14:sldId id="669"/>
            <p14:sldId id="677"/>
            <p14:sldId id="678"/>
            <p14:sldId id="679"/>
            <p14:sldId id="680"/>
            <p14:sldId id="681"/>
            <p14:sldId id="683"/>
            <p14:sldId id="68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C00"/>
    <a:srgbClr val="A2A95B"/>
    <a:srgbClr val="E6FE06"/>
    <a:srgbClr val="9C992B"/>
    <a:srgbClr val="C7C739"/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9" autoAdjust="0"/>
    <p:restoredTop sz="94624" autoAdjust="0"/>
  </p:normalViewPr>
  <p:slideViewPr>
    <p:cSldViewPr>
      <p:cViewPr>
        <p:scale>
          <a:sx n="110" d="100"/>
          <a:sy n="110" d="100"/>
        </p:scale>
        <p:origin x="-822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2352" y="-11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4610"/>
            <a:ext cx="2195858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4610"/>
            <a:ext cx="916020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55074" y="8939055"/>
            <a:ext cx="2032608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Leo Montreuil, Broadcom, et. al.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7" y="8939055"/>
            <a:ext cx="517769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5495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3" y="8939055"/>
            <a:ext cx="718145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3" y="8927995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5614"/>
            <a:ext cx="2195858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5614"/>
            <a:ext cx="916020" cy="21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698500"/>
            <a:ext cx="4600575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387373"/>
            <a:ext cx="5142244" cy="415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3933" y="8942215"/>
            <a:ext cx="2496837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da-DK" smtClean="0"/>
              <a:t>Leo Montreuil, Broadcom, et. al.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9" y="8942215"/>
            <a:ext cx="517769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6" y="8942215"/>
            <a:ext cx="718145" cy="18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40635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9" y="29544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4913" y="698500"/>
            <a:ext cx="4600575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a-DK" smtClean="0"/>
              <a:t>Leo Montreuil, Broadcom, et.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1" y="8942215"/>
            <a:ext cx="415177" cy="18346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1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802.11-17/0044r4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334-01-00ax-he-ltf-sequence-design.pptx" TargetMode="External"/><Relationship Id="rId2" Type="http://schemas.openxmlformats.org/officeDocument/2006/relationships/hyperlink" Target="https://mentor.ieee.org/802.11/dcn/16/11-16-1367-00-00ax-ndp-feedback-report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NDP Short Feedback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577081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2017-05-02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696993"/>
              </p:ext>
            </p:extLst>
          </p:nvPr>
        </p:nvGraphicFramePr>
        <p:xfrm>
          <a:off x="993775" y="2027238"/>
          <a:ext cx="7275513" cy="354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5" name="Document" r:id="rId4" imgW="10136095" imgH="4934386" progId="Word.Document.8">
                  <p:embed/>
                </p:oleObj>
              </mc:Choice>
              <mc:Fallback>
                <p:oleObj name="Document" r:id="rId4" imgW="10136095" imgH="493438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027238"/>
                        <a:ext cx="7275513" cy="354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1800" dirty="0"/>
              <a:t>Processing for each P-matrix row: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/>
              <a:t>De-spreading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>
                <a:sym typeface="Wingdings" pitchFamily="2" charset="2"/>
              </a:rPr>
              <a:t>Sum power per set of 6 </a:t>
            </a:r>
            <a:r>
              <a:rPr lang="en-US" sz="1600" dirty="0" smtClean="0">
                <a:sym typeface="Wingdings" pitchFamily="2" charset="2"/>
              </a:rPr>
              <a:t>tones</a:t>
            </a:r>
            <a:endParaRPr lang="en-US" sz="1600" dirty="0">
              <a:sym typeface="Wingdings" pitchFamily="2" charset="2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>
                <a:sym typeface="Wingdings" pitchFamily="2" charset="2"/>
              </a:rPr>
              <a:t>Compare powers between </a:t>
            </a:r>
            <a:r>
              <a:rPr lang="en-US" sz="1600" dirty="0" smtClean="0">
                <a:sym typeface="Wingdings" pitchFamily="2" charset="2"/>
              </a:rPr>
              <a:t>complementary tone </a:t>
            </a:r>
            <a:r>
              <a:rPr lang="en-US" sz="1600" dirty="0">
                <a:sym typeface="Wingdings" pitchFamily="2" charset="2"/>
              </a:rPr>
              <a:t>sets for </a:t>
            </a:r>
            <a:r>
              <a:rPr lang="en-US" sz="1600" dirty="0" smtClean="0">
                <a:sym typeface="Wingdings" pitchFamily="2" charset="2"/>
              </a:rPr>
              <a:t>decision</a:t>
            </a:r>
            <a:endParaRPr lang="en-US" sz="1600" dirty="0">
              <a:sym typeface="Wingdings" pitchFamily="2" charset="2"/>
            </a:endParaRPr>
          </a:p>
          <a:p>
            <a:r>
              <a:rPr lang="en-US" sz="1800" dirty="0"/>
              <a:t>Detection algorithm for b</a:t>
            </a:r>
            <a:r>
              <a:rPr lang="en-US" sz="1800" baseline="-25000" dirty="0"/>
              <a:t>0</a:t>
            </a:r>
            <a:r>
              <a:rPr lang="en-US" sz="1800" dirty="0"/>
              <a:t> (3 outcomes)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P1 = sum(power in b</a:t>
            </a:r>
            <a:r>
              <a:rPr lang="en-US" sz="1600" baseline="-25000" dirty="0"/>
              <a:t>0</a:t>
            </a:r>
            <a:r>
              <a:rPr lang="en-US" sz="1600" dirty="0"/>
              <a:t> = 1 tone locations)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P0 = sum(power in b</a:t>
            </a:r>
            <a:r>
              <a:rPr lang="en-US" sz="1600" baseline="-25000" dirty="0"/>
              <a:t>0</a:t>
            </a:r>
            <a:r>
              <a:rPr lang="en-US" sz="1600" dirty="0"/>
              <a:t> = 0 tone locations)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( </a:t>
            </a:r>
            <a:r>
              <a:rPr lang="en-US" sz="1600" dirty="0"/>
              <a:t>P1 &gt; K∙P0 )			</a:t>
            </a:r>
            <a:r>
              <a:rPr lang="en-US" sz="1600" dirty="0" smtClean="0"/>
              <a:t>  </a:t>
            </a:r>
            <a:r>
              <a:rPr lang="en-US" sz="1600" dirty="0" smtClean="0">
                <a:sym typeface="Wingdings" panose="05000000000000000000" pitchFamily="2" charset="2"/>
              </a:rPr>
              <a:t></a:t>
            </a:r>
            <a:r>
              <a:rPr lang="en-US" sz="1600" dirty="0">
                <a:sym typeface="Wingdings" panose="05000000000000000000" pitchFamily="2" charset="2"/>
              </a:rPr>
              <a:t>	</a:t>
            </a:r>
            <a:r>
              <a:rPr lang="en-US" sz="1600" b="1" dirty="0" smtClean="0"/>
              <a:t>b </a:t>
            </a:r>
            <a:r>
              <a:rPr lang="en-US" sz="1600" b="1" dirty="0"/>
              <a:t>= 1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( P0 &gt; K∙P1 )			</a:t>
            </a:r>
            <a:r>
              <a:rPr lang="en-US" sz="1600" dirty="0" smtClean="0"/>
              <a:t>  </a:t>
            </a:r>
            <a:r>
              <a:rPr lang="en-US" sz="1600" dirty="0" smtClean="0">
                <a:sym typeface="Wingdings" panose="05000000000000000000" pitchFamily="2" charset="2"/>
              </a:rPr>
              <a:t></a:t>
            </a:r>
            <a:r>
              <a:rPr lang="en-US" sz="1600" dirty="0">
                <a:sym typeface="Wingdings" panose="05000000000000000000" pitchFamily="2" charset="2"/>
              </a:rPr>
              <a:t>	</a:t>
            </a:r>
            <a:r>
              <a:rPr lang="en-US" sz="1600" b="1" dirty="0" smtClean="0"/>
              <a:t>b </a:t>
            </a:r>
            <a:r>
              <a:rPr lang="en-US" sz="1600" b="1" dirty="0"/>
              <a:t>= 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not( P1 &gt; K∙P0 ) &amp; not( P0 &gt; K∙P1 </a:t>
            </a:r>
            <a:r>
              <a:rPr lang="en-US" sz="1600" dirty="0" smtClean="0"/>
              <a:t>)  </a:t>
            </a:r>
            <a:r>
              <a:rPr lang="en-US" sz="1600" dirty="0" smtClean="0">
                <a:sym typeface="Wingdings" panose="05000000000000000000" pitchFamily="2" charset="2"/>
              </a:rPr>
              <a:t></a:t>
            </a:r>
            <a:r>
              <a:rPr lang="en-US" sz="1600" dirty="0">
                <a:sym typeface="Wingdings" panose="05000000000000000000" pitchFamily="2" charset="2"/>
              </a:rPr>
              <a:t>	</a:t>
            </a:r>
            <a:r>
              <a:rPr lang="en-US" sz="1600" b="1" dirty="0">
                <a:sym typeface="Wingdings" panose="05000000000000000000" pitchFamily="2" charset="2"/>
              </a:rPr>
              <a:t>No </a:t>
            </a:r>
            <a:r>
              <a:rPr lang="en-US" sz="1600" b="1" dirty="0" smtClean="0">
                <a:sym typeface="Wingdings" panose="05000000000000000000" pitchFamily="2" charset="2"/>
              </a:rPr>
              <a:t>response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False: “1” is received as a “0” or “0” is received as a “1”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Mis: “1” or “0” is received as a “No Response”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For K=3, Probability of False is very low (&lt;10</a:t>
            </a:r>
            <a:r>
              <a:rPr lang="en-US" sz="1600" baseline="30000" dirty="0" smtClean="0"/>
              <a:t>-6</a:t>
            </a:r>
            <a:r>
              <a:rPr lang="en-US" sz="1600" dirty="0" smtClean="0"/>
              <a:t>) for SNR ≥ -2 dB </a:t>
            </a:r>
            <a:br>
              <a:rPr lang="en-US" sz="1600" dirty="0" smtClean="0"/>
            </a:br>
            <a:r>
              <a:rPr lang="en-US" sz="1600" dirty="0" smtClean="0"/>
              <a:t>For K=1, we only have two states.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See Appendix A for simulation results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Example of Detection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370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1800" dirty="0" smtClean="0"/>
              <a:t>We define an NDP short feedback report mechanism based on 18 tone sets per 20 MHz</a:t>
            </a:r>
          </a:p>
          <a:p>
            <a:r>
              <a:rPr lang="en-US" sz="1800" dirty="0" smtClean="0"/>
              <a:t>Users are multiplexed in the frequency and time using 2x2 P matrix.</a:t>
            </a:r>
          </a:p>
          <a:p>
            <a:r>
              <a:rPr lang="en-US" sz="1800" dirty="0" smtClean="0"/>
              <a:t>The design has the following attributes:</a:t>
            </a:r>
          </a:p>
          <a:p>
            <a:pPr lvl="1"/>
            <a:r>
              <a:rPr lang="en-US" dirty="0" smtClean="0"/>
              <a:t>Frequency spreading of tone set and complementary tone set are adjacent; makes </a:t>
            </a:r>
            <a:r>
              <a:rPr lang="en-US" dirty="0"/>
              <a:t>the RX detection insensitive to the Channel frequency response</a:t>
            </a:r>
          </a:p>
          <a:p>
            <a:pPr lvl="1"/>
            <a:r>
              <a:rPr lang="en-US" dirty="0"/>
              <a:t>Detection algorithm is independent of RX </a:t>
            </a:r>
            <a:r>
              <a:rPr lang="en-US" dirty="0" smtClean="0"/>
              <a:t>level, </a:t>
            </a:r>
            <a:r>
              <a:rPr lang="en-US" dirty="0"/>
              <a:t>number of RX antennas and </a:t>
            </a:r>
            <a:r>
              <a:rPr lang="en-US" dirty="0" smtClean="0"/>
              <a:t>Sequence</a:t>
            </a:r>
          </a:p>
          <a:p>
            <a:pPr lvl="1"/>
            <a:r>
              <a:rPr lang="en-US" dirty="0" smtClean="0"/>
              <a:t>Detection is robust to interference</a:t>
            </a:r>
            <a:endParaRPr lang="en-US" dirty="0"/>
          </a:p>
          <a:p>
            <a:pPr lvl="1"/>
            <a:r>
              <a:rPr lang="en-US" dirty="0" smtClean="0"/>
              <a:t>Feedback </a:t>
            </a:r>
            <a:r>
              <a:rPr lang="en-US" dirty="0"/>
              <a:t>response is an affirmative b</a:t>
            </a:r>
            <a:r>
              <a:rPr lang="en-US" baseline="-25000" dirty="0"/>
              <a:t>n</a:t>
            </a:r>
            <a:r>
              <a:rPr lang="en-US" dirty="0"/>
              <a:t> = 1 or b</a:t>
            </a:r>
            <a:r>
              <a:rPr lang="en-US" baseline="-25000" dirty="0"/>
              <a:t>n</a:t>
            </a:r>
            <a:r>
              <a:rPr lang="en-US" dirty="0"/>
              <a:t> = 0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SNR ≥ </a:t>
            </a:r>
            <a:r>
              <a:rPr lang="en-US" dirty="0" smtClean="0"/>
              <a:t>-2 dB and 4 RX antenna, </a:t>
            </a:r>
            <a:r>
              <a:rPr lang="en-US" dirty="0"/>
              <a:t>False detection </a:t>
            </a:r>
            <a:r>
              <a:rPr lang="en-US" dirty="0" smtClean="0"/>
              <a:t>is </a:t>
            </a:r>
            <a:r>
              <a:rPr lang="en-US" dirty="0"/>
              <a:t>very </a:t>
            </a:r>
            <a:r>
              <a:rPr lang="en-US" dirty="0" smtClean="0"/>
              <a:t>low </a:t>
            </a:r>
            <a:r>
              <a:rPr lang="en-US" dirty="0"/>
              <a:t>(&lt; 10</a:t>
            </a:r>
            <a:r>
              <a:rPr lang="en-US" baseline="30000" dirty="0"/>
              <a:t>-6</a:t>
            </a:r>
            <a:r>
              <a:rPr lang="en-US" dirty="0"/>
              <a:t>)</a:t>
            </a:r>
            <a:endParaRPr lang="en-US" baseline="30000" dirty="0"/>
          </a:p>
          <a:p>
            <a:pPr lvl="1"/>
            <a:r>
              <a:rPr lang="en-US" dirty="0" smtClean="0"/>
              <a:t>6 </a:t>
            </a:r>
            <a:r>
              <a:rPr lang="en-US" dirty="0"/>
              <a:t>tones sequence </a:t>
            </a:r>
            <a:r>
              <a:rPr lang="en-US" dirty="0" smtClean="0"/>
              <a:t>PAPR is between 4.26 to 7.78 dB Median is 4.60 dB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5995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[1] IEEE 802.11-16/1367r0: </a:t>
            </a:r>
            <a:r>
              <a:rPr lang="en-US" dirty="0" smtClean="0">
                <a:hlinkClick r:id="rId2"/>
              </a:rPr>
              <a:t>NDP feedback report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IEEE 802.11-15/1334r1: </a:t>
            </a:r>
            <a:r>
              <a:rPr lang="en-US" dirty="0">
                <a:hlinkClick r:id="rId3"/>
              </a:rPr>
              <a:t>HE-LTF sequence design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[3] IEEE 11-16-0xxx-00-00ax-Proposed spec text for NDP feedback report </a:t>
            </a:r>
            <a:r>
              <a:rPr lang="en-US" dirty="0" smtClean="0"/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9366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to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NDP short feedback </a:t>
            </a:r>
            <a:r>
              <a:rPr lang="en-US" dirty="0" smtClean="0"/>
              <a:t>report as described in slides 6-8?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2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600325"/>
            <a:ext cx="7772400" cy="1362075"/>
          </a:xfrm>
        </p:spPr>
        <p:txBody>
          <a:bodyPr/>
          <a:lstStyle/>
          <a:p>
            <a:r>
              <a:rPr lang="en-US" dirty="0" smtClean="0"/>
              <a:t>Appendix A – Simulations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1600" b="0" dirty="0" smtClean="0"/>
              <a:t>Results over various channels, antenna configuration, CFO values and loading </a:t>
            </a:r>
            <a:endParaRPr lang="en-US" sz="1600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7595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400" dirty="0" smtClean="0"/>
              <a:t>Flat channel, CFO=0</a:t>
            </a:r>
            <a:r>
              <a:rPr lang="en-US" sz="2400" dirty="0"/>
              <a:t>, </a:t>
            </a:r>
            <a:r>
              <a:rPr lang="en-US" sz="2400" dirty="0" smtClean="0"/>
              <a:t>K=3</a:t>
            </a:r>
            <a:r>
              <a:rPr lang="en-US" sz="2400" dirty="0"/>
              <a:t>, </a:t>
            </a:r>
            <a:r>
              <a:rPr lang="en-US" sz="2400" dirty="0" smtClean="0"/>
              <a:t>[1, 2</a:t>
            </a:r>
            <a:r>
              <a:rPr lang="en-US" sz="2400" dirty="0"/>
              <a:t>, </a:t>
            </a:r>
            <a:r>
              <a:rPr lang="en-US" sz="2400" dirty="0" smtClean="0"/>
              <a:t>4] RX Antennas,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ss</a:t>
            </a:r>
            <a:r>
              <a:rPr lang="en-US" sz="2400" dirty="0" smtClean="0"/>
              <a:t>=2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sp>
        <p:nvSpPr>
          <p:cNvPr id="18" name="Down Arrow 17"/>
          <p:cNvSpPr/>
          <p:nvPr/>
        </p:nvSpPr>
        <p:spPr bwMode="auto">
          <a:xfrm>
            <a:off x="4204113" y="4419600"/>
            <a:ext cx="174976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33800" y="3711714"/>
            <a:ext cx="1223412" cy="70788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sz="1000" dirty="0"/>
              <a:t>0 dB </a:t>
            </a:r>
            <a:r>
              <a:rPr lang="en-US" sz="1000" dirty="0" smtClean="0"/>
              <a:t>refers to noise </a:t>
            </a:r>
          </a:p>
          <a:p>
            <a:r>
              <a:rPr lang="en-US" sz="1000" dirty="0" smtClean="0"/>
              <a:t>power in 12 tones.</a:t>
            </a:r>
            <a:endParaRPr lang="en-US" sz="1000" dirty="0"/>
          </a:p>
          <a:p>
            <a:r>
              <a:rPr lang="en-US" sz="1000" dirty="0" smtClean="0"/>
              <a:t>SNR = -13.05 dB</a:t>
            </a:r>
            <a:br>
              <a:rPr lang="en-US" sz="1000" dirty="0" smtClean="0"/>
            </a:br>
            <a:r>
              <a:rPr lang="en-US" sz="1000" dirty="0" smtClean="0"/>
              <a:t>relative to 242 RU</a:t>
            </a:r>
            <a:endParaRPr lang="en-US" sz="1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95630"/>
              </p:ext>
            </p:extLst>
          </p:nvPr>
        </p:nvGraphicFramePr>
        <p:xfrm>
          <a:off x="7543800" y="1600200"/>
          <a:ext cx="15240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762000"/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Nb. of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RX Antennas</a:t>
                      </a:r>
                      <a:endParaRPr lang="en-US" sz="1200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“1” or “0” from  “No Response”</a:t>
                      </a:r>
                      <a:endParaRPr lang="en-US" sz="1200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2.29e-2</a:t>
                      </a:r>
                      <a:endParaRPr lang="en-US" sz="1200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3.10e-3</a:t>
                      </a:r>
                      <a:endParaRPr lang="en-US" sz="1200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7.27e-5</a:t>
                      </a:r>
                      <a:endParaRPr lang="en-US" sz="1200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05524" y="13378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920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000" dirty="0" smtClean="0"/>
              <a:t>Multipath Channel, </a:t>
            </a:r>
            <a:r>
              <a:rPr lang="en-US" sz="2000" dirty="0"/>
              <a:t>CFO = 0, K = 3</a:t>
            </a:r>
            <a:r>
              <a:rPr lang="en-US" sz="2000" dirty="0" smtClean="0"/>
              <a:t>,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ss</a:t>
            </a:r>
            <a:r>
              <a:rPr lang="en-US" sz="2000" baseline="-25000" dirty="0" smtClean="0"/>
              <a:t> </a:t>
            </a:r>
            <a:r>
              <a:rPr lang="en-US" sz="2000" dirty="0"/>
              <a:t>= 2, 4 and 8 RX Antennas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18" name="TextBox 17"/>
          <p:cNvSpPr txBox="1"/>
          <p:nvPr/>
        </p:nvSpPr>
        <p:spPr>
          <a:xfrm>
            <a:off x="1905524" y="13378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918995" y="5181600"/>
            <a:ext cx="1989647" cy="83099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/>
              <a:t>For ≥ </a:t>
            </a:r>
            <a:r>
              <a:rPr lang="en-US" dirty="0" smtClean="0"/>
              <a:t>4 RX antennas and</a:t>
            </a:r>
          </a:p>
          <a:p>
            <a:r>
              <a:rPr lang="en-US" dirty="0" smtClean="0"/>
              <a:t>Ch. D, E and </a:t>
            </a:r>
            <a:r>
              <a:rPr lang="en-US" dirty="0" err="1" smtClean="0"/>
              <a:t>Umi</a:t>
            </a:r>
            <a:r>
              <a:rPr lang="en-US" dirty="0" smtClean="0"/>
              <a:t>-NLOS</a:t>
            </a:r>
            <a:br>
              <a:rPr lang="en-US" dirty="0" smtClean="0"/>
            </a:br>
            <a:r>
              <a:rPr lang="en-US" dirty="0" smtClean="0"/>
              <a:t>with SNR </a:t>
            </a:r>
            <a:r>
              <a:rPr lang="en-US" dirty="0"/>
              <a:t>≥ -2 dB</a:t>
            </a:r>
          </a:p>
          <a:p>
            <a:r>
              <a:rPr lang="en-US" dirty="0" smtClean="0"/>
              <a:t>Probability of False &lt;= 10</a:t>
            </a:r>
            <a:r>
              <a:rPr lang="en-US" baseline="30000" dirty="0" smtClean="0"/>
              <a:t>-6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048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r>
              <a:rPr lang="en-US" sz="1800" dirty="0" smtClean="0"/>
              <a:t>1x1, 1x2 and 1x4 </a:t>
            </a:r>
            <a:r>
              <a:rPr lang="en-US" sz="1800" dirty="0"/>
              <a:t>(TX antennas x  RX antennas)</a:t>
            </a:r>
          </a:p>
          <a:p>
            <a:r>
              <a:rPr lang="en-US" sz="1800" dirty="0" err="1"/>
              <a:t>N</a:t>
            </a:r>
            <a:r>
              <a:rPr lang="en-US" sz="1800" baseline="-25000" dirty="0" err="1"/>
              <a:t>ss</a:t>
            </a:r>
            <a:r>
              <a:rPr lang="en-US" sz="1800" dirty="0"/>
              <a:t> = </a:t>
            </a:r>
            <a:r>
              <a:rPr lang="en-US" sz="1800" dirty="0" smtClean="0"/>
              <a:t>2</a:t>
            </a:r>
          </a:p>
          <a:p>
            <a:r>
              <a:rPr lang="en-US" sz="1800" dirty="0" smtClean="0"/>
              <a:t>K=3</a:t>
            </a:r>
            <a:endParaRPr lang="en-US" sz="1800" dirty="0"/>
          </a:p>
          <a:p>
            <a:r>
              <a:rPr lang="en-US" sz="1800" dirty="0"/>
              <a:t>Channel D: SNR is for the ensemble of channel realizations</a:t>
            </a:r>
          </a:p>
          <a:p>
            <a:r>
              <a:rPr lang="en-US" sz="1800" dirty="0"/>
              <a:t>Timing offset added</a:t>
            </a:r>
          </a:p>
          <a:p>
            <a:pPr lvl="1"/>
            <a:r>
              <a:rPr lang="en-US" sz="1600" dirty="0"/>
              <a:t>+400 ns of timing error plus round trip delay for 100 m </a:t>
            </a:r>
          </a:p>
          <a:p>
            <a:r>
              <a:rPr lang="en-US" sz="1800" dirty="0"/>
              <a:t>CFO and Power imbalance added</a:t>
            </a:r>
          </a:p>
          <a:p>
            <a:r>
              <a:rPr lang="en-US" sz="1800" dirty="0" smtClean="0"/>
              <a:t>RX antennas signals </a:t>
            </a:r>
            <a:r>
              <a:rPr lang="en-US" sz="1800" dirty="0"/>
              <a:t>are </a:t>
            </a:r>
            <a:r>
              <a:rPr lang="en-US" sz="1800" dirty="0" smtClean="0"/>
              <a:t>equally combined</a:t>
            </a:r>
          </a:p>
          <a:p>
            <a:pPr lvl="1"/>
            <a:r>
              <a:rPr lang="en-US" sz="1600" u="sng" dirty="0"/>
              <a:t>F</a:t>
            </a:r>
            <a:r>
              <a:rPr lang="en-US" sz="1600" u="sng" dirty="0" smtClean="0"/>
              <a:t>lat channel and MIS=10</a:t>
            </a:r>
            <a:r>
              <a:rPr lang="en-US" sz="1600" u="sng" baseline="30000" dirty="0" smtClean="0"/>
              <a:t>-2</a:t>
            </a:r>
            <a:r>
              <a:rPr lang="en-US" sz="1600" u="sng" dirty="0" smtClean="0"/>
              <a:t> : gain of 4 RX vs. 1 RX is 2 dB</a:t>
            </a:r>
          </a:p>
          <a:p>
            <a:pPr lvl="1"/>
            <a:r>
              <a:rPr lang="en-US" sz="1600" u="sng" dirty="0" smtClean="0"/>
              <a:t>D channel and MIS=10</a:t>
            </a:r>
            <a:r>
              <a:rPr lang="en-US" sz="1600" u="sng" baseline="30000" dirty="0" smtClean="0"/>
              <a:t>-2</a:t>
            </a:r>
            <a:r>
              <a:rPr lang="en-US" sz="1600" u="sng" dirty="0" smtClean="0"/>
              <a:t> : gain </a:t>
            </a:r>
            <a:r>
              <a:rPr lang="en-US" sz="1600" u="sng" dirty="0"/>
              <a:t>of 4 RX vs. 1 RX</a:t>
            </a:r>
            <a:r>
              <a:rPr lang="en-US" sz="1600" u="sng" dirty="0" smtClean="0"/>
              <a:t> </a:t>
            </a:r>
            <a:r>
              <a:rPr lang="en-US" sz="1600" u="sng" dirty="0"/>
              <a:t>is </a:t>
            </a:r>
            <a:r>
              <a:rPr lang="en-US" sz="1600" u="sng" dirty="0" smtClean="0"/>
              <a:t>4.6 dB</a:t>
            </a:r>
            <a:endParaRPr lang="en-US" sz="1600" u="sng" dirty="0"/>
          </a:p>
          <a:p>
            <a:r>
              <a:rPr lang="en-US" sz="1800" dirty="0"/>
              <a:t>Worst case analysis;</a:t>
            </a:r>
          </a:p>
          <a:p>
            <a:pPr lvl="1"/>
            <a:r>
              <a:rPr lang="en-US" sz="1600" dirty="0"/>
              <a:t>STA #1 reply b</a:t>
            </a:r>
            <a:r>
              <a:rPr lang="en-US" sz="1600" baseline="-25000" dirty="0"/>
              <a:t>0</a:t>
            </a:r>
            <a:r>
              <a:rPr lang="en-US" sz="1600" dirty="0"/>
              <a:t> = 1 and STA #2 </a:t>
            </a:r>
            <a:r>
              <a:rPr lang="en-US" sz="1600" dirty="0" smtClean="0"/>
              <a:t>reply </a:t>
            </a:r>
            <a:r>
              <a:rPr lang="en-US" sz="1600" dirty="0"/>
              <a:t>b</a:t>
            </a:r>
            <a:r>
              <a:rPr lang="en-US" sz="1600" baseline="-25000" dirty="0"/>
              <a:t>0</a:t>
            </a:r>
            <a:r>
              <a:rPr lang="en-US" sz="1600" dirty="0"/>
              <a:t> = 0</a:t>
            </a:r>
          </a:p>
          <a:p>
            <a:pPr lvl="1"/>
            <a:r>
              <a:rPr lang="en-US" sz="1600" dirty="0"/>
              <a:t>Select tone locations that maximize crosstalk</a:t>
            </a:r>
          </a:p>
          <a:p>
            <a:pPr lvl="2"/>
            <a:r>
              <a:rPr lang="en-US" sz="1400" b="1" dirty="0"/>
              <a:t>b</a:t>
            </a:r>
            <a:r>
              <a:rPr lang="en-US" sz="1400" b="1" baseline="-25000" dirty="0"/>
              <a:t>0</a:t>
            </a:r>
            <a:r>
              <a:rPr lang="en-US" sz="1400" b="1" dirty="0"/>
              <a:t> = 1 </a:t>
            </a:r>
            <a:r>
              <a:rPr lang="en-US" sz="1400" dirty="0">
                <a:sym typeface="Wingdings" panose="05000000000000000000" pitchFamily="2" charset="2"/>
              </a:rPr>
              <a:t> </a:t>
            </a:r>
            <a:r>
              <a:rPr lang="en-US" sz="1400" dirty="0" smtClean="0">
                <a:sym typeface="Wingdings" panose="05000000000000000000" pitchFamily="2" charset="2"/>
              </a:rPr>
              <a:t>Energy on t</a:t>
            </a:r>
            <a:r>
              <a:rPr lang="en-US" sz="1400" dirty="0" smtClean="0"/>
              <a:t>ones set: [-</a:t>
            </a:r>
            <a:r>
              <a:rPr lang="en-US" sz="1400" dirty="0"/>
              <a:t>113,-77,-</a:t>
            </a:r>
            <a:r>
              <a:rPr lang="en-US" sz="1400" dirty="0" smtClean="0"/>
              <a:t>41,6,42,78]</a:t>
            </a:r>
          </a:p>
          <a:p>
            <a:pPr lvl="2"/>
            <a:r>
              <a:rPr lang="en-US" sz="1400" b="1" dirty="0" smtClean="0"/>
              <a:t>b</a:t>
            </a:r>
            <a:r>
              <a:rPr lang="en-US" sz="1400" b="1" baseline="-25000" dirty="0" smtClean="0"/>
              <a:t>0</a:t>
            </a:r>
            <a:r>
              <a:rPr lang="en-US" sz="1400" b="1" dirty="0" smtClean="0"/>
              <a:t> </a:t>
            </a:r>
            <a:r>
              <a:rPr lang="en-US" sz="1400" b="1" dirty="0"/>
              <a:t>= 0</a:t>
            </a:r>
            <a:r>
              <a:rPr lang="en-US" sz="1400" dirty="0"/>
              <a:t> </a:t>
            </a:r>
            <a:r>
              <a:rPr lang="en-US" sz="1400" dirty="0">
                <a:sym typeface="Wingdings" panose="05000000000000000000" pitchFamily="2" charset="2"/>
              </a:rPr>
              <a:t></a:t>
            </a:r>
            <a:r>
              <a:rPr lang="en-US" sz="1400" dirty="0"/>
              <a:t> </a:t>
            </a:r>
            <a:r>
              <a:rPr lang="en-US" sz="1400" dirty="0" smtClean="0"/>
              <a:t>Energy on tones set: [-</a:t>
            </a:r>
            <a:r>
              <a:rPr lang="en-US" sz="1400" dirty="0"/>
              <a:t>112,-76,-</a:t>
            </a:r>
            <a:r>
              <a:rPr lang="en-US" sz="1400" dirty="0" smtClean="0"/>
              <a:t>40,7,43,79]</a:t>
            </a:r>
            <a:endParaRPr lang="en-US" sz="1400" dirty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400" dirty="0" smtClean="0"/>
              <a:t>Simulations of 2 </a:t>
            </a:r>
            <a:r>
              <a:rPr lang="en-US" sz="2400" dirty="0" err="1" smtClean="0"/>
              <a:t>STA</a:t>
            </a:r>
            <a:r>
              <a:rPr lang="en-US" sz="2400" dirty="0" smtClean="0"/>
              <a:t> with CFO and power imbalance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2314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sz="2400" dirty="0" smtClean="0"/>
              <a:t>Cont. - </a:t>
            </a:r>
            <a:r>
              <a:rPr lang="en-US" sz="2400" dirty="0" err="1" smtClean="0"/>
              <a:t>STA</a:t>
            </a:r>
            <a:r>
              <a:rPr lang="en-US" sz="2400" dirty="0" smtClean="0"/>
              <a:t> </a:t>
            </a:r>
            <a:r>
              <a:rPr lang="en-US" sz="2400" dirty="0"/>
              <a:t>#1 Probability </a:t>
            </a:r>
            <a:r>
              <a:rPr lang="en-US" sz="2400" dirty="0" err="1"/>
              <a:t>Mis</a:t>
            </a:r>
            <a:r>
              <a:rPr lang="en-US" sz="2400" dirty="0"/>
              <a:t> &amp; </a:t>
            </a:r>
            <a:r>
              <a:rPr lang="en-US" sz="2400" dirty="0" smtClean="0"/>
              <a:t>False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12" name="TextBox 11"/>
          <p:cNvSpPr txBox="1"/>
          <p:nvPr/>
        </p:nvSpPr>
        <p:spPr>
          <a:xfrm>
            <a:off x="5356125" y="5105400"/>
            <a:ext cx="2111475" cy="93871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AP: 1, 2 and 4 RX antennas</a:t>
            </a:r>
          </a:p>
          <a:p>
            <a:r>
              <a:rPr lang="en-US" sz="1100" dirty="0" smtClean="0"/>
              <a:t>CP: </a:t>
            </a:r>
            <a:r>
              <a:rPr lang="en-US" sz="1100" dirty="0"/>
              <a:t>1.6 us, Time offset: 1.0667 us</a:t>
            </a:r>
          </a:p>
          <a:p>
            <a:r>
              <a:rPr lang="en-US" sz="1100" dirty="0" smtClean="0"/>
              <a:t>#</a:t>
            </a:r>
            <a:r>
              <a:rPr lang="en-US" sz="1100" dirty="0"/>
              <a:t>1 send </a:t>
            </a:r>
            <a:r>
              <a:rPr lang="en-US" sz="1100" dirty="0" smtClean="0"/>
              <a:t>b0 </a:t>
            </a:r>
            <a:r>
              <a:rPr lang="en-US" sz="1100" dirty="0"/>
              <a:t>= 1, #</a:t>
            </a:r>
            <a:r>
              <a:rPr lang="en-US" sz="1100" dirty="0" smtClean="0"/>
              <a:t>2 send </a:t>
            </a:r>
            <a:r>
              <a:rPr lang="en-US" sz="1100" dirty="0"/>
              <a:t>b0 = </a:t>
            </a:r>
            <a:r>
              <a:rPr lang="en-US" sz="1100" dirty="0" smtClean="0"/>
              <a:t>0</a:t>
            </a:r>
            <a:endParaRPr lang="en-US" sz="1100" dirty="0"/>
          </a:p>
          <a:p>
            <a:r>
              <a:rPr lang="en-US" sz="1100" dirty="0" smtClean="0"/>
              <a:t>#1 to #2 power: [0, +9] dB</a:t>
            </a:r>
          </a:p>
          <a:p>
            <a:r>
              <a:rPr lang="en-US" sz="1100" dirty="0" smtClean="0"/>
              <a:t>#</a:t>
            </a:r>
            <a:r>
              <a:rPr lang="en-US" sz="1100" dirty="0"/>
              <a:t>1 to </a:t>
            </a:r>
            <a:r>
              <a:rPr lang="en-US" sz="1100" dirty="0" smtClean="0"/>
              <a:t>#2 CFO: [-350, +350] Hz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1905524" y="13378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286000" y="5599331"/>
            <a:ext cx="2050561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False for 4 RX antennas is not</a:t>
            </a:r>
            <a:br>
              <a:rPr lang="en-US" dirty="0" smtClean="0"/>
            </a:br>
            <a:r>
              <a:rPr lang="en-US" dirty="0" smtClean="0"/>
              <a:t>measurable for SNR ≥ -2 dB</a:t>
            </a:r>
          </a:p>
        </p:txBody>
      </p:sp>
    </p:spTree>
    <p:extLst>
      <p:ext uri="{BB962C8B-B14F-4D97-AF65-F5344CB8AC3E}">
        <p14:creationId xmlns:p14="http://schemas.microsoft.com/office/powerpoint/2010/main" val="144555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1800" dirty="0" smtClean="0"/>
              <a:t>18 </a:t>
            </a:r>
            <a:r>
              <a:rPr lang="en-US" sz="1800" dirty="0"/>
              <a:t>users </a:t>
            </a:r>
            <a:r>
              <a:rPr lang="en-US" sz="1800" dirty="0" smtClean="0"/>
              <a:t>(all tones are occupied) with </a:t>
            </a:r>
            <a:r>
              <a:rPr lang="en-US" sz="1800" dirty="0"/>
              <a:t>20 dB power imbalance</a:t>
            </a:r>
          </a:p>
          <a:p>
            <a:r>
              <a:rPr lang="en-US" sz="1800" dirty="0" smtClean="0"/>
              <a:t>Flat channel</a:t>
            </a:r>
          </a:p>
          <a:p>
            <a:r>
              <a:rPr lang="en-US" sz="1800" dirty="0" err="1" smtClean="0"/>
              <a:t>N</a:t>
            </a:r>
            <a:r>
              <a:rPr lang="en-US" sz="1800" baseline="-25000" dirty="0" err="1" smtClean="0"/>
              <a:t>ss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= 2 (2 symbols transmitted), users use first row of P-Matrix</a:t>
            </a:r>
          </a:p>
          <a:p>
            <a:r>
              <a:rPr lang="en-US" sz="1800" dirty="0" smtClean="0"/>
              <a:t>1 RX antenna and each user has 1 TX antenna</a:t>
            </a:r>
          </a:p>
          <a:p>
            <a:r>
              <a:rPr lang="en-US" sz="1800" dirty="0" smtClean="0"/>
              <a:t>Detection using K = 3</a:t>
            </a:r>
            <a:endParaRPr lang="en-US" sz="1800" dirty="0"/>
          </a:p>
          <a:p>
            <a:r>
              <a:rPr lang="en-US" sz="1800" dirty="0"/>
              <a:t>Simulation #</a:t>
            </a:r>
            <a:r>
              <a:rPr lang="en-US" sz="1800" dirty="0" smtClean="0"/>
              <a:t>1</a:t>
            </a:r>
          </a:p>
          <a:p>
            <a:pPr lvl="1"/>
            <a:r>
              <a:rPr lang="en-US" sz="1400" dirty="0" smtClean="0"/>
              <a:t>b = 1 on tone set [9], P = 0 dB, CFO = 350 Hz</a:t>
            </a:r>
          </a:p>
          <a:p>
            <a:pPr lvl="1"/>
            <a:r>
              <a:rPr lang="en-US" sz="1400" dirty="0" smtClean="0"/>
              <a:t>b </a:t>
            </a:r>
            <a:r>
              <a:rPr lang="en-US" sz="1400" dirty="0"/>
              <a:t>= 0 on tone set [1 3 5 7 11 13 15 17], P = 20 dB, CFO = -350 Hz</a:t>
            </a:r>
          </a:p>
          <a:p>
            <a:pPr lvl="1"/>
            <a:r>
              <a:rPr lang="en-US" sz="1400" dirty="0"/>
              <a:t>b = 0 on tone set [2 4 6 8 10 12 14 16 18], P = 20 dB, CFO = 350 Hz</a:t>
            </a:r>
            <a:endParaRPr lang="en-US" sz="2400" dirty="0"/>
          </a:p>
          <a:p>
            <a:r>
              <a:rPr lang="en-US" sz="1800" dirty="0"/>
              <a:t>Simulation #</a:t>
            </a:r>
            <a:r>
              <a:rPr lang="en-US" sz="1800" dirty="0" smtClean="0"/>
              <a:t>2</a:t>
            </a:r>
            <a:endParaRPr lang="en-US" sz="1800" dirty="0"/>
          </a:p>
          <a:p>
            <a:pPr lvl="1"/>
            <a:r>
              <a:rPr lang="en-US" sz="1400" dirty="0"/>
              <a:t>b = 1 on tone set [9], P = 0 dB, CFO = 1 </a:t>
            </a:r>
            <a:r>
              <a:rPr lang="en-US" sz="1400" dirty="0" smtClean="0"/>
              <a:t>KHz</a:t>
            </a:r>
            <a:endParaRPr lang="en-US" sz="1400" dirty="0"/>
          </a:p>
          <a:p>
            <a:pPr lvl="1"/>
            <a:r>
              <a:rPr lang="en-US" sz="1400" dirty="0"/>
              <a:t>b = 0 on tone set [1 3 5 7 11 13 15 17], P = 20 dB, CFO = -1 KHz</a:t>
            </a:r>
          </a:p>
          <a:p>
            <a:pPr lvl="1"/>
            <a:r>
              <a:rPr lang="en-US" sz="1400" dirty="0"/>
              <a:t>b = 0 on tone set [2 4 6 8 10 12 14 16 18], P = 20 dB, CFO = 1 KHz</a:t>
            </a:r>
            <a:endParaRPr lang="en-US" sz="2400" dirty="0"/>
          </a:p>
          <a:p>
            <a:r>
              <a:rPr lang="en-US" sz="1800" dirty="0"/>
              <a:t>Simulation #</a:t>
            </a:r>
            <a:r>
              <a:rPr lang="en-US" sz="1800" dirty="0" smtClean="0"/>
              <a:t>3</a:t>
            </a:r>
            <a:endParaRPr lang="en-US" sz="1800" dirty="0"/>
          </a:p>
          <a:p>
            <a:pPr lvl="1"/>
            <a:r>
              <a:rPr lang="en-US" sz="1400" dirty="0"/>
              <a:t>b = 1 on tone set [9], P = 0 dB, CFO = 4 </a:t>
            </a:r>
            <a:r>
              <a:rPr lang="en-US" sz="1400" dirty="0" smtClean="0"/>
              <a:t>KHz</a:t>
            </a:r>
            <a:endParaRPr lang="en-US" sz="1400" dirty="0"/>
          </a:p>
          <a:p>
            <a:pPr lvl="1"/>
            <a:r>
              <a:rPr lang="en-US" sz="1400" dirty="0"/>
              <a:t>b = 0 on tone set [1 3 5 7 11 13 15 17], P = 20 dB, CFO = -4 KHz</a:t>
            </a:r>
          </a:p>
          <a:p>
            <a:pPr lvl="1"/>
            <a:r>
              <a:rPr lang="en-US" sz="1400" dirty="0"/>
              <a:t>b = 0 on tone set [2 4 6 8 10 12 14 16 18], P = 20 dB, CFO = 4 </a:t>
            </a:r>
            <a:r>
              <a:rPr lang="en-US" sz="1400" dirty="0" smtClean="0"/>
              <a:t>KHz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685800"/>
          </a:xfrm>
        </p:spPr>
        <p:txBody>
          <a:bodyPr/>
          <a:lstStyle/>
          <a:p>
            <a:r>
              <a:rPr lang="en-US" sz="2400" dirty="0" smtClean="0"/>
              <a:t>Simulation of </a:t>
            </a:r>
            <a:r>
              <a:rPr lang="en-US" sz="2400" dirty="0" smtClean="0"/>
              <a:t>a </a:t>
            </a:r>
            <a:r>
              <a:rPr lang="en-US" sz="2400" dirty="0" smtClean="0"/>
              <a:t>Loaded System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0137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Based </a:t>
            </a:r>
            <a:r>
              <a:rPr lang="en-US" dirty="0" smtClean="0"/>
              <a:t>on discussions and SP during the March meeting, this revision includes a proposal for one specific design as follows:</a:t>
            </a:r>
          </a:p>
          <a:p>
            <a:pPr lvl="1"/>
            <a:r>
              <a:rPr lang="en-US" dirty="0" smtClean="0"/>
              <a:t>One bit feedback only without high power mode</a:t>
            </a:r>
          </a:p>
          <a:p>
            <a:pPr lvl="1"/>
            <a:r>
              <a:rPr lang="en-US" dirty="0" smtClean="0"/>
              <a:t>One N</a:t>
            </a:r>
            <a:r>
              <a:rPr lang="en-US" baseline="-25000" dirty="0" smtClean="0"/>
              <a:t>ss</a:t>
            </a:r>
            <a:r>
              <a:rPr lang="en-US" dirty="0" smtClean="0"/>
              <a:t> value, N</a:t>
            </a:r>
            <a:r>
              <a:rPr lang="en-US" baseline="-25000" dirty="0" smtClean="0"/>
              <a:t>ss</a:t>
            </a:r>
            <a:r>
              <a:rPr lang="en-US" dirty="0" smtClean="0"/>
              <a:t>=2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smtClean="0"/>
              <a:t>This </a:t>
            </a:r>
            <a:r>
              <a:rPr lang="en-US" dirty="0" smtClean="0"/>
              <a:t>proposal seems to be the sweet spot between overhead,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       robustness </a:t>
            </a:r>
            <a:r>
              <a:rPr lang="en-US" dirty="0" smtClean="0"/>
              <a:t>and the maximum supportable number of users.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also revised the simulation results in Appendix A and added more simulation for </a:t>
            </a:r>
            <a:r>
              <a:rPr lang="en-US" dirty="0" err="1" smtClean="0"/>
              <a:t>CW</a:t>
            </a:r>
            <a:r>
              <a:rPr lang="en-US" dirty="0" smtClean="0"/>
              <a:t> interference in Appendix D.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Revision r4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95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sp>
        <p:nvSpPr>
          <p:cNvPr id="10" name="TextBox 9"/>
          <p:cNvSpPr txBox="1"/>
          <p:nvPr/>
        </p:nvSpPr>
        <p:spPr>
          <a:xfrm>
            <a:off x="2772335" y="4572000"/>
            <a:ext cx="1651414" cy="5847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</a:t>
            </a:r>
            <a:br>
              <a:rPr lang="en-US" sz="1600" dirty="0" smtClean="0"/>
            </a:br>
            <a:r>
              <a:rPr lang="en-US" sz="1600" dirty="0" smtClean="0"/>
              <a:t>power in 12 tones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966432" y="1307068"/>
            <a:ext cx="332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Probability for user on tone set </a:t>
            </a:r>
            <a:r>
              <a:rPr lang="en-US" sz="1800" dirty="0" smtClean="0"/>
              <a:t>9</a:t>
            </a:r>
            <a:endParaRPr lang="en-US" sz="1800" dirty="0"/>
          </a:p>
        </p:txBody>
      </p:sp>
      <p:sp>
        <p:nvSpPr>
          <p:cNvPr id="11" name="Title 4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685800"/>
          </a:xfrm>
        </p:spPr>
        <p:txBody>
          <a:bodyPr/>
          <a:lstStyle/>
          <a:p>
            <a:r>
              <a:rPr lang="en-US" sz="2400" dirty="0" smtClean="0"/>
              <a:t>Cont.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705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Degradation </a:t>
            </a:r>
            <a:r>
              <a:rPr lang="en-US" dirty="0"/>
              <a:t>is negligible </a:t>
            </a:r>
            <a:r>
              <a:rPr lang="en-US" dirty="0" smtClean="0"/>
              <a:t>if CFO ≤ 1 KHz and power imbalance ≤ 20 dB, irrespective of Channel response</a:t>
            </a:r>
          </a:p>
          <a:p>
            <a:pPr lvl="1"/>
            <a:r>
              <a:rPr lang="en-US" dirty="0" smtClean="0"/>
              <a:t>18 users with +20 dB power imbalance and CFO = 350 Hz and 1000 Hz (slide #20) has same probability as 1 user with CFO = 0 Hz (slide #15)</a:t>
            </a:r>
          </a:p>
          <a:p>
            <a:pPr lvl="1"/>
            <a:r>
              <a:rPr lang="en-US" dirty="0" smtClean="0"/>
              <a:t>2 users with +</a:t>
            </a:r>
            <a:r>
              <a:rPr lang="en-US" dirty="0"/>
              <a:t>9 dB power imbalance </a:t>
            </a:r>
            <a:r>
              <a:rPr lang="en-US" dirty="0" smtClean="0"/>
              <a:t>and </a:t>
            </a:r>
            <a:r>
              <a:rPr lang="en-US" dirty="0"/>
              <a:t>CFO = 350 Hz </a:t>
            </a:r>
            <a:r>
              <a:rPr lang="en-US" dirty="0" smtClean="0"/>
              <a:t>Channel D, 4 RX antennas (slide #18) </a:t>
            </a:r>
            <a:r>
              <a:rPr lang="en-US" dirty="0"/>
              <a:t>has same probability as 1 user with CFO = 0 </a:t>
            </a:r>
            <a:r>
              <a:rPr lang="en-US" dirty="0" smtClean="0"/>
              <a:t>Hz, Channel D, 4 RX antennas (slide #16)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At MIS = 10</a:t>
            </a:r>
            <a:r>
              <a:rPr lang="en-US" baseline="30000" dirty="0" smtClean="0"/>
              <a:t>-2 </a:t>
            </a:r>
            <a:r>
              <a:rPr lang="en-US" dirty="0" smtClean="0"/>
              <a:t>, Gain for 4 RX combining vs. 1 RX antenna:</a:t>
            </a:r>
          </a:p>
          <a:p>
            <a:pPr lvl="1"/>
            <a:r>
              <a:rPr lang="en-US" dirty="0" smtClean="0"/>
              <a:t>Flat channel	: 2.0 dB</a:t>
            </a:r>
          </a:p>
          <a:p>
            <a:pPr lvl="1"/>
            <a:r>
              <a:rPr lang="en-US" dirty="0" smtClean="0"/>
              <a:t>D </a:t>
            </a:r>
            <a:r>
              <a:rPr lang="en-US" dirty="0"/>
              <a:t>channel 	</a:t>
            </a:r>
            <a:r>
              <a:rPr lang="en-US" dirty="0" smtClean="0"/>
              <a:t>	: 4.6 dB</a:t>
            </a:r>
          </a:p>
          <a:p>
            <a:pPr lvl="1"/>
            <a:r>
              <a:rPr lang="en-US" dirty="0" err="1" smtClean="0"/>
              <a:t>UMi</a:t>
            </a:r>
            <a:r>
              <a:rPr lang="en-US" dirty="0" smtClean="0"/>
              <a:t>-NLOS channel	: 4.9 dB</a:t>
            </a:r>
          </a:p>
          <a:p>
            <a:pPr lvl="1"/>
            <a:endParaRPr lang="en-US" dirty="0"/>
          </a:p>
          <a:p>
            <a:r>
              <a:rPr lang="en-US" dirty="0" smtClean="0"/>
              <a:t>No measurable error floor for Flat, D, E and </a:t>
            </a:r>
            <a:r>
              <a:rPr lang="en-US" dirty="0" err="1" smtClean="0"/>
              <a:t>UMi</a:t>
            </a:r>
            <a:r>
              <a:rPr lang="en-US" dirty="0" smtClean="0"/>
              <a:t>-NLOS channel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Simulation Summary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9136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124200"/>
            <a:ext cx="7772400" cy="1362075"/>
          </a:xfrm>
        </p:spPr>
        <p:txBody>
          <a:bodyPr/>
          <a:lstStyle/>
          <a:p>
            <a:r>
              <a:rPr lang="en-US" dirty="0" smtClean="0"/>
              <a:t>Appendix - 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7452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400" dirty="0" smtClean="0"/>
              <a:t>Tones alignment between 20 MHz only STAs and 40/80 MHz STAs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8812530" cy="405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568065" y="2602230"/>
            <a:ext cx="198120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Four 20 MHz only STAs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568065" y="4202430"/>
            <a:ext cx="198120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80 MHz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568065" y="5571053"/>
            <a:ext cx="198120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4</a:t>
            </a:r>
            <a:r>
              <a:rPr lang="en-US" sz="1400" dirty="0" smtClean="0"/>
              <a:t>0 MHz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686614" y="4992707"/>
            <a:ext cx="22783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Tones at [-</a:t>
            </a:r>
            <a:r>
              <a:rPr lang="en-US" sz="1600" b="1" dirty="0">
                <a:solidFill>
                  <a:srgbClr val="FF0000"/>
                </a:solidFill>
              </a:rPr>
              <a:t>116:-2, </a:t>
            </a:r>
            <a:r>
              <a:rPr lang="en-US" sz="1600" b="1" dirty="0" smtClean="0">
                <a:solidFill>
                  <a:srgbClr val="FF0000"/>
                </a:solidFill>
              </a:rPr>
              <a:t>2:116]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a</a:t>
            </a:r>
            <a:r>
              <a:rPr lang="en-US" sz="1600" b="1" dirty="0" smtClean="0">
                <a:solidFill>
                  <a:srgbClr val="FF0000"/>
                </a:solidFill>
              </a:rPr>
              <a:t>re common to 20 MHz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only, 40 and 80 MHz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tone plan</a:t>
            </a:r>
          </a:p>
        </p:txBody>
      </p:sp>
    </p:spTree>
    <p:extLst>
      <p:ext uri="{BB962C8B-B14F-4D97-AF65-F5344CB8AC3E}">
        <p14:creationId xmlns:p14="http://schemas.microsoft.com/office/powerpoint/2010/main" val="165348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124200"/>
            <a:ext cx="7772400" cy="1362075"/>
          </a:xfrm>
        </p:spPr>
        <p:txBody>
          <a:bodyPr/>
          <a:lstStyle/>
          <a:p>
            <a:r>
              <a:rPr lang="en-US" dirty="0" smtClean="0"/>
              <a:t>Appendix - 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499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 smtClean="0"/>
              <a:t>Comparison of Proposed Schemes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r>
              <a:rPr lang="en-US" dirty="0" smtClean="0"/>
              <a:t>We compare the proposed scheme which we name in the plots M-OOK (Manchester OOK) with an alternative scheme which we call D-BPSK</a:t>
            </a:r>
          </a:p>
          <a:p>
            <a:r>
              <a:rPr lang="en-US" dirty="0" smtClean="0"/>
              <a:t>In the D-BPSK all 12 tones are populated, for example for tone set 1</a:t>
            </a:r>
          </a:p>
          <a:p>
            <a:pPr lvl="2"/>
            <a:r>
              <a:rPr lang="en-US" b="1" dirty="0"/>
              <a:t>b</a:t>
            </a:r>
            <a:r>
              <a:rPr lang="en-US" b="1" baseline="-25000" dirty="0"/>
              <a:t>0</a:t>
            </a:r>
            <a:r>
              <a:rPr lang="en-US" b="1" dirty="0"/>
              <a:t> = 1 </a:t>
            </a:r>
            <a:r>
              <a:rPr lang="en-US" dirty="0">
                <a:sym typeface="Wingdings" panose="05000000000000000000" pitchFamily="2" charset="2"/>
              </a:rPr>
              <a:t> T</a:t>
            </a:r>
            <a:r>
              <a:rPr lang="en-US" dirty="0"/>
              <a:t>ones locations: -113,-77,-</a:t>
            </a:r>
            <a:r>
              <a:rPr lang="en-US" dirty="0" smtClean="0"/>
              <a:t>41,6,42,78 are modulated with +1</a:t>
            </a:r>
            <a:endParaRPr lang="en-US" dirty="0"/>
          </a:p>
          <a:p>
            <a:pPr lvl="2"/>
            <a:r>
              <a:rPr lang="en-US" b="1" dirty="0"/>
              <a:t>b</a:t>
            </a:r>
            <a:r>
              <a:rPr lang="en-US" b="1" baseline="-25000" dirty="0"/>
              <a:t>0</a:t>
            </a:r>
            <a:r>
              <a:rPr lang="en-US" b="1" dirty="0"/>
              <a:t> = </a:t>
            </a:r>
            <a:r>
              <a:rPr lang="en-US" b="1" dirty="0" smtClean="0"/>
              <a:t>1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/>
              <a:t>ones locations: -112,-76,-</a:t>
            </a:r>
            <a:r>
              <a:rPr lang="en-US" dirty="0" smtClean="0"/>
              <a:t>40,7,43,79 </a:t>
            </a:r>
            <a:r>
              <a:rPr lang="en-US" dirty="0"/>
              <a:t>are modulated with </a:t>
            </a:r>
            <a:r>
              <a:rPr lang="en-US" dirty="0" smtClean="0"/>
              <a:t>+1</a:t>
            </a:r>
            <a:endParaRPr lang="en-US" dirty="0"/>
          </a:p>
          <a:p>
            <a:pPr lvl="2"/>
            <a:r>
              <a:rPr lang="en-US" b="1" dirty="0" smtClean="0"/>
              <a:t>b</a:t>
            </a:r>
            <a:r>
              <a:rPr lang="en-US" b="1" baseline="-25000" dirty="0" smtClean="0"/>
              <a:t>0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0 </a:t>
            </a:r>
            <a:r>
              <a:rPr lang="en-US" dirty="0">
                <a:sym typeface="Wingdings" panose="05000000000000000000" pitchFamily="2" charset="2"/>
              </a:rPr>
              <a:t> T</a:t>
            </a:r>
            <a:r>
              <a:rPr lang="en-US" dirty="0"/>
              <a:t>ones locations: -113,-77,-41,6,42,78 are modulated with </a:t>
            </a:r>
            <a:r>
              <a:rPr lang="en-US" dirty="0" smtClean="0"/>
              <a:t>+1</a:t>
            </a:r>
            <a:endParaRPr lang="en-US" dirty="0"/>
          </a:p>
          <a:p>
            <a:pPr lvl="2"/>
            <a:r>
              <a:rPr lang="en-US" b="1" dirty="0"/>
              <a:t>b</a:t>
            </a:r>
            <a:r>
              <a:rPr lang="en-US" b="1" baseline="-25000" dirty="0"/>
              <a:t>0</a:t>
            </a:r>
            <a:r>
              <a:rPr lang="en-US" b="1" dirty="0"/>
              <a:t> = </a:t>
            </a:r>
            <a:r>
              <a:rPr lang="en-US" b="1" dirty="0" smtClean="0"/>
              <a:t>0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/>
              <a:t>ones locations: -112,-76,-40,7,43,79 are modulated with </a:t>
            </a:r>
            <a:r>
              <a:rPr lang="en-US" dirty="0" smtClean="0"/>
              <a:t>-1</a:t>
            </a:r>
          </a:p>
          <a:p>
            <a:pPr lvl="2"/>
            <a:r>
              <a:rPr lang="en-US" dirty="0" smtClean="0"/>
              <a:t>The receiver multiplies adjacent tones by the conjugates to create a decoding metric:  sum(Y(k)conj(Y(k+1)))&gt;0 </a:t>
            </a:r>
          </a:p>
          <a:p>
            <a:r>
              <a:rPr lang="en-US" dirty="0" smtClean="0"/>
              <a:t>Under ideal conditions both schemes perform the same </a:t>
            </a:r>
          </a:p>
          <a:p>
            <a:r>
              <a:rPr lang="en-US" dirty="0" smtClean="0"/>
              <a:t>In practice D-BPSK suffers from:</a:t>
            </a:r>
          </a:p>
          <a:p>
            <a:pPr lvl="1"/>
            <a:r>
              <a:rPr lang="en-US" dirty="0" smtClean="0"/>
              <a:t>Timing errors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nterference will bias the decision towards an error  </a:t>
            </a:r>
          </a:p>
          <a:p>
            <a:pPr lvl="1"/>
            <a:r>
              <a:rPr lang="en-US" dirty="0" smtClean="0"/>
              <a:t>Not easy to detect a “No Response”</a:t>
            </a:r>
          </a:p>
          <a:p>
            <a:pPr lvl="1"/>
            <a:r>
              <a:rPr lang="en-US" dirty="0" smtClean="0"/>
              <a:t>Error floor at around 10</a:t>
            </a:r>
            <a:r>
              <a:rPr lang="en-US" baseline="30000" dirty="0" smtClean="0"/>
              <a:t>-3</a:t>
            </a:r>
            <a:r>
              <a:rPr lang="en-US" dirty="0" smtClean="0"/>
              <a:t> in UMi-NLOS Channel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/>
              <a:t>Flat Channel, 1 TX, 1 RX, </a:t>
            </a:r>
            <a:r>
              <a:rPr lang="en-US" dirty="0" smtClean="0"/>
              <a:t>N</a:t>
            </a:r>
            <a:r>
              <a:rPr lang="en-US" baseline="-25000" dirty="0" smtClean="0"/>
              <a:t>ss</a:t>
            </a:r>
            <a:r>
              <a:rPr lang="en-US" dirty="0" smtClean="0"/>
              <a:t>=2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sp>
        <p:nvSpPr>
          <p:cNvPr id="10" name="TextBox 9"/>
          <p:cNvSpPr txBox="1"/>
          <p:nvPr/>
        </p:nvSpPr>
        <p:spPr>
          <a:xfrm>
            <a:off x="1828800" y="13378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7056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/>
              <a:t>Channel D, 1 TX, 1 RX, </a:t>
            </a:r>
            <a:r>
              <a:rPr lang="en-US" dirty="0" smtClean="0"/>
              <a:t>N</a:t>
            </a:r>
            <a:r>
              <a:rPr lang="en-US" baseline="-25000" dirty="0" smtClean="0"/>
              <a:t>ss</a:t>
            </a:r>
            <a:r>
              <a:rPr lang="en-US" dirty="0" smtClean="0"/>
              <a:t>=2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sp>
        <p:nvSpPr>
          <p:cNvPr id="9" name="TextBox 8"/>
          <p:cNvSpPr txBox="1"/>
          <p:nvPr/>
        </p:nvSpPr>
        <p:spPr>
          <a:xfrm>
            <a:off x="1828800" y="13378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371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0075"/>
          </a:xfrm>
        </p:spPr>
        <p:txBody>
          <a:bodyPr/>
          <a:lstStyle/>
          <a:p>
            <a:r>
              <a:rPr lang="en-US" dirty="0"/>
              <a:t>Channel UMi-NLOS, 1 TX, 1 RX, </a:t>
            </a:r>
            <a:r>
              <a:rPr lang="en-US" dirty="0" smtClean="0"/>
              <a:t>N</a:t>
            </a:r>
            <a:r>
              <a:rPr lang="en-US" baseline="-25000" dirty="0" smtClean="0"/>
              <a:t>ss</a:t>
            </a:r>
            <a:r>
              <a:rPr lang="en-US" dirty="0" smtClean="0"/>
              <a:t>=2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sp>
        <p:nvSpPr>
          <p:cNvPr id="10" name="TextBox 9"/>
          <p:cNvSpPr txBox="1"/>
          <p:nvPr/>
        </p:nvSpPr>
        <p:spPr>
          <a:xfrm>
            <a:off x="1828800" y="1337846"/>
            <a:ext cx="3123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 dB reference is power in 12 tones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7645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D-BPSK </a:t>
            </a:r>
            <a:r>
              <a:rPr lang="en-US" dirty="0"/>
              <a:t>and M-OOK </a:t>
            </a:r>
            <a:r>
              <a:rPr lang="en-US" dirty="0" smtClean="0"/>
              <a:t>K=1 signals distance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0037"/>
                <a:ext cx="6052300" cy="475456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Adjacent tones are orthogonal</a:t>
                </a:r>
              </a:p>
              <a:p>
                <a:pPr lvl="1"/>
                <a:r>
                  <a:rPr lang="en-US" dirty="0" smtClean="0"/>
                  <a:t>Use a 2-D diagram to calculate distance</a:t>
                </a:r>
              </a:p>
              <a:p>
                <a:pPr lvl="1"/>
                <a:r>
                  <a:rPr lang="en-US" dirty="0" smtClean="0"/>
                  <a:t>Assumption: GI time &gt; Timing offset</a:t>
                </a:r>
                <a:br>
                  <a:rPr lang="en-US" dirty="0" smtClean="0"/>
                </a:br>
                <a:endParaRPr lang="en-US" dirty="0" smtClean="0"/>
              </a:p>
              <a:p>
                <a:r>
                  <a:rPr lang="en-US" dirty="0" smtClean="0"/>
                  <a:t>D-BPSK (tone #1 is phase reference, tone #2 carries the information):</a:t>
                </a:r>
              </a:p>
              <a:p>
                <a:pPr lvl="1"/>
                <a:r>
                  <a:rPr lang="en-US" dirty="0" smtClean="0"/>
                  <a:t>b=1 </a:t>
                </a:r>
                <a:r>
                  <a:rPr lang="en-US" dirty="0" smtClean="0">
                    <a:sym typeface="Wingdings" panose="05000000000000000000" pitchFamily="2" charset="2"/>
                  </a:rPr>
                  <a:t> </a:t>
                </a:r>
                <a:r>
                  <a:rPr lang="en-US" dirty="0" smtClean="0"/>
                  <a:t>+1 on tone #1 and +1 on tone #2</a:t>
                </a:r>
              </a:p>
              <a:p>
                <a:pPr lvl="1"/>
                <a:r>
                  <a:rPr lang="en-US" dirty="0" smtClean="0"/>
                  <a:t>b=0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/>
                  <a:t>+1 on tone #1 and -</a:t>
                </a:r>
                <a:r>
                  <a:rPr lang="en-US" dirty="0" smtClean="0"/>
                  <a:t>1 </a:t>
                </a:r>
                <a:r>
                  <a:rPr lang="en-US" dirty="0"/>
                  <a:t>on tone #</a:t>
                </a:r>
                <a:r>
                  <a:rPr lang="en-US" dirty="0" smtClean="0"/>
                  <a:t>2</a:t>
                </a:r>
                <a:br>
                  <a:rPr lang="en-US" dirty="0" smtClean="0"/>
                </a:br>
                <a:endParaRPr lang="en-US" dirty="0" smtClean="0"/>
              </a:p>
              <a:p>
                <a:r>
                  <a:rPr lang="en-US" dirty="0" smtClean="0"/>
                  <a:t>M-BPSK (send energy on tone #1 or #2):</a:t>
                </a:r>
                <a:endParaRPr lang="en-US" dirty="0"/>
              </a:p>
              <a:p>
                <a:pPr lvl="1"/>
                <a:r>
                  <a:rPr lang="en-US" dirty="0"/>
                  <a:t>b=1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on tone #1 and </a:t>
                </a:r>
                <a:r>
                  <a:rPr lang="en-US" dirty="0" smtClean="0"/>
                  <a:t>0 </a:t>
                </a:r>
                <a:r>
                  <a:rPr lang="en-US" dirty="0"/>
                  <a:t>on tone #2</a:t>
                </a:r>
              </a:p>
              <a:p>
                <a:pPr lvl="1"/>
                <a:r>
                  <a:rPr lang="en-US" dirty="0"/>
                  <a:t>b=0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 smtClean="0"/>
                  <a:t>0 </a:t>
                </a:r>
                <a:r>
                  <a:rPr lang="en-US" dirty="0"/>
                  <a:t>on tone #1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√2</m:t>
                    </m:r>
                  </m:oMath>
                </a14:m>
                <a:r>
                  <a:rPr lang="en-US" dirty="0"/>
                  <a:t> on tone #2</a:t>
                </a:r>
              </a:p>
              <a:p>
                <a:endParaRPr lang="en-US" dirty="0" smtClean="0"/>
              </a:p>
              <a:p>
                <a:r>
                  <a:rPr lang="en-US" b="1" dirty="0" smtClean="0"/>
                  <a:t>In flat channel and timing offset = 0, performance of D-BPSK and M-OOK K=1 are identical</a:t>
                </a:r>
                <a:endParaRPr lang="en-US" b="1" dirty="0"/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0037"/>
                <a:ext cx="6052300" cy="4754563"/>
              </a:xfrm>
              <a:blipFill rotWithShape="1">
                <a:blip r:embed="rId2"/>
                <a:stretch>
                  <a:fillRect l="-705" t="-12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7515546" y="2431274"/>
            <a:ext cx="0" cy="1524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753546" y="3248264"/>
            <a:ext cx="1600200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Connector 9"/>
          <p:cNvSpPr/>
          <p:nvPr/>
        </p:nvSpPr>
        <p:spPr>
          <a:xfrm>
            <a:off x="7439346" y="2583674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lowchart: Connector 10"/>
          <p:cNvSpPr/>
          <p:nvPr/>
        </p:nvSpPr>
        <p:spPr>
          <a:xfrm>
            <a:off x="8048946" y="3172065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lowchart: Connector 11"/>
          <p:cNvSpPr/>
          <p:nvPr/>
        </p:nvSpPr>
        <p:spPr>
          <a:xfrm>
            <a:off x="6829746" y="3156354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53646" y="2521374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+1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934646" y="2937964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+1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6715446" y="2937963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-</a:t>
            </a:r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905946" y="3498074"/>
            <a:ext cx="1219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518688" y="3494931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D=2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7515546" y="3040874"/>
            <a:ext cx="3142" cy="785289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515546" y="4351187"/>
            <a:ext cx="0" cy="1524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753546" y="5168177"/>
            <a:ext cx="1600200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Connector 20"/>
          <p:cNvSpPr/>
          <p:nvPr/>
        </p:nvSpPr>
        <p:spPr>
          <a:xfrm>
            <a:off x="7439346" y="4503587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lowchart: Connector 21"/>
          <p:cNvSpPr/>
          <p:nvPr/>
        </p:nvSpPr>
        <p:spPr>
          <a:xfrm>
            <a:off x="8048946" y="5091978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lowchart: Connector 22"/>
          <p:cNvSpPr/>
          <p:nvPr/>
        </p:nvSpPr>
        <p:spPr>
          <a:xfrm>
            <a:off x="7442488" y="510581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553646" y="4441287"/>
                <a:ext cx="381000" cy="290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latin typeface="Cambria Math"/>
                        <a:ea typeface="Cambria Math"/>
                      </a:rPr>
                      <m:t>√</m:t>
                    </m:r>
                  </m:oMath>
                </a14:m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646" y="4441287"/>
                <a:ext cx="381000" cy="290785"/>
              </a:xfrm>
              <a:prstGeom prst="rect">
                <a:avLst/>
              </a:prstGeom>
              <a:blipFill rotWithShape="1">
                <a:blip r:embed="rId3"/>
                <a:stretch>
                  <a:fillRect b="-17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934646" y="4857877"/>
                <a:ext cx="381000" cy="290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>
                        <a:latin typeface="Cambria Math"/>
                        <a:ea typeface="Cambria Math"/>
                      </a:rPr>
                      <m:t>√</m:t>
                    </m:r>
                  </m:oMath>
                </a14:m>
                <a:r>
                  <a:rPr lang="en-US" sz="1200" dirty="0"/>
                  <a:t>2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646" y="4857877"/>
                <a:ext cx="381000" cy="290785"/>
              </a:xfrm>
              <a:prstGeom prst="rect">
                <a:avLst/>
              </a:prstGeom>
              <a:blipFill rotWithShape="1">
                <a:blip r:embed="rId4"/>
                <a:stretch>
                  <a:fillRect b="-14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263772" y="5123094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798572" y="4351187"/>
            <a:ext cx="649324" cy="5439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 rot="2384889">
            <a:off x="8102332" y="4174879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D=2</a:t>
            </a:r>
            <a:endParaRPr lang="en-US" dirty="0"/>
          </a:p>
        </p:txBody>
      </p:sp>
      <p:cxnSp>
        <p:nvCxnSpPr>
          <p:cNvPr id="29" name="Straight Connector 28"/>
          <p:cNvCxnSpPr>
            <a:endCxn id="23" idx="7"/>
          </p:cNvCxnSpPr>
          <p:nvPr/>
        </p:nvCxnSpPr>
        <p:spPr>
          <a:xfrm flipH="1">
            <a:off x="7572570" y="4441287"/>
            <a:ext cx="653521" cy="686841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rot="16200000">
            <a:off x="7177568" y="2028278"/>
            <a:ext cx="675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Tone #1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8315646" y="3109764"/>
            <a:ext cx="675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Tone #2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6509500" y="2521374"/>
            <a:ext cx="867545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D-BPSK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509500" y="4438478"/>
            <a:ext cx="877163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M-OOK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18716232">
            <a:off x="7528047" y="4710867"/>
            <a:ext cx="4379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K=1</a:t>
            </a:r>
            <a:endParaRPr lang="en-US" sz="1050" dirty="0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7229358" y="3573638"/>
            <a:ext cx="3946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x&gt;0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4730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2400" b="1" dirty="0"/>
              <a:t>It is well accepted that being able to get </a:t>
            </a:r>
            <a:r>
              <a:rPr lang="en-US" sz="2400" b="1" dirty="0" smtClean="0"/>
              <a:t>a very </a:t>
            </a:r>
            <a:r>
              <a:rPr lang="en-US" sz="2400" b="1" dirty="0"/>
              <a:t>short simultaneous feedback from a high number of STAs (all STAs) </a:t>
            </a:r>
            <a:r>
              <a:rPr lang="en-US" sz="2400" b="1" dirty="0" smtClean="0"/>
              <a:t>improve the 11ax </a:t>
            </a:r>
            <a:r>
              <a:rPr lang="en-US" sz="2400" b="1" dirty="0"/>
              <a:t>system and power efficiencies [1</a:t>
            </a:r>
            <a:r>
              <a:rPr lang="en-US" sz="2400" b="1" dirty="0" smtClean="0"/>
              <a:t>], [3]</a:t>
            </a:r>
            <a:endParaRPr lang="en-US" sz="2400" b="1" dirty="0"/>
          </a:p>
          <a:p>
            <a:pPr lvl="1"/>
            <a:r>
              <a:rPr lang="en-US" sz="2000" dirty="0"/>
              <a:t>Many feedbacks require 1 bit: PS-Poll (power efficiency), Channel Availability (collisions avoidance)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/>
              <a:t>short simultaneous resource request feedback </a:t>
            </a:r>
            <a:r>
              <a:rPr lang="en-US" sz="2000" dirty="0" smtClean="0"/>
              <a:t>capable </a:t>
            </a:r>
            <a:r>
              <a:rPr lang="en-US" sz="2000" dirty="0"/>
              <a:t>of supporting a high number of STAs is needed for an efficient UL MU simultaneous scheduling in addition to the existing (or enhanced) piggybacked buffer information</a:t>
            </a:r>
          </a:p>
          <a:p>
            <a:pPr lvl="1"/>
            <a:r>
              <a:rPr lang="en-US" sz="2000" dirty="0"/>
              <a:t>Less overhead for resource request feedback than polling method</a:t>
            </a:r>
          </a:p>
          <a:p>
            <a:pPr lvl="1"/>
            <a:r>
              <a:rPr lang="en-US" sz="2000" dirty="0"/>
              <a:t>Low and stable latency for resource request feedback, compared to possibly high and unpredictable latency with CSMA-CA in dense </a:t>
            </a:r>
            <a:r>
              <a:rPr lang="en-US" sz="2000" dirty="0" smtClean="0"/>
              <a:t>environments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 (1)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104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124200"/>
            <a:ext cx="7772400" cy="1362075"/>
          </a:xfrm>
        </p:spPr>
        <p:txBody>
          <a:bodyPr/>
          <a:lstStyle/>
          <a:p>
            <a:r>
              <a:rPr lang="en-US" dirty="0" smtClean="0"/>
              <a:t>Appendix – 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err="1" smtClean="0"/>
              <a:t>CW</a:t>
            </a:r>
            <a:r>
              <a:rPr lang="en-US" sz="2000" dirty="0" smtClean="0"/>
              <a:t> Interference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0019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en-US" sz="1800" dirty="0" smtClean="0"/>
              <a:t>Use tone set #12</a:t>
            </a:r>
            <a:endParaRPr lang="en-US" sz="1800" dirty="0"/>
          </a:p>
          <a:p>
            <a:pPr lvl="1" eaLnBrk="1" fontAlgn="t" hangingPunct="1"/>
            <a:r>
              <a:rPr lang="en-US" sz="1400" b="1" dirty="0"/>
              <a:t>-91,-55,-19,28,64,100</a:t>
            </a:r>
            <a:endParaRPr lang="en-US" sz="1400" dirty="0"/>
          </a:p>
          <a:p>
            <a:pPr lvl="1" eaLnBrk="1" fontAlgn="t" hangingPunct="1"/>
            <a:r>
              <a:rPr lang="en-US" sz="1400" b="1" dirty="0"/>
              <a:t>-90,-54,-18,29,65,101</a:t>
            </a:r>
            <a:endParaRPr lang="en-US" sz="1400" dirty="0"/>
          </a:p>
          <a:p>
            <a:r>
              <a:rPr lang="en-US" sz="1800" dirty="0" smtClean="0"/>
              <a:t>On </a:t>
            </a:r>
            <a:r>
              <a:rPr lang="en-US" sz="1800" dirty="0"/>
              <a:t>tone set #12 P-Matrix row #1, User 1 send b</a:t>
            </a:r>
            <a:r>
              <a:rPr lang="en-US" sz="1800" baseline="-25000" dirty="0"/>
              <a:t>1</a:t>
            </a:r>
            <a:endParaRPr lang="en-US" sz="1800" dirty="0"/>
          </a:p>
          <a:p>
            <a:r>
              <a:rPr lang="en-US" sz="1800" dirty="0"/>
              <a:t>On tone set #12 P-Matrix row #2, User 2 send b</a:t>
            </a:r>
            <a:r>
              <a:rPr lang="en-US" sz="1800" baseline="-25000" dirty="0"/>
              <a:t>2</a:t>
            </a:r>
            <a:endParaRPr lang="en-US" sz="1800" dirty="0"/>
          </a:p>
          <a:p>
            <a:r>
              <a:rPr lang="en-US" sz="1800" dirty="0"/>
              <a:t>Power in 12 tones is 1 for each User</a:t>
            </a:r>
          </a:p>
          <a:p>
            <a:r>
              <a:rPr lang="en-US" sz="1800" dirty="0"/>
              <a:t>GI = 3.2 us</a:t>
            </a:r>
          </a:p>
          <a:p>
            <a:r>
              <a:rPr lang="en-US" sz="1800" dirty="0"/>
              <a:t>Detector scaling factor K=3</a:t>
            </a:r>
          </a:p>
          <a:p>
            <a:r>
              <a:rPr lang="en-US" sz="1800" dirty="0"/>
              <a:t>F</a:t>
            </a:r>
            <a:r>
              <a:rPr lang="en-US" sz="1800" dirty="0" smtClean="0"/>
              <a:t>ind </a:t>
            </a:r>
            <a:r>
              <a:rPr lang="en-US" sz="1800" u="sng" dirty="0"/>
              <a:t>worst case f</a:t>
            </a:r>
            <a:r>
              <a:rPr lang="en-US" sz="1800" u="sng" dirty="0" smtClean="0"/>
              <a:t>requency</a:t>
            </a:r>
            <a:r>
              <a:rPr lang="en-US" sz="1800" dirty="0" smtClean="0"/>
              <a:t> by sweeping </a:t>
            </a:r>
            <a:r>
              <a:rPr lang="en-US" sz="1800" dirty="0"/>
              <a:t>CW from tone 61 to </a:t>
            </a:r>
            <a:r>
              <a:rPr lang="en-US" sz="1800" dirty="0" smtClean="0"/>
              <a:t>68, increase Interference level to get </a:t>
            </a:r>
            <a:r>
              <a:rPr lang="en-US" sz="1800" dirty="0" err="1"/>
              <a:t>Mis</a:t>
            </a:r>
            <a:r>
              <a:rPr lang="en-US" sz="1800" dirty="0"/>
              <a:t> and False </a:t>
            </a:r>
            <a:r>
              <a:rPr lang="en-US" sz="1800" dirty="0" smtClean="0"/>
              <a:t>detection</a:t>
            </a:r>
          </a:p>
          <a:p>
            <a:r>
              <a:rPr lang="en-US" sz="1800" dirty="0" smtClean="0"/>
              <a:t>Simple receiver as described on slide 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3600" dirty="0" err="1"/>
              <a:t>CW</a:t>
            </a:r>
            <a:r>
              <a:rPr lang="en-US" sz="3600" dirty="0"/>
              <a:t> </a:t>
            </a:r>
            <a:r>
              <a:rPr lang="en-US" sz="3600" dirty="0" smtClean="0"/>
              <a:t>Interference Simulations </a:t>
            </a:r>
            <a:endParaRPr lang="en-US" sz="3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44864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400" dirty="0" smtClean="0"/>
              <a:t>Signal/Interference (S/I) for </a:t>
            </a:r>
            <a:r>
              <a:rPr lang="en-US" sz="2400" dirty="0" err="1" smtClean="0"/>
              <a:t>Mis</a:t>
            </a:r>
            <a:r>
              <a:rPr lang="en-US" sz="2400" dirty="0" smtClean="0"/>
              <a:t> and False with CW </a:t>
            </a:r>
            <a:r>
              <a:rPr lang="en-US" sz="2400" dirty="0"/>
              <a:t>at worst </a:t>
            </a:r>
            <a:r>
              <a:rPr lang="en-US" sz="2400" dirty="0" smtClean="0"/>
              <a:t>Frequency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713045"/>
              </p:ext>
            </p:extLst>
          </p:nvPr>
        </p:nvGraphicFramePr>
        <p:xfrm>
          <a:off x="914400" y="1996440"/>
          <a:ext cx="7132320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645920"/>
                <a:gridCol w="2194560"/>
                <a:gridCol w="1645920"/>
              </a:tblGrid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Signals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False</a:t>
                      </a:r>
                      <a:r>
                        <a:rPr lang="en-US" sz="2000" b="1" baseline="0" dirty="0" smtClean="0"/>
                        <a:t> S/I (dB)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Mis</a:t>
                      </a:r>
                      <a:r>
                        <a:rPr lang="en-US" sz="2000" b="1" baseline="0" dirty="0" smtClean="0"/>
                        <a:t> S/I (dB)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OK (dB)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4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b</a:t>
                      </a:r>
                      <a:r>
                        <a:rPr lang="en-US" sz="2000" b="1" baseline="-25000" dirty="0" smtClean="0"/>
                        <a:t>1 </a:t>
                      </a:r>
                      <a:r>
                        <a:rPr lang="en-US" sz="2000" b="1" dirty="0" smtClean="0"/>
                        <a:t>= 1,</a:t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b</a:t>
                      </a:r>
                      <a:r>
                        <a:rPr lang="en-US" sz="2000" b="1" baseline="-25000" dirty="0" smtClean="0"/>
                        <a:t>2 </a:t>
                      </a:r>
                      <a:r>
                        <a:rPr lang="en-US" sz="2000" b="1" dirty="0" smtClean="0"/>
                        <a:t>= 0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S/I ≤ -8.60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-8.60 &lt; S/I &lt; +1.17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+1.17 ≤ S/I</a:t>
                      </a:r>
                    </a:p>
                  </a:txBody>
                  <a:tcPr anchor="ctr"/>
                </a:tc>
              </a:tr>
              <a:tr h="254000">
                <a:tc v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S/I ≤ -7.78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-7.78 &lt; S/I &lt; +1.77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+1.77 ≤ S/I</a:t>
                      </a:r>
                    </a:p>
                  </a:txBody>
                  <a:tcPr anchor="ctr"/>
                </a:tc>
              </a:tr>
              <a:tr h="25400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b</a:t>
                      </a:r>
                      <a:r>
                        <a:rPr lang="en-US" sz="2000" b="1" baseline="-25000" dirty="0" smtClean="0"/>
                        <a:t>1 </a:t>
                      </a:r>
                      <a:r>
                        <a:rPr lang="en-US" sz="2000" b="1" dirty="0" smtClean="0"/>
                        <a:t>= 1,</a:t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b</a:t>
                      </a:r>
                      <a:r>
                        <a:rPr lang="en-US" sz="2000" b="1" baseline="-25000" dirty="0" smtClean="0"/>
                        <a:t>2 </a:t>
                      </a:r>
                      <a:r>
                        <a:rPr lang="en-US" sz="2000" b="1" dirty="0" smtClean="0"/>
                        <a:t>= 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S/I ≤ -8.60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-8.60 &lt; S/I &lt; +1.18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+1.18 ≤ S/I</a:t>
                      </a:r>
                    </a:p>
                  </a:txBody>
                  <a:tcPr anchor="ctr"/>
                </a:tc>
              </a:tr>
              <a:tr h="254000">
                <a:tc v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S/I ≤ -8.72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-8.72 &lt; S/I &lt; +1.13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+1.13 ≤ S/I</a:t>
                      </a:r>
                    </a:p>
                  </a:txBody>
                  <a:tcPr anchor="ctr"/>
                </a:tc>
              </a:tr>
              <a:tr h="25400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b</a:t>
                      </a:r>
                      <a:r>
                        <a:rPr lang="en-US" sz="2000" b="1" baseline="-25000" dirty="0" smtClean="0"/>
                        <a:t>1 </a:t>
                      </a:r>
                      <a:r>
                        <a:rPr lang="en-US" sz="2000" b="1" dirty="0" smtClean="0"/>
                        <a:t>= 0,</a:t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b</a:t>
                      </a:r>
                      <a:r>
                        <a:rPr lang="en-US" sz="2000" b="1" baseline="-25000" dirty="0" smtClean="0"/>
                        <a:t>2 </a:t>
                      </a:r>
                      <a:r>
                        <a:rPr lang="en-US" sz="2000" b="1" dirty="0" smtClean="0"/>
                        <a:t>= 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S/I ≤ -9.36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-9.36 &lt; S/I &lt; +0.24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+0.24 ≤ S/I</a:t>
                      </a:r>
                    </a:p>
                  </a:txBody>
                  <a:tcPr anchor="ctr"/>
                </a:tc>
              </a:tr>
              <a:tr h="254000">
                <a:tc v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S/I ≤ -7.78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-7.78 &lt; S/I &lt; +1.77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+1.77 ≤ S/I</a:t>
                      </a:r>
                    </a:p>
                  </a:txBody>
                  <a:tcPr anchor="ctr"/>
                </a:tc>
              </a:tr>
              <a:tr h="25400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b</a:t>
                      </a:r>
                      <a:r>
                        <a:rPr lang="en-US" sz="2000" b="1" baseline="-25000" dirty="0" smtClean="0"/>
                        <a:t>1 </a:t>
                      </a:r>
                      <a:r>
                        <a:rPr lang="en-US" sz="2000" b="1" dirty="0" smtClean="0"/>
                        <a:t>= 1,</a:t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b</a:t>
                      </a:r>
                      <a:r>
                        <a:rPr lang="en-US" sz="2000" b="1" baseline="-25000" dirty="0" smtClean="0"/>
                        <a:t>2 </a:t>
                      </a:r>
                      <a:r>
                        <a:rPr lang="en-US" sz="2000" b="1" dirty="0" smtClean="0"/>
                        <a:t>= </a:t>
                      </a:r>
                      <a:r>
                        <a:rPr lang="en-US" sz="2000" b="1" dirty="0" err="1" smtClean="0"/>
                        <a:t>NoResp</a:t>
                      </a:r>
                      <a:endParaRPr lang="en-US" sz="2000" b="1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S/I ≤ -8.60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-8.60 &lt; S/I &lt; +1.17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+1.17 ≤ S/I</a:t>
                      </a:r>
                    </a:p>
                  </a:txBody>
                  <a:tcPr anchor="ctr"/>
                </a:tc>
              </a:tr>
              <a:tr h="2540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-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08626" y="5867400"/>
            <a:ext cx="6968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b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: signal on first row of P-Matrix, b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</a:t>
            </a:r>
            <a:r>
              <a:rPr lang="en-US" sz="1800" dirty="0"/>
              <a:t>: signal on </a:t>
            </a:r>
            <a:r>
              <a:rPr lang="en-US" sz="1800" dirty="0" smtClean="0"/>
              <a:t>second </a:t>
            </a:r>
            <a:r>
              <a:rPr lang="en-US" sz="1800" dirty="0"/>
              <a:t>row of </a:t>
            </a:r>
            <a:r>
              <a:rPr lang="en-US" sz="1800" dirty="0" smtClean="0"/>
              <a:t>P-Matrix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063111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sz="2400" dirty="0" smtClean="0"/>
              <a:t>From 6 </a:t>
            </a:r>
            <a:r>
              <a:rPr lang="en-US" sz="2400" dirty="0"/>
              <a:t>tones set and complementary 6 tones set, </a:t>
            </a:r>
            <a:r>
              <a:rPr lang="en-US" sz="2400" dirty="0" smtClean="0"/>
              <a:t>remove the largest </a:t>
            </a:r>
            <a:r>
              <a:rPr lang="en-US" sz="2400" dirty="0"/>
              <a:t>magnitude tones from both </a:t>
            </a:r>
            <a:r>
              <a:rPr lang="en-US" sz="2400" dirty="0" smtClean="0"/>
              <a:t>sets</a:t>
            </a:r>
          </a:p>
          <a:p>
            <a:pPr lvl="1"/>
            <a:r>
              <a:rPr lang="en-US" sz="2200" dirty="0" smtClean="0"/>
              <a:t>This can be done on each antenna separately</a:t>
            </a:r>
            <a:endParaRPr lang="en-US" sz="2200" dirty="0"/>
          </a:p>
          <a:p>
            <a:r>
              <a:rPr lang="en-US" sz="2400" dirty="0"/>
              <a:t>Remaining </a:t>
            </a:r>
            <a:r>
              <a:rPr lang="en-US" sz="2400" dirty="0" smtClean="0"/>
              <a:t>two 5 </a:t>
            </a:r>
            <a:r>
              <a:rPr lang="en-US" sz="2400" dirty="0"/>
              <a:t>tones </a:t>
            </a:r>
            <a:r>
              <a:rPr lang="en-US" sz="2400" dirty="0" smtClean="0"/>
              <a:t>set power are </a:t>
            </a:r>
            <a:r>
              <a:rPr lang="en-US" sz="2400" dirty="0"/>
              <a:t>summed </a:t>
            </a:r>
            <a:r>
              <a:rPr lang="en-US" sz="2400" dirty="0" smtClean="0"/>
              <a:t>for decision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rasure circuitry can be left ON all the time</a:t>
            </a:r>
          </a:p>
          <a:p>
            <a:pPr lvl="1"/>
            <a:r>
              <a:rPr lang="en-US" sz="2400" dirty="0" smtClean="0"/>
              <a:t>minor impact on overall performance</a:t>
            </a:r>
          </a:p>
          <a:p>
            <a:r>
              <a:rPr lang="en-US" sz="2400" dirty="0" smtClean="0"/>
              <a:t>Improve </a:t>
            </a:r>
            <a:r>
              <a:rPr lang="en-US" sz="2400" dirty="0"/>
              <a:t>robustness in presence of narrowband </a:t>
            </a:r>
            <a:r>
              <a:rPr lang="en-US" sz="2400" dirty="0" smtClean="0"/>
              <a:t>interference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 err="1" smtClean="0"/>
              <a:t>CW</a:t>
            </a:r>
            <a:r>
              <a:rPr lang="en-US" sz="2800" dirty="0" smtClean="0"/>
              <a:t> </a:t>
            </a:r>
            <a:r>
              <a:rPr lang="en-US" sz="2800" dirty="0"/>
              <a:t>Interference </a:t>
            </a:r>
            <a:r>
              <a:rPr lang="en-US" sz="2800" dirty="0" smtClean="0"/>
              <a:t>with Erasure 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989883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dirty="0"/>
              <a:t>Send 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=1 or b</a:t>
            </a:r>
            <a:r>
              <a:rPr lang="en-US" baseline="-25000" dirty="0" smtClean="0"/>
              <a:t>1</a:t>
            </a:r>
            <a:r>
              <a:rPr lang="en-US" dirty="0" smtClean="0"/>
              <a:t>=0 </a:t>
            </a:r>
            <a:r>
              <a:rPr lang="en-US" dirty="0"/>
              <a:t>on tone set #</a:t>
            </a:r>
            <a:r>
              <a:rPr lang="en-US" dirty="0" smtClean="0"/>
              <a:t>12</a:t>
            </a:r>
            <a:br>
              <a:rPr lang="en-US" dirty="0" smtClean="0"/>
            </a:br>
            <a:r>
              <a:rPr lang="en-US" dirty="0" smtClean="0"/>
              <a:t>Energy on tones: [-</a:t>
            </a:r>
            <a:r>
              <a:rPr lang="en-US" dirty="0"/>
              <a:t>91,-55,-</a:t>
            </a:r>
            <a:r>
              <a:rPr lang="en-US" dirty="0" smtClean="0"/>
              <a:t>19,28,64,100</a:t>
            </a:r>
            <a:r>
              <a:rPr lang="en-US" dirty="0" smtClean="0">
                <a:latin typeface="Calibri"/>
                <a:cs typeface="Times New Roman"/>
              </a:rPr>
              <a:t>] or [</a:t>
            </a:r>
            <a:r>
              <a:rPr lang="en-US" dirty="0"/>
              <a:t>-90,-54,-</a:t>
            </a:r>
            <a:r>
              <a:rPr lang="en-US" dirty="0" smtClean="0"/>
              <a:t>18,29,65,101</a:t>
            </a:r>
            <a:r>
              <a:rPr lang="en-US" dirty="0" smtClean="0">
                <a:latin typeface="Calibri"/>
                <a:cs typeface="Times New Roman"/>
              </a:rPr>
              <a:t>]</a:t>
            </a:r>
            <a:endParaRPr lang="en-US" dirty="0" smtClean="0"/>
          </a:p>
          <a:p>
            <a:r>
              <a:rPr lang="en-US" dirty="0" smtClean="0"/>
              <a:t>Flat channel, CFO = 0, 1 RX antenna, GI </a:t>
            </a:r>
            <a:r>
              <a:rPr lang="en-US" dirty="0"/>
              <a:t>= 3.2 us</a:t>
            </a:r>
          </a:p>
          <a:p>
            <a:r>
              <a:rPr lang="en-US" dirty="0"/>
              <a:t>Send a time-domain CW interference at +20 dB relative to power in 12 </a:t>
            </a:r>
            <a:r>
              <a:rPr lang="en-US" dirty="0" smtClean="0"/>
              <a:t>tones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b="1" dirty="0" smtClean="0">
                <a:sym typeface="Wingdings" panose="05000000000000000000" pitchFamily="2" charset="2"/>
              </a:rPr>
              <a:t>S/I = -20 dB</a:t>
            </a:r>
            <a:endParaRPr lang="en-US" b="1" dirty="0"/>
          </a:p>
          <a:p>
            <a:r>
              <a:rPr lang="en-US" dirty="0" smtClean="0"/>
              <a:t>CW </a:t>
            </a:r>
            <a:r>
              <a:rPr lang="en-US" dirty="0"/>
              <a:t>frequencies </a:t>
            </a:r>
            <a:r>
              <a:rPr lang="en-US" dirty="0" smtClean="0"/>
              <a:t>used to check </a:t>
            </a:r>
            <a:r>
              <a:rPr lang="en-US" dirty="0"/>
              <a:t>effectiveness of </a:t>
            </a:r>
            <a:r>
              <a:rPr lang="en-US" dirty="0" smtClean="0"/>
              <a:t>interference erasure:</a:t>
            </a:r>
          </a:p>
          <a:p>
            <a:pPr lvl="1"/>
            <a:r>
              <a:rPr lang="en-US" b="1" dirty="0" smtClean="0"/>
              <a:t>No CW:</a:t>
            </a:r>
            <a:r>
              <a:rPr lang="en-US" dirty="0" smtClean="0"/>
              <a:t> No CW interference  (baseline reference)</a:t>
            </a:r>
          </a:p>
          <a:p>
            <a:pPr lvl="1"/>
            <a:r>
              <a:rPr lang="en-US" b="1" dirty="0" smtClean="0"/>
              <a:t>CW1:</a:t>
            </a:r>
            <a:r>
              <a:rPr lang="en-US" dirty="0" smtClean="0"/>
              <a:t> 5.0370625 MHz @ +20 dB (between </a:t>
            </a:r>
            <a:r>
              <a:rPr lang="en-US" dirty="0"/>
              <a:t>tones 64 &amp; 65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CW2:</a:t>
            </a:r>
            <a:r>
              <a:rPr lang="en-US" dirty="0" smtClean="0"/>
              <a:t> 5.0781250 MHz </a:t>
            </a:r>
            <a:r>
              <a:rPr lang="en-US" dirty="0"/>
              <a:t>@ +20 dB</a:t>
            </a:r>
            <a:r>
              <a:rPr lang="en-US" dirty="0" smtClean="0"/>
              <a:t> </a:t>
            </a:r>
            <a:r>
              <a:rPr lang="en-US" dirty="0"/>
              <a:t>(on top of tones 65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CW3:</a:t>
            </a:r>
            <a:r>
              <a:rPr lang="en-US" dirty="0" smtClean="0"/>
              <a:t> </a:t>
            </a:r>
            <a:r>
              <a:rPr lang="en-US" dirty="0"/>
              <a:t>5.1171875 </a:t>
            </a:r>
            <a:r>
              <a:rPr lang="en-US" dirty="0" smtClean="0"/>
              <a:t>MHz</a:t>
            </a:r>
            <a:r>
              <a:rPr lang="en-US" dirty="0"/>
              <a:t> @ +20 dB</a:t>
            </a:r>
            <a:r>
              <a:rPr lang="en-US" dirty="0" smtClean="0"/>
              <a:t> </a:t>
            </a:r>
            <a:r>
              <a:rPr lang="en-US" dirty="0"/>
              <a:t>(between tones 65 &amp; 66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CW4:</a:t>
            </a:r>
            <a:r>
              <a:rPr lang="en-US" dirty="0" smtClean="0"/>
              <a:t> 5.0000000 MHz </a:t>
            </a:r>
            <a:r>
              <a:rPr lang="en-US" dirty="0"/>
              <a:t>@ +20 dB (on top of tones </a:t>
            </a:r>
            <a:r>
              <a:rPr lang="en-US" dirty="0" smtClean="0"/>
              <a:t>64)</a:t>
            </a:r>
            <a:endParaRPr lang="en-US" dirty="0"/>
          </a:p>
          <a:p>
            <a:pPr lvl="1"/>
            <a:r>
              <a:rPr lang="en-US" b="1" dirty="0" smtClean="0"/>
              <a:t>CW5:</a:t>
            </a:r>
            <a:r>
              <a:rPr lang="en-US" dirty="0" smtClean="0"/>
              <a:t> 4.9609390 MHz </a:t>
            </a:r>
            <a:r>
              <a:rPr lang="en-US" dirty="0"/>
              <a:t>@ +20 dB </a:t>
            </a:r>
            <a:r>
              <a:rPr lang="en-US" dirty="0" smtClean="0"/>
              <a:t>(</a:t>
            </a:r>
            <a:r>
              <a:rPr lang="en-US" dirty="0"/>
              <a:t>between tones </a:t>
            </a:r>
            <a:r>
              <a:rPr lang="en-US" dirty="0" smtClean="0"/>
              <a:t>63 </a:t>
            </a:r>
            <a:r>
              <a:rPr lang="en-US" dirty="0"/>
              <a:t>&amp; </a:t>
            </a:r>
            <a:r>
              <a:rPr lang="en-US" dirty="0" smtClean="0"/>
              <a:t>64)</a:t>
            </a:r>
            <a:endParaRPr lang="en-US" dirty="0"/>
          </a:p>
          <a:p>
            <a:r>
              <a:rPr lang="en-US" b="1" u="sng" dirty="0" smtClean="0"/>
              <a:t>RX </a:t>
            </a:r>
            <a:r>
              <a:rPr lang="en-US" b="1" u="sng" dirty="0"/>
              <a:t>does not know </a:t>
            </a:r>
            <a:r>
              <a:rPr lang="en-US" b="1" u="sng" dirty="0" smtClean="0"/>
              <a:t>the </a:t>
            </a:r>
            <a:r>
              <a:rPr lang="en-US" b="1" u="sng" dirty="0"/>
              <a:t>frequency or magnitude of CW </a:t>
            </a:r>
            <a:r>
              <a:rPr lang="en-US" b="1" u="sng" dirty="0" smtClean="0"/>
              <a:t>interference</a:t>
            </a:r>
            <a:endParaRPr lang="en-US" b="1" u="sn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Simulations with CW Interference </a:t>
            </a:r>
            <a:r>
              <a:rPr lang="en-US" dirty="0"/>
              <a:t>E</a:t>
            </a:r>
            <a:r>
              <a:rPr lang="en-US" dirty="0" smtClean="0"/>
              <a:t>rasure Technique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749766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Simulations </a:t>
            </a:r>
            <a:r>
              <a:rPr lang="en-US" dirty="0" smtClean="0"/>
              <a:t>with </a:t>
            </a:r>
            <a:r>
              <a:rPr lang="en-US" dirty="0"/>
              <a:t>CW Interference E</a:t>
            </a:r>
            <a:r>
              <a:rPr lang="en-US" dirty="0" smtClean="0"/>
              <a:t>rasure Technique, S/I = -20 dB,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= 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20060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Simulations </a:t>
            </a:r>
            <a:r>
              <a:rPr lang="en-US" dirty="0" smtClean="0"/>
              <a:t>with </a:t>
            </a:r>
            <a:r>
              <a:rPr lang="en-US" dirty="0"/>
              <a:t>CW Interference E</a:t>
            </a:r>
            <a:r>
              <a:rPr lang="en-US" dirty="0" smtClean="0"/>
              <a:t>rasure Technique, S/I = -20 dB,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= 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154410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Degradation estimated by </a:t>
            </a:r>
            <a:r>
              <a:rPr lang="en-US" b="1" dirty="0"/>
              <a:t>increasing signal level </a:t>
            </a:r>
            <a:r>
              <a:rPr lang="en-US" b="1" dirty="0" smtClean="0"/>
              <a:t>until MIS = 10</a:t>
            </a:r>
            <a:r>
              <a:rPr lang="en-US" b="1" baseline="30000" dirty="0" smtClean="0"/>
              <a:t>-2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Results Summary of CW </a:t>
            </a:r>
            <a:r>
              <a:rPr lang="en-US" dirty="0"/>
              <a:t>Interference </a:t>
            </a:r>
            <a:r>
              <a:rPr lang="en-US" dirty="0" smtClean="0"/>
              <a:t>Erasure </a:t>
            </a:r>
            <a:r>
              <a:rPr lang="en-US" dirty="0"/>
              <a:t>Technique</a:t>
            </a:r>
            <a:r>
              <a:rPr lang="en-US" dirty="0" smtClean="0"/>
              <a:t>, S/I = 20 dB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834710"/>
              </p:ext>
            </p:extLst>
          </p:nvPr>
        </p:nvGraphicFramePr>
        <p:xfrm>
          <a:off x="381000" y="2270760"/>
          <a:ext cx="8321040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645920"/>
                <a:gridCol w="1737360"/>
                <a:gridCol w="1645920"/>
                <a:gridCol w="1645920"/>
              </a:tblGrid>
              <a:tr h="2311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</a:t>
                      </a:r>
                      <a:r>
                        <a:rPr lang="en-US" sz="1800" b="1" baseline="-25000" dirty="0" smtClean="0"/>
                        <a:t>1</a:t>
                      </a:r>
                      <a:r>
                        <a:rPr lang="en-US" sz="1800" b="1" baseline="0" dirty="0" smtClean="0"/>
                        <a:t> = 1</a:t>
                      </a:r>
                      <a:endParaRPr lang="en-US" sz="1800" b="1" dirty="0"/>
                    </a:p>
                  </a:txBody>
                  <a:tcPr marL="45720" marR="4572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Erasure OFF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Erasure</a:t>
                      </a:r>
                      <a:r>
                        <a:rPr lang="en-US" sz="1400" b="1" baseline="0" dirty="0" smtClean="0"/>
                        <a:t> ON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11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Interference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RX Decision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Degradation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RX Decision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Degradation</a:t>
                      </a:r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1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None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“1”</a:t>
                      </a:r>
                      <a:endParaRPr lang="en-US" sz="14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 dB (reference)</a:t>
                      </a:r>
                      <a:endParaRPr lang="en-US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“1”</a:t>
                      </a:r>
                      <a:endParaRPr lang="en-US" sz="14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-0.4 dB</a:t>
                      </a:r>
                    </a:p>
                  </a:txBody>
                  <a:tcPr marL="45720" marR="45720"/>
                </a:tc>
              </a:tr>
              <a:tr h="2311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CW1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</a:t>
                      </a:r>
                      <a:r>
                        <a:rPr lang="en-US" sz="1400" dirty="0" err="1" smtClean="0"/>
                        <a:t>NoRes</a:t>
                      </a:r>
                      <a:r>
                        <a:rPr lang="en-US" sz="1400" dirty="0" smtClean="0"/>
                        <a:t>” (</a:t>
                      </a:r>
                      <a:r>
                        <a:rPr lang="en-US" sz="1400" dirty="0" err="1" smtClean="0"/>
                        <a:t>Mis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+20.7 dB</a:t>
                      </a:r>
                      <a:endParaRPr lang="en-US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“1”</a:t>
                      </a:r>
                      <a:endParaRPr lang="en-US" sz="14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+0.9 dB</a:t>
                      </a:r>
                      <a:endParaRPr lang="en-US" sz="1400" dirty="0"/>
                    </a:p>
                  </a:txBody>
                  <a:tcPr marL="45720" marR="45720"/>
                </a:tc>
              </a:tr>
              <a:tr h="2311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CW2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“0” (False)</a:t>
                      </a:r>
                      <a:endParaRPr lang="en-US" sz="1400" dirty="0"/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+22.3 dB</a:t>
                      </a:r>
                      <a:endParaRPr lang="en-US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“1”</a:t>
                      </a:r>
                      <a:endParaRPr lang="en-US" sz="14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+0.9 dB</a:t>
                      </a:r>
                      <a:endParaRPr lang="en-US" sz="1400" dirty="0"/>
                    </a:p>
                  </a:txBody>
                  <a:tcPr marL="45720" marR="45720"/>
                </a:tc>
              </a:tr>
              <a:tr h="2311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CW3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“0” (False)</a:t>
                      </a:r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+13.0 dB</a:t>
                      </a:r>
                      <a:endParaRPr lang="en-US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“1”</a:t>
                      </a:r>
                      <a:endParaRPr lang="en-US" sz="14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+0.7 dB</a:t>
                      </a:r>
                      <a:endParaRPr lang="en-US" sz="1400" dirty="0"/>
                    </a:p>
                  </a:txBody>
                  <a:tcPr marL="45720" marR="4572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594307"/>
              </p:ext>
            </p:extLst>
          </p:nvPr>
        </p:nvGraphicFramePr>
        <p:xfrm>
          <a:off x="381000" y="4389120"/>
          <a:ext cx="8321040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645920"/>
                <a:gridCol w="1737360"/>
                <a:gridCol w="1645920"/>
                <a:gridCol w="1645920"/>
              </a:tblGrid>
              <a:tr h="289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b</a:t>
                      </a:r>
                      <a:r>
                        <a:rPr lang="en-US" sz="1800" b="1" baseline="-25000" dirty="0" smtClean="0"/>
                        <a:t>1</a:t>
                      </a:r>
                      <a:r>
                        <a:rPr lang="en-US" sz="1800" b="1" baseline="0" dirty="0" smtClean="0"/>
                        <a:t> = 0</a:t>
                      </a:r>
                      <a:endParaRPr lang="en-US" sz="1800" b="1" dirty="0" smtClean="0"/>
                    </a:p>
                  </a:txBody>
                  <a:tcPr marL="45720" marR="4572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Erasure OFF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Erasure</a:t>
                      </a:r>
                      <a:r>
                        <a:rPr lang="en-US" sz="1400" b="1" baseline="0" dirty="0" smtClean="0"/>
                        <a:t> ON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Interference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RX Decision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Degradation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RX Decision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Degradation</a:t>
                      </a:r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None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“0”</a:t>
                      </a:r>
                      <a:endParaRPr lang="en-US" sz="14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 dB (reference)</a:t>
                      </a:r>
                      <a:endParaRPr lang="en-US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“0”</a:t>
                      </a:r>
                      <a:endParaRPr lang="en-US" sz="14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-0.4 dB</a:t>
                      </a:r>
                    </a:p>
                  </a:txBody>
                  <a:tcPr marL="45720" marR="45720"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CW1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</a:t>
                      </a:r>
                      <a:r>
                        <a:rPr lang="en-US" sz="1400" dirty="0" err="1" smtClean="0"/>
                        <a:t>NoRes</a:t>
                      </a:r>
                      <a:r>
                        <a:rPr lang="en-US" sz="1400" dirty="0" smtClean="0"/>
                        <a:t>” (</a:t>
                      </a:r>
                      <a:r>
                        <a:rPr lang="en-US" sz="1400" dirty="0" err="1" smtClean="0"/>
                        <a:t>Mis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+19.0 dB</a:t>
                      </a:r>
                      <a:endParaRPr lang="en-US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“0”</a:t>
                      </a:r>
                      <a:endParaRPr lang="en-US" sz="14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+1.2 dB</a:t>
                      </a:r>
                      <a:endParaRPr lang="en-US" sz="1400" dirty="0"/>
                    </a:p>
                  </a:txBody>
                  <a:tcPr marL="45720" marR="45720"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CW4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“0”</a:t>
                      </a:r>
                      <a:endParaRPr lang="en-US" sz="14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 dB</a:t>
                      </a:r>
                      <a:endParaRPr lang="en-US" sz="1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“0”</a:t>
                      </a:r>
                      <a:endParaRPr lang="en-US" sz="14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-0.4 dB</a:t>
                      </a:r>
                      <a:endParaRPr lang="en-US" sz="1400" dirty="0"/>
                    </a:p>
                  </a:txBody>
                  <a:tcPr marL="45720" marR="45720"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CW5</a:t>
                      </a:r>
                      <a:endParaRPr lang="en-US" sz="1400" b="1" dirty="0"/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“1” (False)</a:t>
                      </a:r>
                    </a:p>
                  </a:txBody>
                  <a:tcPr marL="45720" marR="457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+21.1 dB</a:t>
                      </a:r>
                      <a:endParaRPr lang="en-US" sz="14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“0”</a:t>
                      </a:r>
                      <a:endParaRPr lang="en-US" sz="1400" dirty="0"/>
                    </a:p>
                  </a:txBody>
                  <a:tcPr marL="45720" marR="4572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+0.8 dB</a:t>
                      </a:r>
                      <a:endParaRPr lang="en-US" sz="140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809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Nov. </a:t>
            </a:r>
            <a:r>
              <a:rPr lang="en-US" dirty="0" smtClean="0"/>
              <a:t>2016, added subclause 25.5.2.7 to the spec: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sz="1800" b="1" dirty="0" smtClean="0"/>
              <a:t>25.5.2.7 </a:t>
            </a:r>
            <a:r>
              <a:rPr lang="en-US" sz="1800" b="1" dirty="0"/>
              <a:t>NDP feedback report </a:t>
            </a:r>
            <a:r>
              <a:rPr lang="en-US" sz="1800" b="1" dirty="0" smtClean="0"/>
              <a:t>procedure</a:t>
            </a:r>
            <a:br>
              <a:rPr lang="en-US" sz="1800" b="1" dirty="0" smtClean="0"/>
            </a:br>
            <a:r>
              <a:rPr lang="en-US" sz="1800" dirty="0" smtClean="0"/>
              <a:t>The </a:t>
            </a:r>
            <a:r>
              <a:rPr lang="en-US" sz="1800" dirty="0"/>
              <a:t>NDP feedback report is a mechanism for an HE AP to collect short feedbacks from a very high number of HE STAs, in an efficient manner. The feedbacks (e.g. resource requests) are sent without data payloads in response to a Trigger frame. The feedbacks are not for channel sounding. This mechanism is optional for non-AP STA</a:t>
            </a:r>
            <a:r>
              <a:rPr lang="en-US" sz="1800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But details of the NDP feedback mechanism are TBD and are needed to resolve several comments (e.g. 7390)</a:t>
            </a:r>
          </a:p>
          <a:p>
            <a:endParaRPr lang="en-US" dirty="0"/>
          </a:p>
          <a:p>
            <a:r>
              <a:rPr lang="en-US" dirty="0" smtClean="0"/>
              <a:t>This contribution propose a signaling technique for the </a:t>
            </a:r>
            <a:r>
              <a:rPr lang="en-US" dirty="0"/>
              <a:t>NDP feedback mechanism that </a:t>
            </a:r>
            <a:r>
              <a:rPr lang="en-US" dirty="0" smtClean="0"/>
              <a:t>can handle a high number of STAs and is power and air time efficient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 (2)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42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UL MU transmission in response to a trigger frame</a:t>
            </a:r>
          </a:p>
          <a:p>
            <a:r>
              <a:rPr lang="en-US" dirty="0" smtClean="0"/>
              <a:t>Use frequency dimension for </a:t>
            </a:r>
            <a:r>
              <a:rPr lang="en-US" dirty="0"/>
              <a:t>many small orthogonal allocations</a:t>
            </a:r>
          </a:p>
          <a:p>
            <a:r>
              <a:rPr lang="en-US" dirty="0" smtClean="0"/>
              <a:t>To </a:t>
            </a:r>
            <a:r>
              <a:rPr lang="en-US" dirty="0"/>
              <a:t>avoid </a:t>
            </a:r>
            <a:r>
              <a:rPr lang="en-US" dirty="0" smtClean="0"/>
              <a:t>collisions, assign orthogonal allocations to users</a:t>
            </a:r>
            <a:endParaRPr lang="en-US" dirty="0"/>
          </a:p>
          <a:p>
            <a:r>
              <a:rPr lang="en-US" dirty="0"/>
              <a:t>No data payload (</a:t>
            </a:r>
            <a:r>
              <a:rPr lang="en-US" dirty="0" smtClean="0"/>
              <a:t>NDP), STAs transmit </a:t>
            </a:r>
            <a:r>
              <a:rPr lang="en-US" dirty="0"/>
              <a:t>energy on one </a:t>
            </a:r>
            <a:r>
              <a:rPr lang="en-US" dirty="0" smtClean="0"/>
              <a:t>orthogonal allocation for </a:t>
            </a:r>
            <a:r>
              <a:rPr lang="en-US" dirty="0"/>
              <a:t>feedback</a:t>
            </a:r>
          </a:p>
          <a:p>
            <a:pPr lvl="1"/>
            <a:r>
              <a:rPr lang="en-US" dirty="0"/>
              <a:t>with spreading gain </a:t>
            </a:r>
            <a:r>
              <a:rPr lang="en-US" dirty="0" smtClean="0"/>
              <a:t>in time domain for </a:t>
            </a:r>
            <a:r>
              <a:rPr lang="en-US" dirty="0"/>
              <a:t>PHY robustness</a:t>
            </a:r>
          </a:p>
          <a:p>
            <a:r>
              <a:rPr lang="en-US" dirty="0" smtClean="0"/>
              <a:t>For minimal </a:t>
            </a:r>
            <a:r>
              <a:rPr lang="en-US" dirty="0"/>
              <a:t>changes to the current PHY, we propose</a:t>
            </a:r>
          </a:p>
          <a:p>
            <a:pPr lvl="1"/>
            <a:r>
              <a:rPr lang="en-US" dirty="0"/>
              <a:t>to use UL MU NDP simultaneous transmissions in response to a trigger </a:t>
            </a:r>
            <a:r>
              <a:rPr lang="en-US" dirty="0" smtClean="0"/>
              <a:t>frame; and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orthogonal allocations tone sets </a:t>
            </a:r>
            <a:r>
              <a:rPr lang="en-US" dirty="0" smtClean="0"/>
              <a:t>to </a:t>
            </a:r>
            <a:r>
              <a:rPr lang="en-US" dirty="0"/>
              <a:t>multiplex different STAs’ </a:t>
            </a:r>
            <a:r>
              <a:rPr lang="en-US" dirty="0" smtClean="0"/>
              <a:t>feedbacks</a:t>
            </a:r>
          </a:p>
          <a:p>
            <a:pPr lvl="1"/>
            <a:r>
              <a:rPr lang="en-US" dirty="0"/>
              <a:t>AP and STAs have a prior agreement on tone sets and P-matrix spreading to use for a given </a:t>
            </a:r>
            <a:r>
              <a:rPr lang="en-US" dirty="0" smtClean="0"/>
              <a:t>response (no collisions between STA)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How to define </a:t>
            </a:r>
            <a:r>
              <a:rPr lang="en-US" sz="2800" dirty="0" smtClean="0"/>
              <a:t>the NDP </a:t>
            </a:r>
            <a:r>
              <a:rPr lang="en-US" sz="2800" dirty="0"/>
              <a:t>feedback mechanism?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931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Define tone sets that spread a 242RU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 provides diversity and enables the AP to estimate AGC value based on HE-STF spread over a 242RU </a:t>
            </a:r>
            <a:endParaRPr lang="en-US" dirty="0" smtClean="0"/>
          </a:p>
          <a:p>
            <a:r>
              <a:rPr lang="en-US" dirty="0" smtClean="0"/>
              <a:t>For compatibility with 20 MHz only STAs, to minimize </a:t>
            </a:r>
            <a:r>
              <a:rPr lang="en-US" dirty="0"/>
              <a:t>degradation from DC offset and </a:t>
            </a:r>
            <a:r>
              <a:rPr lang="en-US" dirty="0" smtClean="0"/>
              <a:t>CFO, signaling use tones in each 20 MHz with indices: [-113:-6, 6:113] </a:t>
            </a:r>
            <a:r>
              <a:rPr lang="en-US" dirty="0" smtClean="0">
                <a:sym typeface="Wingdings" panose="05000000000000000000" pitchFamily="2" charset="2"/>
              </a:rPr>
              <a:t> simple shifts to support 40/80MHz</a:t>
            </a:r>
            <a:endParaRPr lang="en-US" dirty="0" smtClean="0"/>
          </a:p>
          <a:p>
            <a:r>
              <a:rPr lang="en-US" dirty="0"/>
              <a:t>Puncture HE-LTF sequence except for tones at indices I</a:t>
            </a:r>
            <a:r>
              <a:rPr lang="en-US" baseline="-25000" dirty="0"/>
              <a:t>ULf</a:t>
            </a:r>
            <a:endParaRPr lang="en-US" dirty="0"/>
          </a:p>
          <a:p>
            <a:r>
              <a:rPr lang="en-US" dirty="0" smtClean="0"/>
              <a:t>20 </a:t>
            </a:r>
            <a:r>
              <a:rPr lang="en-US" dirty="0"/>
              <a:t>MHz tones used for UL feedback (up to 216 tones</a:t>
            </a:r>
            <a:r>
              <a:rPr lang="en-US" dirty="0" smtClean="0"/>
              <a:t>) - I</a:t>
            </a:r>
            <a:r>
              <a:rPr lang="en-US" baseline="-25000" dirty="0" smtClean="0"/>
              <a:t>ULf</a:t>
            </a:r>
            <a:endParaRPr lang="en-US" baseline="-25000" dirty="0"/>
          </a:p>
          <a:p>
            <a:r>
              <a:rPr lang="en-US" dirty="0"/>
              <a:t>40 MHz tones used for UL feedback (up to 432 tones)</a:t>
            </a:r>
          </a:p>
          <a:p>
            <a:pPr lvl="1"/>
            <a:r>
              <a:rPr lang="en-US" dirty="0"/>
              <a:t>I</a:t>
            </a:r>
            <a:r>
              <a:rPr lang="en-US" baseline="-25000" dirty="0"/>
              <a:t>ULf </a:t>
            </a:r>
            <a:r>
              <a:rPr lang="en-US" dirty="0"/>
              <a:t>- 128, I</a:t>
            </a:r>
            <a:r>
              <a:rPr lang="en-US" baseline="-25000" dirty="0"/>
              <a:t>ULf </a:t>
            </a:r>
            <a:r>
              <a:rPr lang="en-US" dirty="0"/>
              <a:t>+ 128</a:t>
            </a:r>
          </a:p>
          <a:p>
            <a:r>
              <a:rPr lang="en-US" dirty="0"/>
              <a:t>80 MHz tones used for UL feedback (864 tones)</a:t>
            </a:r>
          </a:p>
          <a:p>
            <a:pPr lvl="1"/>
            <a:r>
              <a:rPr lang="en-US" dirty="0"/>
              <a:t>I</a:t>
            </a:r>
            <a:r>
              <a:rPr lang="en-US" baseline="-25000" dirty="0"/>
              <a:t>ULf </a:t>
            </a:r>
            <a:r>
              <a:rPr lang="en-US" dirty="0"/>
              <a:t>- 384, I</a:t>
            </a:r>
            <a:r>
              <a:rPr lang="en-US" baseline="-25000" dirty="0"/>
              <a:t>ULf </a:t>
            </a:r>
            <a:r>
              <a:rPr lang="en-US" dirty="0"/>
              <a:t>- 128, I</a:t>
            </a:r>
            <a:r>
              <a:rPr lang="en-US" baseline="-25000" dirty="0"/>
              <a:t>ULf </a:t>
            </a:r>
            <a:r>
              <a:rPr lang="en-US" dirty="0"/>
              <a:t>+ 128, I</a:t>
            </a:r>
            <a:r>
              <a:rPr lang="en-US" baseline="-25000" dirty="0"/>
              <a:t>ULf </a:t>
            </a:r>
            <a:r>
              <a:rPr lang="en-US" dirty="0"/>
              <a:t>+ 384</a:t>
            </a:r>
          </a:p>
          <a:p>
            <a:r>
              <a:rPr lang="en-US" dirty="0"/>
              <a:t>80+80 MHz, 160 MHz tones used for UL feedback (up to 1728 tones)</a:t>
            </a:r>
          </a:p>
          <a:p>
            <a:pPr lvl="1"/>
            <a:r>
              <a:rPr lang="en-US" dirty="0"/>
              <a:t>Same as 80 MHz on lower and upper 80 MHz</a:t>
            </a:r>
          </a:p>
          <a:p>
            <a:pPr lvl="1"/>
            <a:endParaRPr lang="en-US" sz="20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 smtClean="0"/>
              <a:t>Proposed </a:t>
            </a:r>
            <a:r>
              <a:rPr lang="en-US" sz="2800" dirty="0"/>
              <a:t>signaling for Short </a:t>
            </a:r>
            <a:r>
              <a:rPr lang="en-US" sz="2800" dirty="0" smtClean="0"/>
              <a:t>Feedback (1 of 3)</a:t>
            </a:r>
            <a:endParaRPr lang="en-US" sz="2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49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533400"/>
          </a:xfrm>
        </p:spPr>
        <p:txBody>
          <a:bodyPr/>
          <a:lstStyle/>
          <a:p>
            <a:r>
              <a:rPr lang="en-US" sz="2800" dirty="0"/>
              <a:t>Proposed signaling for Short </a:t>
            </a:r>
            <a:r>
              <a:rPr lang="en-US" sz="2800" dirty="0" smtClean="0"/>
              <a:t>Feedback</a:t>
            </a:r>
            <a:r>
              <a:rPr lang="en-US" sz="2800" dirty="0"/>
              <a:t>: I</a:t>
            </a:r>
            <a:r>
              <a:rPr lang="en-US" sz="2800" baseline="-25000" dirty="0"/>
              <a:t>ULf</a:t>
            </a:r>
            <a:r>
              <a:rPr lang="en-US" sz="2800" dirty="0" smtClean="0"/>
              <a:t> (2 </a:t>
            </a:r>
            <a:r>
              <a:rPr lang="en-US" sz="2800" dirty="0"/>
              <a:t>of 3)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109390"/>
              </p:ext>
            </p:extLst>
          </p:nvPr>
        </p:nvGraphicFramePr>
        <p:xfrm>
          <a:off x="4114799" y="1257300"/>
          <a:ext cx="4549382" cy="506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056"/>
                <a:gridCol w="1907332"/>
                <a:gridCol w="1586994"/>
              </a:tblGrid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Tone sets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b = 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b = 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-113,-77,-41,6,42,78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-112,-76,-40,7,43,79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-111,-75,-39,8,44,80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-110,-74,-38,9,45,81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-109,-73,-37,10,46,82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-108,-72,-36,11,47,83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-107,-71,-35,12,48,84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-106,-70,-34,13,49,85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-105,-69,-33,14,50,86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-104,-68,-32,15,51,87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-103,-67,-31,16,52,88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-102,-66,-30,17,53,89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-101,-65,-29,18,54,90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-100,-64,-28,19,55,91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-99,-63,-27,20,56,92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-98,-62,-26,21,57,93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-97,-61,-25,22,58,94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-96,-60,-24,23,59,95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-95,-59,-23,24,60,96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-94,-58,-22,25,61,97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-93,-57,-21,26,62,98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-92,-56,-20,27,63,99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-91,-55,-19,28,64,100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-90,-54,-18,29,65,101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-89,-53,-17,30,66,102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-88,-52,-16,31,67,103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-87,-51,-15,32,68,104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-86,-50,-14,33,69,105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-85,-49,-13,34,70,106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-84,-48,-12,35,71,107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-83,-47,-11,36,72,108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-82,-46,-10,37,73,109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-81,-45,-9,38,74,110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-80,-44,-8,39,75,111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-79,-43,-7,40,76,112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-78,-42,-6,41,77,113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228600" y="1600200"/>
            <a:ext cx="3733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 smtClean="0"/>
              <a:t>Complementary tone set are adjacent</a:t>
            </a:r>
          </a:p>
          <a:p>
            <a:pPr lvl="1"/>
            <a:r>
              <a:rPr lang="en-US" sz="1600" kern="0" dirty="0" smtClean="0"/>
              <a:t>Noise like interference will add power in both bins, biasing RX decision toward a “No Response” instead of a “1” or “0”</a:t>
            </a:r>
          </a:p>
          <a:p>
            <a:pPr lvl="1"/>
            <a:r>
              <a:rPr lang="en-US" sz="1600" kern="0" dirty="0" smtClean="0"/>
              <a:t>Non-coherent CW interference (not aligned to tone grid) will bias RX decision toward  a “No Response” instead of a “1” or “0</a:t>
            </a:r>
          </a:p>
          <a:p>
            <a:pPr lvl="1"/>
            <a:endParaRPr lang="en-US" sz="1600" kern="0" dirty="0" smtClean="0"/>
          </a:p>
          <a:p>
            <a:r>
              <a:rPr lang="en-US" sz="1800" kern="0" dirty="0" smtClean="0"/>
              <a:t>Detection at RX does not need a Channel Estimate</a:t>
            </a:r>
          </a:p>
          <a:p>
            <a:pPr lvl="1"/>
            <a:r>
              <a:rPr lang="en-US" sz="1600" kern="0" dirty="0" smtClean="0"/>
              <a:t>RX detect energy in one tone set and compare to energy in complementary tone set</a:t>
            </a:r>
            <a:endParaRPr lang="en-US" sz="1400" kern="0" dirty="0" smtClean="0"/>
          </a:p>
          <a:p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22581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2400" dirty="0" smtClean="0"/>
              <a:t>In order to allow multiplexing of multiple users and/or improved robustness we repeat the punctured HE-LTF twice and multiply by the 2x2 P-matrix row corresponding to a specific spatial stream (SS)</a:t>
            </a:r>
          </a:p>
          <a:p>
            <a:endParaRPr lang="en-US" sz="2400" dirty="0" smtClean="0"/>
          </a:p>
          <a:p>
            <a:r>
              <a:rPr lang="en-US" sz="2400" dirty="0" smtClean="0"/>
              <a:t>The maximum number of users supported per BW is: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Proposed signaling for Short Feedback </a:t>
            </a:r>
            <a:r>
              <a:rPr lang="en-US" sz="2800" dirty="0" smtClean="0"/>
              <a:t>(3 </a:t>
            </a:r>
            <a:r>
              <a:rPr lang="en-US" sz="2800" dirty="0"/>
              <a:t>of 3)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294261"/>
              </p:ext>
            </p:extLst>
          </p:nvPr>
        </p:nvGraphicFramePr>
        <p:xfrm>
          <a:off x="2743200" y="4165600"/>
          <a:ext cx="35814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700"/>
                <a:gridCol w="1790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Bandwidth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 Users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 MHz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 MHz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 MHz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160 MHz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76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Channel estimation is not required for detection</a:t>
            </a:r>
          </a:p>
          <a:p>
            <a:r>
              <a:rPr lang="en-US" dirty="0"/>
              <a:t>Detection performance is independent of sequence</a:t>
            </a:r>
          </a:p>
          <a:p>
            <a:pPr lvl="1"/>
            <a:r>
              <a:rPr lang="en-US" sz="1600" dirty="0" smtClean="0"/>
              <a:t>AP </a:t>
            </a:r>
            <a:r>
              <a:rPr lang="en-US" sz="1600" dirty="0"/>
              <a:t>is not required to have prior knowledge of feedback sequence</a:t>
            </a:r>
          </a:p>
          <a:p>
            <a:r>
              <a:rPr lang="en-US" dirty="0"/>
              <a:t>Signal is robust to interference and channel response</a:t>
            </a:r>
          </a:p>
          <a:p>
            <a:r>
              <a:rPr lang="en-US" dirty="0" smtClean="0"/>
              <a:t>Trivial detection, </a:t>
            </a:r>
            <a:r>
              <a:rPr lang="en-US" dirty="0"/>
              <a:t>no </a:t>
            </a:r>
            <a:r>
              <a:rPr lang="en-US" dirty="0" smtClean="0"/>
              <a:t>adaptive </a:t>
            </a:r>
            <a:r>
              <a:rPr lang="en-US" dirty="0"/>
              <a:t>threshold adjustment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C</a:t>
            </a:r>
            <a:r>
              <a:rPr lang="en-US" sz="1600" dirty="0"/>
              <a:t>ompare sum of power between sets of </a:t>
            </a:r>
            <a:r>
              <a:rPr lang="en-US" sz="1600" dirty="0" smtClean="0"/>
              <a:t>complementary 6 tones</a:t>
            </a:r>
            <a:endParaRPr lang="en-US" sz="1600" dirty="0"/>
          </a:p>
          <a:p>
            <a:r>
              <a:rPr lang="en-US" dirty="0"/>
              <a:t>Detection in unaffected by timing offset</a:t>
            </a:r>
          </a:p>
          <a:p>
            <a:pPr lvl="1"/>
            <a:r>
              <a:rPr lang="en-US" sz="1600" dirty="0"/>
              <a:t>With the +/-400 ns timing accuracy and a 120 m radius, there is up to 1.6 us of timing offset.</a:t>
            </a:r>
          </a:p>
          <a:p>
            <a:r>
              <a:rPr lang="en-US" dirty="0"/>
              <a:t>A “No response” from STA can be easily detected</a:t>
            </a:r>
          </a:p>
          <a:p>
            <a:pPr lvl="1"/>
            <a:r>
              <a:rPr lang="en-US" sz="1600" dirty="0"/>
              <a:t>A “No response” from a STA could mean STA did not received the query, is out of range or the AP did not decode properly the feedback response.</a:t>
            </a:r>
          </a:p>
          <a:p>
            <a:pPr lvl="1"/>
            <a:r>
              <a:rPr lang="en-US" sz="1600" dirty="0"/>
              <a:t>In interference prone environments, responses from STAs could be missed. AP can identify STAs with “No response” and treats them </a:t>
            </a:r>
            <a:r>
              <a:rPr lang="en-US" sz="1600" dirty="0" smtClean="0"/>
              <a:t>accordingly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Design Properties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0037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124073</TotalTime>
  <Words>3452</Words>
  <Application>Microsoft Office PowerPoint</Application>
  <PresentationFormat>On-screen Show (4:3)</PresentationFormat>
  <Paragraphs>538</Paragraphs>
  <Slides>37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802-11-Submission</vt:lpstr>
      <vt:lpstr>Document</vt:lpstr>
      <vt:lpstr>NDP Short Feedback Design</vt:lpstr>
      <vt:lpstr>Revision r4</vt:lpstr>
      <vt:lpstr>Background (1)</vt:lpstr>
      <vt:lpstr>Background (2)</vt:lpstr>
      <vt:lpstr>How to define the NDP feedback mechanism?</vt:lpstr>
      <vt:lpstr>Proposed signaling for Short Feedback (1 of 3)</vt:lpstr>
      <vt:lpstr>Proposed signaling for Short Feedback: IULf (2 of 3)</vt:lpstr>
      <vt:lpstr>Proposed signaling for Short Feedback (3 of 3)</vt:lpstr>
      <vt:lpstr>Design Properties</vt:lpstr>
      <vt:lpstr>Example of Detection Algorithm</vt:lpstr>
      <vt:lpstr>Summary</vt:lpstr>
      <vt:lpstr>References</vt:lpstr>
      <vt:lpstr>Straw poll #1</vt:lpstr>
      <vt:lpstr>Appendix A – Simulations  Results over various channels, antenna configuration, CFO values and loading </vt:lpstr>
      <vt:lpstr>Flat channel, CFO=0, K=3, [1, 2, 4] RX Antennas, Nss=2</vt:lpstr>
      <vt:lpstr>Multipath Channel, CFO = 0, K = 3, Nss = 2, 4 and 8 RX Antennas</vt:lpstr>
      <vt:lpstr>Simulations of 2 STA with CFO and power imbalance</vt:lpstr>
      <vt:lpstr>Cont. - STA #1 Probability Mis &amp; False</vt:lpstr>
      <vt:lpstr>Simulation of a Loaded System</vt:lpstr>
      <vt:lpstr>Cont. </vt:lpstr>
      <vt:lpstr>Simulation Summary</vt:lpstr>
      <vt:lpstr>Appendix - B</vt:lpstr>
      <vt:lpstr>Tones alignment between 20 MHz only STAs and 40/80 MHz STAs</vt:lpstr>
      <vt:lpstr>Appendix - C</vt:lpstr>
      <vt:lpstr>Comparison of Proposed Schemes</vt:lpstr>
      <vt:lpstr>Flat Channel, 1 TX, 1 RX, Nss=2</vt:lpstr>
      <vt:lpstr>Channel D, 1 TX, 1 RX, Nss=2</vt:lpstr>
      <vt:lpstr>Channel UMi-NLOS, 1 TX, 1 RX, Nss=2</vt:lpstr>
      <vt:lpstr>D-BPSK and M-OOK K=1 signals distance</vt:lpstr>
      <vt:lpstr>Appendix – D  CW Interference</vt:lpstr>
      <vt:lpstr>CW Interference Simulations </vt:lpstr>
      <vt:lpstr>Signal/Interference (S/I) for Mis and False with CW at worst Frequency</vt:lpstr>
      <vt:lpstr>CW Interference with Erasure </vt:lpstr>
      <vt:lpstr>Simulations with CW Interference Erasure Technique</vt:lpstr>
      <vt:lpstr>Simulations with CW Interference Erasure Technique, S/I = -20 dB, b1 = 1</vt:lpstr>
      <vt:lpstr>Simulations with CW Interference Erasure Technique, S/I = -20 dB, b1 = 0</vt:lpstr>
      <vt:lpstr>Results Summary of CW Interference Erasure Technique, S/I = 20 dB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2835</cp:revision>
  <cp:lastPrinted>2017-02-21T19:49:10Z</cp:lastPrinted>
  <dcterms:created xsi:type="dcterms:W3CDTF">2007-05-21T21:00:37Z</dcterms:created>
  <dcterms:modified xsi:type="dcterms:W3CDTF">2017-05-02T21:36:04Z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