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539" r:id="rId3"/>
    <p:sldId id="598" r:id="rId4"/>
    <p:sldId id="540" r:id="rId5"/>
    <p:sldId id="619" r:id="rId6"/>
    <p:sldId id="626" r:id="rId7"/>
    <p:sldId id="622" r:id="rId8"/>
    <p:sldId id="625" r:id="rId9"/>
    <p:sldId id="546" r:id="rId10"/>
    <p:sldId id="548" r:id="rId11"/>
    <p:sldId id="549" r:id="rId12"/>
    <p:sldId id="635" r:id="rId13"/>
    <p:sldId id="551" r:id="rId14"/>
    <p:sldId id="637" r:id="rId15"/>
    <p:sldId id="552" r:id="rId16"/>
    <p:sldId id="553" r:id="rId17"/>
    <p:sldId id="556" r:id="rId18"/>
    <p:sldId id="610" r:id="rId19"/>
    <p:sldId id="605" r:id="rId20"/>
    <p:sldId id="627" r:id="rId21"/>
    <p:sldId id="629" r:id="rId22"/>
    <p:sldId id="631" r:id="rId23"/>
    <p:sldId id="632" r:id="rId24"/>
    <p:sldId id="633" r:id="rId25"/>
    <p:sldId id="638" r:id="rId26"/>
    <p:sldId id="639" r:id="rId27"/>
    <p:sldId id="634" r:id="rId2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4583D1B-076E-4E03-8854-D437199578B4}">
          <p14:sldIdLst>
            <p14:sldId id="270"/>
            <p14:sldId id="539"/>
            <p14:sldId id="598"/>
            <p14:sldId id="540"/>
            <p14:sldId id="619"/>
            <p14:sldId id="626"/>
            <p14:sldId id="622"/>
            <p14:sldId id="625"/>
            <p14:sldId id="546"/>
            <p14:sldId id="548"/>
            <p14:sldId id="549"/>
            <p14:sldId id="635"/>
            <p14:sldId id="551"/>
            <p14:sldId id="637"/>
            <p14:sldId id="552"/>
            <p14:sldId id="553"/>
            <p14:sldId id="556"/>
            <p14:sldId id="610"/>
            <p14:sldId id="605"/>
            <p14:sldId id="627"/>
            <p14:sldId id="629"/>
            <p14:sldId id="631"/>
            <p14:sldId id="632"/>
            <p14:sldId id="633"/>
            <p14:sldId id="638"/>
            <p14:sldId id="639"/>
            <p14:sldId id="63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4624" autoAdjust="0"/>
  </p:normalViewPr>
  <p:slideViewPr>
    <p:cSldViewPr>
      <p:cViewPr>
        <p:scale>
          <a:sx n="87" d="100"/>
          <a:sy n="87" d="100"/>
        </p:scale>
        <p:origin x="-690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4610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4610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55074" y="8939055"/>
            <a:ext cx="2032608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7" y="893905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5495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3" y="893905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3" y="8927995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5614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5614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698500"/>
            <a:ext cx="4600575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387373"/>
            <a:ext cx="5142244" cy="415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3933" y="8942215"/>
            <a:ext cx="2496837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9" y="894221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6" y="894221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40635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9" y="29544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6985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1" y="8942215"/>
            <a:ext cx="415177" cy="183468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</a:t>
            </a:r>
            <a:r>
              <a:rPr lang="en-US" sz="1800" b="1" dirty="0" err="1" smtClean="0">
                <a:solidFill>
                  <a:schemeClr val="tx1"/>
                </a:solidFill>
                <a:cs typeface="+mn-cs"/>
              </a:rPr>
              <a:t>0044r2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34-01-00ax-he-ltf-sequence-design.pptx" TargetMode="External"/><Relationship Id="rId2" Type="http://schemas.openxmlformats.org/officeDocument/2006/relationships/hyperlink" Target="https://mentor.ieee.org/802.11/dcn/16/11-16-1367-00-00ax-ndp-feedback-report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err="1" smtClean="0"/>
              <a:t>NDP</a:t>
            </a:r>
            <a:r>
              <a:rPr lang="en-US" dirty="0" smtClean="0"/>
              <a:t> Short Feedback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96993"/>
              </p:ext>
            </p:extLst>
          </p:nvPr>
        </p:nvGraphicFramePr>
        <p:xfrm>
          <a:off x="993775" y="2027238"/>
          <a:ext cx="7275513" cy="354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Document" r:id="rId4" imgW="10136095" imgH="4934386" progId="Word.Document.8">
                  <p:embed/>
                </p:oleObj>
              </mc:Choice>
              <mc:Fallback>
                <p:oleObj name="Document" r:id="rId4" imgW="10136095" imgH="49343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027238"/>
                        <a:ext cx="7275513" cy="354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Channel estimation is not required for detection</a:t>
            </a:r>
          </a:p>
          <a:p>
            <a:r>
              <a:rPr lang="en-US" dirty="0"/>
              <a:t>Detection performance is independent of sequence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is not required to have prior knowledge of feedback sequence</a:t>
            </a:r>
          </a:p>
          <a:p>
            <a:r>
              <a:rPr lang="en-US" dirty="0"/>
              <a:t>Signal is robust to interference and channel response</a:t>
            </a:r>
          </a:p>
          <a:p>
            <a:r>
              <a:rPr lang="en-US" dirty="0" smtClean="0"/>
              <a:t>Trivial detection, </a:t>
            </a:r>
            <a:r>
              <a:rPr lang="en-US" dirty="0"/>
              <a:t>no </a:t>
            </a:r>
            <a:r>
              <a:rPr lang="en-US" dirty="0" smtClean="0"/>
              <a:t>adaptive </a:t>
            </a:r>
            <a:r>
              <a:rPr lang="en-US" dirty="0"/>
              <a:t>threshold adjustment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</a:t>
            </a:r>
            <a:r>
              <a:rPr lang="en-US" sz="1600" dirty="0"/>
              <a:t>ompare sum of power between sets of </a:t>
            </a:r>
            <a:r>
              <a:rPr lang="en-US" sz="1600" dirty="0" smtClean="0"/>
              <a:t>complementary 6 tones</a:t>
            </a:r>
            <a:endParaRPr lang="en-US" sz="1600" dirty="0"/>
          </a:p>
          <a:p>
            <a:r>
              <a:rPr lang="en-US" dirty="0"/>
              <a:t>Detection in unaffected by timing offset</a:t>
            </a:r>
          </a:p>
          <a:p>
            <a:pPr lvl="1"/>
            <a:r>
              <a:rPr lang="en-US" sz="1600" dirty="0"/>
              <a:t>With the +/-400 ns timing accuracy and a 120 m radius, there is up to 1.6 us of timing offset.</a:t>
            </a:r>
          </a:p>
          <a:p>
            <a:r>
              <a:rPr lang="en-US" dirty="0"/>
              <a:t>A “No response” from STA can be easily detected</a:t>
            </a:r>
          </a:p>
          <a:p>
            <a:pPr lvl="1"/>
            <a:r>
              <a:rPr lang="en-US" sz="1600" dirty="0"/>
              <a:t>A “No response” from a STA could mean STA did not received the query, is out of range or the AP did not decode properly the feedback response.</a:t>
            </a:r>
          </a:p>
          <a:p>
            <a:pPr lvl="1"/>
            <a:r>
              <a:rPr lang="en-US" sz="1600" dirty="0"/>
              <a:t>In interference prone environments, responses from STAs could be missed. AP can identify STAs with “No response” and treats them </a:t>
            </a:r>
            <a:r>
              <a:rPr lang="en-US" sz="1600" dirty="0" smtClean="0"/>
              <a:t>accordingly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Design Properties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003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/>
              <a:t>Processing for each P-matrix row: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De-spreading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>
                <a:sym typeface="Wingdings" pitchFamily="2" charset="2"/>
              </a:rPr>
              <a:t>Sum power per set of 6 </a:t>
            </a:r>
            <a:r>
              <a:rPr lang="en-US" sz="1600" dirty="0" smtClean="0">
                <a:sym typeface="Wingdings" pitchFamily="2" charset="2"/>
              </a:rPr>
              <a:t>tones</a:t>
            </a:r>
            <a:endParaRPr lang="en-US" sz="1600" dirty="0">
              <a:sym typeface="Wingdings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>
                <a:sym typeface="Wingdings" pitchFamily="2" charset="2"/>
              </a:rPr>
              <a:t>Compare powers between </a:t>
            </a:r>
            <a:r>
              <a:rPr lang="en-US" sz="1600" dirty="0" smtClean="0">
                <a:sym typeface="Wingdings" pitchFamily="2" charset="2"/>
              </a:rPr>
              <a:t>complementary tone </a:t>
            </a:r>
            <a:r>
              <a:rPr lang="en-US" sz="1600" dirty="0">
                <a:sym typeface="Wingdings" pitchFamily="2" charset="2"/>
              </a:rPr>
              <a:t>sets for decision</a:t>
            </a:r>
          </a:p>
          <a:p>
            <a:r>
              <a:rPr lang="en-US" sz="1800" dirty="0"/>
              <a:t>Detection algorithm for b</a:t>
            </a:r>
            <a:r>
              <a:rPr lang="en-US" sz="1800" baseline="-25000" dirty="0"/>
              <a:t>0</a:t>
            </a:r>
            <a:r>
              <a:rPr lang="en-US" sz="1800" dirty="0"/>
              <a:t> (3 outcomes)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P1 = sum(power in b</a:t>
            </a:r>
            <a:r>
              <a:rPr lang="en-US" sz="1600" baseline="-25000" dirty="0"/>
              <a:t>0</a:t>
            </a:r>
            <a:r>
              <a:rPr lang="en-US" sz="1600" dirty="0"/>
              <a:t> = 1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P0 = sum(power in b</a:t>
            </a:r>
            <a:r>
              <a:rPr lang="en-US" sz="1600" baseline="-25000" dirty="0"/>
              <a:t>0</a:t>
            </a:r>
            <a:r>
              <a:rPr lang="en-US" sz="1600" dirty="0"/>
              <a:t> = 0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( </a:t>
            </a:r>
            <a:r>
              <a:rPr lang="en-US" sz="1600" dirty="0"/>
              <a:t>P1 &gt; K∙P0 )			</a:t>
            </a:r>
            <a:r>
              <a:rPr lang="en-US" sz="1600" dirty="0">
                <a:sym typeface="Wingdings" panose="05000000000000000000" pitchFamily="2" charset="2"/>
              </a:rPr>
              <a:t>	</a:t>
            </a:r>
            <a:r>
              <a:rPr lang="en-US" sz="1600" b="1" dirty="0"/>
              <a:t>b</a:t>
            </a:r>
            <a:r>
              <a:rPr lang="en-US" sz="1600" b="1" baseline="-25000" dirty="0"/>
              <a:t>0</a:t>
            </a:r>
            <a:r>
              <a:rPr lang="en-US" sz="1600" b="1" dirty="0"/>
              <a:t> = 1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( P0 &gt; K∙P1 )			</a:t>
            </a:r>
            <a:r>
              <a:rPr lang="en-US" sz="1600" dirty="0">
                <a:sym typeface="Wingdings" panose="05000000000000000000" pitchFamily="2" charset="2"/>
              </a:rPr>
              <a:t>	</a:t>
            </a:r>
            <a:r>
              <a:rPr lang="en-US" sz="1600" b="1" dirty="0"/>
              <a:t>b</a:t>
            </a:r>
            <a:r>
              <a:rPr lang="en-US" sz="1600" b="1" baseline="-25000" dirty="0"/>
              <a:t>0</a:t>
            </a:r>
            <a:r>
              <a:rPr lang="en-US" sz="1600" b="1" dirty="0"/>
              <a:t> = 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not( P1 &gt; K∙P0 ) &amp; not( P0 &gt; K∙P1 ) 	</a:t>
            </a:r>
            <a:r>
              <a:rPr lang="en-US" sz="1600" dirty="0">
                <a:sym typeface="Wingdings" panose="05000000000000000000" pitchFamily="2" charset="2"/>
              </a:rPr>
              <a:t>	</a:t>
            </a:r>
            <a:r>
              <a:rPr lang="en-US" sz="1600" b="1" dirty="0">
                <a:sym typeface="Wingdings" panose="05000000000000000000" pitchFamily="2" charset="2"/>
              </a:rPr>
              <a:t>No </a:t>
            </a:r>
            <a:r>
              <a:rPr lang="en-US" sz="1600" b="1" dirty="0" smtClean="0">
                <a:sym typeface="Wingdings" panose="05000000000000000000" pitchFamily="2" charset="2"/>
              </a:rPr>
              <a:t>response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False: “1” is received as a “0” or “0” is received as a “1”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Mis</a:t>
            </a:r>
            <a:r>
              <a:rPr lang="en-US" dirty="0" smtClean="0"/>
              <a:t>: “1” or “0” is received as a “No Response”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Note: For K=3, the Probability of False is very very low (&lt;10^-6) in the </a:t>
            </a:r>
            <a:r>
              <a:rPr lang="en-US" dirty="0" err="1" smtClean="0"/>
              <a:t>SNR</a:t>
            </a:r>
            <a:r>
              <a:rPr lang="en-US" dirty="0" smtClean="0"/>
              <a:t> range of plots.  For K=1 we only have two states.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Example of Detection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0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Theory with Flat </a:t>
            </a:r>
            <a:r>
              <a:rPr lang="en-US" sz="2400" dirty="0"/>
              <a:t>channel, 1 TX and 1 RX, </a:t>
            </a:r>
            <a:r>
              <a:rPr lang="en-US" sz="2400" dirty="0" err="1"/>
              <a:t>N</a:t>
            </a:r>
            <a:r>
              <a:rPr lang="en-US" sz="2400" baseline="-25000" dirty="0" err="1"/>
              <a:t>ss</a:t>
            </a:r>
            <a:r>
              <a:rPr lang="en-US" sz="2400" dirty="0"/>
              <a:t> = 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295400"/>
            <a:ext cx="2274084" cy="276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NoResp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YES/NO)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2.29e-2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81200" y="2286000"/>
            <a:ext cx="1655390" cy="7386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 smtClean="0"/>
              <a:t>Theory with CFO=0</a:t>
            </a:r>
          </a:p>
          <a:p>
            <a:r>
              <a:rPr lang="en-US" sz="1400" dirty="0" smtClean="0"/>
              <a:t>  6 tones with 1 bit</a:t>
            </a:r>
          </a:p>
          <a:p>
            <a:r>
              <a:rPr lang="en-US" sz="1400" dirty="0" smtClean="0"/>
              <a:t>12 tones with 2 bits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05524" y="1295400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1049967"/>
            <a:ext cx="4854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ym typeface="Wingdings" pitchFamily="2" charset="2"/>
              </a:rPr>
              <a:t>Note: For 1b, boost by +13.05 </a:t>
            </a:r>
            <a:r>
              <a:rPr lang="en-US" sz="1400" b="1" dirty="0" err="1" smtClean="0">
                <a:sym typeface="Wingdings" pitchFamily="2" charset="2"/>
              </a:rPr>
              <a:t>dB.</a:t>
            </a:r>
            <a:r>
              <a:rPr lang="en-US" sz="1400" b="1" dirty="0" smtClean="0">
                <a:sym typeface="Wingdings" pitchFamily="2" charset="2"/>
              </a:rPr>
              <a:t> For 2b</a:t>
            </a:r>
            <a:r>
              <a:rPr lang="en-US" sz="1400" b="1" dirty="0">
                <a:sym typeface="Wingdings" pitchFamily="2" charset="2"/>
              </a:rPr>
              <a:t>, boost by </a:t>
            </a:r>
            <a:r>
              <a:rPr lang="en-US" sz="1400" b="1" dirty="0" smtClean="0">
                <a:sym typeface="Wingdings" pitchFamily="2" charset="2"/>
              </a:rPr>
              <a:t>+10.04 </a:t>
            </a:r>
            <a:r>
              <a:rPr lang="en-US" sz="1400" b="1" dirty="0">
                <a:sym typeface="Wingdings" pitchFamily="2" charset="2"/>
              </a:rPr>
              <a:t>dB</a:t>
            </a:r>
          </a:p>
        </p:txBody>
      </p:sp>
      <p:sp>
        <p:nvSpPr>
          <p:cNvPr id="18" name="Down Arrow 17"/>
          <p:cNvSpPr/>
          <p:nvPr/>
        </p:nvSpPr>
        <p:spPr bwMode="auto">
          <a:xfrm>
            <a:off x="4625624" y="4188387"/>
            <a:ext cx="174976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2116" y="3729335"/>
            <a:ext cx="1261884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SNR = -13.05 dB</a:t>
            </a:r>
          </a:p>
          <a:p>
            <a:r>
              <a:rPr lang="en-US" dirty="0"/>
              <a:t>i</a:t>
            </a:r>
            <a:r>
              <a:rPr lang="en-US" dirty="0" smtClean="0"/>
              <a:t>n 20 MHz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1x4 (TX antennas x  RX antennas)</a:t>
            </a:r>
          </a:p>
          <a:p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 = 4</a:t>
            </a:r>
          </a:p>
          <a:p>
            <a:r>
              <a:rPr lang="en-US" dirty="0"/>
              <a:t>Channel D: SNR is for the ensemble of channel realizations</a:t>
            </a:r>
          </a:p>
          <a:p>
            <a:r>
              <a:rPr lang="en-US" dirty="0"/>
              <a:t>Timing offset added</a:t>
            </a:r>
          </a:p>
          <a:p>
            <a:pPr lvl="1"/>
            <a:r>
              <a:rPr lang="en-US" dirty="0"/>
              <a:t>+400 ns of timing error plus round trip delay for 100 m </a:t>
            </a:r>
          </a:p>
          <a:p>
            <a:r>
              <a:rPr lang="en-US" dirty="0"/>
              <a:t>CFO and Power imbalance added</a:t>
            </a:r>
          </a:p>
          <a:p>
            <a:r>
              <a:rPr lang="en-US" dirty="0"/>
              <a:t>4 </a:t>
            </a:r>
            <a:r>
              <a:rPr lang="en-US" dirty="0" smtClean="0"/>
              <a:t>RX signals </a:t>
            </a:r>
            <a:r>
              <a:rPr lang="en-US" dirty="0"/>
              <a:t>are </a:t>
            </a:r>
            <a:r>
              <a:rPr lang="en-US" dirty="0" smtClean="0"/>
              <a:t>equally combined</a:t>
            </a:r>
          </a:p>
          <a:p>
            <a:pPr lvl="1"/>
            <a:r>
              <a:rPr lang="en-US" u="sng" dirty="0" smtClean="0"/>
              <a:t>With flat channel and MIS=10</a:t>
            </a:r>
            <a:r>
              <a:rPr lang="en-US" u="sng" baseline="30000" dirty="0" smtClean="0"/>
              <a:t>-2</a:t>
            </a:r>
            <a:r>
              <a:rPr lang="en-US" u="sng" dirty="0" smtClean="0"/>
              <a:t>, gain of 4 RX vs. 1 RX is around 1.8 dB</a:t>
            </a:r>
          </a:p>
          <a:p>
            <a:pPr lvl="1"/>
            <a:r>
              <a:rPr lang="en-US" u="sng" dirty="0"/>
              <a:t>With </a:t>
            </a:r>
            <a:r>
              <a:rPr lang="en-US" u="sng" dirty="0" smtClean="0"/>
              <a:t>channel D </a:t>
            </a:r>
            <a:r>
              <a:rPr lang="en-US" u="sng" dirty="0"/>
              <a:t>and MIS=10</a:t>
            </a:r>
            <a:r>
              <a:rPr lang="en-US" u="sng" baseline="30000" dirty="0"/>
              <a:t>-2</a:t>
            </a:r>
            <a:r>
              <a:rPr lang="en-US" u="sng" dirty="0" smtClean="0"/>
              <a:t>, </a:t>
            </a:r>
            <a:r>
              <a:rPr lang="en-US" u="sng" dirty="0"/>
              <a:t>gain of 4 RX vs. 1 RX</a:t>
            </a:r>
            <a:r>
              <a:rPr lang="en-US" u="sng" dirty="0" smtClean="0"/>
              <a:t> </a:t>
            </a:r>
            <a:r>
              <a:rPr lang="en-US" u="sng" dirty="0"/>
              <a:t>is </a:t>
            </a:r>
            <a:r>
              <a:rPr lang="en-US" u="sng" dirty="0" smtClean="0"/>
              <a:t>around 4.5 dB</a:t>
            </a:r>
            <a:endParaRPr lang="en-US" u="sng" dirty="0"/>
          </a:p>
          <a:p>
            <a:r>
              <a:rPr lang="en-US" dirty="0"/>
              <a:t>Worst case analysis;</a:t>
            </a:r>
          </a:p>
          <a:p>
            <a:pPr lvl="1"/>
            <a:r>
              <a:rPr lang="en-US" dirty="0"/>
              <a:t>STA #1 reply b</a:t>
            </a:r>
            <a:r>
              <a:rPr lang="en-US" baseline="-25000" dirty="0"/>
              <a:t>0</a:t>
            </a:r>
            <a:r>
              <a:rPr lang="en-US" dirty="0"/>
              <a:t> = 1 and STA #2 to #4 replies b</a:t>
            </a:r>
            <a:r>
              <a:rPr lang="en-US" baseline="-25000" dirty="0"/>
              <a:t>0</a:t>
            </a:r>
            <a:r>
              <a:rPr lang="en-US" dirty="0"/>
              <a:t> = 0</a:t>
            </a:r>
          </a:p>
          <a:p>
            <a:pPr lvl="1"/>
            <a:r>
              <a:rPr lang="en-US" dirty="0"/>
              <a:t>Select tone locations that maximize crosstalk</a:t>
            </a:r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</a:t>
            </a:r>
            <a:r>
              <a:rPr lang="en-US" dirty="0" smtClean="0"/>
              <a:t>41,6,42,78</a:t>
            </a:r>
          </a:p>
          <a:p>
            <a:pPr lvl="2"/>
            <a:r>
              <a:rPr lang="en-US" b="1" dirty="0" smtClean="0"/>
              <a:t>b</a:t>
            </a:r>
            <a:r>
              <a:rPr lang="en-US" b="1" baseline="-25000" dirty="0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0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</a:t>
            </a:r>
            <a:r>
              <a:rPr lang="en-US" dirty="0" smtClean="0"/>
              <a:t>: -</a:t>
            </a:r>
            <a:r>
              <a:rPr lang="en-US" dirty="0"/>
              <a:t>112,-76,-40,7,43,79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6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/>
              <a:t>STA #1 Probability </a:t>
            </a:r>
            <a:r>
              <a:rPr lang="en-US" sz="2400" dirty="0" err="1"/>
              <a:t>Mis</a:t>
            </a:r>
            <a:r>
              <a:rPr lang="en-US" sz="2400" dirty="0"/>
              <a:t> &amp; False, </a:t>
            </a:r>
            <a:r>
              <a:rPr lang="en-US" sz="2400" dirty="0" err="1"/>
              <a:t>N</a:t>
            </a:r>
            <a:r>
              <a:rPr lang="en-US" sz="2400" baseline="-25000" dirty="0" err="1"/>
              <a:t>ss</a:t>
            </a:r>
            <a:r>
              <a:rPr lang="en-US" sz="2400" dirty="0"/>
              <a:t> = 4,</a:t>
            </a:r>
            <a:br>
              <a:rPr lang="en-US" sz="2400" dirty="0"/>
            </a:br>
            <a:r>
              <a:rPr lang="en-US" sz="2400" dirty="0"/>
              <a:t>Channel D </a:t>
            </a:r>
            <a:r>
              <a:rPr lang="en-US" sz="2400" dirty="0" smtClean="0"/>
              <a:t>with </a:t>
            </a:r>
            <a:r>
              <a:rPr lang="en-US" sz="2400" dirty="0"/>
              <a:t>CFO &amp; Time Offset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2" name="TextBox 11"/>
          <p:cNvSpPr txBox="1"/>
          <p:nvPr/>
        </p:nvSpPr>
        <p:spPr>
          <a:xfrm>
            <a:off x="1850083" y="3371963"/>
            <a:ext cx="2858475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b="1" dirty="0" smtClean="0"/>
              <a:t>4 STAs with 1 TX antenna</a:t>
            </a:r>
          </a:p>
          <a:p>
            <a:r>
              <a:rPr lang="en-US" b="1" dirty="0" smtClean="0"/>
              <a:t>AP with 4 RX antennas</a:t>
            </a:r>
          </a:p>
          <a:p>
            <a:r>
              <a:rPr lang="en-US" dirty="0" smtClean="0"/>
              <a:t>CP: </a:t>
            </a:r>
            <a:r>
              <a:rPr lang="en-US" dirty="0"/>
              <a:t>1.6 us, Time offset: 1.0667 us</a:t>
            </a:r>
          </a:p>
          <a:p>
            <a:r>
              <a:rPr lang="en-US" dirty="0" smtClean="0"/>
              <a:t>#</a:t>
            </a:r>
            <a:r>
              <a:rPr lang="en-US" dirty="0"/>
              <a:t>1 send </a:t>
            </a:r>
            <a:r>
              <a:rPr lang="en-US" dirty="0" smtClean="0"/>
              <a:t>b0 </a:t>
            </a:r>
            <a:r>
              <a:rPr lang="en-US" dirty="0"/>
              <a:t>= 1, #2 to #4 send b0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smtClean="0"/>
              <a:t>#1 to #4 power: [0, +9, +9, +9] dB</a:t>
            </a:r>
          </a:p>
          <a:p>
            <a:r>
              <a:rPr lang="en-US" dirty="0" smtClean="0"/>
              <a:t>#</a:t>
            </a:r>
            <a:r>
              <a:rPr lang="en-US" dirty="0"/>
              <a:t>1 to #</a:t>
            </a:r>
            <a:r>
              <a:rPr lang="en-US" dirty="0" smtClean="0"/>
              <a:t>4 CFO: [-350, +350, -350, +350] Hz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304353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Signal power  normalized for the realization ensemble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43800" y="230040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Time offset is 400ns of timing error plus 100m round-trip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 bwMode="auto">
          <a:xfrm>
            <a:off x="6491407" y="5486400"/>
            <a:ext cx="174976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77860" y="5024734"/>
            <a:ext cx="1261884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SNR = -13.05 dB</a:t>
            </a:r>
          </a:p>
          <a:p>
            <a:r>
              <a:rPr lang="en-US" dirty="0"/>
              <a:t>i</a:t>
            </a:r>
            <a:r>
              <a:rPr lang="en-US" dirty="0" smtClean="0"/>
              <a:t>n 20 MHz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05524" y="1295400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8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/>
              <a:t>D</a:t>
            </a:r>
            <a:r>
              <a:rPr lang="en-US" sz="1800" dirty="0" smtClean="0"/>
              <a:t>efine an NDP short feedback report mechanism based on 12 tone sets per 20 MHz</a:t>
            </a:r>
          </a:p>
          <a:p>
            <a:r>
              <a:rPr lang="en-US" sz="1800" dirty="0" smtClean="0"/>
              <a:t>Users are multiplexed in the frequency and time using P matrix.</a:t>
            </a:r>
          </a:p>
          <a:p>
            <a:r>
              <a:rPr lang="en-US" sz="1800" dirty="0" smtClean="0"/>
              <a:t>The design has the following attributes:</a:t>
            </a:r>
          </a:p>
          <a:p>
            <a:pPr lvl="1"/>
            <a:r>
              <a:rPr lang="en-US" dirty="0" smtClean="0"/>
              <a:t>Frequency spreading of tone set and complementary tone set are adjacent; makes </a:t>
            </a:r>
            <a:r>
              <a:rPr lang="en-US" dirty="0"/>
              <a:t>the RX detection insensitive to the Channel frequency response</a:t>
            </a:r>
          </a:p>
          <a:p>
            <a:pPr lvl="1"/>
            <a:r>
              <a:rPr lang="en-US" dirty="0"/>
              <a:t>Detection algorithm is independent of RX </a:t>
            </a:r>
            <a:r>
              <a:rPr lang="en-US" dirty="0" smtClean="0"/>
              <a:t>level, </a:t>
            </a:r>
            <a:r>
              <a:rPr lang="en-US" dirty="0"/>
              <a:t>P-Matrix size (i.e. number of symbols), number of RX antennas and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Detection is robust to interference</a:t>
            </a:r>
            <a:endParaRPr lang="en-US" dirty="0"/>
          </a:p>
          <a:p>
            <a:pPr lvl="1"/>
            <a:r>
              <a:rPr lang="en-US" dirty="0" smtClean="0"/>
              <a:t>Feedback </a:t>
            </a:r>
            <a:r>
              <a:rPr lang="en-US" dirty="0"/>
              <a:t>response is an affirmative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/>
              <a:t> = 1 or 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r>
              <a:rPr lang="en-US" dirty="0"/>
              <a:t> = 0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SNR ≥ </a:t>
            </a:r>
            <a:r>
              <a:rPr lang="en-US" dirty="0" smtClean="0"/>
              <a:t>-24 dB, </a:t>
            </a:r>
            <a:r>
              <a:rPr lang="en-US" dirty="0"/>
              <a:t>False detection rate is very small (&lt; 10</a:t>
            </a:r>
            <a:r>
              <a:rPr lang="en-US" baseline="30000" dirty="0"/>
              <a:t>-6</a:t>
            </a:r>
            <a:r>
              <a:rPr lang="en-US" dirty="0"/>
              <a:t>)</a:t>
            </a:r>
            <a:endParaRPr lang="en-US" baseline="30000" dirty="0"/>
          </a:p>
          <a:p>
            <a:pPr lvl="1"/>
            <a:r>
              <a:rPr lang="en-US" dirty="0" smtClean="0"/>
              <a:t>6 </a:t>
            </a:r>
            <a:r>
              <a:rPr lang="en-US" dirty="0"/>
              <a:t>tones sequence </a:t>
            </a:r>
            <a:r>
              <a:rPr lang="en-US" dirty="0" smtClean="0"/>
              <a:t>PAPR is between 4.26 to 7.78 </a:t>
            </a:r>
            <a:r>
              <a:rPr lang="en-US" dirty="0" err="1" smtClean="0"/>
              <a:t>dB.</a:t>
            </a:r>
            <a:r>
              <a:rPr lang="en-US" dirty="0" smtClean="0"/>
              <a:t> Median is 4.60 dB</a:t>
            </a:r>
          </a:p>
          <a:p>
            <a:pPr lvl="1"/>
            <a:r>
              <a:rPr lang="en-US" dirty="0" smtClean="0"/>
              <a:t>12 </a:t>
            </a:r>
            <a:r>
              <a:rPr lang="en-US" dirty="0"/>
              <a:t>tones sequence </a:t>
            </a:r>
            <a:r>
              <a:rPr lang="en-US" dirty="0" smtClean="0"/>
              <a:t>PAPR is </a:t>
            </a:r>
            <a:r>
              <a:rPr lang="en-US" dirty="0"/>
              <a:t>between </a:t>
            </a:r>
            <a:r>
              <a:rPr lang="en-US" dirty="0" smtClean="0"/>
              <a:t>4.36 </a:t>
            </a:r>
            <a:r>
              <a:rPr lang="en-US" dirty="0"/>
              <a:t>to </a:t>
            </a:r>
            <a:r>
              <a:rPr lang="en-US" dirty="0" smtClean="0"/>
              <a:t>10.78 </a:t>
            </a:r>
            <a:r>
              <a:rPr lang="en-US" dirty="0" err="1"/>
              <a:t>dB.</a:t>
            </a:r>
            <a:r>
              <a:rPr lang="en-US" dirty="0"/>
              <a:t> Median is </a:t>
            </a:r>
            <a:r>
              <a:rPr lang="en-US" dirty="0" smtClean="0"/>
              <a:t>5.88 dB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99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802.11-16/1367r0: </a:t>
            </a:r>
            <a:r>
              <a:rPr lang="en-US" dirty="0" smtClean="0">
                <a:hlinkClick r:id="rId2"/>
              </a:rPr>
              <a:t>NDP feedback report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802.11-15/1334r1: </a:t>
            </a:r>
            <a:r>
              <a:rPr lang="en-US" dirty="0">
                <a:hlinkClick r:id="rId3"/>
              </a:rPr>
              <a:t>HE-LTF sequence design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[3] IEEE 11-16-0xxx-00-00ax-Proposed spec text for NDP feedback report </a:t>
            </a:r>
            <a:r>
              <a:rPr lang="en-US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936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Do you agree to add to the spec: The </a:t>
            </a:r>
            <a:r>
              <a:rPr lang="en-US" dirty="0" err="1"/>
              <a:t>NDP</a:t>
            </a:r>
            <a:r>
              <a:rPr lang="en-US" dirty="0"/>
              <a:t> short feedback report is based on </a:t>
            </a:r>
            <a:r>
              <a:rPr lang="en-US" dirty="0" err="1"/>
              <a:t>STA</a:t>
            </a:r>
            <a:r>
              <a:rPr lang="en-US" dirty="0"/>
              <a:t> populating sets of </a:t>
            </a:r>
            <a:r>
              <a:rPr lang="en-US" dirty="0" smtClean="0"/>
              <a:t>tones </a:t>
            </a:r>
            <a:r>
              <a:rPr lang="en-US" dirty="0"/>
              <a:t>as shown in slides </a:t>
            </a:r>
            <a:r>
              <a:rPr lang="en-US" dirty="0" smtClean="0"/>
              <a:t>4-8.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2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1362075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59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Tones alignment between 20 MHz only STAs and 40/80 MHz STAs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12530" cy="405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568065" y="26022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Four 20 MHz only STAs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68065" y="42024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80 MHz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68065" y="5571053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</a:t>
            </a:r>
            <a:r>
              <a:rPr lang="en-US" sz="1400" dirty="0" smtClean="0"/>
              <a:t>0 MHz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6614" y="4992707"/>
            <a:ext cx="22783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Tones at [-</a:t>
            </a:r>
            <a:r>
              <a:rPr lang="en-US" sz="1600" b="1" dirty="0">
                <a:solidFill>
                  <a:srgbClr val="FF0000"/>
                </a:solidFill>
              </a:rPr>
              <a:t>116:-2, </a:t>
            </a:r>
            <a:r>
              <a:rPr lang="en-US" sz="1600" b="1" dirty="0" smtClean="0">
                <a:solidFill>
                  <a:srgbClr val="FF0000"/>
                </a:solidFill>
              </a:rPr>
              <a:t>2:116]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a</a:t>
            </a:r>
            <a:r>
              <a:rPr lang="en-US" sz="1600" b="1" dirty="0" smtClean="0">
                <a:solidFill>
                  <a:srgbClr val="FF0000"/>
                </a:solidFill>
              </a:rPr>
              <a:t>re common to 20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only, 40 and 80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tone plan</a:t>
            </a:r>
          </a:p>
        </p:txBody>
      </p:sp>
    </p:spTree>
    <p:extLst>
      <p:ext uri="{BB962C8B-B14F-4D97-AF65-F5344CB8AC3E}">
        <p14:creationId xmlns:p14="http://schemas.microsoft.com/office/powerpoint/2010/main" val="16534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b="1" dirty="0"/>
              <a:t>It is well accepted that being able to get </a:t>
            </a:r>
            <a:r>
              <a:rPr lang="en-US" b="1" dirty="0" smtClean="0"/>
              <a:t>a very </a:t>
            </a:r>
            <a:r>
              <a:rPr lang="en-US" b="1" dirty="0"/>
              <a:t>short simultaneous feedback from a high number of STAs (all STAs) </a:t>
            </a:r>
            <a:r>
              <a:rPr lang="en-US" b="1" dirty="0" smtClean="0"/>
              <a:t>improve the 11ax </a:t>
            </a:r>
            <a:r>
              <a:rPr lang="en-US" b="1" dirty="0"/>
              <a:t>system and power efficiencies [1</a:t>
            </a:r>
            <a:r>
              <a:rPr lang="en-US" b="1" dirty="0" smtClean="0"/>
              <a:t>], [3]</a:t>
            </a:r>
            <a:endParaRPr lang="en-US" b="1" dirty="0"/>
          </a:p>
          <a:p>
            <a:pPr lvl="1"/>
            <a:r>
              <a:rPr lang="en-US" dirty="0"/>
              <a:t>Many feedbacks require 1 bit: PS-Poll (power efficiency), Channel Availability (collisions avoidance)</a:t>
            </a:r>
          </a:p>
          <a:p>
            <a:pPr lvl="1"/>
            <a:r>
              <a:rPr lang="en-US" dirty="0"/>
              <a:t>Other feedbacks could be 2 </a:t>
            </a:r>
            <a:r>
              <a:rPr lang="en-US" dirty="0" smtClean="0"/>
              <a:t>bit. For example: </a:t>
            </a:r>
            <a:r>
              <a:rPr lang="en-US" dirty="0"/>
              <a:t>“How many buffered Bytes for transmission: 0, 1 to 1000, 1000 to 5000, &gt; 5000 ?”</a:t>
            </a:r>
          </a:p>
          <a:p>
            <a:pPr lvl="1"/>
            <a:r>
              <a:rPr lang="en-US" dirty="0"/>
              <a:t>A short simultaneous resource request feedback (1 or several bits) capable of supporting a high number of STAs is needed for an efficient UL MU simultaneous scheduling in addition to the existing (or enhanced) piggybacked buffer information</a:t>
            </a:r>
          </a:p>
          <a:p>
            <a:pPr lvl="1"/>
            <a:r>
              <a:rPr lang="en-US" dirty="0"/>
              <a:t>Less overhead for resource request feedback than polling method</a:t>
            </a:r>
          </a:p>
          <a:p>
            <a:pPr lvl="1"/>
            <a:r>
              <a:rPr lang="en-US" dirty="0"/>
              <a:t>Low and stable latency for resource request feedback, compared to possibly high and unpredictable latency with CSMA-CA in dense </a:t>
            </a:r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285875"/>
            <a:ext cx="7323137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"/>
          </a:xfrm>
        </p:spPr>
        <p:txBody>
          <a:bodyPr/>
          <a:lstStyle/>
          <a:p>
            <a:r>
              <a:rPr lang="en-US" sz="1400" dirty="0" smtClean="0"/>
              <a:t>6 tones sequence PAPR is between 4.26 to 7.78 </a:t>
            </a:r>
            <a:r>
              <a:rPr lang="en-US" sz="1400" dirty="0" err="1" smtClean="0"/>
              <a:t>dB.</a:t>
            </a:r>
            <a:r>
              <a:rPr lang="en-US" sz="1400" dirty="0" smtClean="0"/>
              <a:t> Median is 4.60 dB for 36 cases in 20 </a:t>
            </a:r>
            <a:r>
              <a:rPr lang="en-US" sz="1400" dirty="0" err="1" smtClean="0"/>
              <a:t>MHz.</a:t>
            </a:r>
            <a:endParaRPr lang="en-US" sz="1400" dirty="0" smtClean="0"/>
          </a:p>
          <a:p>
            <a:r>
              <a:rPr lang="en-US" sz="1400" dirty="0" smtClean="0"/>
              <a:t>12 tones sequence PAPR is between 4.36 to 10.78 </a:t>
            </a:r>
            <a:r>
              <a:rPr lang="en-US" sz="1400" dirty="0" err="1" smtClean="0"/>
              <a:t>dB.</a:t>
            </a:r>
            <a:r>
              <a:rPr lang="en-US" sz="1400" dirty="0" smtClean="0"/>
              <a:t> Median is 5.88 dB for 36 cases in </a:t>
            </a:r>
            <a:r>
              <a:rPr lang="en-US" sz="1400" smtClean="0"/>
              <a:t>20 MHz</a:t>
            </a: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 smtClean="0"/>
              <a:t>PAPR of 6 and 12 tones puncture HE-LTF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741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 smtClean="0"/>
              <a:t>Comparison of Proposed Scheme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We compare the proposed scheme which we name in the plots M-</a:t>
            </a:r>
            <a:r>
              <a:rPr lang="en-US" dirty="0" err="1" smtClean="0"/>
              <a:t>OOK</a:t>
            </a:r>
            <a:r>
              <a:rPr lang="en-US" dirty="0" smtClean="0"/>
              <a:t> (Manchester </a:t>
            </a:r>
            <a:r>
              <a:rPr lang="en-US" dirty="0" err="1" smtClean="0"/>
              <a:t>OOK</a:t>
            </a:r>
            <a:r>
              <a:rPr lang="en-US" dirty="0" smtClean="0"/>
              <a:t>) with an alternative scheme which we call D-</a:t>
            </a:r>
            <a:r>
              <a:rPr lang="en-US" dirty="0" err="1" smtClean="0"/>
              <a:t>BPSK</a:t>
            </a:r>
            <a:endParaRPr lang="en-US" dirty="0" smtClean="0"/>
          </a:p>
          <a:p>
            <a:r>
              <a:rPr lang="en-US" dirty="0" smtClean="0"/>
              <a:t>In the D-</a:t>
            </a:r>
            <a:r>
              <a:rPr lang="en-US" dirty="0" err="1" smtClean="0"/>
              <a:t>BPSK</a:t>
            </a:r>
            <a:r>
              <a:rPr lang="en-US" dirty="0" smtClean="0"/>
              <a:t> all 12 tones are populated, for example for tone set 1</a:t>
            </a:r>
          </a:p>
          <a:p>
            <a:pPr lvl="2"/>
            <a:r>
              <a:rPr lang="en-US" b="1" dirty="0" err="1"/>
              <a:t>b</a:t>
            </a:r>
            <a:r>
              <a:rPr lang="en-US" b="1" baseline="-25000" dirty="0" err="1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</a:t>
            </a:r>
            <a:r>
              <a:rPr lang="en-US" dirty="0" smtClean="0"/>
              <a:t>41,6,42,78 are modulated with +1</a:t>
            </a:r>
            <a:endParaRPr lang="en-US" dirty="0"/>
          </a:p>
          <a:p>
            <a:pPr lvl="2"/>
            <a:r>
              <a:rPr lang="en-US" b="1" dirty="0" err="1"/>
              <a:t>b</a:t>
            </a:r>
            <a:r>
              <a:rPr lang="en-US" b="1" baseline="-25000" dirty="0" err="1"/>
              <a:t>0</a:t>
            </a:r>
            <a:r>
              <a:rPr lang="en-US" b="1" dirty="0"/>
              <a:t> =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-112,-76,-</a:t>
            </a:r>
            <a:r>
              <a:rPr lang="en-US" dirty="0" smtClean="0"/>
              <a:t>40,7,43,79 </a:t>
            </a:r>
            <a:r>
              <a:rPr lang="en-US" dirty="0"/>
              <a:t>are modulated with </a:t>
            </a:r>
            <a:r>
              <a:rPr lang="en-US" dirty="0" smtClean="0"/>
              <a:t>+1</a:t>
            </a:r>
            <a:endParaRPr lang="en-US" dirty="0"/>
          </a:p>
          <a:p>
            <a:pPr lvl="2"/>
            <a:r>
              <a:rPr lang="en-US" b="1" dirty="0" err="1" smtClean="0"/>
              <a:t>b</a:t>
            </a:r>
            <a:r>
              <a:rPr lang="en-US" b="1" baseline="-25000" dirty="0" err="1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0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-113,-77,-41,6,42,78 are modulated with </a:t>
            </a:r>
            <a:r>
              <a:rPr lang="en-US" dirty="0" smtClean="0"/>
              <a:t>+1</a:t>
            </a:r>
            <a:endParaRPr lang="en-US" dirty="0"/>
          </a:p>
          <a:p>
            <a:pPr lvl="2"/>
            <a:r>
              <a:rPr lang="en-US" b="1" dirty="0" err="1"/>
              <a:t>b</a:t>
            </a:r>
            <a:r>
              <a:rPr lang="en-US" b="1" baseline="-25000" dirty="0" err="1"/>
              <a:t>0</a:t>
            </a:r>
            <a:r>
              <a:rPr lang="en-US" b="1" dirty="0"/>
              <a:t> = </a:t>
            </a:r>
            <a:r>
              <a:rPr lang="en-US" b="1" dirty="0" smtClean="0"/>
              <a:t>0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-112,-76,-40,7,43,79 are modulated with </a:t>
            </a:r>
            <a:r>
              <a:rPr lang="en-US" dirty="0" smtClean="0"/>
              <a:t>-1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reciever</a:t>
            </a:r>
            <a:r>
              <a:rPr lang="en-US" dirty="0" smtClean="0"/>
              <a:t> multiplies adjacent tones by the conjugates to create a decoding metric:  sum(Y(k)</a:t>
            </a:r>
            <a:r>
              <a:rPr lang="en-US" dirty="0" err="1" smtClean="0"/>
              <a:t>conj</a:t>
            </a:r>
            <a:r>
              <a:rPr lang="en-US" dirty="0" smtClean="0"/>
              <a:t>(Y(</a:t>
            </a:r>
            <a:r>
              <a:rPr lang="en-US" dirty="0" err="1" smtClean="0"/>
              <a:t>k+1</a:t>
            </a:r>
            <a:r>
              <a:rPr lang="en-US" dirty="0" smtClean="0"/>
              <a:t>)))&gt;0 </a:t>
            </a:r>
          </a:p>
          <a:p>
            <a:r>
              <a:rPr lang="en-US" dirty="0" smtClean="0"/>
              <a:t>Under ideal conditions both schemes perform the same </a:t>
            </a:r>
          </a:p>
          <a:p>
            <a:r>
              <a:rPr lang="en-US" dirty="0" smtClean="0"/>
              <a:t>In practice D-</a:t>
            </a:r>
            <a:r>
              <a:rPr lang="en-US" dirty="0" err="1" smtClean="0"/>
              <a:t>BPSK</a:t>
            </a:r>
            <a:r>
              <a:rPr lang="en-US" dirty="0" smtClean="0"/>
              <a:t> suffers from:</a:t>
            </a:r>
          </a:p>
          <a:p>
            <a:pPr lvl="1"/>
            <a:r>
              <a:rPr lang="en-US" dirty="0" smtClean="0"/>
              <a:t>Timing errors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nterference will bias the decision towards </a:t>
            </a:r>
            <a:r>
              <a:rPr lang="en-US" dirty="0" smtClean="0"/>
              <a:t>an error  </a:t>
            </a:r>
            <a:endParaRPr lang="en-US" dirty="0" smtClean="0"/>
          </a:p>
          <a:p>
            <a:pPr lvl="1"/>
            <a:r>
              <a:rPr lang="en-US" dirty="0" smtClean="0"/>
              <a:t>Not easy to detect no response</a:t>
            </a:r>
          </a:p>
          <a:p>
            <a:pPr lvl="1"/>
            <a:r>
              <a:rPr lang="en-US" dirty="0" smtClean="0"/>
              <a:t>Error floor at around 10</a:t>
            </a:r>
            <a:r>
              <a:rPr lang="en-US" baseline="30000" dirty="0" smtClean="0"/>
              <a:t>-3</a:t>
            </a:r>
            <a:r>
              <a:rPr lang="en-US" dirty="0" smtClean="0"/>
              <a:t> in </a:t>
            </a:r>
            <a:r>
              <a:rPr lang="en-US" dirty="0" err="1" smtClean="0"/>
              <a:t>UMi</a:t>
            </a:r>
            <a:r>
              <a:rPr lang="en-US" dirty="0" smtClean="0"/>
              <a:t>-NLOS Channel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Flat Channel, 1 TX, 1 RX,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=1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61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Channel D, 1 TX, 1 RX,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=1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04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Channel </a:t>
            </a:r>
            <a:r>
              <a:rPr lang="en-US" dirty="0" err="1"/>
              <a:t>UMi-NLOS</a:t>
            </a:r>
            <a:r>
              <a:rPr lang="en-US" dirty="0"/>
              <a:t>, 1 TX, 1 RX, </a:t>
            </a:r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=1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90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43354"/>
            <a:ext cx="7772400" cy="652046"/>
          </a:xfrm>
        </p:spPr>
        <p:txBody>
          <a:bodyPr/>
          <a:lstStyle/>
          <a:p>
            <a:r>
              <a:rPr lang="en-US" sz="2800" dirty="0" smtClean="0"/>
              <a:t>M-OOK, Flat </a:t>
            </a:r>
            <a:r>
              <a:rPr lang="en-US" sz="2800" dirty="0"/>
              <a:t>Channel, 1 TX, 1 RX, </a:t>
            </a:r>
            <a:r>
              <a:rPr lang="en-US" sz="2800" dirty="0" err="1"/>
              <a:t>N</a:t>
            </a:r>
            <a:r>
              <a:rPr lang="en-US" sz="2800" baseline="-25000" dirty="0" err="1"/>
              <a:t>ss</a:t>
            </a:r>
            <a:r>
              <a:rPr lang="en-US" sz="2800" dirty="0"/>
              <a:t>= </a:t>
            </a:r>
            <a:r>
              <a:rPr lang="en-US" sz="2800" dirty="0" smtClean="0"/>
              <a:t>4, 8 users, 1 bit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29351" y="2464951"/>
            <a:ext cx="2381249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#</a:t>
            </a:r>
            <a:r>
              <a:rPr lang="en-US" dirty="0"/>
              <a:t>1 send </a:t>
            </a:r>
            <a:r>
              <a:rPr lang="en-US" dirty="0" smtClean="0"/>
              <a:t>b </a:t>
            </a:r>
            <a:r>
              <a:rPr lang="en-US" dirty="0"/>
              <a:t>= 1, </a:t>
            </a:r>
            <a:r>
              <a:rPr lang="en-US" dirty="0" smtClean="0"/>
              <a:t>Power = 0 dB</a:t>
            </a:r>
          </a:p>
          <a:p>
            <a:r>
              <a:rPr lang="en-US" dirty="0" smtClean="0"/>
              <a:t>#2 to #8 </a:t>
            </a:r>
            <a:r>
              <a:rPr lang="en-US" dirty="0"/>
              <a:t>send </a:t>
            </a:r>
            <a:r>
              <a:rPr lang="en-US" dirty="0" smtClean="0"/>
              <a:t>b </a:t>
            </a:r>
            <a:r>
              <a:rPr lang="en-US" dirty="0"/>
              <a:t>= </a:t>
            </a:r>
            <a:r>
              <a:rPr lang="en-US" dirty="0" smtClean="0"/>
              <a:t>0, Power = +9 dB</a:t>
            </a:r>
          </a:p>
          <a:p>
            <a:r>
              <a:rPr lang="en-US" dirty="0" smtClean="0"/>
              <a:t>#1, #3, #5, #7  negative CFO</a:t>
            </a:r>
          </a:p>
          <a:p>
            <a:r>
              <a:rPr lang="en-US" dirty="0" smtClean="0"/>
              <a:t>#2, #4, #6, #8  positive CFO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1633954"/>
            <a:ext cx="3124200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MIS and False Probability are for  user #1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Degradation from CFO is mostly from</a:t>
            </a:r>
            <a:br>
              <a:rPr lang="en-US" dirty="0" smtClean="0"/>
            </a:br>
            <a:r>
              <a:rPr lang="en-US" dirty="0" smtClean="0"/>
              <a:t>other users on the same tone set.</a:t>
            </a:r>
          </a:p>
          <a:p>
            <a:r>
              <a:rPr lang="en-US" dirty="0" smtClean="0"/>
              <a:t>Due to loss of orthogonality of P-Matrix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04718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43354"/>
            <a:ext cx="7772400" cy="652046"/>
          </a:xfrm>
        </p:spPr>
        <p:txBody>
          <a:bodyPr/>
          <a:lstStyle/>
          <a:p>
            <a:r>
              <a:rPr lang="en-US" sz="2800" dirty="0" smtClean="0"/>
              <a:t>M-OOK, Flat </a:t>
            </a:r>
            <a:r>
              <a:rPr lang="en-US" sz="2800" dirty="0"/>
              <a:t>Channel, 1 TX, 1 RX, </a:t>
            </a:r>
            <a:r>
              <a:rPr lang="en-US" sz="2800" dirty="0" err="1"/>
              <a:t>N</a:t>
            </a:r>
            <a:r>
              <a:rPr lang="en-US" sz="2800" baseline="-25000" dirty="0" err="1"/>
              <a:t>ss</a:t>
            </a:r>
            <a:r>
              <a:rPr lang="en-US" sz="2800" dirty="0"/>
              <a:t>= </a:t>
            </a:r>
            <a:r>
              <a:rPr lang="en-US" sz="2800" dirty="0" smtClean="0"/>
              <a:t>4, 8 users, 1 bit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12616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748402" y="2514600"/>
            <a:ext cx="2782941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#</a:t>
            </a:r>
            <a:r>
              <a:rPr lang="en-US" sz="1200" dirty="0"/>
              <a:t>1 </a:t>
            </a:r>
            <a:r>
              <a:rPr lang="en-US" sz="1200" dirty="0" smtClean="0"/>
              <a:t>to #4 send b </a:t>
            </a:r>
            <a:r>
              <a:rPr lang="en-US" sz="1200" dirty="0"/>
              <a:t>= </a:t>
            </a:r>
            <a:r>
              <a:rPr lang="en-US" sz="1200" dirty="0" smtClean="0"/>
              <a:t>[1 0 0 0], power = 0 dB</a:t>
            </a:r>
          </a:p>
          <a:p>
            <a:r>
              <a:rPr lang="en-US" sz="1200" dirty="0" smtClean="0"/>
              <a:t>#5 to #8 send b </a:t>
            </a:r>
            <a:r>
              <a:rPr lang="en-US" sz="1200" dirty="0"/>
              <a:t>= </a:t>
            </a:r>
            <a:r>
              <a:rPr lang="en-US" sz="1200" dirty="0" smtClean="0"/>
              <a:t>[0 0 0 0], power = +</a:t>
            </a:r>
            <a:r>
              <a:rPr lang="en-US" sz="1200" dirty="0"/>
              <a:t>9</a:t>
            </a:r>
            <a:r>
              <a:rPr lang="en-US" sz="1200" dirty="0" smtClean="0"/>
              <a:t> dB</a:t>
            </a:r>
          </a:p>
          <a:p>
            <a:r>
              <a:rPr lang="en-US" sz="1200" dirty="0" smtClean="0"/>
              <a:t>#1 CFO is </a:t>
            </a:r>
            <a:r>
              <a:rPr lang="en-US" sz="1200" dirty="0"/>
              <a:t>negative CFO</a:t>
            </a:r>
            <a:endParaRPr lang="en-US" sz="1200" dirty="0" smtClean="0"/>
          </a:p>
          <a:p>
            <a:r>
              <a:rPr lang="en-US" sz="1200" dirty="0" smtClean="0"/>
              <a:t>#2 CFO is </a:t>
            </a:r>
            <a:r>
              <a:rPr lang="en-US" sz="1200" dirty="0"/>
              <a:t>positive CFO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1600200"/>
            <a:ext cx="1922770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b="1" dirty="0"/>
              <a:t>MIS and False </a:t>
            </a:r>
            <a:r>
              <a:rPr lang="en-US" b="1" dirty="0" smtClean="0"/>
              <a:t>Probability</a:t>
            </a:r>
            <a:br>
              <a:rPr lang="en-US" b="1" dirty="0" smtClean="0"/>
            </a:br>
            <a:r>
              <a:rPr lang="en-US" b="1" dirty="0" smtClean="0"/>
              <a:t>are </a:t>
            </a:r>
            <a:r>
              <a:rPr lang="en-US" b="1" dirty="0"/>
              <a:t>for  user #1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 smtClean="0"/>
              <a:t>#</a:t>
            </a:r>
            <a:r>
              <a:rPr lang="en-US" sz="1200" dirty="0"/>
              <a:t>1 </a:t>
            </a:r>
            <a:r>
              <a:rPr lang="en-US" sz="1200" dirty="0" smtClean="0"/>
              <a:t>to #4 on one tone set</a:t>
            </a:r>
          </a:p>
          <a:p>
            <a:r>
              <a:rPr lang="en-US" sz="1200" dirty="0" smtClean="0"/>
              <a:t>#5 to #8 adjacent tone set</a:t>
            </a:r>
          </a:p>
        </p:txBody>
      </p:sp>
    </p:spTree>
    <p:extLst>
      <p:ext uri="{BB962C8B-B14F-4D97-AF65-F5344CB8AC3E}">
        <p14:creationId xmlns:p14="http://schemas.microsoft.com/office/powerpoint/2010/main" val="4251911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D-BPSK </a:t>
            </a:r>
            <a:r>
              <a:rPr lang="en-US" dirty="0"/>
              <a:t>and M-OOK </a:t>
            </a:r>
            <a:r>
              <a:rPr lang="en-US" dirty="0" smtClean="0"/>
              <a:t>K=1 signals distance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0037"/>
                <a:ext cx="6052300" cy="47545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Adjacent tones are orthogonal</a:t>
                </a:r>
              </a:p>
              <a:p>
                <a:pPr lvl="1"/>
                <a:r>
                  <a:rPr lang="en-US" dirty="0" smtClean="0"/>
                  <a:t>Use a 2-D diagram to calculate distance</a:t>
                </a:r>
              </a:p>
              <a:p>
                <a:pPr lvl="1"/>
                <a:r>
                  <a:rPr lang="en-US" dirty="0" smtClean="0"/>
                  <a:t>Assumption: GI time &gt; Timing offset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D-BPSK (tone #1 is phase reference, tone #2 carries the information):</a:t>
                </a:r>
              </a:p>
              <a:p>
                <a:pPr lvl="1"/>
                <a:r>
                  <a:rPr lang="en-US" dirty="0" smtClean="0"/>
                  <a:t>b=1 </a:t>
                </a: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+1 on tone #1 and +1 on tone #2</a:t>
                </a:r>
              </a:p>
              <a:p>
                <a:pPr lvl="1"/>
                <a:r>
                  <a:rPr lang="en-US" dirty="0" smtClean="0"/>
                  <a:t>b=0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/>
                  <a:t>+1 on tone #1 and -</a:t>
                </a:r>
                <a:r>
                  <a:rPr lang="en-US" dirty="0" smtClean="0"/>
                  <a:t>1 </a:t>
                </a:r>
                <a:r>
                  <a:rPr lang="en-US" dirty="0"/>
                  <a:t>on tone #</a:t>
                </a:r>
                <a:r>
                  <a:rPr lang="en-US" dirty="0" smtClean="0"/>
                  <a:t>2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M-BPSK (send energy on tone #1 or #2):</a:t>
                </a:r>
                <a:endParaRPr lang="en-US" dirty="0"/>
              </a:p>
              <a:p>
                <a:pPr lvl="1"/>
                <a:r>
                  <a:rPr lang="en-US" dirty="0"/>
                  <a:t>b=1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on tone #1 and </a:t>
                </a:r>
                <a:r>
                  <a:rPr lang="en-US" dirty="0" smtClean="0"/>
                  <a:t>0 </a:t>
                </a:r>
                <a:r>
                  <a:rPr lang="en-US" dirty="0"/>
                  <a:t>on tone #2</a:t>
                </a:r>
              </a:p>
              <a:p>
                <a:pPr lvl="1"/>
                <a:r>
                  <a:rPr lang="en-US" dirty="0"/>
                  <a:t>b=0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0 </a:t>
                </a:r>
                <a:r>
                  <a:rPr lang="en-US" dirty="0"/>
                  <a:t>on tone #1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√2</m:t>
                    </m:r>
                  </m:oMath>
                </a14:m>
                <a:r>
                  <a:rPr lang="en-US" dirty="0"/>
                  <a:t> on tone #2</a:t>
                </a:r>
              </a:p>
              <a:p>
                <a:endParaRPr lang="en-US" dirty="0" smtClean="0"/>
              </a:p>
              <a:p>
                <a:r>
                  <a:rPr lang="en-US" b="1" dirty="0" smtClean="0"/>
                  <a:t>In flat channel and timing offset = 0, performance of D-BPSK and M-OOK K=1 are identical</a:t>
                </a:r>
                <a:endParaRPr lang="en-US" b="1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0037"/>
                <a:ext cx="6052300" cy="4754563"/>
              </a:xfrm>
              <a:blipFill rotWithShape="1">
                <a:blip r:embed="rId2"/>
                <a:stretch>
                  <a:fillRect l="-705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7515546" y="2431274"/>
            <a:ext cx="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53546" y="3248264"/>
            <a:ext cx="16002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Connector 9"/>
          <p:cNvSpPr/>
          <p:nvPr/>
        </p:nvSpPr>
        <p:spPr>
          <a:xfrm>
            <a:off x="7439346" y="2583674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8048946" y="3172065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6829746" y="3156354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53646" y="252137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934646" y="293796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+1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15446" y="2937963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05946" y="3498074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18688" y="3494931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D=2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7515546" y="3040874"/>
            <a:ext cx="3142" cy="785289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515546" y="4351187"/>
            <a:ext cx="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53546" y="5168177"/>
            <a:ext cx="16002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nnector 20"/>
          <p:cNvSpPr/>
          <p:nvPr/>
        </p:nvSpPr>
        <p:spPr>
          <a:xfrm>
            <a:off x="7439346" y="4503587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/>
          <p:cNvSpPr/>
          <p:nvPr/>
        </p:nvSpPr>
        <p:spPr>
          <a:xfrm>
            <a:off x="8048946" y="5091978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/>
          <p:cNvSpPr/>
          <p:nvPr/>
        </p:nvSpPr>
        <p:spPr>
          <a:xfrm>
            <a:off x="7442488" y="510581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53646" y="4441287"/>
                <a:ext cx="381000" cy="29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646" y="4441287"/>
                <a:ext cx="381000" cy="290785"/>
              </a:xfrm>
              <a:prstGeom prst="rect">
                <a:avLst/>
              </a:prstGeom>
              <a:blipFill rotWithShape="1">
                <a:blip r:embed="rId3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934646" y="4857877"/>
                <a:ext cx="381000" cy="29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1200" dirty="0"/>
                  <a:t>2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646" y="4857877"/>
                <a:ext cx="381000" cy="290785"/>
              </a:xfrm>
              <a:prstGeom prst="rect">
                <a:avLst/>
              </a:prstGeom>
              <a:blipFill rotWithShape="1">
                <a:blip r:embed="rId4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263772" y="5123094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798572" y="4351187"/>
            <a:ext cx="649324" cy="5439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2384889">
            <a:off x="8102332" y="417487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D=2</a:t>
            </a:r>
            <a:endParaRPr lang="en-US" dirty="0"/>
          </a:p>
        </p:txBody>
      </p:sp>
      <p:cxnSp>
        <p:nvCxnSpPr>
          <p:cNvPr id="29" name="Straight Connector 28"/>
          <p:cNvCxnSpPr>
            <a:endCxn id="23" idx="7"/>
          </p:cNvCxnSpPr>
          <p:nvPr/>
        </p:nvCxnSpPr>
        <p:spPr>
          <a:xfrm flipH="1">
            <a:off x="7572570" y="4441287"/>
            <a:ext cx="653521" cy="686841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6200000">
            <a:off x="7177568" y="2028278"/>
            <a:ext cx="6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Tone #1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315646" y="3109764"/>
            <a:ext cx="6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Tone #2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509500" y="2521374"/>
            <a:ext cx="867545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D-BPSK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9500" y="4438478"/>
            <a:ext cx="877163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M-OOK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8716232">
            <a:off x="7528047" y="4710867"/>
            <a:ext cx="437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K=1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7229358" y="3573638"/>
            <a:ext cx="3946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x&gt;0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730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 smtClean="0"/>
              <a:t>In </a:t>
            </a:r>
            <a:r>
              <a:rPr lang="en-US" sz="1800" dirty="0"/>
              <a:t>Nov. </a:t>
            </a:r>
            <a:r>
              <a:rPr lang="en-US" sz="1800" dirty="0" smtClean="0"/>
              <a:t>2016, added </a:t>
            </a:r>
            <a:r>
              <a:rPr lang="en-US" sz="1800" dirty="0" err="1" smtClean="0"/>
              <a:t>subclause</a:t>
            </a:r>
            <a:r>
              <a:rPr lang="en-US" sz="1800" dirty="0" smtClean="0"/>
              <a:t> 25.5.2.7 to the spec: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r>
              <a:rPr lang="en-US" sz="1600" b="1" dirty="0" smtClean="0"/>
              <a:t>25.5.2.7 </a:t>
            </a:r>
            <a:r>
              <a:rPr lang="en-US" sz="1600" b="1" dirty="0"/>
              <a:t>NDP feedback report </a:t>
            </a:r>
            <a:r>
              <a:rPr lang="en-US" sz="1600" b="1" dirty="0" smtClean="0"/>
              <a:t>procedure</a:t>
            </a:r>
            <a:br>
              <a:rPr lang="en-US" sz="1600" b="1" dirty="0" smtClean="0"/>
            </a:br>
            <a:r>
              <a:rPr lang="en-US" sz="1600" dirty="0" smtClean="0"/>
              <a:t>The </a:t>
            </a:r>
            <a:r>
              <a:rPr lang="en-US" sz="1600" dirty="0"/>
              <a:t>NDP feedback report is a mechanism for an HE AP to collect short feedbacks from a very high number of HE STAs, in an efficient manner. The feedbacks (e.g. resource requests) are sent without data payloads in response to a Trigger frame. The feedbacks are not for channel sounding. This mechanism is optional for non-AP STA</a:t>
            </a:r>
            <a:r>
              <a:rPr lang="en-US" sz="16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But details of the NDP feedback mechanism are TBD and are needed to resolve several comments (e.g. 7390)</a:t>
            </a:r>
          </a:p>
          <a:p>
            <a:endParaRPr lang="en-US" sz="1800" dirty="0"/>
          </a:p>
          <a:p>
            <a:r>
              <a:rPr lang="en-US" sz="1800" dirty="0" smtClean="0"/>
              <a:t>This contribution propose a signaling technique for the </a:t>
            </a:r>
            <a:r>
              <a:rPr lang="en-US" sz="1800" dirty="0"/>
              <a:t>NDP feedback mechanism that </a:t>
            </a:r>
            <a:r>
              <a:rPr lang="en-US" sz="1800" dirty="0" smtClean="0"/>
              <a:t>can handle a high number of STAs and is power and air time efficient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42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UL MU transmission in response to a trigger frame</a:t>
            </a:r>
          </a:p>
          <a:p>
            <a:r>
              <a:rPr lang="en-US" dirty="0" smtClean="0"/>
              <a:t>Use frequency dimension for </a:t>
            </a:r>
            <a:r>
              <a:rPr lang="en-US" dirty="0"/>
              <a:t>many small orthogonal allocations</a:t>
            </a:r>
          </a:p>
          <a:p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collisions, assign orthogonal allocations to users</a:t>
            </a:r>
            <a:endParaRPr lang="en-US" dirty="0"/>
          </a:p>
          <a:p>
            <a:r>
              <a:rPr lang="en-US" dirty="0"/>
              <a:t>No data payload (</a:t>
            </a:r>
            <a:r>
              <a:rPr lang="en-US" dirty="0" smtClean="0"/>
              <a:t>NDP), STAs transmit </a:t>
            </a:r>
            <a:r>
              <a:rPr lang="en-US" dirty="0"/>
              <a:t>energy on one </a:t>
            </a:r>
            <a:r>
              <a:rPr lang="en-US" dirty="0" smtClean="0"/>
              <a:t>orthogonal allocation for </a:t>
            </a:r>
            <a:r>
              <a:rPr lang="en-US" dirty="0"/>
              <a:t>feedback</a:t>
            </a:r>
          </a:p>
          <a:p>
            <a:pPr lvl="1"/>
            <a:r>
              <a:rPr lang="en-US" dirty="0"/>
              <a:t>with spreading gain </a:t>
            </a:r>
            <a:r>
              <a:rPr lang="en-US" dirty="0" smtClean="0"/>
              <a:t>in time domain for </a:t>
            </a:r>
            <a:r>
              <a:rPr lang="en-US" dirty="0"/>
              <a:t>PHY robustness</a:t>
            </a:r>
          </a:p>
          <a:p>
            <a:r>
              <a:rPr lang="en-US" dirty="0" smtClean="0"/>
              <a:t>For minimal </a:t>
            </a:r>
            <a:r>
              <a:rPr lang="en-US" dirty="0"/>
              <a:t>changes to the current PHY, we propose</a:t>
            </a:r>
          </a:p>
          <a:p>
            <a:pPr lvl="1"/>
            <a:r>
              <a:rPr lang="en-US" dirty="0"/>
              <a:t>to use UL MU NDP simultaneous transmissions in response to a trigger </a:t>
            </a:r>
            <a:r>
              <a:rPr lang="en-US" dirty="0" smtClean="0"/>
              <a:t>frame; and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orthogonal allocations tone sets </a:t>
            </a:r>
            <a:r>
              <a:rPr lang="en-US" dirty="0" smtClean="0"/>
              <a:t>to </a:t>
            </a:r>
            <a:r>
              <a:rPr lang="en-US" dirty="0"/>
              <a:t>multiplex different STAs’ </a:t>
            </a:r>
            <a:r>
              <a:rPr lang="en-US" dirty="0" smtClean="0"/>
              <a:t>feedbacks</a:t>
            </a:r>
          </a:p>
          <a:p>
            <a:pPr lvl="1"/>
            <a:r>
              <a:rPr lang="en-US" dirty="0"/>
              <a:t>AP and </a:t>
            </a:r>
            <a:r>
              <a:rPr lang="en-US" dirty="0" err="1"/>
              <a:t>STAs</a:t>
            </a:r>
            <a:r>
              <a:rPr lang="en-US" dirty="0"/>
              <a:t> have a prior agreement on tone sets and P-matrix spreading to use for a given </a:t>
            </a:r>
            <a:r>
              <a:rPr lang="en-US" dirty="0" smtClean="0"/>
              <a:t>response (no collisions between </a:t>
            </a:r>
            <a:r>
              <a:rPr lang="en-US" dirty="0" err="1" smtClean="0"/>
              <a:t>STA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How to define </a:t>
            </a:r>
            <a:r>
              <a:rPr lang="en-US" sz="2800" dirty="0" smtClean="0"/>
              <a:t>the NDP </a:t>
            </a:r>
            <a:r>
              <a:rPr lang="en-US" sz="2800" dirty="0"/>
              <a:t>feedback mechanism?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3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Define tone sets that spread a </a:t>
            </a:r>
            <a:r>
              <a:rPr lang="en-US" dirty="0" err="1" smtClean="0"/>
              <a:t>242RU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provides diversity and enables the AP to estimate </a:t>
            </a:r>
            <a:r>
              <a:rPr lang="en-US" dirty="0" err="1" smtClean="0">
                <a:sym typeface="Wingdings" panose="05000000000000000000" pitchFamily="2" charset="2"/>
              </a:rPr>
              <a:t>AGC</a:t>
            </a:r>
            <a:r>
              <a:rPr lang="en-US" dirty="0" smtClean="0">
                <a:sym typeface="Wingdings" panose="05000000000000000000" pitchFamily="2" charset="2"/>
              </a:rPr>
              <a:t> value based on HE-</a:t>
            </a:r>
            <a:r>
              <a:rPr lang="en-US" dirty="0" err="1" smtClean="0">
                <a:sym typeface="Wingdings" panose="05000000000000000000" pitchFamily="2" charset="2"/>
              </a:rPr>
              <a:t>STF</a:t>
            </a:r>
            <a:r>
              <a:rPr lang="en-US" dirty="0" smtClean="0">
                <a:sym typeface="Wingdings" panose="05000000000000000000" pitchFamily="2" charset="2"/>
              </a:rPr>
              <a:t> spread over a </a:t>
            </a:r>
            <a:r>
              <a:rPr lang="en-US" dirty="0" err="1" smtClean="0">
                <a:sym typeface="Wingdings" panose="05000000000000000000" pitchFamily="2" charset="2"/>
              </a:rPr>
              <a:t>242RU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 smtClean="0"/>
          </a:p>
          <a:p>
            <a:r>
              <a:rPr lang="en-US" dirty="0" smtClean="0"/>
              <a:t>For compatibility with 20 MHz only STAs, to minimize </a:t>
            </a:r>
            <a:r>
              <a:rPr lang="en-US" dirty="0"/>
              <a:t>degradation from DC offset and </a:t>
            </a:r>
            <a:r>
              <a:rPr lang="en-US" dirty="0" smtClean="0"/>
              <a:t>CFO, signaling use tones in each 20 MHz with indices: [-113:-6, 6:113] </a:t>
            </a:r>
            <a:r>
              <a:rPr lang="en-US" dirty="0" smtClean="0">
                <a:sym typeface="Wingdings" panose="05000000000000000000" pitchFamily="2" charset="2"/>
              </a:rPr>
              <a:t> simple shifts to support 40/</a:t>
            </a:r>
            <a:r>
              <a:rPr lang="en-US" dirty="0" err="1" smtClean="0">
                <a:sym typeface="Wingdings" panose="05000000000000000000" pitchFamily="2" charset="2"/>
              </a:rPr>
              <a:t>80MHz</a:t>
            </a:r>
            <a:endParaRPr lang="en-US" dirty="0" smtClean="0"/>
          </a:p>
          <a:p>
            <a:r>
              <a:rPr lang="en-US" dirty="0"/>
              <a:t>Puncture HE-</a:t>
            </a:r>
            <a:r>
              <a:rPr lang="en-US" dirty="0" err="1"/>
              <a:t>LTF</a:t>
            </a:r>
            <a:r>
              <a:rPr lang="en-US" dirty="0"/>
              <a:t> sequence except for tones at indices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endParaRPr lang="en-US" dirty="0"/>
          </a:p>
          <a:p>
            <a:r>
              <a:rPr lang="en-US" dirty="0" smtClean="0"/>
              <a:t>20 </a:t>
            </a:r>
            <a:r>
              <a:rPr lang="en-US" dirty="0"/>
              <a:t>MHz tones used for UL feedback (up to 216 tones</a:t>
            </a:r>
            <a:r>
              <a:rPr lang="en-US" dirty="0" smtClean="0"/>
              <a:t>) -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ULf</a:t>
            </a:r>
            <a:endParaRPr lang="en-US" baseline="-25000" dirty="0"/>
          </a:p>
          <a:p>
            <a:r>
              <a:rPr lang="en-US" dirty="0"/>
              <a:t>40 MHz tones used for UL feedback (up to 432 tones)</a:t>
            </a:r>
          </a:p>
          <a:p>
            <a:pPr lvl="1"/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- 128,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+ 128</a:t>
            </a:r>
          </a:p>
          <a:p>
            <a:r>
              <a:rPr lang="en-US" dirty="0"/>
              <a:t>80 MHz tones used for UL feedback (864 tones)</a:t>
            </a:r>
          </a:p>
          <a:p>
            <a:pPr lvl="1"/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- 384,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- 128,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+ 128, </a:t>
            </a:r>
            <a:r>
              <a:rPr lang="en-US" dirty="0" err="1"/>
              <a:t>I</a:t>
            </a:r>
            <a:r>
              <a:rPr lang="en-US" baseline="-25000" dirty="0" err="1"/>
              <a:t>ULf</a:t>
            </a:r>
            <a:r>
              <a:rPr lang="en-US" baseline="-25000" dirty="0"/>
              <a:t> </a:t>
            </a:r>
            <a:r>
              <a:rPr lang="en-US" dirty="0"/>
              <a:t>+ 384</a:t>
            </a:r>
          </a:p>
          <a:p>
            <a:r>
              <a:rPr lang="en-US" dirty="0"/>
              <a:t>80+80 MHz, 160 MHz tones used for UL feedback (up to 1728 tones)</a:t>
            </a:r>
          </a:p>
          <a:p>
            <a:pPr lvl="1"/>
            <a:r>
              <a:rPr lang="en-US" dirty="0"/>
              <a:t>Same as 80 MHz on lower and upper 80 MHz</a:t>
            </a:r>
          </a:p>
          <a:p>
            <a:pPr lvl="1"/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(1 of 3)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49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Two sets of 6 tones are used to transmit 1 bit</a:t>
            </a:r>
          </a:p>
          <a:p>
            <a:pPr lvl="1"/>
            <a:r>
              <a:rPr lang="en-US" sz="2000" dirty="0" err="1"/>
              <a:t>b</a:t>
            </a:r>
            <a:r>
              <a:rPr lang="en-US" sz="2000" baseline="-25000" dirty="0" err="1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1 </a:t>
            </a:r>
            <a:r>
              <a:rPr lang="en-US" sz="2000" dirty="0">
                <a:sym typeface="Wingdings" panose="05000000000000000000" pitchFamily="2" charset="2"/>
              </a:rPr>
              <a:t> Send energy on first 6 tones set</a:t>
            </a:r>
          </a:p>
          <a:p>
            <a:pPr lvl="1"/>
            <a:r>
              <a:rPr lang="en-US" sz="2000" dirty="0" err="1"/>
              <a:t>b</a:t>
            </a:r>
            <a:r>
              <a:rPr lang="en-US" sz="2000" baseline="-25000" dirty="0" err="1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0 </a:t>
            </a:r>
            <a:r>
              <a:rPr lang="en-US" sz="2000" dirty="0">
                <a:sym typeface="Wingdings" panose="05000000000000000000" pitchFamily="2" charset="2"/>
              </a:rPr>
              <a:t> Send energy on complementary 6 tones </a:t>
            </a:r>
            <a:r>
              <a:rPr lang="en-US" sz="2000" dirty="0" smtClean="0">
                <a:sym typeface="Wingdings" panose="05000000000000000000" pitchFamily="2" charset="2"/>
              </a:rPr>
              <a:t>set </a:t>
            </a:r>
          </a:p>
          <a:p>
            <a:pPr marL="457200" lvl="1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in the proposed design this tone set is shifted by one tone 	relative to </a:t>
            </a:r>
            <a:r>
              <a:rPr lang="en-US" sz="2000" dirty="0" err="1"/>
              <a:t>b</a:t>
            </a:r>
            <a:r>
              <a:rPr lang="en-US" sz="2000" baseline="-25000" dirty="0" err="1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1 </a:t>
            </a:r>
            <a:endParaRPr lang="en-US" sz="2000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Four sets of 6 tones are used to transmit 2 bits</a:t>
            </a:r>
            <a:endParaRPr lang="en-US" dirty="0"/>
          </a:p>
          <a:p>
            <a:r>
              <a:rPr lang="en-US" dirty="0" smtClean="0"/>
              <a:t>High power mode - four sets of tones can also be used to transmit one bit to enable higher transmit power by </a:t>
            </a:r>
            <a:r>
              <a:rPr lang="en-US" dirty="0" err="1" smtClean="0"/>
              <a:t>3dB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PSD</a:t>
            </a:r>
            <a:r>
              <a:rPr lang="en-US" dirty="0" smtClean="0"/>
              <a:t> limited regions by duplicating the response on b1 and b0: </a:t>
            </a:r>
            <a:r>
              <a:rPr lang="en-US" dirty="0"/>
              <a:t>STAs send b0=b1=1 or b0=b1=0</a:t>
            </a:r>
          </a:p>
          <a:p>
            <a:r>
              <a:rPr lang="en-US" dirty="0" smtClean="0"/>
              <a:t>For same power </a:t>
            </a:r>
            <a:r>
              <a:rPr lang="en-US" dirty="0"/>
              <a:t>between HE-STF and tone </a:t>
            </a:r>
            <a:r>
              <a:rPr lang="en-US" dirty="0" smtClean="0"/>
              <a:t>sets, </a:t>
            </a:r>
            <a:r>
              <a:rPr lang="en-US" dirty="0"/>
              <a:t>boost per tone power relative to the target RSSI</a:t>
            </a:r>
          </a:p>
          <a:p>
            <a:pPr lvl="1"/>
            <a:r>
              <a:rPr lang="en-US" dirty="0"/>
              <a:t>1 </a:t>
            </a:r>
            <a:r>
              <a:rPr lang="en-US" dirty="0" smtClean="0"/>
              <a:t>bit (6 tones):   </a:t>
            </a:r>
            <a:r>
              <a:rPr lang="en-US" dirty="0"/>
              <a:t>10*log10(242/6)   = 16.06 dB above target RSSI</a:t>
            </a:r>
          </a:p>
          <a:p>
            <a:pPr lvl="1"/>
            <a:r>
              <a:rPr lang="en-US" dirty="0"/>
              <a:t>2 </a:t>
            </a:r>
            <a:r>
              <a:rPr lang="en-US" dirty="0" smtClean="0"/>
              <a:t>bit (12 tones): </a:t>
            </a:r>
            <a:r>
              <a:rPr lang="en-US" dirty="0"/>
              <a:t>10*log10(242/12) = 13.05 dB above target </a:t>
            </a:r>
            <a:r>
              <a:rPr lang="en-US" dirty="0" err="1" smtClean="0"/>
              <a:t>RSSI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(2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430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815242"/>
              </p:ext>
            </p:extLst>
          </p:nvPr>
        </p:nvGraphicFramePr>
        <p:xfrm>
          <a:off x="1559560" y="1295400"/>
          <a:ext cx="606044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1280160"/>
                <a:gridCol w="1280160"/>
                <a:gridCol w="25400"/>
                <a:gridCol w="1280160"/>
                <a:gridCol w="1280160"/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 bit or 1 bit high power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dirty="0" smtClean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</a:tr>
              <a:tr h="18288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 bit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Tone sets 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b0</a:t>
                      </a:r>
                      <a:r>
                        <a:rPr lang="en-US" sz="1000" b="1" baseline="0" dirty="0" smtClean="0"/>
                        <a:t> = 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b0</a:t>
                      </a:r>
                      <a:r>
                        <a:rPr lang="en-US" sz="1000" b="1" baseline="0" dirty="0" smtClean="0"/>
                        <a:t> = 0</a:t>
                      </a:r>
                      <a:endParaRPr lang="en-US" sz="1000" b="1" dirty="0" smtClean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b1 = 1</a:t>
                      </a: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b1 = 0</a:t>
                      </a:r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-113,-77,-41,6,42,78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-112,-76,-40,7,43,79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-95,-59,-23,24,60,96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-94,-58,-22,25,61,97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-111,-75,-39,8,44,80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-110,-74,-38,9,45,81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-93,-57,-21,26,62,98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-92,-56,-20,27,63,99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3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-109,-73,-37,10,46,82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-108,-72,-36,11,47,83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-91,-55,-19,28,64,100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-90,-54,-18,29,65,101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-107,-71,-35,12,48,84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-106,-70,-34,13,49,85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-89,-53,-17,30,66,102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-88,-52,-16,31,67,103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5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-105,-69,-33,14,50,86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-104,-68,-32,15,51,87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-87,-51,-15,32,68,104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-86,-50,-14,33,69,105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-103,-67,-31,16,52,88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-102,-66,-30,17,53,89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-85,-49,-13,34,70,106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-84,-48,-12,35,71,107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7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-101,-65,-29,18,54,90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-100,-64,-28,19,55,91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-83,-47,-11,36,72,108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-82,-46,-10,37,73,109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-99,-63,-27,20,56,92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-98,-62,-26,21,57,93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-81,-45,-9,38,74,110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-80,-44,-8,39,75,111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9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-97,-61,-25,22,58,94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-96,-60,-24,23,59,95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-79,-43,-7,40,76,112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-78,-42,-6,41,77,113</a:t>
                      </a:r>
                      <a:endParaRPr lang="en-US" sz="10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" b="1" dirty="0"/>
                    </a:p>
                  </a:txBody>
                  <a:tcPr marL="0" marR="0" marT="0" marB="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10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-95,-59,-23,24,60,96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-94,-58,-22,25,61,97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rowSpan="9" grid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rowSpan="9"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-93,-57,-21,26,62,98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-92,-56,-20,27,63,99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12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-91,-55,-19,28,64,100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-90,-54,-18,29,65,101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13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-89,-53,-17,30,66,102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-88,-52,-16,31,67,103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14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-87,-51,-15,32,68,104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-86,-50,-14,33,69,105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15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-85,-49,-13,34,70,106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-84,-48,-12,35,71,107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16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-83,-47,-11,36,72,108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-82,-46,-10,37,73,109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17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-81,-45,-9,38,74,110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-80,-44,-8,39,75,111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18</a:t>
                      </a:r>
                      <a:endParaRPr lang="en-US" sz="1000" b="1" dirty="0"/>
                    </a:p>
                  </a:txBody>
                  <a:tcPr marL="45720" marR="45720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-79,-43,-7,40,76,112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-78,-42,-6,41,77,113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Tone set indices for each 20 MHz: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ULf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58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Complementary </a:t>
            </a:r>
            <a:r>
              <a:rPr lang="en-US" dirty="0"/>
              <a:t>tone set are adjacent</a:t>
            </a:r>
          </a:p>
          <a:p>
            <a:pPr lvl="1"/>
            <a:r>
              <a:rPr lang="en-US" dirty="0"/>
              <a:t>Noise like interference will add power in both bins, biasing RX decision toward a “No Response” instead of a “1” or “0”</a:t>
            </a:r>
          </a:p>
          <a:p>
            <a:pPr lvl="1"/>
            <a:r>
              <a:rPr lang="en-US" dirty="0"/>
              <a:t>Non-coherent CW interference (not aligned to tone grid) will bias RX decision toward  a “No Response” instead of a “1” or “0</a:t>
            </a:r>
          </a:p>
          <a:p>
            <a:r>
              <a:rPr lang="en-US" dirty="0"/>
              <a:t>Detection at RX does not need a Channel Estimate</a:t>
            </a:r>
          </a:p>
          <a:p>
            <a:pPr lvl="1"/>
            <a:r>
              <a:rPr lang="en-US" dirty="0"/>
              <a:t>RX does not care about sequence in tone set</a:t>
            </a:r>
          </a:p>
          <a:p>
            <a:pPr lvl="1"/>
            <a:r>
              <a:rPr lang="en-US" dirty="0"/>
              <a:t>RX detect energy in one tone set and compare to energy in complementary tone </a:t>
            </a:r>
            <a:r>
              <a:rPr lang="en-US" dirty="0" smtClean="0"/>
              <a:t>set</a:t>
            </a:r>
          </a:p>
          <a:p>
            <a:r>
              <a:rPr lang="en-US" dirty="0" smtClean="0"/>
              <a:t>In </a:t>
            </a:r>
            <a:r>
              <a:rPr lang="en-US" dirty="0"/>
              <a:t>order to allow multiplexing of multiple users or improved robustness repeat punctured HE-</a:t>
            </a:r>
            <a:r>
              <a:rPr lang="en-US" dirty="0" err="1"/>
              <a:t>LTF</a:t>
            </a:r>
            <a:r>
              <a:rPr lang="en-US" dirty="0"/>
              <a:t> twice or four times and multiply by the P-matrix row corresponding to a specific spatial stream (</a:t>
            </a:r>
            <a:r>
              <a:rPr lang="en-US" dirty="0" smtClean="0"/>
              <a:t>SS)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/>
              <a:t>2x2</a:t>
            </a:r>
            <a:r>
              <a:rPr lang="en-US" dirty="0"/>
              <a:t> </a:t>
            </a:r>
            <a:r>
              <a:rPr lang="en-US" dirty="0" smtClean="0"/>
              <a:t>for or </a:t>
            </a:r>
            <a:r>
              <a:rPr lang="en-US" dirty="0" err="1"/>
              <a:t>4x4</a:t>
            </a:r>
            <a:r>
              <a:rPr lang="en-US" dirty="0"/>
              <a:t> P-matrix</a:t>
            </a:r>
          </a:p>
          <a:p>
            <a:pPr lvl="1"/>
            <a:endParaRPr lang="en-US" dirty="0"/>
          </a:p>
          <a:p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Overview of proposed signaling for Short </a:t>
            </a:r>
            <a:r>
              <a:rPr lang="en-US" sz="2800" dirty="0" smtClean="0"/>
              <a:t>Feedback (3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195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Max # of STAs that can simultaneously send the UL Short Feedback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381454"/>
              </p:ext>
            </p:extLst>
          </p:nvPr>
        </p:nvGraphicFramePr>
        <p:xfrm>
          <a:off x="1524000" y="2286000"/>
          <a:ext cx="59436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84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2184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BW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1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2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MHz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80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160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120328</TotalTime>
  <Words>2781</Words>
  <Application>Microsoft Office PowerPoint</Application>
  <PresentationFormat>On-screen Show (4:3)</PresentationFormat>
  <Paragraphs>413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802-11-Submission</vt:lpstr>
      <vt:lpstr>Document</vt:lpstr>
      <vt:lpstr>NDP Short Feedback Design</vt:lpstr>
      <vt:lpstr>Background (1)</vt:lpstr>
      <vt:lpstr>Background (2)</vt:lpstr>
      <vt:lpstr>How to define the NDP feedback mechanism?</vt:lpstr>
      <vt:lpstr>Overview of proposed signaling for Short Feedback (1 of 3)</vt:lpstr>
      <vt:lpstr>Overview of proposed signaling for Short Feedback (2 of 3)</vt:lpstr>
      <vt:lpstr>Tone set indices for each 20 MHz: IULf</vt:lpstr>
      <vt:lpstr>Overview of proposed signaling for Short Feedback (3 of 3)</vt:lpstr>
      <vt:lpstr>Max # of STAs that can simultaneously send the UL Short Feedback</vt:lpstr>
      <vt:lpstr>Design Properties</vt:lpstr>
      <vt:lpstr>Example of Detection Algorithm</vt:lpstr>
      <vt:lpstr>Theory with Flat channel, 1 TX and 1 RX, Nss = 4</vt:lpstr>
      <vt:lpstr>Simulations</vt:lpstr>
      <vt:lpstr>STA #1 Probability Mis &amp; False, Nss = 4, Channel D with CFO &amp; Time Offset</vt:lpstr>
      <vt:lpstr>Summary</vt:lpstr>
      <vt:lpstr>References</vt:lpstr>
      <vt:lpstr>Straw poll #1</vt:lpstr>
      <vt:lpstr>Appendix</vt:lpstr>
      <vt:lpstr>Tones alignment between 20 MHz only STAs and 40/80 MHz STAs</vt:lpstr>
      <vt:lpstr>PAPR of 6 and 12 tones puncture HE-LTF</vt:lpstr>
      <vt:lpstr>Comparison of Proposed Scheme</vt:lpstr>
      <vt:lpstr>Flat Channel, 1 TX, 1 RX, Nss=1</vt:lpstr>
      <vt:lpstr>Channel D, 1 TX, 1 RX, Nss=1</vt:lpstr>
      <vt:lpstr>Channel UMi-NLOS, 1 TX, 1 RX, Nss=1</vt:lpstr>
      <vt:lpstr>M-OOK, Flat Channel, 1 TX, 1 RX, Nss= 4, 8 users, 1 bit</vt:lpstr>
      <vt:lpstr>M-OOK, Flat Channel, 1 TX, 1 RX, Nss= 4, 8 users, 1 bit</vt:lpstr>
      <vt:lpstr>D-BPSK and M-OOK K=1 signals distance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2700</cp:revision>
  <cp:lastPrinted>2017-02-21T19:49:10Z</cp:lastPrinted>
  <dcterms:created xsi:type="dcterms:W3CDTF">2007-05-21T21:00:37Z</dcterms:created>
  <dcterms:modified xsi:type="dcterms:W3CDTF">2017-03-13T18:58:57Z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