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0" r:id="rId2"/>
    <p:sldId id="539" r:id="rId3"/>
    <p:sldId id="598" r:id="rId4"/>
    <p:sldId id="540" r:id="rId5"/>
    <p:sldId id="619" r:id="rId6"/>
    <p:sldId id="626" r:id="rId7"/>
    <p:sldId id="625" r:id="rId8"/>
    <p:sldId id="543" r:id="rId9"/>
    <p:sldId id="622" r:id="rId10"/>
    <p:sldId id="623" r:id="rId11"/>
    <p:sldId id="546" r:id="rId12"/>
    <p:sldId id="544" r:id="rId13"/>
    <p:sldId id="548" r:id="rId14"/>
    <p:sldId id="549" r:id="rId15"/>
    <p:sldId id="554" r:id="rId16"/>
    <p:sldId id="603" r:id="rId17"/>
    <p:sldId id="551" r:id="rId18"/>
    <p:sldId id="555" r:id="rId19"/>
    <p:sldId id="552" r:id="rId20"/>
    <p:sldId id="553" r:id="rId21"/>
    <p:sldId id="556" r:id="rId22"/>
    <p:sldId id="610" r:id="rId23"/>
    <p:sldId id="605" r:id="rId24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4583D1B-076E-4E03-8854-D437199578B4}">
          <p14:sldIdLst>
            <p14:sldId id="270"/>
            <p14:sldId id="539"/>
            <p14:sldId id="598"/>
            <p14:sldId id="540"/>
            <p14:sldId id="619"/>
            <p14:sldId id="626"/>
            <p14:sldId id="625"/>
            <p14:sldId id="543"/>
            <p14:sldId id="622"/>
            <p14:sldId id="623"/>
            <p14:sldId id="546"/>
            <p14:sldId id="544"/>
            <p14:sldId id="548"/>
            <p14:sldId id="549"/>
            <p14:sldId id="554"/>
            <p14:sldId id="603"/>
            <p14:sldId id="551"/>
            <p14:sldId id="555"/>
            <p14:sldId id="552"/>
            <p14:sldId id="553"/>
            <p14:sldId id="556"/>
            <p14:sldId id="610"/>
            <p14:sldId id="60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94624" autoAdjust="0"/>
  </p:normalViewPr>
  <p:slideViewPr>
    <p:cSldViewPr>
      <p:cViewPr>
        <p:scale>
          <a:sx n="110" d="100"/>
          <a:sy n="110" d="100"/>
        </p:scale>
        <p:origin x="-822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4610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4610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55074" y="8939055"/>
            <a:ext cx="2032608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7" y="893905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5495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3" y="893905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3" y="8927995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5614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5614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698500"/>
            <a:ext cx="4600575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387373"/>
            <a:ext cx="5142244" cy="415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3933" y="8942215"/>
            <a:ext cx="2496837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9" y="894221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6" y="894221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40635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9" y="29544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4913" y="6985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1" y="8942215"/>
            <a:ext cx="415177" cy="183468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802.11-17/0044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34-01-00ax-he-ltf-sequence-design.pptx" TargetMode="External"/><Relationship Id="rId2" Type="http://schemas.openxmlformats.org/officeDocument/2006/relationships/hyperlink" Target="https://mentor.ieee.org/802.11/dcn/16/11-16-1367-00-00ax-ndp-feedback-report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err="1" smtClean="0"/>
              <a:t>NDP</a:t>
            </a:r>
            <a:r>
              <a:rPr lang="en-US" dirty="0" smtClean="0"/>
              <a:t> Short Feedback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96993"/>
              </p:ext>
            </p:extLst>
          </p:nvPr>
        </p:nvGraphicFramePr>
        <p:xfrm>
          <a:off x="993775" y="2027238"/>
          <a:ext cx="7275513" cy="354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Document" r:id="rId4" imgW="10136095" imgH="4934386" progId="Word.Document.8">
                  <p:embed/>
                </p:oleObj>
              </mc:Choice>
              <mc:Fallback>
                <p:oleObj name="Document" r:id="rId4" imgW="10136095" imgH="493438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027238"/>
                        <a:ext cx="7275513" cy="354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MHz tones used for UL feedback (up to 216 tones)</a:t>
            </a:r>
          </a:p>
          <a:p>
            <a:pPr lvl="1"/>
            <a:r>
              <a:rPr lang="en-US" dirty="0" err="1" smtClean="0"/>
              <a:t>I</a:t>
            </a:r>
            <a:r>
              <a:rPr lang="en-US" baseline="-25000" dirty="0" err="1"/>
              <a:t>ULf</a:t>
            </a:r>
            <a:endParaRPr lang="en-US" baseline="-25000" dirty="0" smtClean="0"/>
          </a:p>
          <a:p>
            <a:r>
              <a:rPr lang="en-US" dirty="0" smtClean="0"/>
              <a:t>40 </a:t>
            </a:r>
            <a:r>
              <a:rPr lang="en-US" dirty="0"/>
              <a:t>MHz tones used for UL feedback </a:t>
            </a:r>
            <a:r>
              <a:rPr lang="en-US" dirty="0" smtClean="0"/>
              <a:t>(up to 432 </a:t>
            </a:r>
            <a:r>
              <a:rPr lang="en-US" dirty="0"/>
              <a:t>tones)</a:t>
            </a:r>
          </a:p>
          <a:p>
            <a:pPr lvl="1"/>
            <a:r>
              <a:rPr lang="en-US" dirty="0" err="1" smtClean="0"/>
              <a:t>I</a:t>
            </a:r>
            <a:r>
              <a:rPr lang="en-US" baseline="-25000" dirty="0" err="1"/>
              <a:t>ULf</a:t>
            </a:r>
            <a:r>
              <a:rPr lang="en-US" baseline="-25000" dirty="0" smtClean="0"/>
              <a:t> </a:t>
            </a:r>
            <a:r>
              <a:rPr lang="en-US" dirty="0" smtClean="0"/>
              <a:t>- 128, </a:t>
            </a:r>
            <a:r>
              <a:rPr lang="en-US" dirty="0" err="1" smtClean="0"/>
              <a:t>I</a:t>
            </a:r>
            <a:r>
              <a:rPr lang="en-US" baseline="-25000" dirty="0" err="1"/>
              <a:t>ULf</a:t>
            </a:r>
            <a:r>
              <a:rPr lang="en-US" baseline="-25000" dirty="0" smtClean="0"/>
              <a:t> </a:t>
            </a:r>
            <a:r>
              <a:rPr lang="en-US" dirty="0" smtClean="0"/>
              <a:t>+ </a:t>
            </a:r>
            <a:r>
              <a:rPr lang="en-US" dirty="0"/>
              <a:t>128</a:t>
            </a:r>
          </a:p>
          <a:p>
            <a:r>
              <a:rPr lang="en-US" dirty="0" smtClean="0"/>
              <a:t>80 </a:t>
            </a:r>
            <a:r>
              <a:rPr lang="en-US" dirty="0"/>
              <a:t>MHz tones used for UL feedback </a:t>
            </a:r>
            <a:r>
              <a:rPr lang="en-US" dirty="0" smtClean="0"/>
              <a:t>(864 </a:t>
            </a:r>
            <a:r>
              <a:rPr lang="en-US" dirty="0"/>
              <a:t>tones)</a:t>
            </a:r>
          </a:p>
          <a:p>
            <a:pPr lvl="1"/>
            <a:r>
              <a:rPr lang="en-US" dirty="0" err="1" smtClean="0"/>
              <a:t>I</a:t>
            </a:r>
            <a:r>
              <a:rPr lang="en-US" baseline="-25000" dirty="0" err="1"/>
              <a:t>ULf</a:t>
            </a:r>
            <a:r>
              <a:rPr lang="en-US" baseline="-25000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384, </a:t>
            </a:r>
            <a:r>
              <a:rPr lang="en-US" dirty="0" err="1" smtClean="0"/>
              <a:t>I</a:t>
            </a:r>
            <a:r>
              <a:rPr lang="en-US" baseline="-25000" dirty="0" err="1"/>
              <a:t>ULf</a:t>
            </a:r>
            <a:r>
              <a:rPr lang="en-US" baseline="-25000" dirty="0" smtClean="0"/>
              <a:t> </a:t>
            </a:r>
            <a:r>
              <a:rPr lang="en-US" dirty="0" smtClean="0"/>
              <a:t>- 128, </a:t>
            </a:r>
            <a:r>
              <a:rPr lang="en-US" dirty="0" err="1" smtClean="0"/>
              <a:t>I</a:t>
            </a:r>
            <a:r>
              <a:rPr lang="en-US" baseline="-25000" dirty="0" err="1"/>
              <a:t>ULf</a:t>
            </a:r>
            <a:r>
              <a:rPr lang="en-US" baseline="-25000" dirty="0" smtClean="0"/>
              <a:t> </a:t>
            </a:r>
            <a:r>
              <a:rPr lang="en-US" smtClean="0"/>
              <a:t>+ 128, </a:t>
            </a:r>
            <a:r>
              <a:rPr lang="en-US" dirty="0" err="1" smtClean="0"/>
              <a:t>I</a:t>
            </a:r>
            <a:r>
              <a:rPr lang="en-US" baseline="-25000" dirty="0" err="1"/>
              <a:t>ULf</a:t>
            </a:r>
            <a:r>
              <a:rPr lang="en-US" baseline="-25000" dirty="0" smtClean="0"/>
              <a:t> </a:t>
            </a:r>
            <a:r>
              <a:rPr lang="en-US" dirty="0" smtClean="0"/>
              <a:t>+ 384</a:t>
            </a:r>
            <a:endParaRPr lang="en-US" dirty="0"/>
          </a:p>
          <a:p>
            <a:r>
              <a:rPr lang="en-US" dirty="0" smtClean="0"/>
              <a:t>80+80 MHz, 160 MHz tones </a:t>
            </a:r>
            <a:r>
              <a:rPr lang="en-US" dirty="0"/>
              <a:t>used for UL feedback </a:t>
            </a:r>
            <a:r>
              <a:rPr lang="en-US" dirty="0" smtClean="0"/>
              <a:t>(up to 1728 </a:t>
            </a:r>
            <a:r>
              <a:rPr lang="en-US" dirty="0"/>
              <a:t>tones)</a:t>
            </a:r>
            <a:endParaRPr lang="en-US" dirty="0" smtClean="0"/>
          </a:p>
          <a:p>
            <a:pPr lvl="1"/>
            <a:r>
              <a:rPr lang="en-US" dirty="0" smtClean="0"/>
              <a:t>Same as 80 MHz on lower and upper 80 MHz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Tone set indices for 20, 40, 80 and 160 MHz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583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Max # of STAs that can simultaneously send the UL Short Feedback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381454"/>
              </p:ext>
            </p:extLst>
          </p:nvPr>
        </p:nvGraphicFramePr>
        <p:xfrm>
          <a:off x="1524000" y="2286000"/>
          <a:ext cx="59436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84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21844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BW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1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2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MHz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40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80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160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9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/>
              <a:t>Spreading gain from SS improve performance and reliability:</a:t>
            </a:r>
          </a:p>
          <a:p>
            <a:pPr lvl="2"/>
            <a:r>
              <a:rPr lang="en-US" sz="1800" dirty="0"/>
              <a:t>One symbol,   </a:t>
            </a:r>
            <a:r>
              <a:rPr lang="en-US" sz="1800" dirty="0" err="1"/>
              <a:t>N</a:t>
            </a:r>
            <a:r>
              <a:rPr lang="en-US" sz="1800" baseline="-25000" dirty="0" err="1"/>
              <a:t>ss</a:t>
            </a:r>
            <a:r>
              <a:rPr lang="en-US" sz="1800" dirty="0"/>
              <a:t> = 1	</a:t>
            </a:r>
            <a:r>
              <a:rPr lang="en-US" sz="1800" dirty="0">
                <a:sym typeface="Wingdings" pitchFamily="2" charset="2"/>
              </a:rPr>
              <a:t>	0 dB</a:t>
            </a:r>
            <a:br>
              <a:rPr lang="en-US" sz="1800" dirty="0">
                <a:sym typeface="Wingdings" pitchFamily="2" charset="2"/>
              </a:rPr>
            </a:br>
            <a:r>
              <a:rPr lang="en-US" sz="1800" dirty="0">
                <a:sym typeface="Wingdings" pitchFamily="2" charset="2"/>
              </a:rPr>
              <a:t>1x1 P-matrix</a:t>
            </a:r>
          </a:p>
          <a:p>
            <a:pPr lvl="2"/>
            <a:r>
              <a:rPr lang="en-US" sz="1800" dirty="0"/>
              <a:t>Two symbols, </a:t>
            </a:r>
            <a:r>
              <a:rPr lang="en-US" sz="1800" dirty="0" err="1"/>
              <a:t>N</a:t>
            </a:r>
            <a:r>
              <a:rPr lang="en-US" sz="1800" baseline="-25000" dirty="0" err="1"/>
              <a:t>ss</a:t>
            </a:r>
            <a:r>
              <a:rPr lang="en-US" sz="1800" dirty="0"/>
              <a:t> = 2	</a:t>
            </a:r>
            <a:r>
              <a:rPr lang="en-US" sz="1800" dirty="0">
                <a:sym typeface="Wingdings" pitchFamily="2" charset="2"/>
              </a:rPr>
              <a:t>	3.01 dB</a:t>
            </a:r>
            <a:br>
              <a:rPr lang="en-US" sz="1800" dirty="0">
                <a:sym typeface="Wingdings" pitchFamily="2" charset="2"/>
              </a:rPr>
            </a:br>
            <a:r>
              <a:rPr lang="en-US" sz="1800" dirty="0">
                <a:sym typeface="Wingdings" pitchFamily="2" charset="2"/>
              </a:rPr>
              <a:t>2x2 P-matrix</a:t>
            </a:r>
            <a:endParaRPr lang="en-US" sz="1800" dirty="0"/>
          </a:p>
          <a:p>
            <a:pPr lvl="2"/>
            <a:r>
              <a:rPr lang="en-US" sz="1800" dirty="0"/>
              <a:t>Four symbols, </a:t>
            </a:r>
            <a:r>
              <a:rPr lang="en-US" sz="1800" dirty="0" err="1"/>
              <a:t>N</a:t>
            </a:r>
            <a:r>
              <a:rPr lang="en-US" sz="1800" baseline="-25000" dirty="0" err="1"/>
              <a:t>ss</a:t>
            </a:r>
            <a:r>
              <a:rPr lang="en-US" sz="1800" dirty="0"/>
              <a:t> = 3, 4	</a:t>
            </a:r>
            <a:r>
              <a:rPr lang="en-US" sz="1800" dirty="0">
                <a:sym typeface="Wingdings" pitchFamily="2" charset="2"/>
              </a:rPr>
              <a:t>	6.02 dB</a:t>
            </a:r>
            <a:br>
              <a:rPr lang="en-US" sz="1800" dirty="0">
                <a:sym typeface="Wingdings" pitchFamily="2" charset="2"/>
              </a:rPr>
            </a:br>
            <a:r>
              <a:rPr lang="en-US" sz="1800" dirty="0">
                <a:sym typeface="Wingdings" pitchFamily="2" charset="2"/>
              </a:rPr>
              <a:t>4x4 P-matrix</a:t>
            </a:r>
          </a:p>
          <a:p>
            <a:r>
              <a:rPr lang="en-US" sz="2400" dirty="0"/>
              <a:t>No collisions between STAs</a:t>
            </a:r>
          </a:p>
          <a:p>
            <a:pPr lvl="1"/>
            <a:r>
              <a:rPr lang="en-US" sz="2000" dirty="0"/>
              <a:t>AP assign to each STA: </a:t>
            </a:r>
          </a:p>
          <a:p>
            <a:pPr lvl="2"/>
            <a:r>
              <a:rPr lang="en-US" sz="1800" dirty="0" smtClean="0"/>
              <a:t>a </a:t>
            </a:r>
            <a:r>
              <a:rPr lang="en-US" sz="1800" dirty="0"/>
              <a:t>unique SS and </a:t>
            </a:r>
            <a:r>
              <a:rPr lang="en-US" sz="1800" dirty="0" smtClean="0"/>
              <a:t>sets </a:t>
            </a:r>
            <a:r>
              <a:rPr lang="en-US" sz="1800" dirty="0"/>
              <a:t>of 6 tones</a:t>
            </a:r>
          </a:p>
          <a:p>
            <a:pPr lvl="3"/>
            <a:r>
              <a:rPr lang="en-US" sz="1800" dirty="0"/>
              <a:t>For 1 bit response, assign 2 sets of 6 tones</a:t>
            </a:r>
          </a:p>
          <a:p>
            <a:pPr lvl="3"/>
            <a:r>
              <a:rPr lang="en-US" sz="1800" dirty="0"/>
              <a:t>For 2 bit response, assign 4 sets of 6 </a:t>
            </a:r>
            <a:r>
              <a:rPr lang="en-US" sz="1800" dirty="0" smtClean="0"/>
              <a:t>tones</a:t>
            </a:r>
          </a:p>
          <a:p>
            <a:pPr lvl="3"/>
            <a:r>
              <a:rPr lang="en-US" sz="1800" dirty="0" smtClean="0"/>
              <a:t>For PSD limited 1 bit response, assign 4 sets of 6 tones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discussion </a:t>
            </a:r>
            <a:r>
              <a:rPr lang="en-US" dirty="0"/>
              <a:t>on the proposed feedback </a:t>
            </a:r>
            <a:r>
              <a:rPr lang="en-US" dirty="0" smtClean="0"/>
              <a:t>mechanism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53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Channel estimation is not required for detection</a:t>
            </a:r>
          </a:p>
          <a:p>
            <a:r>
              <a:rPr lang="en-US" dirty="0"/>
              <a:t>Detection performance is independent of sequence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/>
              <a:t>is not required to have prior knowledge of feedback sequence</a:t>
            </a:r>
          </a:p>
          <a:p>
            <a:r>
              <a:rPr lang="en-US" dirty="0"/>
              <a:t>Signal is robust to interference and channel response</a:t>
            </a:r>
          </a:p>
          <a:p>
            <a:r>
              <a:rPr lang="en-US" dirty="0" smtClean="0"/>
              <a:t>Trivial detection, </a:t>
            </a:r>
            <a:r>
              <a:rPr lang="en-US" dirty="0"/>
              <a:t>no </a:t>
            </a:r>
            <a:r>
              <a:rPr lang="en-US" dirty="0" smtClean="0"/>
              <a:t>adaptive </a:t>
            </a:r>
            <a:r>
              <a:rPr lang="en-US" dirty="0"/>
              <a:t>threshold adjustment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C</a:t>
            </a:r>
            <a:r>
              <a:rPr lang="en-US" sz="1600" dirty="0"/>
              <a:t>ompare sum of power between sets of </a:t>
            </a:r>
            <a:r>
              <a:rPr lang="en-US" sz="1600" dirty="0" smtClean="0"/>
              <a:t>complementary 6 tones</a:t>
            </a:r>
            <a:endParaRPr lang="en-US" sz="1600" dirty="0"/>
          </a:p>
          <a:p>
            <a:r>
              <a:rPr lang="en-US" dirty="0"/>
              <a:t>Detection in unaffected by timing offset</a:t>
            </a:r>
          </a:p>
          <a:p>
            <a:pPr lvl="1"/>
            <a:r>
              <a:rPr lang="en-US" sz="1600" dirty="0"/>
              <a:t>With the +/-400 ns timing accuracy and a 120 m radius, there is up to 1.6 us of timing offset.</a:t>
            </a:r>
          </a:p>
          <a:p>
            <a:r>
              <a:rPr lang="en-US" dirty="0"/>
              <a:t>A “No response” from STA can be easily detected</a:t>
            </a:r>
          </a:p>
          <a:p>
            <a:pPr lvl="1"/>
            <a:r>
              <a:rPr lang="en-US" sz="1600" dirty="0"/>
              <a:t>A “No response” from a STA could mean STA did not received the query, is out of range or the AP did not decode properly the feedback response.</a:t>
            </a:r>
          </a:p>
          <a:p>
            <a:pPr lvl="1"/>
            <a:r>
              <a:rPr lang="en-US" sz="1600" dirty="0"/>
              <a:t>In interference prone environments, responses from STAs could be missed. AP can identify STAs with “No response” and treats them </a:t>
            </a:r>
            <a:r>
              <a:rPr lang="en-US" sz="1600" dirty="0" smtClean="0"/>
              <a:t>accordingly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Feedback Signal Properties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003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Processing for each P-matrix row: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De-spreading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Sum power per set of 6 </a:t>
            </a:r>
            <a:r>
              <a:rPr lang="en-US" dirty="0" smtClean="0">
                <a:sym typeface="Wingdings" pitchFamily="2" charset="2"/>
              </a:rPr>
              <a:t>tones</a:t>
            </a:r>
            <a:endParaRPr lang="en-US" dirty="0">
              <a:sym typeface="Wingdings" pitchFamily="2" charset="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Compare powers between </a:t>
            </a:r>
            <a:r>
              <a:rPr lang="en-US" dirty="0" smtClean="0">
                <a:sym typeface="Wingdings" pitchFamily="2" charset="2"/>
              </a:rPr>
              <a:t>complementary tone </a:t>
            </a:r>
            <a:r>
              <a:rPr lang="en-US" dirty="0">
                <a:sym typeface="Wingdings" pitchFamily="2" charset="2"/>
              </a:rPr>
              <a:t>sets for decision</a:t>
            </a:r>
          </a:p>
          <a:p>
            <a:r>
              <a:rPr lang="en-US" dirty="0"/>
              <a:t>Detection algorithm for b</a:t>
            </a:r>
            <a:r>
              <a:rPr lang="en-US" baseline="-25000" dirty="0"/>
              <a:t>0</a:t>
            </a:r>
            <a:r>
              <a:rPr lang="en-US" dirty="0"/>
              <a:t> (3 outcomes)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P1 = sum(power in b</a:t>
            </a:r>
            <a:r>
              <a:rPr lang="en-US" baseline="-25000" dirty="0"/>
              <a:t>0</a:t>
            </a:r>
            <a:r>
              <a:rPr lang="en-US" dirty="0"/>
              <a:t> = 1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P0 = sum(power in b</a:t>
            </a:r>
            <a:r>
              <a:rPr lang="en-US" baseline="-25000" dirty="0"/>
              <a:t>0</a:t>
            </a:r>
            <a:r>
              <a:rPr lang="en-US" dirty="0"/>
              <a:t> = 0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K = 3;			% Suggested decision scaling factor</a:t>
            </a:r>
            <a:br>
              <a:rPr lang="en-US" dirty="0"/>
            </a:b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( P1 &gt; K∙P0 )			</a:t>
            </a:r>
            <a:r>
              <a:rPr lang="en-US" dirty="0">
                <a:sym typeface="Wingdings" panose="05000000000000000000" pitchFamily="2" charset="2"/>
              </a:rPr>
              <a:t>	</a:t>
            </a:r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1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( P0 &gt; K∙P1 )			</a:t>
            </a:r>
            <a:r>
              <a:rPr lang="en-US" dirty="0">
                <a:sym typeface="Wingdings" panose="05000000000000000000" pitchFamily="2" charset="2"/>
              </a:rPr>
              <a:t>	</a:t>
            </a:r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not( P1 &gt; K∙P0 ) &amp; not( P0 &gt; K∙P1 ) 	</a:t>
            </a:r>
            <a:r>
              <a:rPr lang="en-US" dirty="0">
                <a:sym typeface="Wingdings" panose="05000000000000000000" pitchFamily="2" charset="2"/>
              </a:rPr>
              <a:t>	</a:t>
            </a:r>
            <a:r>
              <a:rPr lang="en-US" b="1" dirty="0">
                <a:sym typeface="Wingdings" panose="05000000000000000000" pitchFamily="2" charset="2"/>
              </a:rPr>
              <a:t>No </a:t>
            </a:r>
            <a:r>
              <a:rPr lang="en-US" b="1" dirty="0" smtClean="0">
                <a:sym typeface="Wingdings" panose="05000000000000000000" pitchFamily="2" charset="2"/>
              </a:rPr>
              <a:t>response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Example of Detection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0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877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/>
              <a:t>Flat channel, 1 TX and 1 RX, </a:t>
            </a:r>
            <a:r>
              <a:rPr lang="en-US" sz="2800" dirty="0" err="1"/>
              <a:t>N</a:t>
            </a:r>
            <a:r>
              <a:rPr lang="en-US" sz="2800" baseline="-25000" dirty="0" err="1"/>
              <a:t>ss</a:t>
            </a:r>
            <a:r>
              <a:rPr lang="en-US" sz="2800" dirty="0"/>
              <a:t> = 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1295400"/>
            <a:ext cx="2274084" cy="2769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NoResp</a:t>
            </a:r>
            <a:r>
              <a:rPr lang="en-US" dirty="0" smtClean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YES/NO)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2.29e-2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1143000"/>
            <a:ext cx="3294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ym typeface="Wingdings" pitchFamily="2" charset="2"/>
              </a:rPr>
              <a:t>1 bit, 6 tones:    Boost = +16.06 dB, K = 3</a:t>
            </a:r>
          </a:p>
          <a:p>
            <a:r>
              <a:rPr lang="en-US" sz="1400" b="1" dirty="0" smtClean="0">
                <a:sym typeface="Wingdings" pitchFamily="2" charset="2"/>
              </a:rPr>
              <a:t>2 bits 12 tones: Boost = +13.05 </a:t>
            </a:r>
            <a:r>
              <a:rPr lang="en-US" sz="1400" b="1" dirty="0">
                <a:sym typeface="Wingdings" pitchFamily="2" charset="2"/>
              </a:rPr>
              <a:t>dB, K = 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33975" y="2537936"/>
            <a:ext cx="1656992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 smtClean="0"/>
              <a:t>Probability of Error</a:t>
            </a:r>
            <a:br>
              <a:rPr lang="en-US" sz="1400" u="sng" dirty="0" smtClean="0"/>
            </a:br>
            <a:r>
              <a:rPr lang="en-US" sz="1400" u="sng" dirty="0" smtClean="0"/>
              <a:t>CFO=0</a:t>
            </a:r>
          </a:p>
          <a:p>
            <a:r>
              <a:rPr lang="en-US" sz="1400" dirty="0" smtClean="0"/>
              <a:t>  6 tones with 1 bit</a:t>
            </a:r>
          </a:p>
          <a:p>
            <a:r>
              <a:rPr lang="en-US" sz="1400" dirty="0" smtClean="0"/>
              <a:t>12 tones with 2 bits</a:t>
            </a:r>
            <a:endParaRPr lang="en-US" sz="1400" dirty="0"/>
          </a:p>
        </p:txBody>
      </p:sp>
      <p:sp>
        <p:nvSpPr>
          <p:cNvPr id="14" name="Down Arrow 13"/>
          <p:cNvSpPr/>
          <p:nvPr/>
        </p:nvSpPr>
        <p:spPr bwMode="auto">
          <a:xfrm>
            <a:off x="1788197" y="4881265"/>
            <a:ext cx="1524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8922" y="4419600"/>
            <a:ext cx="167065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If tones are not boosted,</a:t>
            </a:r>
          </a:p>
          <a:p>
            <a:r>
              <a:rPr lang="en-US" dirty="0" smtClean="0"/>
              <a:t>this is SNR = 0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3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1x4 (TX antennas x  RX antennas)</a:t>
            </a:r>
          </a:p>
          <a:p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 = 4</a:t>
            </a:r>
          </a:p>
          <a:p>
            <a:r>
              <a:rPr lang="en-US" dirty="0"/>
              <a:t>Channel D: SNR is for the ensemble of channel realizations</a:t>
            </a:r>
          </a:p>
          <a:p>
            <a:r>
              <a:rPr lang="en-US" dirty="0"/>
              <a:t>Timing offset added</a:t>
            </a:r>
          </a:p>
          <a:p>
            <a:pPr lvl="1"/>
            <a:r>
              <a:rPr lang="en-US" dirty="0"/>
              <a:t>+400 ns of timing error plus round trip delay for 100 m </a:t>
            </a:r>
          </a:p>
          <a:p>
            <a:r>
              <a:rPr lang="en-US" dirty="0"/>
              <a:t>CFO and Power imbalance added</a:t>
            </a:r>
          </a:p>
          <a:p>
            <a:r>
              <a:rPr lang="en-US" dirty="0"/>
              <a:t>4 </a:t>
            </a:r>
            <a:r>
              <a:rPr lang="en-US" dirty="0" smtClean="0"/>
              <a:t>RX signals </a:t>
            </a:r>
            <a:r>
              <a:rPr lang="en-US" dirty="0"/>
              <a:t>are </a:t>
            </a:r>
            <a:r>
              <a:rPr lang="en-US" dirty="0" smtClean="0"/>
              <a:t>equally combined</a:t>
            </a:r>
          </a:p>
          <a:p>
            <a:pPr lvl="1"/>
            <a:r>
              <a:rPr lang="en-US" u="sng" dirty="0" smtClean="0"/>
              <a:t>With flat channel and MIS=10</a:t>
            </a:r>
            <a:r>
              <a:rPr lang="en-US" u="sng" baseline="30000" dirty="0" smtClean="0"/>
              <a:t>-2</a:t>
            </a:r>
            <a:r>
              <a:rPr lang="en-US" u="sng" dirty="0" smtClean="0"/>
              <a:t>, gain of 4 RX vs. 1 RX is around 1.8 dB</a:t>
            </a:r>
          </a:p>
          <a:p>
            <a:pPr lvl="1"/>
            <a:r>
              <a:rPr lang="en-US" u="sng" dirty="0"/>
              <a:t>With </a:t>
            </a:r>
            <a:r>
              <a:rPr lang="en-US" u="sng" dirty="0" smtClean="0"/>
              <a:t>channel D </a:t>
            </a:r>
            <a:r>
              <a:rPr lang="en-US" u="sng" dirty="0"/>
              <a:t>and MIS=10</a:t>
            </a:r>
            <a:r>
              <a:rPr lang="en-US" u="sng" baseline="30000" dirty="0"/>
              <a:t>-2</a:t>
            </a:r>
            <a:r>
              <a:rPr lang="en-US" u="sng" dirty="0" smtClean="0"/>
              <a:t>, </a:t>
            </a:r>
            <a:r>
              <a:rPr lang="en-US" u="sng" dirty="0"/>
              <a:t>gain of 4 RX vs. 1 RX</a:t>
            </a:r>
            <a:r>
              <a:rPr lang="en-US" u="sng" dirty="0" smtClean="0"/>
              <a:t> </a:t>
            </a:r>
            <a:r>
              <a:rPr lang="en-US" u="sng" dirty="0"/>
              <a:t>is </a:t>
            </a:r>
            <a:r>
              <a:rPr lang="en-US" u="sng" dirty="0" smtClean="0"/>
              <a:t>around 4.5 dB</a:t>
            </a:r>
            <a:endParaRPr lang="en-US" u="sng" dirty="0"/>
          </a:p>
          <a:p>
            <a:r>
              <a:rPr lang="en-US" dirty="0"/>
              <a:t>Worst case analysis;</a:t>
            </a:r>
          </a:p>
          <a:p>
            <a:pPr lvl="1"/>
            <a:r>
              <a:rPr lang="en-US" dirty="0"/>
              <a:t>STA #1 reply b</a:t>
            </a:r>
            <a:r>
              <a:rPr lang="en-US" baseline="-25000" dirty="0"/>
              <a:t>0</a:t>
            </a:r>
            <a:r>
              <a:rPr lang="en-US" dirty="0"/>
              <a:t> = 1 and STA #2 to #4 replies b</a:t>
            </a:r>
            <a:r>
              <a:rPr lang="en-US" baseline="-25000" dirty="0"/>
              <a:t>0</a:t>
            </a:r>
            <a:r>
              <a:rPr lang="en-US" dirty="0"/>
              <a:t> = 0</a:t>
            </a:r>
          </a:p>
          <a:p>
            <a:pPr lvl="1"/>
            <a:r>
              <a:rPr lang="en-US" dirty="0"/>
              <a:t>Select tone locations that maximize crosstalk</a:t>
            </a:r>
          </a:p>
          <a:p>
            <a:pPr lvl="2"/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1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</a:t>
            </a:r>
            <a:r>
              <a:rPr lang="en-US" dirty="0" smtClean="0"/>
              <a:t>41,6,42,78</a:t>
            </a:r>
          </a:p>
          <a:p>
            <a:pPr lvl="2"/>
            <a:r>
              <a:rPr lang="en-US" b="1" dirty="0" smtClean="0"/>
              <a:t>b</a:t>
            </a:r>
            <a:r>
              <a:rPr lang="en-US" b="1" baseline="-25000" dirty="0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0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</a:t>
            </a:r>
            <a:r>
              <a:rPr lang="en-US" dirty="0" smtClean="0"/>
              <a:t>: -</a:t>
            </a:r>
            <a:r>
              <a:rPr lang="en-US" dirty="0"/>
              <a:t>112,-76,-40,7,43,79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6 tones sequence Channel Sims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6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400" dirty="0"/>
              <a:t>STA #1 Probability </a:t>
            </a:r>
            <a:r>
              <a:rPr lang="en-US" sz="2400" dirty="0" err="1"/>
              <a:t>Mis</a:t>
            </a:r>
            <a:r>
              <a:rPr lang="en-US" sz="2400" dirty="0"/>
              <a:t> &amp; False, </a:t>
            </a:r>
            <a:r>
              <a:rPr lang="en-US" sz="2400" dirty="0" err="1"/>
              <a:t>N</a:t>
            </a:r>
            <a:r>
              <a:rPr lang="en-US" sz="2400" baseline="-25000" dirty="0" err="1"/>
              <a:t>ss</a:t>
            </a:r>
            <a:r>
              <a:rPr lang="en-US" sz="2400" dirty="0"/>
              <a:t> = 4,</a:t>
            </a:r>
            <a:br>
              <a:rPr lang="en-US" sz="2400" dirty="0"/>
            </a:br>
            <a:r>
              <a:rPr lang="en-US" sz="2400" dirty="0"/>
              <a:t>Channel D </a:t>
            </a:r>
            <a:r>
              <a:rPr lang="en-US" sz="2400" dirty="0" smtClean="0"/>
              <a:t>with </a:t>
            </a:r>
            <a:r>
              <a:rPr lang="en-US" sz="2400" dirty="0"/>
              <a:t>CFO &amp; Time Offset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12" name="TextBox 11"/>
          <p:cNvSpPr txBox="1"/>
          <p:nvPr/>
        </p:nvSpPr>
        <p:spPr>
          <a:xfrm>
            <a:off x="1850083" y="3371963"/>
            <a:ext cx="2858475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b="1" dirty="0" smtClean="0"/>
              <a:t>4 STAs with 1 TX antenna</a:t>
            </a:r>
          </a:p>
          <a:p>
            <a:r>
              <a:rPr lang="en-US" b="1" dirty="0" smtClean="0"/>
              <a:t>AP with 4 RX antennas</a:t>
            </a:r>
          </a:p>
          <a:p>
            <a:r>
              <a:rPr lang="en-US" dirty="0" smtClean="0"/>
              <a:t>CP: </a:t>
            </a:r>
            <a:r>
              <a:rPr lang="en-US" dirty="0"/>
              <a:t>1.6 us, Time offset: 1.0667 us</a:t>
            </a:r>
          </a:p>
          <a:p>
            <a:r>
              <a:rPr lang="en-US" dirty="0" smtClean="0"/>
              <a:t>#</a:t>
            </a:r>
            <a:r>
              <a:rPr lang="en-US" dirty="0"/>
              <a:t>1 send </a:t>
            </a:r>
            <a:r>
              <a:rPr lang="en-US" dirty="0" smtClean="0"/>
              <a:t>b0 </a:t>
            </a:r>
            <a:r>
              <a:rPr lang="en-US" dirty="0"/>
              <a:t>= 1, #2 to #4 send b0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smtClean="0"/>
              <a:t>#1 to #4 power: [0, +5, +10, +15] dB</a:t>
            </a:r>
          </a:p>
          <a:p>
            <a:r>
              <a:rPr lang="en-US" dirty="0" smtClean="0"/>
              <a:t>#</a:t>
            </a:r>
            <a:r>
              <a:rPr lang="en-US" dirty="0"/>
              <a:t>1 to #</a:t>
            </a:r>
            <a:r>
              <a:rPr lang="en-US" dirty="0" smtClean="0"/>
              <a:t>4 CFO: [-400, +400, -400, +400] Hz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43800" y="304353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Signal power  normalized for the realization ensemble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43800" y="230040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Time offset is 400ns of timing error plus 100m round-trip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1368623"/>
            <a:ext cx="2819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ym typeface="Wingdings" pitchFamily="2" charset="2"/>
              </a:rPr>
              <a:t>6 tones:   Boost = </a:t>
            </a:r>
            <a:r>
              <a:rPr lang="en-US" sz="1400" b="1" dirty="0" smtClean="0">
                <a:sym typeface="Wingdings" pitchFamily="2" charset="2"/>
              </a:rPr>
              <a:t>+16.06 </a:t>
            </a:r>
            <a:r>
              <a:rPr lang="en-US" sz="1400" b="1" dirty="0">
                <a:sym typeface="Wingdings" pitchFamily="2" charset="2"/>
              </a:rPr>
              <a:t>dB, K = 3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5562600" y="5410200"/>
            <a:ext cx="1524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6350" y="4948535"/>
            <a:ext cx="167065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If tones are not boosted,</a:t>
            </a:r>
          </a:p>
          <a:p>
            <a:r>
              <a:rPr lang="en-US" dirty="0" smtClean="0"/>
              <a:t>this is SNR = 0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/>
              <a:t>D</a:t>
            </a:r>
            <a:r>
              <a:rPr lang="en-US" sz="1800" dirty="0" smtClean="0"/>
              <a:t>efine an NDP short feedback report mechanism based on 6 tone sets per 20 MHz</a:t>
            </a:r>
          </a:p>
          <a:p>
            <a:r>
              <a:rPr lang="en-US" sz="1800" dirty="0" smtClean="0"/>
              <a:t>One bit of response requires 2 or 4 sets</a:t>
            </a:r>
          </a:p>
          <a:p>
            <a:r>
              <a:rPr lang="en-US" sz="1800" dirty="0" smtClean="0"/>
              <a:t>Two bits of response requires 4 sets.</a:t>
            </a:r>
          </a:p>
          <a:p>
            <a:r>
              <a:rPr lang="en-US" sz="1800" dirty="0" smtClean="0"/>
              <a:t>Users are multiplexed in the frequency and time using P matrix.</a:t>
            </a:r>
          </a:p>
          <a:p>
            <a:r>
              <a:rPr lang="en-US" sz="1800" dirty="0" smtClean="0"/>
              <a:t>The design has the following attributes:</a:t>
            </a:r>
          </a:p>
          <a:p>
            <a:pPr lvl="1"/>
            <a:r>
              <a:rPr lang="en-US" dirty="0" smtClean="0"/>
              <a:t>Frequency spreading of tone set and complementary tone set are adjacent; makes </a:t>
            </a:r>
            <a:r>
              <a:rPr lang="en-US" dirty="0"/>
              <a:t>the RX detection insensitive to the Channel frequency response</a:t>
            </a:r>
          </a:p>
          <a:p>
            <a:pPr lvl="1"/>
            <a:r>
              <a:rPr lang="en-US" dirty="0"/>
              <a:t>Detection algorithm is independent of RX </a:t>
            </a:r>
            <a:r>
              <a:rPr lang="en-US" dirty="0" smtClean="0"/>
              <a:t>level, </a:t>
            </a:r>
            <a:r>
              <a:rPr lang="en-US" dirty="0"/>
              <a:t>P-Matrix size (i.e. number of symbols), number of RX antennas and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Detection is robust to interference</a:t>
            </a:r>
            <a:endParaRPr lang="en-US" dirty="0"/>
          </a:p>
          <a:p>
            <a:pPr lvl="1"/>
            <a:r>
              <a:rPr lang="en-US" dirty="0" smtClean="0"/>
              <a:t>Feedback </a:t>
            </a:r>
            <a:r>
              <a:rPr lang="en-US" dirty="0"/>
              <a:t>response is an affirmative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/>
              <a:t> = 1 or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/>
              <a:t> = 0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SNR ≥ </a:t>
            </a:r>
            <a:r>
              <a:rPr lang="en-US" dirty="0" smtClean="0"/>
              <a:t>-24 dB, </a:t>
            </a:r>
            <a:r>
              <a:rPr lang="en-US" dirty="0"/>
              <a:t>False detection rate is very small (&lt; 10</a:t>
            </a:r>
            <a:r>
              <a:rPr lang="en-US" baseline="30000" dirty="0"/>
              <a:t>-6</a:t>
            </a:r>
            <a:r>
              <a:rPr lang="en-US" dirty="0"/>
              <a:t>)</a:t>
            </a:r>
            <a:endParaRPr lang="en-US" baseline="30000" dirty="0"/>
          </a:p>
          <a:p>
            <a:pPr lvl="1"/>
            <a:r>
              <a:rPr lang="en-US" dirty="0" smtClean="0"/>
              <a:t>6 </a:t>
            </a:r>
            <a:r>
              <a:rPr lang="en-US" dirty="0"/>
              <a:t>tones sequence </a:t>
            </a:r>
            <a:r>
              <a:rPr lang="en-US" dirty="0" smtClean="0"/>
              <a:t>PAPR is between 4.26 to 7.78 </a:t>
            </a:r>
            <a:r>
              <a:rPr lang="en-US" dirty="0" err="1" smtClean="0"/>
              <a:t>dB.</a:t>
            </a:r>
            <a:r>
              <a:rPr lang="en-US" dirty="0" smtClean="0"/>
              <a:t> Median is 4.60 dB</a:t>
            </a:r>
          </a:p>
          <a:p>
            <a:pPr lvl="1"/>
            <a:r>
              <a:rPr lang="en-US" dirty="0" smtClean="0"/>
              <a:t>12 </a:t>
            </a:r>
            <a:r>
              <a:rPr lang="en-US" dirty="0"/>
              <a:t>tones sequence </a:t>
            </a:r>
            <a:r>
              <a:rPr lang="en-US" dirty="0" smtClean="0"/>
              <a:t>PAPR is </a:t>
            </a:r>
            <a:r>
              <a:rPr lang="en-US" dirty="0"/>
              <a:t>between </a:t>
            </a:r>
            <a:r>
              <a:rPr lang="en-US" dirty="0" smtClean="0"/>
              <a:t>4.36 </a:t>
            </a:r>
            <a:r>
              <a:rPr lang="en-US" dirty="0"/>
              <a:t>to </a:t>
            </a:r>
            <a:r>
              <a:rPr lang="en-US" dirty="0" smtClean="0"/>
              <a:t>10.78 </a:t>
            </a:r>
            <a:r>
              <a:rPr lang="en-US" dirty="0" err="1"/>
              <a:t>dB.</a:t>
            </a:r>
            <a:r>
              <a:rPr lang="en-US" dirty="0"/>
              <a:t> Median is </a:t>
            </a:r>
            <a:r>
              <a:rPr lang="en-US" dirty="0" smtClean="0"/>
              <a:t>5.88 dB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99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b="1" dirty="0"/>
              <a:t>It is well accepted that being able to get </a:t>
            </a:r>
            <a:r>
              <a:rPr lang="en-US" b="1" dirty="0" smtClean="0"/>
              <a:t>a very </a:t>
            </a:r>
            <a:r>
              <a:rPr lang="en-US" b="1" dirty="0"/>
              <a:t>short simultaneous feedback from a high number of STAs (all STAs) </a:t>
            </a:r>
            <a:r>
              <a:rPr lang="en-US" b="1" dirty="0" smtClean="0"/>
              <a:t>improve the 11ax </a:t>
            </a:r>
            <a:r>
              <a:rPr lang="en-US" b="1" dirty="0"/>
              <a:t>system and power efficiencies [1</a:t>
            </a:r>
            <a:r>
              <a:rPr lang="en-US" b="1" dirty="0" smtClean="0"/>
              <a:t>], [3]</a:t>
            </a:r>
            <a:endParaRPr lang="en-US" b="1" dirty="0"/>
          </a:p>
          <a:p>
            <a:pPr lvl="1"/>
            <a:r>
              <a:rPr lang="en-US" dirty="0"/>
              <a:t>Many feedbacks require 1 bit: PS-Poll (power efficiency), Channel Availability (collisions avoidance)</a:t>
            </a:r>
          </a:p>
          <a:p>
            <a:pPr lvl="1"/>
            <a:r>
              <a:rPr lang="en-US" dirty="0"/>
              <a:t>Other feedbacks could be 2 </a:t>
            </a:r>
            <a:r>
              <a:rPr lang="en-US" dirty="0" smtClean="0"/>
              <a:t>bit. For example: </a:t>
            </a:r>
            <a:r>
              <a:rPr lang="en-US" dirty="0"/>
              <a:t>“How many buffered Bytes for transmission: 0, 1 to 1000, 1000 to 5000, &gt; 5000 ?”</a:t>
            </a:r>
          </a:p>
          <a:p>
            <a:pPr lvl="1"/>
            <a:r>
              <a:rPr lang="en-US" dirty="0"/>
              <a:t>A short simultaneous resource request feedback (1 or several bits) capable of supporting a high number of STAs is needed for an efficient UL MU simultaneous scheduling in addition to the existing (or enhanced) piggybacked buffer information</a:t>
            </a:r>
          </a:p>
          <a:p>
            <a:pPr lvl="1"/>
            <a:r>
              <a:rPr lang="en-US" dirty="0"/>
              <a:t>Less overhead for resource request feedback than polling method</a:t>
            </a:r>
          </a:p>
          <a:p>
            <a:pPr lvl="1"/>
            <a:r>
              <a:rPr lang="en-US" dirty="0"/>
              <a:t>Low and stable latency for resource request feedback, compared to possibly high and unpredictable latency with CSMA-CA in dense </a:t>
            </a:r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(1)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802.11-16/1367r0: </a:t>
            </a:r>
            <a:r>
              <a:rPr lang="en-US" dirty="0" smtClean="0">
                <a:hlinkClick r:id="rId2"/>
              </a:rPr>
              <a:t>NDP feedback report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IEEE 802.11-15/1334r1: </a:t>
            </a:r>
            <a:r>
              <a:rPr lang="en-US" dirty="0">
                <a:hlinkClick r:id="rId3"/>
              </a:rPr>
              <a:t>HE-LTF sequence design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[3] IEEE 11-16-0xxx-00-00ax-Proposed spec text for NDP feedback report </a:t>
            </a:r>
            <a:r>
              <a:rPr lang="en-US" dirty="0" smtClean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936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Do you agree to add to the </a:t>
            </a:r>
            <a:r>
              <a:rPr lang="en-US" dirty="0" smtClean="0"/>
              <a:t>spec: The NDP short feedback report is based on STA populating sets of 6 tones as defined below. Time domain P matrix spreading (</a:t>
            </a:r>
            <a:r>
              <a:rPr lang="en-US" dirty="0" err="1" smtClean="0"/>
              <a:t>2x2</a:t>
            </a:r>
            <a:r>
              <a:rPr lang="en-US" dirty="0" smtClean="0"/>
              <a:t> and </a:t>
            </a:r>
            <a:r>
              <a:rPr lang="en-US" dirty="0" err="1" smtClean="0"/>
              <a:t>4x4</a:t>
            </a:r>
            <a:r>
              <a:rPr lang="en-US" dirty="0" smtClean="0"/>
              <a:t>) is used to enhance reliability and/or multiplex users  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????Add more details here????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2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59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Tones alignment between 20 MHz only STAs and 40/80 MHz STAs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812530" cy="405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568065" y="26022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Four 20 MHz only STAs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568065" y="42024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80 MHz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68065" y="5571053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</a:t>
            </a:r>
            <a:r>
              <a:rPr lang="en-US" sz="1400" dirty="0" smtClean="0"/>
              <a:t>0 MHz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6614" y="4992707"/>
            <a:ext cx="22783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Tones at [-</a:t>
            </a:r>
            <a:r>
              <a:rPr lang="en-US" sz="1600" b="1" dirty="0">
                <a:solidFill>
                  <a:srgbClr val="FF0000"/>
                </a:solidFill>
              </a:rPr>
              <a:t>116:-2, </a:t>
            </a:r>
            <a:r>
              <a:rPr lang="en-US" sz="1600" b="1" dirty="0" smtClean="0">
                <a:solidFill>
                  <a:srgbClr val="FF0000"/>
                </a:solidFill>
              </a:rPr>
              <a:t>2:116]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a</a:t>
            </a:r>
            <a:r>
              <a:rPr lang="en-US" sz="1600" b="1" dirty="0" smtClean="0">
                <a:solidFill>
                  <a:srgbClr val="FF0000"/>
                </a:solidFill>
              </a:rPr>
              <a:t>re common to 20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only, 40 and 80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tone plan</a:t>
            </a:r>
          </a:p>
        </p:txBody>
      </p:sp>
    </p:spTree>
    <p:extLst>
      <p:ext uri="{BB962C8B-B14F-4D97-AF65-F5344CB8AC3E}">
        <p14:creationId xmlns:p14="http://schemas.microsoft.com/office/powerpoint/2010/main" val="165348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 smtClean="0"/>
              <a:t>In </a:t>
            </a:r>
            <a:r>
              <a:rPr lang="en-US" sz="2400" dirty="0"/>
              <a:t>Nov. </a:t>
            </a:r>
            <a:r>
              <a:rPr lang="en-US" sz="2400" dirty="0" smtClean="0"/>
              <a:t>2016, added </a:t>
            </a:r>
            <a:r>
              <a:rPr lang="en-US" sz="2400" dirty="0" err="1" smtClean="0"/>
              <a:t>subclause</a:t>
            </a:r>
            <a:r>
              <a:rPr lang="en-US" sz="2400" dirty="0" smtClean="0"/>
              <a:t> 25.5.2.7 to the spec: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25.5.2.7 </a:t>
            </a:r>
            <a:r>
              <a:rPr lang="en-US" b="1" dirty="0"/>
              <a:t>NDP feedback report </a:t>
            </a:r>
            <a:r>
              <a:rPr lang="en-US" b="1" dirty="0" smtClean="0"/>
              <a:t>procedure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600" dirty="0" smtClean="0"/>
              <a:t>The </a:t>
            </a:r>
            <a:r>
              <a:rPr lang="en-US" sz="1600" dirty="0"/>
              <a:t>NDP feedback report is a mechanism for an HE AP to collect short feedbacks from a very high number of HE STAs, in an efficient manner. The feedbacks (e.g. resource requests) are sent without data payloads in response to a Trigger frame. The feedbacks are not for channel sounding. This mechanism is optional for non-AP STA</a:t>
            </a:r>
            <a:r>
              <a:rPr lang="en-US" sz="16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But details of the NDP feedback mechanism are TBD</a:t>
            </a:r>
          </a:p>
          <a:p>
            <a:endParaRPr lang="en-US" sz="2400" dirty="0"/>
          </a:p>
          <a:p>
            <a:r>
              <a:rPr lang="en-US" sz="2400" dirty="0" smtClean="0"/>
              <a:t>This contribution propose a signaling technique for the </a:t>
            </a:r>
            <a:r>
              <a:rPr lang="en-US" sz="2400" dirty="0"/>
              <a:t>NDP feedback mechanism that </a:t>
            </a:r>
            <a:r>
              <a:rPr lang="en-US" sz="2400" dirty="0" smtClean="0"/>
              <a:t>can handle a high number of STAs and is power and air time efficient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42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UL MU transmission in response to a trigger frame</a:t>
            </a:r>
          </a:p>
          <a:p>
            <a:r>
              <a:rPr lang="en-US" dirty="0" smtClean="0"/>
              <a:t>Use frequency dimension for </a:t>
            </a:r>
            <a:r>
              <a:rPr lang="en-US" dirty="0"/>
              <a:t>many small orthogonal allocations</a:t>
            </a:r>
          </a:p>
          <a:p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collisions, assign orthogonal allocations to users</a:t>
            </a:r>
            <a:endParaRPr lang="en-US" dirty="0"/>
          </a:p>
          <a:p>
            <a:r>
              <a:rPr lang="en-US" dirty="0"/>
              <a:t>No data payload (</a:t>
            </a:r>
            <a:r>
              <a:rPr lang="en-US" dirty="0" smtClean="0"/>
              <a:t>NDP), STAs transmit </a:t>
            </a:r>
            <a:r>
              <a:rPr lang="en-US" dirty="0"/>
              <a:t>energy on one </a:t>
            </a:r>
            <a:r>
              <a:rPr lang="en-US" dirty="0" smtClean="0"/>
              <a:t>orthogonal allocation for </a:t>
            </a:r>
            <a:r>
              <a:rPr lang="en-US" dirty="0"/>
              <a:t>feedback</a:t>
            </a:r>
          </a:p>
          <a:p>
            <a:pPr lvl="1"/>
            <a:r>
              <a:rPr lang="en-US" dirty="0"/>
              <a:t>with spreading gain </a:t>
            </a:r>
            <a:r>
              <a:rPr lang="en-US" dirty="0" smtClean="0"/>
              <a:t>in time domain for </a:t>
            </a:r>
            <a:r>
              <a:rPr lang="en-US" dirty="0"/>
              <a:t>PHY robustness</a:t>
            </a:r>
          </a:p>
          <a:p>
            <a:r>
              <a:rPr lang="en-US" dirty="0" smtClean="0"/>
              <a:t>For minimal </a:t>
            </a:r>
            <a:r>
              <a:rPr lang="en-US" dirty="0"/>
              <a:t>changes to the current PHY, we propose</a:t>
            </a:r>
          </a:p>
          <a:p>
            <a:pPr lvl="1"/>
            <a:r>
              <a:rPr lang="en-US" dirty="0"/>
              <a:t>to use UL MU NDP simultaneous transmissions in response to a trigger </a:t>
            </a:r>
            <a:r>
              <a:rPr lang="en-US" dirty="0" smtClean="0"/>
              <a:t>frame; and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orthogonal </a:t>
            </a:r>
            <a:r>
              <a:rPr lang="en-US" dirty="0"/>
              <a:t>allocations </a:t>
            </a:r>
            <a:r>
              <a:rPr lang="en-US" dirty="0">
                <a:solidFill>
                  <a:srgbClr val="C00000"/>
                </a:solidFill>
              </a:rPr>
              <a:t>tone sets </a:t>
            </a:r>
            <a:r>
              <a:rPr lang="en-US" dirty="0" smtClean="0"/>
              <a:t>to </a:t>
            </a:r>
            <a:r>
              <a:rPr lang="en-US" dirty="0"/>
              <a:t>multiplex different STAs’ </a:t>
            </a:r>
            <a:r>
              <a:rPr lang="en-US" dirty="0" smtClean="0"/>
              <a:t>feedbacks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How to define </a:t>
            </a:r>
            <a:r>
              <a:rPr lang="en-US" sz="2800" dirty="0" smtClean="0"/>
              <a:t>the NDP </a:t>
            </a:r>
            <a:r>
              <a:rPr lang="en-US" sz="2800" dirty="0"/>
              <a:t>feedback mechanism?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93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Define tone sets that spread a </a:t>
            </a:r>
            <a:r>
              <a:rPr lang="en-US" dirty="0" err="1" smtClean="0">
                <a:solidFill>
                  <a:srgbClr val="C00000"/>
                </a:solidFill>
              </a:rPr>
              <a:t>242RU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provides diversity and enables the AP to estimate </a:t>
            </a:r>
            <a:r>
              <a:rPr lang="en-US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AGC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 value based on HE-</a:t>
            </a:r>
            <a:r>
              <a:rPr lang="en-US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STF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 spread over a </a:t>
            </a:r>
            <a:r>
              <a:rPr lang="en-US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242RU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For </a:t>
            </a:r>
            <a:r>
              <a:rPr lang="en-US" dirty="0" smtClean="0"/>
              <a:t>compatibility with 20 MHz only STAs, to minimize </a:t>
            </a:r>
            <a:r>
              <a:rPr lang="en-US" dirty="0"/>
              <a:t>degradation from DC offset and </a:t>
            </a:r>
            <a:r>
              <a:rPr lang="en-US" dirty="0" smtClean="0"/>
              <a:t>CFO, signaling use tones in each 20 MHz with indices: [-113:-6, 6:113]</a:t>
            </a:r>
          </a:p>
          <a:p>
            <a:r>
              <a:rPr lang="en-US" dirty="0" smtClean="0"/>
              <a:t>To minimize change, use HE-LTF sequence [2]</a:t>
            </a:r>
          </a:p>
          <a:p>
            <a:pPr lvl="1"/>
            <a:r>
              <a:rPr lang="en-US" sz="2000" dirty="0" smtClean="0"/>
              <a:t>20 MHz only STA:	20 MHz </a:t>
            </a:r>
            <a:r>
              <a:rPr lang="en-US" dirty="0"/>
              <a:t>12.8 </a:t>
            </a:r>
            <a:r>
              <a:rPr lang="en-US" i="1" dirty="0"/>
              <a:t>u</a:t>
            </a:r>
            <a:r>
              <a:rPr lang="en-US" dirty="0"/>
              <a:t>s 4x </a:t>
            </a:r>
            <a:r>
              <a:rPr lang="en-US" dirty="0" smtClean="0"/>
              <a:t>HE-LTF</a:t>
            </a:r>
          </a:p>
          <a:p>
            <a:pPr lvl="1"/>
            <a:r>
              <a:rPr lang="en-US" sz="2000" dirty="0" smtClean="0"/>
              <a:t>40 </a:t>
            </a:r>
            <a:r>
              <a:rPr lang="en-US" sz="2000" dirty="0"/>
              <a:t>MHz </a:t>
            </a:r>
            <a:r>
              <a:rPr lang="en-US" sz="2000" dirty="0" smtClean="0"/>
              <a:t>STA:		40 </a:t>
            </a:r>
            <a:r>
              <a:rPr lang="en-US" sz="2000" dirty="0"/>
              <a:t>MHz </a:t>
            </a:r>
            <a:r>
              <a:rPr lang="en-US" dirty="0"/>
              <a:t>12.8 </a:t>
            </a:r>
            <a:r>
              <a:rPr lang="en-US" i="1" dirty="0"/>
              <a:t>u</a:t>
            </a:r>
            <a:r>
              <a:rPr lang="en-US" dirty="0"/>
              <a:t>s 4x HE-LTF</a:t>
            </a:r>
            <a:endParaRPr lang="en-US" sz="2000" dirty="0"/>
          </a:p>
          <a:p>
            <a:pPr lvl="1"/>
            <a:r>
              <a:rPr lang="en-US" sz="2000" dirty="0" smtClean="0"/>
              <a:t>80 </a:t>
            </a:r>
            <a:r>
              <a:rPr lang="en-US" sz="2000" dirty="0"/>
              <a:t>MHz </a:t>
            </a:r>
            <a:r>
              <a:rPr lang="en-US" sz="2000" dirty="0" smtClean="0"/>
              <a:t>STA:		80 </a:t>
            </a:r>
            <a:r>
              <a:rPr lang="en-US" sz="2000" dirty="0"/>
              <a:t>MHz </a:t>
            </a:r>
            <a:r>
              <a:rPr lang="en-US" dirty="0"/>
              <a:t>12.8 </a:t>
            </a:r>
            <a:r>
              <a:rPr lang="en-US" i="1" dirty="0"/>
              <a:t>u</a:t>
            </a:r>
            <a:r>
              <a:rPr lang="en-US" dirty="0"/>
              <a:t>s 4x </a:t>
            </a:r>
            <a:r>
              <a:rPr lang="en-US" dirty="0" smtClean="0"/>
              <a:t>HE-LTF</a:t>
            </a:r>
            <a:endParaRPr lang="en-US" sz="2000" dirty="0" smtClean="0"/>
          </a:p>
          <a:p>
            <a:r>
              <a:rPr lang="en-US" dirty="0"/>
              <a:t>Two sets of 6 tones are used to transmit 1 </a:t>
            </a:r>
            <a:r>
              <a:rPr lang="en-US" dirty="0" smtClean="0"/>
              <a:t>bit</a:t>
            </a:r>
          </a:p>
          <a:p>
            <a:pPr lvl="1"/>
            <a:r>
              <a:rPr lang="en-US" sz="2000" dirty="0" smtClean="0"/>
              <a:t>b</a:t>
            </a:r>
            <a:r>
              <a:rPr lang="en-US" sz="2000" baseline="-25000" dirty="0" smtClean="0"/>
              <a:t>0 </a:t>
            </a:r>
            <a:r>
              <a:rPr lang="en-US" sz="2000" dirty="0" smtClean="0"/>
              <a:t>= 1 </a:t>
            </a:r>
            <a:r>
              <a:rPr lang="en-US" sz="2000" dirty="0" smtClean="0">
                <a:sym typeface="Wingdings" panose="05000000000000000000" pitchFamily="2" charset="2"/>
              </a:rPr>
              <a:t> Send energy on first 6 tones set</a:t>
            </a:r>
          </a:p>
          <a:p>
            <a:pPr lvl="1"/>
            <a:r>
              <a:rPr lang="en-US" sz="2000" dirty="0" smtClean="0"/>
              <a:t>b</a:t>
            </a:r>
            <a:r>
              <a:rPr lang="en-US" sz="2000" baseline="-25000" dirty="0" smtClean="0"/>
              <a:t>0 </a:t>
            </a:r>
            <a:r>
              <a:rPr lang="en-US" sz="2000" dirty="0" smtClean="0"/>
              <a:t>= 0 </a:t>
            </a:r>
            <a:r>
              <a:rPr lang="en-US" sz="2000" dirty="0">
                <a:sym typeface="Wingdings" panose="05000000000000000000" pitchFamily="2" charset="2"/>
              </a:rPr>
              <a:t> Send energy on </a:t>
            </a:r>
            <a:r>
              <a:rPr lang="en-US" sz="2000" dirty="0" smtClean="0">
                <a:sym typeface="Wingdings" panose="05000000000000000000" pitchFamily="2" charset="2"/>
              </a:rPr>
              <a:t>complementary </a:t>
            </a:r>
            <a:r>
              <a:rPr lang="en-US" sz="2000" dirty="0">
                <a:sym typeface="Wingdings" panose="05000000000000000000" pitchFamily="2" charset="2"/>
              </a:rPr>
              <a:t>6 tones </a:t>
            </a:r>
            <a:r>
              <a:rPr lang="en-US" sz="2000" dirty="0" smtClean="0">
                <a:sym typeface="Wingdings" panose="05000000000000000000" pitchFamily="2" charset="2"/>
              </a:rPr>
              <a:t>set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Four sets of 6 tones are used to transmit 2 bits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(1 of 3)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49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High power mode - four sets of tones can also be used to transmit one bit to enable higher transmit power by </a:t>
            </a:r>
            <a:r>
              <a:rPr lang="en-US" dirty="0" err="1" smtClean="0">
                <a:solidFill>
                  <a:srgbClr val="C00000"/>
                </a:solidFill>
              </a:rPr>
              <a:t>3dB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in </a:t>
            </a:r>
            <a:r>
              <a:rPr lang="en-US" dirty="0" err="1" smtClean="0">
                <a:solidFill>
                  <a:srgbClr val="C00000"/>
                </a:solidFill>
              </a:rPr>
              <a:t>PSD</a:t>
            </a:r>
            <a:r>
              <a:rPr lang="en-US" dirty="0" smtClean="0">
                <a:solidFill>
                  <a:srgbClr val="C00000"/>
                </a:solidFill>
              </a:rPr>
              <a:t> limited regions by </a:t>
            </a:r>
            <a:r>
              <a:rPr lang="en-US" dirty="0" smtClean="0">
                <a:solidFill>
                  <a:srgbClr val="C00000"/>
                </a:solidFill>
              </a:rPr>
              <a:t>duplicating the </a:t>
            </a:r>
            <a:r>
              <a:rPr lang="en-US" dirty="0" smtClean="0">
                <a:solidFill>
                  <a:srgbClr val="C00000"/>
                </a:solidFill>
              </a:rPr>
              <a:t>response on b1 and b0: </a:t>
            </a:r>
            <a:r>
              <a:rPr lang="en-US" dirty="0">
                <a:solidFill>
                  <a:srgbClr val="C00000"/>
                </a:solidFill>
              </a:rPr>
              <a:t>STAs send b0=b1=1 or b0=b1=0</a:t>
            </a:r>
          </a:p>
          <a:p>
            <a:r>
              <a:rPr lang="en-US" dirty="0" smtClean="0"/>
              <a:t>Puncture HE-LTF sequence except </a:t>
            </a:r>
            <a:r>
              <a:rPr lang="en-US" dirty="0"/>
              <a:t>for tones at indices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endParaRPr lang="en-US" dirty="0"/>
          </a:p>
          <a:p>
            <a:r>
              <a:rPr lang="en-US" dirty="0" smtClean="0"/>
              <a:t>For same power </a:t>
            </a:r>
            <a:r>
              <a:rPr lang="en-US" dirty="0"/>
              <a:t>between HE-STF and tone </a:t>
            </a:r>
            <a:r>
              <a:rPr lang="en-US" dirty="0" smtClean="0"/>
              <a:t>sets, </a:t>
            </a:r>
            <a:r>
              <a:rPr lang="en-US" dirty="0"/>
              <a:t>boost per tone power relative to the target RSSI</a:t>
            </a:r>
          </a:p>
          <a:p>
            <a:pPr lvl="1"/>
            <a:r>
              <a:rPr lang="en-US" dirty="0"/>
              <a:t>1 </a:t>
            </a:r>
            <a:r>
              <a:rPr lang="en-US" dirty="0" smtClean="0"/>
              <a:t>bit (6 tones):   </a:t>
            </a:r>
            <a:r>
              <a:rPr lang="en-US" dirty="0"/>
              <a:t>10*log10(242/6)   = 16.06 dB above target RSSI</a:t>
            </a:r>
          </a:p>
          <a:p>
            <a:pPr lvl="1"/>
            <a:r>
              <a:rPr lang="en-US" dirty="0"/>
              <a:t>2 </a:t>
            </a:r>
            <a:r>
              <a:rPr lang="en-US" dirty="0" smtClean="0"/>
              <a:t>bit (12 tones): </a:t>
            </a:r>
            <a:r>
              <a:rPr lang="en-US" dirty="0"/>
              <a:t>10*log10(242/12) = 13.05 dB above target RSSI</a:t>
            </a:r>
          </a:p>
          <a:p>
            <a:r>
              <a:rPr lang="en-US" dirty="0"/>
              <a:t>Multiply </a:t>
            </a:r>
            <a:r>
              <a:rPr lang="en-US" dirty="0" smtClean="0"/>
              <a:t>punctured </a:t>
            </a:r>
            <a:r>
              <a:rPr lang="en-US" dirty="0"/>
              <a:t>HE-LTF sequence by the P-matrix row corresponding to a specific spatial stream (SS)</a:t>
            </a:r>
          </a:p>
          <a:p>
            <a:pPr lvl="1"/>
            <a:r>
              <a:rPr lang="en-US" dirty="0"/>
              <a:t>Allow multiplexing </a:t>
            </a:r>
            <a:r>
              <a:rPr lang="en-US" dirty="0" smtClean="0"/>
              <a:t>of multiple </a:t>
            </a:r>
            <a:r>
              <a:rPr lang="en-US" dirty="0"/>
              <a:t>users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1x1, 2x2 </a:t>
            </a:r>
            <a:r>
              <a:rPr lang="en-US" dirty="0" smtClean="0"/>
              <a:t>or </a:t>
            </a:r>
            <a:r>
              <a:rPr lang="en-US" dirty="0"/>
              <a:t>4x4 P-matrix, 1 ≤  </a:t>
            </a:r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 ≤ 4</a:t>
            </a:r>
          </a:p>
          <a:p>
            <a:pPr lvl="2"/>
            <a:r>
              <a:rPr lang="en-US" dirty="0"/>
              <a:t>Corresponding to 1, 2 or 4 time-domain symbols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(2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430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 smtClean="0"/>
              <a:t>AP </a:t>
            </a:r>
            <a:r>
              <a:rPr lang="en-US" sz="2400" dirty="0"/>
              <a:t>and STAs </a:t>
            </a:r>
            <a:r>
              <a:rPr lang="en-US" sz="2400" dirty="0" smtClean="0"/>
              <a:t>have </a:t>
            </a:r>
            <a:r>
              <a:rPr lang="en-US" sz="2400" dirty="0"/>
              <a:t>a prior agreement on tone sets and P-matrix spreading </a:t>
            </a:r>
            <a:r>
              <a:rPr lang="en-US" sz="2400" dirty="0" smtClean="0"/>
              <a:t>to </a:t>
            </a:r>
            <a:r>
              <a:rPr lang="en-US" sz="2400" dirty="0"/>
              <a:t>use for a given </a:t>
            </a:r>
            <a:r>
              <a:rPr lang="en-US" sz="2400" dirty="0" smtClean="0"/>
              <a:t>response</a:t>
            </a:r>
          </a:p>
          <a:p>
            <a:r>
              <a:rPr lang="en-US" sz="2400" dirty="0"/>
              <a:t>Complementary tone set are adjacent</a:t>
            </a:r>
          </a:p>
          <a:p>
            <a:pPr lvl="1"/>
            <a:r>
              <a:rPr lang="en-US" sz="2000" dirty="0"/>
              <a:t>Noise like interference will add power in both bins, biasing RX decision toward a “No Response” instead of a “1” or “0”</a:t>
            </a:r>
          </a:p>
          <a:p>
            <a:pPr lvl="1"/>
            <a:r>
              <a:rPr lang="en-US" sz="2000" dirty="0"/>
              <a:t>Non-coherent CW interference (not aligned to tone grid) will bias RX decision toward  a “No Response” instead of a “1” or “0</a:t>
            </a:r>
          </a:p>
          <a:p>
            <a:r>
              <a:rPr lang="en-US" sz="2400" dirty="0"/>
              <a:t>Detection at RX does not need a Channel Estimate</a:t>
            </a:r>
          </a:p>
          <a:p>
            <a:pPr lvl="1"/>
            <a:r>
              <a:rPr lang="en-US" sz="2400" dirty="0"/>
              <a:t>RX does not care about sequence in tone set</a:t>
            </a:r>
          </a:p>
          <a:p>
            <a:pPr lvl="1"/>
            <a:r>
              <a:rPr lang="en-US" sz="2400" dirty="0"/>
              <a:t>RX detect energy in one tone set and compare to energy in complementary tone set</a:t>
            </a:r>
          </a:p>
          <a:p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(3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195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Proposed feedback </a:t>
            </a:r>
            <a:r>
              <a:rPr lang="en-US" dirty="0" smtClean="0"/>
              <a:t>schemes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91312"/>
            <a:ext cx="5074172" cy="4318888"/>
          </a:xfrm>
          <a:prstGeom prst="rect">
            <a:avLst/>
          </a:prstGeom>
        </p:spPr>
      </p:pic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62000" y="5334000"/>
            <a:ext cx="8064500" cy="1117372"/>
          </a:xfrm>
        </p:spPr>
        <p:txBody>
          <a:bodyPr/>
          <a:lstStyle/>
          <a:p>
            <a:r>
              <a:rPr lang="en-US" dirty="0"/>
              <a:t>Multiplex different users with </a:t>
            </a:r>
            <a:r>
              <a:rPr lang="en-US" altLang="zh-CN" dirty="0" smtClean="0"/>
              <a:t>P-matrix code (and potentially different tone sets);</a:t>
            </a:r>
            <a:endParaRPr lang="en-US" altLang="zh-CN" dirty="0"/>
          </a:p>
          <a:p>
            <a:r>
              <a:rPr lang="en-US" dirty="0"/>
              <a:t>Separate different states of the same user with different tone sets.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1600200"/>
            <a:ext cx="4114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Two sets of 6 tones are used to transmit 1 </a:t>
            </a:r>
            <a:r>
              <a:rPr lang="en-US" sz="1400" b="1" dirty="0" smtClean="0"/>
              <a:t>bit:</a:t>
            </a:r>
            <a:endParaRPr lang="en-US" sz="1400" b="1" dirty="0"/>
          </a:p>
          <a:p>
            <a:pPr lvl="1"/>
            <a:r>
              <a:rPr lang="en-US" sz="1400" b="1" dirty="0"/>
              <a:t>If </a:t>
            </a:r>
            <a:r>
              <a:rPr lang="en-US" sz="1400" b="1" dirty="0" err="1"/>
              <a:t>b</a:t>
            </a:r>
            <a:r>
              <a:rPr lang="en-US" sz="1400" b="1" baseline="-25000" dirty="0" err="1"/>
              <a:t>x</a:t>
            </a:r>
            <a:r>
              <a:rPr lang="en-US" sz="1400" b="1" dirty="0"/>
              <a:t> = 1, send energy on first tone set and quiet on second tone set</a:t>
            </a:r>
          </a:p>
          <a:p>
            <a:pPr lvl="1"/>
            <a:r>
              <a:rPr lang="en-US" sz="1400" b="1" dirty="0"/>
              <a:t>If </a:t>
            </a:r>
            <a:r>
              <a:rPr lang="en-US" sz="1400" b="1" dirty="0" err="1"/>
              <a:t>b</a:t>
            </a:r>
            <a:r>
              <a:rPr lang="en-US" sz="1400" b="1" baseline="-25000" dirty="0" err="1"/>
              <a:t>x</a:t>
            </a:r>
            <a:r>
              <a:rPr lang="en-US" sz="1400" b="1" dirty="0"/>
              <a:t> = 0, send energy on second tone set and quiet on first tone set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80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05998"/>
              </p:ext>
            </p:extLst>
          </p:nvPr>
        </p:nvGraphicFramePr>
        <p:xfrm>
          <a:off x="645160" y="1295400"/>
          <a:ext cx="788924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1280160"/>
                <a:gridCol w="1280160"/>
                <a:gridCol w="25400"/>
                <a:gridCol w="1280160"/>
                <a:gridCol w="1280160"/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P-Matrix</a:t>
                      </a:r>
                      <a:endParaRPr lang="en-US" sz="1000" b="1" dirty="0"/>
                    </a:p>
                    <a:p>
                      <a:pPr algn="ctr"/>
                      <a:r>
                        <a:rPr lang="en-US" sz="1000" b="1" dirty="0" smtClean="0"/>
                        <a:t>1x1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P-Matrix</a:t>
                      </a:r>
                      <a:endParaRPr lang="en-US" sz="1000" b="1" dirty="0"/>
                    </a:p>
                    <a:p>
                      <a:pPr algn="ctr"/>
                      <a:r>
                        <a:rPr lang="en-US" sz="1000" b="1" dirty="0" smtClean="0"/>
                        <a:t>2x2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P-Matrix</a:t>
                      </a:r>
                      <a:endParaRPr lang="en-US" sz="1000" b="1" dirty="0"/>
                    </a:p>
                    <a:p>
                      <a:pPr algn="ctr"/>
                      <a:r>
                        <a:rPr lang="en-US" sz="1000" b="1" dirty="0" smtClean="0"/>
                        <a:t>4x4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C00000"/>
                          </a:solidFill>
                        </a:rPr>
                        <a:t>2 </a:t>
                      </a:r>
                      <a:r>
                        <a:rPr lang="en-US" sz="1000" b="1" dirty="0" smtClean="0">
                          <a:solidFill>
                            <a:srgbClr val="C00000"/>
                          </a:solidFill>
                        </a:rPr>
                        <a:t>bit or 1 bit high power</a:t>
                      </a:r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dirty="0" smtClean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</a:tr>
              <a:tr h="18288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 bit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 smtClean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C00000"/>
                          </a:solidFill>
                        </a:rPr>
                        <a:t>Tone sets</a:t>
                      </a:r>
                      <a:r>
                        <a:rPr lang="en-US" sz="1000" b="1" dirty="0" smtClean="0"/>
                        <a:t> 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C00000"/>
                          </a:solidFill>
                        </a:rPr>
                        <a:t>Tone sets</a:t>
                      </a:r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C00000"/>
                          </a:solidFill>
                        </a:rPr>
                        <a:t>Tone sets</a:t>
                      </a:r>
                      <a:endParaRPr lang="en-US" sz="10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b0</a:t>
                      </a:r>
                      <a:r>
                        <a:rPr lang="en-US" sz="1000" b="1" baseline="0" dirty="0" smtClean="0"/>
                        <a:t> = 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b0</a:t>
                      </a:r>
                      <a:r>
                        <a:rPr lang="en-US" sz="1000" b="1" baseline="0" dirty="0" smtClean="0"/>
                        <a:t> = 0</a:t>
                      </a:r>
                      <a:endParaRPr lang="en-US" sz="1000" b="1" dirty="0" smtClean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 smtClean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b1 = 1</a:t>
                      </a: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b1 = 0</a:t>
                      </a: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1,2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1,2,3,4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-113,-77,-41,6,42,78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-112,-76,-40,7,43,79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-95,-59,-23,24,60,96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-94,-58,-22,25,61,97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-111,-75,-39,8,44,80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-110,-74,-38,9,45,81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-93,-57,-21,26,62,98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-92,-56,-20,27,63,99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-109,-73,-37,10,46,82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-108,-72,-36,11,47,83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-91,-55,-19,28,64,100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-90,-54,-18,29,65,101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-107,-71,-35,12,48,84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-106,-70,-34,13,49,85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-89,-53,-17,30,66,102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-88,-52,-16,31,67,103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-105,-69,-33,14,50,86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-104,-68,-32,15,51,87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-87,-51,-15,32,68,104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-86,-50,-14,33,69,105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-103,-67,-31,16,52,88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-102,-66,-30,17,53,89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-85,-49,-13,34,70,106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-84,-48,-12,35,71,107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7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-101,-65,-29,18,54,90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-100,-64,-28,19,55,91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-83,-47,-11,36,72,108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-82,-46,-10,37,73,109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8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-99,-63,-27,20,56,92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-98,-62,-26,21,57,93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-81,-45,-9,38,74,110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-80,-44,-8,39,75,111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17,18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33,34,35,36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-97,-61,-25,22,58,94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-96,-60,-24,23,59,95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-79,-43,-7,40,76,112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-78,-42,-6,41,77,113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" b="1" dirty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10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19,20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37,38,39,40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-95,-59,-23,24,60,96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-94,-58,-22,25,61,97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rowSpan="9" grid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rowSpan="9"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-93,-57,-21,26,62,98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-92,-56,-20,27,63,99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-91,-55,-19,28,64,100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-90,-54,-18,29,65,101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13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-89,-53,-17,30,66,102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-88,-52,-16,31,67,103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-87,-51,-15,32,68,104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-86,-50,-14,33,69,105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15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-85,-49,-13,34,70,106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-84,-48,-12,35,71,107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-83,-47,-11,36,72,108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-82,-46,-10,37,73,109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17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: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-81,-45,-9,38,74,110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-80,-44,-8,39,75,111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18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35,36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69,70,71,72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-79,-43,-7,40,76,112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-78,-42,-6,41,77,113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Tone set indices for each 20 MHz: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ULf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58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118992</TotalTime>
  <Words>2493</Words>
  <Application>Microsoft Office PowerPoint</Application>
  <PresentationFormat>On-screen Show (4:3)</PresentationFormat>
  <Paragraphs>407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NDP Short Feedback Design</vt:lpstr>
      <vt:lpstr>Background (1)</vt:lpstr>
      <vt:lpstr>Background (2)</vt:lpstr>
      <vt:lpstr>How to define the NDP feedback mechanism?</vt:lpstr>
      <vt:lpstr>Overview of proposed signaling for Short Feedback (1 of 3)</vt:lpstr>
      <vt:lpstr>Overview of proposed signaling for Short Feedback (2 of 3)</vt:lpstr>
      <vt:lpstr>Overview of proposed signaling for Short Feedback (3 of 3)</vt:lpstr>
      <vt:lpstr>Proposed feedback schemes</vt:lpstr>
      <vt:lpstr>Tone set indices for each 20 MHz: IULf</vt:lpstr>
      <vt:lpstr>Tone set indices for 20, 40, 80 and 160 MHz</vt:lpstr>
      <vt:lpstr>Max # of STAs that can simultaneously send the UL Short Feedback</vt:lpstr>
      <vt:lpstr>Further discussion on the proposed feedback mechanism</vt:lpstr>
      <vt:lpstr>Feedback Signal Properties</vt:lpstr>
      <vt:lpstr>Example of Detection Algorithm</vt:lpstr>
      <vt:lpstr>Simulations</vt:lpstr>
      <vt:lpstr>Flat channel, 1 TX and 1 RX, Nss = 4</vt:lpstr>
      <vt:lpstr>6 tones sequence Channel Sims</vt:lpstr>
      <vt:lpstr>STA #1 Probability Mis &amp; False, Nss = 4, Channel D with CFO &amp; Time Offset</vt:lpstr>
      <vt:lpstr>Summary</vt:lpstr>
      <vt:lpstr>References</vt:lpstr>
      <vt:lpstr>Straw poll #1</vt:lpstr>
      <vt:lpstr>Appendix</vt:lpstr>
      <vt:lpstr>Tones alignment between 20 MHz only STAs and 40/80 MHz STAs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2658</cp:revision>
  <cp:lastPrinted>2017-02-21T19:49:10Z</cp:lastPrinted>
  <dcterms:created xsi:type="dcterms:W3CDTF">2007-05-21T21:00:37Z</dcterms:created>
  <dcterms:modified xsi:type="dcterms:W3CDTF">2017-02-21T22:22:04Z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