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256" r:id="rId2"/>
    <p:sldId id="286" r:id="rId3"/>
    <p:sldId id="257" r:id="rId4"/>
    <p:sldId id="275" r:id="rId5"/>
    <p:sldId id="276" r:id="rId6"/>
    <p:sldId id="277" r:id="rId7"/>
    <p:sldId id="278" r:id="rId8"/>
    <p:sldId id="287" r:id="rId9"/>
    <p:sldId id="279" r:id="rId10"/>
    <p:sldId id="280" r:id="rId11"/>
    <p:sldId id="281" r:id="rId12"/>
    <p:sldId id="282" r:id="rId13"/>
    <p:sldId id="270" r:id="rId14"/>
    <p:sldId id="284" r:id="rId15"/>
    <p:sldId id="285" r:id="rId16"/>
    <p:sldId id="288" r:id="rId17"/>
    <p:sldId id="295" r:id="rId18"/>
    <p:sldId id="267" r:id="rId19"/>
    <p:sldId id="258" r:id="rId20"/>
    <p:sldId id="293" r:id="rId21"/>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96349" autoAdjust="0"/>
  </p:normalViewPr>
  <p:slideViewPr>
    <p:cSldViewPr>
      <p:cViewPr varScale="1">
        <p:scale>
          <a:sx n="70" d="100"/>
          <a:sy n="70" d="100"/>
        </p:scale>
        <p:origin x="-1416" y="-1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3" d="100"/>
          <a:sy n="53" d="100"/>
        </p:scale>
        <p:origin x="-288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7/10/2017</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16</a:t>
            </a:fld>
            <a:endParaRPr lang="en-US"/>
          </a:p>
        </p:txBody>
      </p:sp>
    </p:spTree>
    <p:extLst>
      <p:ext uri="{BB962C8B-B14F-4D97-AF65-F5344CB8AC3E}">
        <p14:creationId xmlns="" xmlns:p14="http://schemas.microsoft.com/office/powerpoint/2010/main" val="4037619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ltLang="zh-CN" dirty="0" smtClean="0"/>
              <a:t>July 2017</a:t>
            </a:r>
            <a:endParaRPr lang="en-GB" altLang="zh-CN" dirty="0"/>
          </a:p>
        </p:txBody>
      </p:sp>
      <p:sp>
        <p:nvSpPr>
          <p:cNvPr id="5" name="Footer Placeholder 4"/>
          <p:cNvSpPr>
            <a:spLocks noGrp="1"/>
          </p:cNvSpPr>
          <p:nvPr>
            <p:ph type="ftr" idx="11"/>
          </p:nvPr>
        </p:nvSpPr>
        <p:spPr/>
        <p:txBody>
          <a:bodyPr/>
          <a:lstStyle>
            <a:lvl1pPr>
              <a:defRPr/>
            </a:lvl1pPr>
          </a:lstStyle>
          <a:p>
            <a:r>
              <a:rPr lang="en-GB" dirty="0" smtClean="0"/>
              <a:t>Ross Jian Yu, Huawei Technologies</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Ross Jian Yu, Huawei Technologies</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Jan 2017</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dirty="0" smtClean="0"/>
              <a:t>Jan 2017</a:t>
            </a:r>
            <a:endParaRPr lang="en-GB" dirty="0"/>
          </a:p>
        </p:txBody>
      </p:sp>
      <p:sp>
        <p:nvSpPr>
          <p:cNvPr id="5" name="Footer Placeholder 4"/>
          <p:cNvSpPr>
            <a:spLocks noGrp="1"/>
          </p:cNvSpPr>
          <p:nvPr>
            <p:ph type="ftr" idx="11"/>
          </p:nvPr>
        </p:nvSpPr>
        <p:spPr/>
        <p:txBody>
          <a:bodyPr/>
          <a:lstStyle>
            <a:lvl1pPr>
              <a:defRPr/>
            </a:lvl1pPr>
          </a:lstStyle>
          <a:p>
            <a:r>
              <a:rPr lang="en-GB" dirty="0" smtClean="0"/>
              <a:t>Ross Jian Yu., Huawei Technologies</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dirty="0" smtClean="0"/>
              <a:t>Jan 2017</a:t>
            </a:r>
            <a:endParaRPr lang="en-GB" dirty="0"/>
          </a:p>
        </p:txBody>
      </p:sp>
      <p:sp>
        <p:nvSpPr>
          <p:cNvPr id="6" name="Footer Placeholder 5"/>
          <p:cNvSpPr>
            <a:spLocks noGrp="1"/>
          </p:cNvSpPr>
          <p:nvPr>
            <p:ph type="ftr" idx="11"/>
          </p:nvPr>
        </p:nvSpPr>
        <p:spPr/>
        <p:txBody>
          <a:bodyPr/>
          <a:lstStyle>
            <a:lvl1pPr>
              <a:defRPr/>
            </a:lvl1pPr>
          </a:lstStyle>
          <a:p>
            <a:r>
              <a:rPr lang="en-GB" dirty="0" smtClean="0"/>
              <a:t>Ross Jian Yu, Huawei Technologies</a:t>
            </a:r>
            <a:endParaRPr lang="en-GB" dirty="0"/>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
        <p:nvSpPr>
          <p:cNvPr id="10" name="Date Placeholder 4"/>
          <p:cNvSpPr>
            <a:spLocks noGrp="1"/>
          </p:cNvSpPr>
          <p:nvPr>
            <p:ph type="dt" idx="10"/>
          </p:nvPr>
        </p:nvSpPr>
        <p:spPr>
          <a:xfrm>
            <a:off x="696912" y="333375"/>
            <a:ext cx="1874823" cy="273050"/>
          </a:xfrm>
        </p:spPr>
        <p:txBody>
          <a:bodyPr/>
          <a:lstStyle>
            <a:lvl1pPr>
              <a:defRPr/>
            </a:lvl1pPr>
          </a:lstStyle>
          <a:p>
            <a:r>
              <a:rPr lang="en-US" dirty="0" smtClean="0"/>
              <a:t>Jan 2017</a:t>
            </a:r>
            <a:endParaRPr lang="en-GB" dirty="0"/>
          </a:p>
        </p:txBody>
      </p:sp>
      <p:sp>
        <p:nvSpPr>
          <p:cNvPr id="11" name="Footer Placeholder 5"/>
          <p:cNvSpPr>
            <a:spLocks noGrp="1"/>
          </p:cNvSpPr>
          <p:nvPr>
            <p:ph type="ftr" idx="11"/>
          </p:nvPr>
        </p:nvSpPr>
        <p:spPr>
          <a:xfrm>
            <a:off x="5357818" y="6475413"/>
            <a:ext cx="3184520" cy="180975"/>
          </a:xfrm>
        </p:spPr>
        <p:txBody>
          <a:bodyPr/>
          <a:lstStyle>
            <a:lvl1pPr>
              <a:defRPr/>
            </a:lvl1pPr>
          </a:lstStyle>
          <a:p>
            <a:r>
              <a:rPr lang="en-GB" dirty="0" smtClean="0"/>
              <a:t>Ross Jian Yu, Huawei Technologies</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
        <p:nvSpPr>
          <p:cNvPr id="6" name="Date Placeholder 4"/>
          <p:cNvSpPr>
            <a:spLocks noGrp="1"/>
          </p:cNvSpPr>
          <p:nvPr>
            <p:ph type="dt" idx="10"/>
          </p:nvPr>
        </p:nvSpPr>
        <p:spPr>
          <a:xfrm>
            <a:off x="696912" y="333375"/>
            <a:ext cx="1874823" cy="273050"/>
          </a:xfrm>
        </p:spPr>
        <p:txBody>
          <a:bodyPr/>
          <a:lstStyle>
            <a:lvl1pPr>
              <a:defRPr/>
            </a:lvl1pPr>
          </a:lstStyle>
          <a:p>
            <a:r>
              <a:rPr lang="en-US" dirty="0" smtClean="0"/>
              <a:t>Jan 2017</a:t>
            </a:r>
            <a:endParaRPr lang="en-GB" dirty="0"/>
          </a:p>
        </p:txBody>
      </p:sp>
      <p:sp>
        <p:nvSpPr>
          <p:cNvPr id="7"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p>
          <a:p>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
        <p:nvSpPr>
          <p:cNvPr id="5" name="Date Placeholder 4"/>
          <p:cNvSpPr>
            <a:spLocks noGrp="1"/>
          </p:cNvSpPr>
          <p:nvPr>
            <p:ph type="dt" idx="10"/>
          </p:nvPr>
        </p:nvSpPr>
        <p:spPr>
          <a:xfrm>
            <a:off x="696912" y="333375"/>
            <a:ext cx="1874823" cy="273050"/>
          </a:xfrm>
        </p:spPr>
        <p:txBody>
          <a:bodyPr/>
          <a:lstStyle>
            <a:lvl1pPr>
              <a:defRPr/>
            </a:lvl1pPr>
          </a:lstStyle>
          <a:p>
            <a:r>
              <a:rPr lang="en-US" dirty="0" smtClean="0"/>
              <a:t>Jan 2017</a:t>
            </a:r>
            <a:endParaRPr lang="en-GB" dirty="0"/>
          </a:p>
        </p:txBody>
      </p:sp>
      <p:sp>
        <p:nvSpPr>
          <p:cNvPr id="6"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endParaRPr lang="en-GB"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
        <p:nvSpPr>
          <p:cNvPr id="7" name="Date Placeholder 4"/>
          <p:cNvSpPr>
            <a:spLocks noGrp="1"/>
          </p:cNvSpPr>
          <p:nvPr>
            <p:ph type="dt" idx="10"/>
          </p:nvPr>
        </p:nvSpPr>
        <p:spPr>
          <a:xfrm>
            <a:off x="696912" y="333375"/>
            <a:ext cx="1874823" cy="273050"/>
          </a:xfrm>
        </p:spPr>
        <p:txBody>
          <a:bodyPr/>
          <a:lstStyle>
            <a:lvl1pPr>
              <a:defRPr/>
            </a:lvl1pPr>
          </a:lstStyle>
          <a:p>
            <a:r>
              <a:rPr lang="en-US" altLang="zh-CN" dirty="0" smtClean="0"/>
              <a:t>Nov 2016</a:t>
            </a:r>
            <a:endParaRPr lang="en-GB" altLang="zh-CN" dirty="0"/>
          </a:p>
        </p:txBody>
      </p:sp>
      <p:sp>
        <p:nvSpPr>
          <p:cNvPr id="8"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endParaRPr lang="en-GB"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
        <p:nvSpPr>
          <p:cNvPr id="7" name="Date Placeholder 4"/>
          <p:cNvSpPr>
            <a:spLocks noGrp="1"/>
          </p:cNvSpPr>
          <p:nvPr>
            <p:ph type="dt" idx="10"/>
          </p:nvPr>
        </p:nvSpPr>
        <p:spPr>
          <a:xfrm>
            <a:off x="696912" y="333375"/>
            <a:ext cx="1874823" cy="273050"/>
          </a:xfrm>
        </p:spPr>
        <p:txBody>
          <a:bodyPr/>
          <a:lstStyle>
            <a:lvl1pPr>
              <a:defRPr/>
            </a:lvl1pPr>
          </a:lstStyle>
          <a:p>
            <a:r>
              <a:rPr lang="en-US" altLang="zh-CN" dirty="0" smtClean="0"/>
              <a:t>Nov 2016</a:t>
            </a:r>
            <a:endParaRPr lang="en-GB" altLang="zh-CN" dirty="0"/>
          </a:p>
        </p:txBody>
      </p:sp>
      <p:sp>
        <p:nvSpPr>
          <p:cNvPr id="8"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endParaRPr lang="en-GB"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July 2017</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Ross Jian Yu, Huawei Technologies</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802.11-17/0029r9</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__1.doc"/></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Microsoft_Office_Word_97_-_2003___2.doc"/><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685800" y="457200"/>
            <a:ext cx="7770813" cy="1065213"/>
          </a:xfrm>
        </p:spPr>
        <p:txBody>
          <a:bodyPr/>
          <a:lstStyle/>
          <a:p>
            <a:r>
              <a:rPr lang="en-US" dirty="0" smtClean="0"/>
              <a:t>WUR Usage Model Document</a:t>
            </a:r>
            <a:endParaRPr lang="en-GB" dirty="0"/>
          </a:p>
        </p:txBody>
      </p:sp>
      <p:sp>
        <p:nvSpPr>
          <p:cNvPr id="3074" name="Rectangle 2"/>
          <p:cNvSpPr>
            <a:spLocks noGrp="1" noChangeArrowheads="1"/>
          </p:cNvSpPr>
          <p:nvPr>
            <p:ph idx="1"/>
          </p:nvPr>
        </p:nvSpPr>
        <p:spPr>
          <a:xfrm>
            <a:off x="685800" y="1219201"/>
            <a:ext cx="7770813" cy="457200"/>
          </a:xfrm>
        </p:spPr>
        <p:txBody>
          <a:bodyPr/>
          <a:lstStyle/>
          <a:p>
            <a:pPr algn="ctr"/>
            <a:r>
              <a:rPr lang="en-GB" sz="2000" dirty="0" smtClean="0"/>
              <a:t>Date: 2017-07-10</a:t>
            </a:r>
            <a:endParaRPr lang="en-GB" sz="2000" dirty="0"/>
          </a:p>
        </p:txBody>
      </p:sp>
      <p:sp>
        <p:nvSpPr>
          <p:cNvPr id="8" name="Slide Number Placeholder 5"/>
          <p:cNvSpPr>
            <a:spLocks noGrp="1"/>
          </p:cNvSpPr>
          <p:nvPr>
            <p:ph type="sldNum" idx="12"/>
          </p:nvPr>
        </p:nvSpPr>
        <p:spPr/>
        <p:txBody>
          <a:bodyPr/>
          <a:lstStyle/>
          <a:p>
            <a:r>
              <a:rPr lang="en-GB" smtClean="0"/>
              <a:t>Slide </a:t>
            </a:r>
            <a:fld id="{93823DB3-BAA4-4F4A-B4B3-ED9ABE70E976}" type="slidenum">
              <a:rPr lang="en-GB" smtClean="0"/>
              <a:pPr/>
              <a:t>1</a:t>
            </a:fld>
            <a:endParaRPr lang="en-GB" dirty="0"/>
          </a:p>
        </p:txBody>
      </p:sp>
      <p:graphicFrame>
        <p:nvGraphicFramePr>
          <p:cNvPr id="3075" name="Object 3"/>
          <p:cNvGraphicFramePr>
            <a:graphicFrameLocks noChangeAspect="1"/>
          </p:cNvGraphicFramePr>
          <p:nvPr>
            <p:extLst>
              <p:ext uri="{D42A27DB-BD31-4B8C-83A1-F6EECF244321}">
                <p14:modId xmlns="" xmlns:p14="http://schemas.microsoft.com/office/powerpoint/2010/main" val="2747127247"/>
              </p:ext>
            </p:extLst>
          </p:nvPr>
        </p:nvGraphicFramePr>
        <p:xfrm>
          <a:off x="1074738" y="1981200"/>
          <a:ext cx="7372350" cy="4775200"/>
        </p:xfrm>
        <a:graphic>
          <a:graphicData uri="http://schemas.openxmlformats.org/presentationml/2006/ole">
            <p:oleObj spid="_x0000_s3831" name="Document" r:id="rId4" imgW="9386167" imgH="6045855" progId="Word.Document.8">
              <p:embed/>
            </p:oleObj>
          </a:graphicData>
        </a:graphic>
      </p:graphicFrame>
      <p:sp>
        <p:nvSpPr>
          <p:cNvPr id="3076" name="Rectangle 4"/>
          <p:cNvSpPr>
            <a:spLocks noChangeArrowheads="1"/>
          </p:cNvSpPr>
          <p:nvPr/>
        </p:nvSpPr>
        <p:spPr bwMode="auto">
          <a:xfrm>
            <a:off x="742950" y="12192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14"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July 2017</a:t>
            </a:r>
            <a:endParaRPr lang="en-GB" altLang="zh-CN" dirty="0"/>
          </a:p>
        </p:txBody>
      </p:sp>
      <p:sp>
        <p:nvSpPr>
          <p:cNvPr id="15"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Ross Jian Yu, Huawei Technologies</a:t>
            </a:r>
            <a:endParaRPr lang="en-GB" altLang="zh-CN"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9" name="Rectangle 3"/>
          <p:cNvSpPr txBox="1">
            <a:spLocks noChangeArrowheads="1"/>
          </p:cNvSpPr>
          <p:nvPr/>
        </p:nvSpPr>
        <p:spPr bwMode="auto">
          <a:xfrm>
            <a:off x="76200" y="1436589"/>
            <a:ext cx="5001795" cy="48118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indent="-285750">
              <a:spcBef>
                <a:spcPct val="20000"/>
              </a:spcBef>
            </a:pPr>
            <a:r>
              <a:rPr lang="en-US" altLang="en-US" sz="1400" dirty="0" smtClean="0"/>
              <a:t>The </a:t>
            </a:r>
            <a:r>
              <a:rPr lang="en-US" altLang="en-US" sz="1400" dirty="0"/>
              <a:t>server wants to request the </a:t>
            </a:r>
            <a:r>
              <a:rPr lang="en-US" altLang="en-US" sz="1400" dirty="0" smtClean="0"/>
              <a:t>status/change configuration </a:t>
            </a:r>
            <a:r>
              <a:rPr lang="en-US" altLang="en-US" sz="1400" dirty="0"/>
              <a:t>of one box through the AP. The AP transmits a WUP to the WUR of the sensor. After the MR is awake, the AP transmits a status query command to let the sensor feedback the status.</a:t>
            </a:r>
          </a:p>
          <a:p>
            <a:pPr indent="-285750">
              <a:spcBef>
                <a:spcPct val="20000"/>
              </a:spcBef>
            </a:pPr>
            <a:r>
              <a:rPr lang="en-US" altLang="en-US" sz="1400" dirty="0" smtClean="0"/>
              <a:t>The </a:t>
            </a:r>
            <a:r>
              <a:rPr lang="en-US" altLang="en-US" sz="1400" dirty="0"/>
              <a:t>worker of the warehouse uses his mobile phone to request the status of one box through the AP. The AP transmits a WUP to the WUR of the sensor. After the MR is awake, the AP transmits a status query command to let the sensor feedback the status. Then the AP transmits the status to the mobile phone</a:t>
            </a:r>
            <a:r>
              <a:rPr lang="en-US" altLang="en-US" sz="1400" dirty="0" smtClean="0"/>
              <a:t>.</a:t>
            </a:r>
          </a:p>
          <a:p>
            <a:pPr indent="-285750">
              <a:spcBef>
                <a:spcPct val="20000"/>
              </a:spcBef>
            </a:pPr>
            <a:r>
              <a:rPr lang="en-US" altLang="ja-JP" sz="1400" dirty="0" smtClean="0"/>
              <a:t>The  STAs send fire/gas/safety alarm  to the server through the AP.</a:t>
            </a:r>
            <a:endParaRPr lang="en-US" altLang="en-US" sz="1400" dirty="0"/>
          </a:p>
          <a:p>
            <a:pPr>
              <a:spcBef>
                <a:spcPct val="20000"/>
              </a:spcBef>
            </a:pPr>
            <a:r>
              <a:rPr lang="en-US" sz="1400" dirty="0"/>
              <a:t>The server collects surveillance video from the cameras and transmit the video to the computer through the AP. </a:t>
            </a:r>
            <a:endParaRPr lang="en-US" altLang="en-US" sz="1600" b="1" u="sng" dirty="0" smtClean="0"/>
          </a:p>
          <a:p>
            <a:pPr>
              <a:spcBef>
                <a:spcPct val="20000"/>
              </a:spcBef>
            </a:pPr>
            <a:endParaRPr lang="en-US" altLang="en-US" sz="1600" b="1" u="sng" dirty="0"/>
          </a:p>
          <a:p>
            <a:pPr>
              <a:spcBef>
                <a:spcPct val="20000"/>
              </a:spcBef>
            </a:pPr>
            <a:r>
              <a:rPr lang="en-US" altLang="en-US" sz="1600" b="1" u="sng" dirty="0" smtClean="0"/>
              <a:t>Challenge </a:t>
            </a:r>
            <a:r>
              <a:rPr lang="en-US" altLang="en-US" sz="1600" b="1" u="sng" dirty="0"/>
              <a:t>and Requirements</a:t>
            </a:r>
          </a:p>
          <a:p>
            <a:pPr indent="-285750">
              <a:spcBef>
                <a:spcPct val="20000"/>
              </a:spcBef>
            </a:pPr>
            <a:r>
              <a:rPr lang="en-US" sz="1400" dirty="0"/>
              <a:t>The WUP transmission should enable coexistence with legacy IEEE 802.11 devices operating in the same band.</a:t>
            </a:r>
          </a:p>
          <a:p>
            <a:pPr indent="-285750">
              <a:spcBef>
                <a:spcPct val="20000"/>
              </a:spcBef>
            </a:pPr>
            <a:r>
              <a:rPr lang="en-US" sz="1400" dirty="0"/>
              <a:t>The system should consider the case where </a:t>
            </a:r>
            <a:r>
              <a:rPr lang="en-US" sz="1400" dirty="0" smtClean="0"/>
              <a:t>hundreds of </a:t>
            </a:r>
            <a:r>
              <a:rPr lang="en-US" sz="1400" dirty="0"/>
              <a:t>STAs equipped with WURs </a:t>
            </a:r>
            <a:r>
              <a:rPr lang="en-US" sz="1400" dirty="0" smtClean="0"/>
              <a:t>exists.</a:t>
            </a:r>
          </a:p>
          <a:p>
            <a:pPr indent="-285750">
              <a:spcBef>
                <a:spcPct val="20000"/>
              </a:spcBef>
            </a:pPr>
            <a:r>
              <a:rPr lang="en-US" altLang="zh-CN" sz="1400" dirty="0" smtClean="0"/>
              <a:t>Need reconnection and rediscovery mechanism</a:t>
            </a:r>
            <a:endParaRPr lang="en-US" sz="1400" dirty="0"/>
          </a:p>
          <a:p>
            <a:pPr eaLnBrk="1" hangingPunct="1">
              <a:spcBef>
                <a:spcPct val="20000"/>
              </a:spcBef>
            </a:pPr>
            <a:endParaRPr lang="en-US" altLang="ja-JP" sz="1400" dirty="0" smtClean="0"/>
          </a:p>
          <a:p>
            <a:pPr>
              <a:spcBef>
                <a:spcPct val="20000"/>
              </a:spcBef>
            </a:pPr>
            <a:endParaRPr lang="en-US" altLang="ja-JP" sz="1400" dirty="0"/>
          </a:p>
        </p:txBody>
      </p:sp>
      <p:sp>
        <p:nvSpPr>
          <p:cNvPr id="31" name="标题 1"/>
          <p:cNvSpPr>
            <a:spLocks noGrp="1"/>
          </p:cNvSpPr>
          <p:nvPr>
            <p:ph type="title"/>
          </p:nvPr>
        </p:nvSpPr>
        <p:spPr>
          <a:xfrm>
            <a:off x="685800" y="685801"/>
            <a:ext cx="7770813" cy="693738"/>
          </a:xfrm>
        </p:spPr>
        <p:txBody>
          <a:bodyPr/>
          <a:lstStyle/>
          <a:p>
            <a:r>
              <a:rPr lang="en-US" dirty="0"/>
              <a:t>Usage Model 2: Warehouse</a:t>
            </a:r>
          </a:p>
        </p:txBody>
      </p:sp>
      <p:pic>
        <p:nvPicPr>
          <p:cNvPr id="32" name="Picture 35"/>
          <p:cNvPicPr>
            <a:picLocks noChangeAspect="1"/>
          </p:cNvPicPr>
          <p:nvPr/>
        </p:nvPicPr>
        <p:blipFill>
          <a:blip r:embed="rId2" cstate="print"/>
          <a:stretch>
            <a:fillRect/>
          </a:stretch>
        </p:blipFill>
        <p:spPr>
          <a:xfrm>
            <a:off x="7158633" y="1617714"/>
            <a:ext cx="718474" cy="787369"/>
          </a:xfrm>
          <a:prstGeom prst="rect">
            <a:avLst/>
          </a:prstGeom>
        </p:spPr>
      </p:pic>
      <p:cxnSp>
        <p:nvCxnSpPr>
          <p:cNvPr id="33" name="直接箭头连接符 32"/>
          <p:cNvCxnSpPr/>
          <p:nvPr/>
        </p:nvCxnSpPr>
        <p:spPr bwMode="auto">
          <a:xfrm flipV="1">
            <a:off x="7379520" y="2194790"/>
            <a:ext cx="55976" cy="51391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34" name="直接箭头连接符 33"/>
          <p:cNvCxnSpPr/>
          <p:nvPr/>
        </p:nvCxnSpPr>
        <p:spPr bwMode="auto">
          <a:xfrm flipH="1">
            <a:off x="7214064" y="2194790"/>
            <a:ext cx="58080" cy="50351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35" name="文本框 34"/>
          <p:cNvSpPr txBox="1"/>
          <p:nvPr/>
        </p:nvSpPr>
        <p:spPr>
          <a:xfrm>
            <a:off x="5519606" y="2011398"/>
            <a:ext cx="1621830" cy="738664"/>
          </a:xfrm>
          <a:prstGeom prst="rect">
            <a:avLst/>
          </a:prstGeom>
          <a:solidFill>
            <a:srgbClr val="92D050"/>
          </a:solidFill>
        </p:spPr>
        <p:txBody>
          <a:bodyPr wrap="square" rtlCol="0">
            <a:spAutoFit/>
          </a:bodyPr>
          <a:lstStyle/>
          <a:p>
            <a:r>
              <a:rPr lang="en-US" sz="1400" dirty="0" smtClean="0">
                <a:solidFill>
                  <a:schemeClr val="tx1"/>
                </a:solidFill>
              </a:rPr>
              <a:t>WUP to WUR, </a:t>
            </a:r>
            <a:r>
              <a:rPr lang="en-US" sz="1400" dirty="0">
                <a:solidFill>
                  <a:schemeClr val="tx1"/>
                </a:solidFill>
              </a:rPr>
              <a:t>then status query command </a:t>
            </a:r>
            <a:r>
              <a:rPr lang="en-US" sz="1400" dirty="0" smtClean="0">
                <a:solidFill>
                  <a:schemeClr val="tx1"/>
                </a:solidFill>
              </a:rPr>
              <a:t>to MR</a:t>
            </a:r>
            <a:endParaRPr lang="en-US" sz="1400" dirty="0">
              <a:solidFill>
                <a:schemeClr val="tx1"/>
              </a:solidFill>
            </a:endParaRPr>
          </a:p>
        </p:txBody>
      </p:sp>
      <p:sp>
        <p:nvSpPr>
          <p:cNvPr id="36" name="文本框 35"/>
          <p:cNvSpPr txBox="1"/>
          <p:nvPr/>
        </p:nvSpPr>
        <p:spPr>
          <a:xfrm>
            <a:off x="6574053" y="3331003"/>
            <a:ext cx="1166756" cy="307777"/>
          </a:xfrm>
          <a:prstGeom prst="rect">
            <a:avLst/>
          </a:prstGeom>
          <a:noFill/>
        </p:spPr>
        <p:txBody>
          <a:bodyPr wrap="square" rtlCol="0">
            <a:spAutoFit/>
          </a:bodyPr>
          <a:lstStyle/>
          <a:p>
            <a:r>
              <a:rPr lang="en-US" sz="1400" dirty="0" smtClean="0">
                <a:solidFill>
                  <a:schemeClr val="tx1"/>
                </a:solidFill>
              </a:rPr>
              <a:t>Use case 1</a:t>
            </a:r>
            <a:endParaRPr lang="en-US" sz="1400" dirty="0">
              <a:solidFill>
                <a:schemeClr val="tx1"/>
              </a:solidFill>
            </a:endParaRPr>
          </a:p>
        </p:txBody>
      </p:sp>
      <p:sp>
        <p:nvSpPr>
          <p:cNvPr id="37" name="文本框 36"/>
          <p:cNvSpPr txBox="1"/>
          <p:nvPr/>
        </p:nvSpPr>
        <p:spPr>
          <a:xfrm>
            <a:off x="7500806" y="2478615"/>
            <a:ext cx="162183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a:t>
            </a:r>
            <a:r>
              <a:rPr lang="en-US" dirty="0" smtClean="0"/>
              <a:t>feedback</a:t>
            </a:r>
            <a:endParaRPr lang="en-US" dirty="0"/>
          </a:p>
        </p:txBody>
      </p:sp>
      <p:pic>
        <p:nvPicPr>
          <p:cNvPr id="38" name="Picture 4" descr="“box”的图片搜索结果"/>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90954" y="2656567"/>
            <a:ext cx="549776" cy="574512"/>
          </a:xfrm>
          <a:prstGeom prst="rect">
            <a:avLst/>
          </a:prstGeom>
          <a:noFill/>
          <a:extLst>
            <a:ext uri="{909E8E84-426E-40DD-AFC4-6F175D3DCCD1}">
              <a14:hiddenFill xmlns="" xmlns:a14="http://schemas.microsoft.com/office/drawing/2010/main">
                <a:solidFill>
                  <a:srgbClr val="FFFFFF"/>
                </a:solidFill>
              </a14:hiddenFill>
            </a:ext>
          </a:extLst>
        </p:spPr>
      </p:pic>
      <p:sp>
        <p:nvSpPr>
          <p:cNvPr id="39" name="文本框 38"/>
          <p:cNvSpPr txBox="1"/>
          <p:nvPr/>
        </p:nvSpPr>
        <p:spPr>
          <a:xfrm>
            <a:off x="7540730" y="2961671"/>
            <a:ext cx="882329" cy="523220"/>
          </a:xfrm>
          <a:prstGeom prst="rect">
            <a:avLst/>
          </a:prstGeom>
          <a:noFill/>
        </p:spPr>
        <p:txBody>
          <a:bodyPr wrap="square" rtlCol="0">
            <a:spAutoFit/>
          </a:bodyPr>
          <a:lstStyle/>
          <a:p>
            <a:r>
              <a:rPr lang="en-US" sz="1400" dirty="0" smtClean="0">
                <a:solidFill>
                  <a:schemeClr val="tx1"/>
                </a:solidFill>
              </a:rPr>
              <a:t>Box with sensor</a:t>
            </a:r>
            <a:endParaRPr lang="en-US" sz="1400" dirty="0">
              <a:solidFill>
                <a:schemeClr val="tx1"/>
              </a:solidFill>
            </a:endParaRPr>
          </a:p>
        </p:txBody>
      </p:sp>
      <p:pic>
        <p:nvPicPr>
          <p:cNvPr id="40" name="Picture 2" descr="“server”的图片搜索结果"/>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423059" y="1302399"/>
            <a:ext cx="577451" cy="892391"/>
          </a:xfrm>
          <a:prstGeom prst="rect">
            <a:avLst/>
          </a:prstGeom>
          <a:noFill/>
          <a:extLst>
            <a:ext uri="{909E8E84-426E-40DD-AFC4-6F175D3DCCD1}">
              <a14:hiddenFill xmlns="" xmlns:a14="http://schemas.microsoft.com/office/drawing/2010/main">
                <a:solidFill>
                  <a:srgbClr val="FFFFFF"/>
                </a:solidFill>
              </a14:hiddenFill>
            </a:ext>
          </a:extLst>
        </p:spPr>
      </p:pic>
      <p:cxnSp>
        <p:nvCxnSpPr>
          <p:cNvPr id="41" name="直接箭头连接符 40"/>
          <p:cNvCxnSpPr/>
          <p:nvPr/>
        </p:nvCxnSpPr>
        <p:spPr bwMode="auto">
          <a:xfrm flipH="1">
            <a:off x="7540730" y="1648280"/>
            <a:ext cx="882329" cy="14751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42" name="直接箭头连接符 41"/>
          <p:cNvCxnSpPr/>
          <p:nvPr/>
        </p:nvCxnSpPr>
        <p:spPr bwMode="auto">
          <a:xfrm flipV="1">
            <a:off x="7740809" y="1837903"/>
            <a:ext cx="765168" cy="12746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43" name="文本框 42"/>
          <p:cNvSpPr txBox="1"/>
          <p:nvPr/>
        </p:nvSpPr>
        <p:spPr>
          <a:xfrm>
            <a:off x="7087366" y="1305026"/>
            <a:ext cx="1174774" cy="307777"/>
          </a:xfrm>
          <a:prstGeom prst="rect">
            <a:avLst/>
          </a:prstGeom>
          <a:solidFill>
            <a:srgbClr val="92D050"/>
          </a:solidFill>
        </p:spPr>
        <p:txBody>
          <a:bodyPr wrap="square" rtlCol="0">
            <a:spAutoFit/>
          </a:bodyPr>
          <a:lstStyle/>
          <a:p>
            <a:r>
              <a:rPr lang="en-US" sz="1400" dirty="0" smtClean="0">
                <a:solidFill>
                  <a:schemeClr val="tx1"/>
                </a:solidFill>
              </a:rPr>
              <a:t>Status query</a:t>
            </a:r>
            <a:endParaRPr lang="en-US" sz="1400" dirty="0">
              <a:solidFill>
                <a:schemeClr val="tx1"/>
              </a:solidFill>
            </a:endParaRPr>
          </a:p>
        </p:txBody>
      </p:sp>
      <p:pic>
        <p:nvPicPr>
          <p:cNvPr id="44" name="Picture 36" descr="Aava_Smartphone_alpha.png"/>
          <p:cNvPicPr>
            <a:picLocks noChangeAspect="1"/>
          </p:cNvPicPr>
          <p:nvPr/>
        </p:nvPicPr>
        <p:blipFill>
          <a:blip r:embed="rId5" cstate="screen">
            <a:extLst>
              <a:ext uri="{28A0092B-C50C-407E-A947-70E740481C1C}">
                <a14:useLocalDpi xmlns="" xmlns:a14="http://schemas.microsoft.com/office/drawing/2010/main"/>
              </a:ext>
            </a:extLst>
          </a:blip>
          <a:stretch>
            <a:fillRect/>
          </a:stretch>
        </p:blipFill>
        <p:spPr>
          <a:xfrm>
            <a:off x="5316929" y="4134352"/>
            <a:ext cx="270369" cy="437648"/>
          </a:xfrm>
          <a:prstGeom prst="rect">
            <a:avLst/>
          </a:prstGeom>
          <a:effectLst/>
        </p:spPr>
      </p:pic>
      <p:sp>
        <p:nvSpPr>
          <p:cNvPr id="45" name="文本框 44"/>
          <p:cNvSpPr txBox="1"/>
          <p:nvPr/>
        </p:nvSpPr>
        <p:spPr>
          <a:xfrm>
            <a:off x="5897272" y="3896380"/>
            <a:ext cx="1113128"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query command</a:t>
            </a:r>
          </a:p>
        </p:txBody>
      </p:sp>
      <p:sp>
        <p:nvSpPr>
          <p:cNvPr id="46" name="文本框 45"/>
          <p:cNvSpPr txBox="1"/>
          <p:nvPr/>
        </p:nvSpPr>
        <p:spPr>
          <a:xfrm>
            <a:off x="5608015" y="6183411"/>
            <a:ext cx="1166756" cy="307777"/>
          </a:xfrm>
          <a:prstGeom prst="rect">
            <a:avLst/>
          </a:prstGeom>
          <a:noFill/>
        </p:spPr>
        <p:txBody>
          <a:bodyPr wrap="square" rtlCol="0">
            <a:spAutoFit/>
          </a:bodyPr>
          <a:lstStyle/>
          <a:p>
            <a:r>
              <a:rPr lang="en-US" sz="1400" dirty="0">
                <a:solidFill>
                  <a:schemeClr val="tx1"/>
                </a:solidFill>
              </a:rPr>
              <a:t>Use case </a:t>
            </a:r>
            <a:r>
              <a:rPr lang="en-US" sz="1400" dirty="0" smtClean="0">
                <a:solidFill>
                  <a:schemeClr val="tx1"/>
                </a:solidFill>
              </a:rPr>
              <a:t>2</a:t>
            </a:r>
            <a:endParaRPr lang="en-US" sz="1400" dirty="0">
              <a:solidFill>
                <a:schemeClr val="tx1"/>
              </a:solidFill>
            </a:endParaRPr>
          </a:p>
        </p:txBody>
      </p:sp>
      <p:pic>
        <p:nvPicPr>
          <p:cNvPr id="47" name="Picture 35"/>
          <p:cNvPicPr>
            <a:picLocks noChangeAspect="1"/>
          </p:cNvPicPr>
          <p:nvPr/>
        </p:nvPicPr>
        <p:blipFill>
          <a:blip r:embed="rId2" cstate="print"/>
          <a:stretch>
            <a:fillRect/>
          </a:stretch>
        </p:blipFill>
        <p:spPr>
          <a:xfrm>
            <a:off x="7600892" y="4428657"/>
            <a:ext cx="718474" cy="787369"/>
          </a:xfrm>
          <a:prstGeom prst="rect">
            <a:avLst/>
          </a:prstGeom>
        </p:spPr>
      </p:pic>
      <p:cxnSp>
        <p:nvCxnSpPr>
          <p:cNvPr id="48" name="直接箭头连接符 47"/>
          <p:cNvCxnSpPr/>
          <p:nvPr/>
        </p:nvCxnSpPr>
        <p:spPr bwMode="auto">
          <a:xfrm>
            <a:off x="5587298" y="4262546"/>
            <a:ext cx="2171408" cy="28651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49" name="直接箭头连接符 48"/>
          <p:cNvCxnSpPr>
            <a:endCxn id="47" idx="2"/>
          </p:cNvCxnSpPr>
          <p:nvPr/>
        </p:nvCxnSpPr>
        <p:spPr bwMode="auto">
          <a:xfrm flipV="1">
            <a:off x="7145495" y="5216026"/>
            <a:ext cx="814634" cy="59805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0" name="文本框 49"/>
          <p:cNvSpPr txBox="1"/>
          <p:nvPr/>
        </p:nvSpPr>
        <p:spPr>
          <a:xfrm>
            <a:off x="5059492" y="5105400"/>
            <a:ext cx="2179508"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WUP to WUR, then status query command to MR</a:t>
            </a:r>
          </a:p>
        </p:txBody>
      </p:sp>
      <p:sp>
        <p:nvSpPr>
          <p:cNvPr id="51" name="文本框 50"/>
          <p:cNvSpPr txBox="1"/>
          <p:nvPr/>
        </p:nvSpPr>
        <p:spPr>
          <a:xfrm>
            <a:off x="7575378" y="5496580"/>
            <a:ext cx="1416222"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smtClean="0"/>
              <a:t>Status feedback</a:t>
            </a:r>
            <a:endParaRPr lang="en-US" dirty="0"/>
          </a:p>
        </p:txBody>
      </p:sp>
      <p:pic>
        <p:nvPicPr>
          <p:cNvPr id="52" name="Picture 4" descr="“box”的图片搜索结果"/>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34230" y="5662013"/>
            <a:ext cx="549776" cy="574512"/>
          </a:xfrm>
          <a:prstGeom prst="rect">
            <a:avLst/>
          </a:prstGeom>
          <a:noFill/>
          <a:extLst>
            <a:ext uri="{909E8E84-426E-40DD-AFC4-6F175D3DCCD1}">
              <a14:hiddenFill xmlns="" xmlns:a14="http://schemas.microsoft.com/office/drawing/2010/main">
                <a:solidFill>
                  <a:srgbClr val="FFFFFF"/>
                </a:solidFill>
              </a14:hiddenFill>
            </a:ext>
          </a:extLst>
        </p:spPr>
      </p:pic>
      <p:cxnSp>
        <p:nvCxnSpPr>
          <p:cNvPr id="53" name="直接箭头连接符 52"/>
          <p:cNvCxnSpPr>
            <a:endCxn id="52" idx="0"/>
          </p:cNvCxnSpPr>
          <p:nvPr/>
        </p:nvCxnSpPr>
        <p:spPr bwMode="auto">
          <a:xfrm flipH="1">
            <a:off x="6809118" y="5047198"/>
            <a:ext cx="990375" cy="61481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4" name="文本框 53"/>
          <p:cNvSpPr txBox="1"/>
          <p:nvPr/>
        </p:nvSpPr>
        <p:spPr>
          <a:xfrm>
            <a:off x="7042471" y="5950847"/>
            <a:ext cx="882329" cy="523220"/>
          </a:xfrm>
          <a:prstGeom prst="rect">
            <a:avLst/>
          </a:prstGeom>
          <a:noFill/>
        </p:spPr>
        <p:txBody>
          <a:bodyPr wrap="square" rtlCol="0">
            <a:spAutoFit/>
          </a:bodyPr>
          <a:lstStyle/>
          <a:p>
            <a:r>
              <a:rPr lang="en-US" sz="1400" dirty="0" smtClean="0">
                <a:solidFill>
                  <a:schemeClr val="tx1"/>
                </a:solidFill>
              </a:rPr>
              <a:t>Box with sensor</a:t>
            </a:r>
            <a:endParaRPr lang="en-US" sz="1400" dirty="0">
              <a:solidFill>
                <a:schemeClr val="tx1"/>
              </a:solidFill>
            </a:endParaRPr>
          </a:p>
        </p:txBody>
      </p:sp>
      <p:sp>
        <p:nvSpPr>
          <p:cNvPr id="55" name="文本框 54"/>
          <p:cNvSpPr txBox="1"/>
          <p:nvPr/>
        </p:nvSpPr>
        <p:spPr>
          <a:xfrm>
            <a:off x="5587298" y="4556169"/>
            <a:ext cx="175260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smtClean="0"/>
              <a:t>Status feedback</a:t>
            </a:r>
            <a:endParaRPr lang="en-US" dirty="0"/>
          </a:p>
        </p:txBody>
      </p:sp>
      <p:cxnSp>
        <p:nvCxnSpPr>
          <p:cNvPr id="56" name="直接箭头连接符 55"/>
          <p:cNvCxnSpPr>
            <a:endCxn id="44" idx="3"/>
          </p:cNvCxnSpPr>
          <p:nvPr/>
        </p:nvCxnSpPr>
        <p:spPr bwMode="auto">
          <a:xfrm flipH="1" flipV="1">
            <a:off x="5587298" y="4353176"/>
            <a:ext cx="2108902" cy="29502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7" name="文本框 56"/>
          <p:cNvSpPr txBox="1"/>
          <p:nvPr/>
        </p:nvSpPr>
        <p:spPr>
          <a:xfrm>
            <a:off x="7500806" y="1983367"/>
            <a:ext cx="162183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a:t>
            </a:r>
            <a:r>
              <a:rPr lang="en-US" dirty="0" smtClean="0"/>
              <a:t>feedback</a:t>
            </a:r>
            <a:endParaRPr lang="en-US" dirty="0"/>
          </a:p>
        </p:txBody>
      </p:sp>
      <p:sp>
        <p:nvSpPr>
          <p:cNvPr id="58"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July 2017</a:t>
            </a:r>
            <a:endParaRPr lang="en-GB" altLang="zh-CN" dirty="0"/>
          </a:p>
        </p:txBody>
      </p:sp>
    </p:spTree>
    <p:extLst>
      <p:ext uri="{BB962C8B-B14F-4D97-AF65-F5344CB8AC3E}">
        <p14:creationId xmlns="" xmlns:p14="http://schemas.microsoft.com/office/powerpoint/2010/main" val="2105245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693738"/>
          </a:xfrm>
        </p:spPr>
        <p:txBody>
          <a:bodyPr/>
          <a:lstStyle/>
          <a:p>
            <a:r>
              <a:rPr lang="en-US" dirty="0"/>
              <a:t>Usage Model </a:t>
            </a:r>
            <a:r>
              <a:rPr lang="en-US" dirty="0" smtClean="0"/>
              <a:t>3: </a:t>
            </a:r>
            <a:r>
              <a:rPr lang="en-US" dirty="0"/>
              <a:t>Outdoor Cattle Farms</a:t>
            </a:r>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11</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9" name="Rectangle 3"/>
          <p:cNvSpPr txBox="1">
            <a:spLocks noChangeArrowheads="1"/>
          </p:cNvSpPr>
          <p:nvPr/>
        </p:nvSpPr>
        <p:spPr bwMode="auto">
          <a:xfrm>
            <a:off x="250825" y="1552575"/>
            <a:ext cx="4321175" cy="4695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sz="1400" dirty="0"/>
              <a:t>In an outdoor cattle farms, a cattle farmer uses his mobile phone as an mobile AP. Every cow is equipped with a sensor. The cattle farmer can use his mobile phone to frequently collect the temperature/location of each cow. The sensors may also transmit some emergency report to the mobile AP</a:t>
            </a:r>
            <a:r>
              <a:rPr lang="en-US" sz="1400" dirty="0" smtClean="0"/>
              <a:t>. The number of cow is around 30~50.</a:t>
            </a:r>
            <a:endParaRPr lang="en-US" sz="1400" dirty="0"/>
          </a:p>
          <a:p>
            <a:pPr>
              <a:spcBef>
                <a:spcPct val="20000"/>
              </a:spcBef>
            </a:pPr>
            <a:endParaRPr lang="en-US" sz="1400" dirty="0" smtClean="0"/>
          </a:p>
          <a:p>
            <a:pPr>
              <a:spcBef>
                <a:spcPct val="20000"/>
              </a:spcBef>
            </a:pPr>
            <a:r>
              <a:rPr lang="en-US" altLang="en-US" sz="1400" b="1" u="sng" dirty="0"/>
              <a:t>Applications</a:t>
            </a:r>
          </a:p>
          <a:p>
            <a:r>
              <a:rPr lang="en-US" sz="1400" dirty="0" smtClean="0"/>
              <a:t>Temperature/location </a:t>
            </a:r>
            <a:r>
              <a:rPr lang="en-US" altLang="en-US" sz="1400" dirty="0" smtClean="0"/>
              <a:t>request/report</a:t>
            </a:r>
          </a:p>
          <a:p>
            <a:r>
              <a:rPr lang="en-US" altLang="en-US" sz="1400" dirty="0" smtClean="0"/>
              <a:t>Emergency report</a:t>
            </a:r>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542008" y="1524000"/>
            <a:ext cx="4297192" cy="11363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400" b="1" u="sng" dirty="0" smtClean="0"/>
              <a:t>Traffic </a:t>
            </a:r>
            <a:r>
              <a:rPr lang="en-US" altLang="en-US" sz="1400" b="1" u="sng" dirty="0"/>
              <a:t>Conditions</a:t>
            </a:r>
          </a:p>
          <a:p>
            <a:pPr>
              <a:spcBef>
                <a:spcPct val="20000"/>
              </a:spcBef>
            </a:pPr>
            <a:r>
              <a:rPr lang="en-US" altLang="en-US" sz="1400" dirty="0" smtClean="0"/>
              <a:t>Interference with wake up packet transmission</a:t>
            </a:r>
            <a:endParaRPr lang="en-US" altLang="en-US" sz="1400" dirty="0"/>
          </a:p>
        </p:txBody>
      </p:sp>
      <p:pic>
        <p:nvPicPr>
          <p:cNvPr id="10" name="Picture 2" descr="“Cattle Farms”的图片搜索结果"/>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19301" y="2946013"/>
            <a:ext cx="4419600" cy="3049524"/>
          </a:xfrm>
          <a:prstGeom prst="rect">
            <a:avLst/>
          </a:prstGeom>
          <a:noFill/>
          <a:ln w="9525">
            <a:noFill/>
            <a:round/>
            <a:headEnd/>
            <a:tailEnd/>
          </a:ln>
          <a:effectLst/>
          <a:extLst>
            <a:ext uri="{909E8E84-426E-40DD-AFC4-6F175D3DCCD1}">
              <a14:hiddenFill xmlns="" xmlns:a14="http://schemas.microsoft.com/office/drawing/2010/main">
                <a:solidFill>
                  <a:srgbClr val="FFFFFF"/>
                </a:solidFill>
              </a14:hiddenFill>
            </a:ext>
          </a:extLst>
        </p:spPr>
      </p:pic>
      <p:sp>
        <p:nvSpPr>
          <p:cNvPr id="11"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July 2017</a:t>
            </a:r>
            <a:endParaRPr lang="en-GB" altLang="zh-CN" dirty="0"/>
          </a:p>
        </p:txBody>
      </p:sp>
    </p:spTree>
    <p:extLst>
      <p:ext uri="{BB962C8B-B14F-4D97-AF65-F5344CB8AC3E}">
        <p14:creationId xmlns="" xmlns:p14="http://schemas.microsoft.com/office/powerpoint/2010/main" val="2340045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12</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9" name="Rectangle 3"/>
          <p:cNvSpPr txBox="1">
            <a:spLocks noChangeArrowheads="1"/>
          </p:cNvSpPr>
          <p:nvPr/>
        </p:nvSpPr>
        <p:spPr bwMode="auto">
          <a:xfrm>
            <a:off x="76200" y="1436589"/>
            <a:ext cx="5001795" cy="45070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a:spcAft>
                <a:spcPts val="600"/>
              </a:spcAft>
            </a:pPr>
            <a:r>
              <a:rPr lang="en-US" sz="1400" dirty="0" smtClean="0"/>
              <a:t>The </a:t>
            </a:r>
            <a:r>
              <a:rPr lang="en-US" sz="1400" dirty="0"/>
              <a:t>mobile AP transmits a WUP to the WUR of the sensors. After the MR is awake, the AP transmits a status query common to let the sensors feedback the status.</a:t>
            </a:r>
          </a:p>
          <a:p>
            <a:pPr>
              <a:spcAft>
                <a:spcPts val="600"/>
              </a:spcAft>
            </a:pPr>
            <a:r>
              <a:rPr lang="en-US" sz="1400" dirty="0" smtClean="0"/>
              <a:t>When some </a:t>
            </a:r>
            <a:r>
              <a:rPr lang="en-US" sz="1400" dirty="0"/>
              <a:t>emergency/critical event happens, the sensors will transmit a WUP to the mobile AP, when the MR of the mobile AP is awake, the sensors will send the emergency/critical event to the mobile AP.</a:t>
            </a:r>
          </a:p>
          <a:p>
            <a:pPr>
              <a:spcBef>
                <a:spcPct val="20000"/>
              </a:spcBef>
            </a:pPr>
            <a:endParaRPr lang="en-US" altLang="en-US" sz="1600" b="1" u="sng" dirty="0"/>
          </a:p>
          <a:p>
            <a:pPr>
              <a:spcBef>
                <a:spcPct val="20000"/>
              </a:spcBef>
            </a:pPr>
            <a:r>
              <a:rPr lang="en-US" altLang="en-US" sz="1600" b="1" u="sng" dirty="0" smtClean="0"/>
              <a:t>Challenge </a:t>
            </a:r>
            <a:r>
              <a:rPr lang="en-US" altLang="en-US" sz="1600" b="1" u="sng" dirty="0"/>
              <a:t>and Requirements</a:t>
            </a:r>
          </a:p>
          <a:p>
            <a:pPr indent="-285750">
              <a:spcAft>
                <a:spcPts val="600"/>
              </a:spcAft>
            </a:pPr>
            <a:r>
              <a:rPr lang="en-US" sz="1400" dirty="0"/>
              <a:t>The WUP transmission should enable coexistence with legacy IEEE 802.11 devices operating in the same band.</a:t>
            </a:r>
          </a:p>
          <a:p>
            <a:pPr indent="-285750">
              <a:spcAft>
                <a:spcPts val="600"/>
              </a:spcAft>
            </a:pPr>
            <a:r>
              <a:rPr lang="en-US" sz="1400" dirty="0"/>
              <a:t>The supported range of the wake-up signal will be no less than the supported range of the primary IEEE 802.11 signal of at least 20MHz payload bandwidth.</a:t>
            </a:r>
          </a:p>
          <a:p>
            <a:pPr indent="-285750">
              <a:spcAft>
                <a:spcPts val="600"/>
              </a:spcAft>
            </a:pPr>
            <a:r>
              <a:rPr lang="en-US" sz="1400" strike="sngStrike" dirty="0">
                <a:solidFill>
                  <a:srgbClr val="FF0000"/>
                </a:solidFill>
              </a:rPr>
              <a:t>Delay should be a critical factor in case of emergency report</a:t>
            </a:r>
            <a:r>
              <a:rPr lang="en-US" sz="1400" strike="sngStrike" dirty="0" smtClean="0">
                <a:solidFill>
                  <a:srgbClr val="FF0000"/>
                </a:solidFill>
              </a:rPr>
              <a:t>.</a:t>
            </a:r>
            <a:r>
              <a:rPr lang="en-GB" altLang="zh-CN" sz="1400" b="1" dirty="0" smtClean="0"/>
              <a:t> </a:t>
            </a:r>
            <a:r>
              <a:rPr lang="en-GB" altLang="zh-CN" sz="1400" dirty="0" smtClean="0">
                <a:solidFill>
                  <a:srgbClr val="FF0000"/>
                </a:solidFill>
              </a:rPr>
              <a:t>Power efficient mechanisms need  to be used with battery-operated devices while maintaining low latency</a:t>
            </a:r>
            <a:endParaRPr lang="en-US" sz="1400" strike="sngStrike" dirty="0">
              <a:solidFill>
                <a:srgbClr val="FF0000"/>
              </a:solidFill>
            </a:endParaRPr>
          </a:p>
          <a:p>
            <a:pPr eaLnBrk="1" hangingPunct="1">
              <a:spcBef>
                <a:spcPct val="20000"/>
              </a:spcBef>
            </a:pPr>
            <a:r>
              <a:rPr lang="en-US" altLang="zh-CN" sz="1400" dirty="0" smtClean="0"/>
              <a:t>Need reconnection and rediscovery mechanism</a:t>
            </a:r>
            <a:endParaRPr lang="en-US" altLang="ja-JP" sz="1400" dirty="0" smtClean="0"/>
          </a:p>
          <a:p>
            <a:pPr>
              <a:spcBef>
                <a:spcPct val="20000"/>
              </a:spcBef>
            </a:pPr>
            <a:endParaRPr lang="en-US" altLang="ja-JP" sz="1400" dirty="0"/>
          </a:p>
        </p:txBody>
      </p:sp>
      <p:sp>
        <p:nvSpPr>
          <p:cNvPr id="31" name="标题 1"/>
          <p:cNvSpPr>
            <a:spLocks noGrp="1"/>
          </p:cNvSpPr>
          <p:nvPr>
            <p:ph type="title"/>
          </p:nvPr>
        </p:nvSpPr>
        <p:spPr>
          <a:xfrm>
            <a:off x="685800" y="685801"/>
            <a:ext cx="7770813" cy="693738"/>
          </a:xfrm>
        </p:spPr>
        <p:txBody>
          <a:bodyPr/>
          <a:lstStyle/>
          <a:p>
            <a:r>
              <a:rPr lang="en-US" dirty="0"/>
              <a:t>Usage Model 3: Outdoor Cattle Farms</a:t>
            </a:r>
          </a:p>
        </p:txBody>
      </p:sp>
      <p:pic>
        <p:nvPicPr>
          <p:cNvPr id="66" name="Picture 4" descr="“cattle”的图片搜索结果"/>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78488" y="2570638"/>
            <a:ext cx="1466063" cy="1080000"/>
          </a:xfrm>
          <a:prstGeom prst="rect">
            <a:avLst/>
          </a:prstGeom>
          <a:noFill/>
          <a:extLst>
            <a:ext uri="{909E8E84-426E-40DD-AFC4-6F175D3DCCD1}">
              <a14:hiddenFill xmlns="" xmlns:a14="http://schemas.microsoft.com/office/drawing/2010/main">
                <a:solidFill>
                  <a:srgbClr val="FFFFFF"/>
                </a:solidFill>
              </a14:hiddenFill>
            </a:ext>
          </a:extLst>
        </p:spPr>
      </p:pic>
      <p:sp>
        <p:nvSpPr>
          <p:cNvPr id="67" name="文本框 66"/>
          <p:cNvSpPr txBox="1"/>
          <p:nvPr/>
        </p:nvSpPr>
        <p:spPr>
          <a:xfrm>
            <a:off x="5085829" y="1855721"/>
            <a:ext cx="1621830" cy="738664"/>
          </a:xfrm>
          <a:prstGeom prst="rect">
            <a:avLst/>
          </a:prstGeom>
          <a:solidFill>
            <a:srgbClr val="92D050"/>
          </a:solidFill>
        </p:spPr>
        <p:txBody>
          <a:bodyPr wrap="square" rtlCol="0">
            <a:spAutoFit/>
          </a:bodyPr>
          <a:lstStyle/>
          <a:p>
            <a:r>
              <a:rPr lang="en-US" sz="1400" dirty="0" smtClean="0">
                <a:solidFill>
                  <a:schemeClr val="tx1"/>
                </a:solidFill>
              </a:rPr>
              <a:t>WUP to WUR, </a:t>
            </a:r>
            <a:r>
              <a:rPr lang="en-US" sz="1400" dirty="0">
                <a:solidFill>
                  <a:schemeClr val="tx1"/>
                </a:solidFill>
              </a:rPr>
              <a:t>then status query command </a:t>
            </a:r>
            <a:r>
              <a:rPr lang="en-US" sz="1400" dirty="0" smtClean="0">
                <a:solidFill>
                  <a:schemeClr val="tx1"/>
                </a:solidFill>
              </a:rPr>
              <a:t>to MR</a:t>
            </a:r>
            <a:endParaRPr lang="en-US" sz="1400" dirty="0">
              <a:solidFill>
                <a:schemeClr val="tx1"/>
              </a:solidFill>
            </a:endParaRPr>
          </a:p>
        </p:txBody>
      </p:sp>
      <p:sp>
        <p:nvSpPr>
          <p:cNvPr id="68" name="文本框 67"/>
          <p:cNvSpPr txBox="1"/>
          <p:nvPr/>
        </p:nvSpPr>
        <p:spPr>
          <a:xfrm>
            <a:off x="7292888" y="2064198"/>
            <a:ext cx="162183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a:t>
            </a:r>
            <a:r>
              <a:rPr lang="en-US" dirty="0" smtClean="0"/>
              <a:t>feedback</a:t>
            </a:r>
            <a:endParaRPr lang="en-US" dirty="0"/>
          </a:p>
        </p:txBody>
      </p:sp>
      <p:pic>
        <p:nvPicPr>
          <p:cNvPr id="69" name="Picture 36" descr="Aava_Smartphone_alpha.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126759" y="1418073"/>
            <a:ext cx="270369" cy="437648"/>
          </a:xfrm>
          <a:prstGeom prst="rect">
            <a:avLst/>
          </a:prstGeom>
          <a:effectLst/>
        </p:spPr>
      </p:pic>
      <p:sp>
        <p:nvSpPr>
          <p:cNvPr id="70" name="文本框 69"/>
          <p:cNvSpPr txBox="1"/>
          <p:nvPr/>
        </p:nvSpPr>
        <p:spPr>
          <a:xfrm>
            <a:off x="7750088" y="3107796"/>
            <a:ext cx="1023696" cy="523220"/>
          </a:xfrm>
          <a:prstGeom prst="rect">
            <a:avLst/>
          </a:prstGeom>
          <a:noFill/>
        </p:spPr>
        <p:txBody>
          <a:bodyPr wrap="square" rtlCol="0">
            <a:spAutoFit/>
          </a:bodyPr>
          <a:lstStyle/>
          <a:p>
            <a:r>
              <a:rPr lang="en-US" sz="1400" dirty="0" smtClean="0">
                <a:solidFill>
                  <a:schemeClr val="tx1"/>
                </a:solidFill>
              </a:rPr>
              <a:t>Cattle with sensor</a:t>
            </a:r>
            <a:endParaRPr lang="en-US" sz="1400" dirty="0">
              <a:solidFill>
                <a:schemeClr val="tx1"/>
              </a:solidFill>
            </a:endParaRPr>
          </a:p>
        </p:txBody>
      </p:sp>
      <p:cxnSp>
        <p:nvCxnSpPr>
          <p:cNvPr id="71" name="直接箭头连接符 70"/>
          <p:cNvCxnSpPr/>
          <p:nvPr/>
        </p:nvCxnSpPr>
        <p:spPr bwMode="auto">
          <a:xfrm flipH="1">
            <a:off x="6835688" y="1855721"/>
            <a:ext cx="291071" cy="87391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72" name="直接箭头连接符 71"/>
          <p:cNvCxnSpPr>
            <a:endCxn id="69" idx="2"/>
          </p:cNvCxnSpPr>
          <p:nvPr/>
        </p:nvCxnSpPr>
        <p:spPr bwMode="auto">
          <a:xfrm flipV="1">
            <a:off x="6998730" y="1855721"/>
            <a:ext cx="263214" cy="77664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73" name="文本框 72"/>
          <p:cNvSpPr txBox="1"/>
          <p:nvPr/>
        </p:nvSpPr>
        <p:spPr>
          <a:xfrm>
            <a:off x="6430932" y="3502849"/>
            <a:ext cx="1166756" cy="307777"/>
          </a:xfrm>
          <a:prstGeom prst="rect">
            <a:avLst/>
          </a:prstGeom>
          <a:noFill/>
        </p:spPr>
        <p:txBody>
          <a:bodyPr wrap="square" rtlCol="0">
            <a:spAutoFit/>
          </a:bodyPr>
          <a:lstStyle/>
          <a:p>
            <a:r>
              <a:rPr lang="en-US" sz="1400" dirty="0" smtClean="0">
                <a:solidFill>
                  <a:schemeClr val="tx1"/>
                </a:solidFill>
              </a:rPr>
              <a:t>Use case 1</a:t>
            </a:r>
            <a:endParaRPr lang="en-US" sz="1400" dirty="0">
              <a:solidFill>
                <a:schemeClr val="tx1"/>
              </a:solidFill>
            </a:endParaRPr>
          </a:p>
        </p:txBody>
      </p:sp>
      <p:pic>
        <p:nvPicPr>
          <p:cNvPr id="74" name="Picture 36" descr="Aava_Smartphone_alpha.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5942403" y="4100771"/>
            <a:ext cx="270369" cy="437648"/>
          </a:xfrm>
          <a:prstGeom prst="rect">
            <a:avLst/>
          </a:prstGeom>
          <a:effectLst/>
        </p:spPr>
      </p:pic>
      <p:pic>
        <p:nvPicPr>
          <p:cNvPr id="75" name="Picture 4" descr="“cattle”的图片搜索结果"/>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61740" y="5251200"/>
            <a:ext cx="1466063" cy="1080000"/>
          </a:xfrm>
          <a:prstGeom prst="rect">
            <a:avLst/>
          </a:prstGeom>
          <a:noFill/>
          <a:extLst>
            <a:ext uri="{909E8E84-426E-40DD-AFC4-6F175D3DCCD1}">
              <a14:hiddenFill xmlns="" xmlns:a14="http://schemas.microsoft.com/office/drawing/2010/main">
                <a:solidFill>
                  <a:srgbClr val="FFFFFF"/>
                </a:solidFill>
              </a14:hiddenFill>
            </a:ext>
          </a:extLst>
        </p:spPr>
      </p:pic>
      <p:sp>
        <p:nvSpPr>
          <p:cNvPr id="76" name="文本框 75"/>
          <p:cNvSpPr txBox="1"/>
          <p:nvPr/>
        </p:nvSpPr>
        <p:spPr>
          <a:xfrm>
            <a:off x="6833340" y="5788358"/>
            <a:ext cx="1023696" cy="523220"/>
          </a:xfrm>
          <a:prstGeom prst="rect">
            <a:avLst/>
          </a:prstGeom>
          <a:noFill/>
        </p:spPr>
        <p:txBody>
          <a:bodyPr wrap="square" rtlCol="0">
            <a:spAutoFit/>
          </a:bodyPr>
          <a:lstStyle/>
          <a:p>
            <a:r>
              <a:rPr lang="en-US" sz="1400" dirty="0" smtClean="0">
                <a:solidFill>
                  <a:schemeClr val="tx1"/>
                </a:solidFill>
              </a:rPr>
              <a:t>Cattle with sensor</a:t>
            </a:r>
            <a:endParaRPr lang="en-US" sz="1400" dirty="0">
              <a:solidFill>
                <a:schemeClr val="tx1"/>
              </a:solidFill>
            </a:endParaRPr>
          </a:p>
        </p:txBody>
      </p:sp>
      <p:cxnSp>
        <p:nvCxnSpPr>
          <p:cNvPr id="77" name="直接箭头连接符 76"/>
          <p:cNvCxnSpPr/>
          <p:nvPr/>
        </p:nvCxnSpPr>
        <p:spPr bwMode="auto">
          <a:xfrm flipH="1" flipV="1">
            <a:off x="6163760" y="4536283"/>
            <a:ext cx="135183" cy="73866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78" name="文本框 77"/>
          <p:cNvSpPr txBox="1"/>
          <p:nvPr/>
        </p:nvSpPr>
        <p:spPr>
          <a:xfrm>
            <a:off x="6324600" y="4582180"/>
            <a:ext cx="1987143" cy="523220"/>
          </a:xfrm>
          <a:prstGeom prst="rect">
            <a:avLst/>
          </a:prstGeom>
          <a:solidFill>
            <a:srgbClr val="92D050"/>
          </a:solidFill>
        </p:spPr>
        <p:txBody>
          <a:bodyPr wrap="square" rtlCol="0">
            <a:spAutoFit/>
          </a:bodyPr>
          <a:lstStyle/>
          <a:p>
            <a:r>
              <a:rPr lang="en-US" sz="1400" dirty="0" smtClean="0">
                <a:solidFill>
                  <a:schemeClr val="tx1"/>
                </a:solidFill>
              </a:rPr>
              <a:t>WUP to WUR, </a:t>
            </a:r>
            <a:r>
              <a:rPr lang="en-US" sz="1400" dirty="0">
                <a:solidFill>
                  <a:schemeClr val="tx1"/>
                </a:solidFill>
              </a:rPr>
              <a:t>then </a:t>
            </a:r>
            <a:r>
              <a:rPr lang="en-US" sz="1400" dirty="0" smtClean="0">
                <a:solidFill>
                  <a:schemeClr val="tx1"/>
                </a:solidFill>
              </a:rPr>
              <a:t>emergency report to MR</a:t>
            </a:r>
            <a:endParaRPr lang="en-US" sz="1400" dirty="0">
              <a:solidFill>
                <a:schemeClr val="tx1"/>
              </a:solidFill>
            </a:endParaRPr>
          </a:p>
        </p:txBody>
      </p:sp>
      <p:sp>
        <p:nvSpPr>
          <p:cNvPr id="79" name="文本框 78"/>
          <p:cNvSpPr txBox="1"/>
          <p:nvPr/>
        </p:nvSpPr>
        <p:spPr>
          <a:xfrm>
            <a:off x="5308657" y="6183411"/>
            <a:ext cx="1166756" cy="307777"/>
          </a:xfrm>
          <a:prstGeom prst="rect">
            <a:avLst/>
          </a:prstGeom>
          <a:noFill/>
        </p:spPr>
        <p:txBody>
          <a:bodyPr wrap="square" rtlCol="0">
            <a:spAutoFit/>
          </a:bodyPr>
          <a:lstStyle/>
          <a:p>
            <a:r>
              <a:rPr lang="en-US" sz="1400" dirty="0">
                <a:solidFill>
                  <a:schemeClr val="tx1"/>
                </a:solidFill>
              </a:rPr>
              <a:t>Use case </a:t>
            </a:r>
            <a:r>
              <a:rPr lang="en-US" sz="1400" dirty="0" smtClean="0">
                <a:solidFill>
                  <a:schemeClr val="tx1"/>
                </a:solidFill>
              </a:rPr>
              <a:t>2</a:t>
            </a:r>
            <a:endParaRPr lang="en-US" sz="1400" dirty="0">
              <a:solidFill>
                <a:schemeClr val="tx1"/>
              </a:solidFill>
            </a:endParaRPr>
          </a:p>
        </p:txBody>
      </p:sp>
      <p:sp>
        <p:nvSpPr>
          <p:cNvPr id="21"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July 2017</a:t>
            </a:r>
            <a:endParaRPr lang="en-GB" altLang="zh-CN" dirty="0"/>
          </a:p>
        </p:txBody>
      </p:sp>
    </p:spTree>
    <p:extLst>
      <p:ext uri="{BB962C8B-B14F-4D97-AF65-F5344CB8AC3E}">
        <p14:creationId xmlns="" xmlns:p14="http://schemas.microsoft.com/office/powerpoint/2010/main" val="4006014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
        <p:nvSpPr>
          <p:cNvPr id="34" name="页脚占位符 4"/>
          <p:cNvSpPr>
            <a:spLocks noGrp="1"/>
          </p:cNvSpPr>
          <p:nvPr>
            <p:ph type="ftr" idx="11"/>
          </p:nvPr>
        </p:nvSpPr>
        <p:spPr/>
        <p:txBody>
          <a:bodyPr/>
          <a:lstStyle/>
          <a:p>
            <a:r>
              <a:rPr lang="en-GB" altLang="zh-CN" dirty="0" smtClean="0"/>
              <a:t>Ross Jian Yu, Huawei Technologies</a:t>
            </a:r>
            <a:endParaRPr lang="en-GB" altLang="zh-CN" dirty="0"/>
          </a:p>
        </p:txBody>
      </p:sp>
      <p:sp>
        <p:nvSpPr>
          <p:cNvPr id="9" name="AutoShape 6" descr="“light sensor”的图片搜索结果"/>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标题 1"/>
          <p:cNvSpPr txBox="1">
            <a:spLocks/>
          </p:cNvSpPr>
          <p:nvPr/>
        </p:nvSpPr>
        <p:spPr bwMode="auto">
          <a:xfrm>
            <a:off x="685800" y="685801"/>
            <a:ext cx="7770813" cy="69373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Usage Model </a:t>
            </a:r>
            <a:r>
              <a:rPr lang="en-US" dirty="0" smtClean="0"/>
              <a:t>4 </a:t>
            </a:r>
            <a:r>
              <a:rPr lang="en-US" dirty="0"/>
              <a:t>: Sensor </a:t>
            </a:r>
            <a:r>
              <a:rPr lang="en-US" dirty="0" smtClean="0"/>
              <a:t>Networks</a:t>
            </a:r>
          </a:p>
          <a:p>
            <a:r>
              <a:rPr lang="en-US" altLang="zh-CN" dirty="0"/>
              <a:t>Synchronized </a:t>
            </a:r>
            <a:r>
              <a:rPr lang="en-US" altLang="zh-CN" dirty="0" smtClean="0"/>
              <a:t>Wake Up</a:t>
            </a:r>
            <a:endParaRPr lang="en-US" kern="0" dirty="0"/>
          </a:p>
        </p:txBody>
      </p:sp>
      <p:sp>
        <p:nvSpPr>
          <p:cNvPr id="36" name="Rectangle 3"/>
          <p:cNvSpPr txBox="1">
            <a:spLocks noChangeArrowheads="1"/>
          </p:cNvSpPr>
          <p:nvPr/>
        </p:nvSpPr>
        <p:spPr bwMode="auto">
          <a:xfrm>
            <a:off x="250825" y="1371600"/>
            <a:ext cx="4321175" cy="4695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r>
              <a:rPr lang="en-US" sz="1400" dirty="0" smtClean="0"/>
              <a:t>In </a:t>
            </a:r>
            <a:r>
              <a:rPr lang="en-US" sz="1400" dirty="0"/>
              <a:t>home </a:t>
            </a:r>
            <a:r>
              <a:rPr lang="en-US" sz="1400" dirty="0" smtClean="0"/>
              <a:t>network, tens </a:t>
            </a:r>
            <a:r>
              <a:rPr lang="en-US" sz="1400" dirty="0"/>
              <a:t>or even hundreds of battery driven sensors (STA) are connected to home AP for security, control, heating, etc.</a:t>
            </a:r>
          </a:p>
          <a:p>
            <a:r>
              <a:rPr lang="en-US" sz="1400" dirty="0" smtClean="0"/>
              <a:t>Sensors </a:t>
            </a:r>
            <a:r>
              <a:rPr lang="en-US" sz="1400" dirty="0"/>
              <a:t>support real-time status checking via AP, besides periodical data reporting.</a:t>
            </a:r>
          </a:p>
          <a:p>
            <a:pPr>
              <a:spcBef>
                <a:spcPct val="20000"/>
              </a:spcBef>
            </a:pPr>
            <a:endParaRPr lang="en-US" sz="1400" dirty="0" smtClean="0"/>
          </a:p>
          <a:p>
            <a:pPr>
              <a:spcBef>
                <a:spcPct val="20000"/>
              </a:spcBef>
            </a:pPr>
            <a:r>
              <a:rPr lang="en-US" altLang="en-US" sz="1600" b="1" u="sng" dirty="0"/>
              <a:t>Applications</a:t>
            </a:r>
          </a:p>
          <a:p>
            <a:r>
              <a:rPr lang="en-US" sz="1400" dirty="0" smtClean="0"/>
              <a:t>Temperature/location </a:t>
            </a:r>
            <a:r>
              <a:rPr lang="en-US" altLang="en-US" sz="1400" dirty="0" smtClean="0"/>
              <a:t>request/report</a:t>
            </a:r>
            <a:endParaRPr lang="en-US" altLang="en-US" sz="1400" dirty="0"/>
          </a:p>
          <a:p>
            <a:endParaRPr lang="en-US" altLang="en-US" sz="1400" dirty="0"/>
          </a:p>
          <a:p>
            <a:pPr>
              <a:spcBef>
                <a:spcPct val="20000"/>
              </a:spcBef>
            </a:pPr>
            <a:r>
              <a:rPr lang="en-US" altLang="en-US" sz="1600" b="1" u="sng" dirty="0"/>
              <a:t>Traffic Conditions</a:t>
            </a:r>
          </a:p>
          <a:p>
            <a:pPr>
              <a:spcBef>
                <a:spcPct val="20000"/>
              </a:spcBef>
            </a:pPr>
            <a:r>
              <a:rPr lang="en-US" altLang="en-US" sz="1400" dirty="0"/>
              <a:t>Interference with wake up packet transmission</a:t>
            </a:r>
          </a:p>
          <a:p>
            <a:pPr>
              <a:spcBef>
                <a:spcPct val="20000"/>
              </a:spcBef>
            </a:pPr>
            <a:endParaRPr lang="en-US" altLang="en-US" sz="1400" dirty="0"/>
          </a:p>
          <a:p>
            <a:pPr>
              <a:spcBef>
                <a:spcPct val="20000"/>
              </a:spcBef>
            </a:pPr>
            <a:endParaRPr lang="en-US" sz="1400" dirty="0" smtClean="0"/>
          </a:p>
        </p:txBody>
      </p:sp>
      <p:sp>
        <p:nvSpPr>
          <p:cNvPr id="37" name="Rectangle 3"/>
          <p:cNvSpPr txBox="1">
            <a:spLocks noChangeArrowheads="1"/>
          </p:cNvSpPr>
          <p:nvPr/>
        </p:nvSpPr>
        <p:spPr bwMode="auto">
          <a:xfrm>
            <a:off x="4419600" y="1371600"/>
            <a:ext cx="4648200"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r>
              <a:rPr lang="en-US" sz="1400" dirty="0" smtClean="0"/>
              <a:t>Home </a:t>
            </a:r>
            <a:r>
              <a:rPr lang="en-US" sz="1400" dirty="0"/>
              <a:t>AP wakes up smart sensors for real-time status checking and/or configuration</a:t>
            </a:r>
          </a:p>
          <a:p>
            <a:pPr>
              <a:spcBef>
                <a:spcPct val="20000"/>
              </a:spcBef>
            </a:pPr>
            <a:endParaRPr lang="en-US" altLang="en-US" sz="1400" dirty="0" smtClean="0"/>
          </a:p>
          <a:p>
            <a:pPr>
              <a:spcBef>
                <a:spcPct val="20000"/>
              </a:spcBef>
            </a:pPr>
            <a:r>
              <a:rPr lang="en-US" altLang="zh-CN" sz="1600" b="1" u="sng" dirty="0" smtClean="0"/>
              <a:t>Challenges  and </a:t>
            </a:r>
            <a:r>
              <a:rPr lang="en-US" sz="1600" b="1" u="sng" dirty="0" smtClean="0"/>
              <a:t>Requirements</a:t>
            </a:r>
            <a:endParaRPr lang="en-US" sz="1600" b="1" u="sng" dirty="0"/>
          </a:p>
          <a:p>
            <a:r>
              <a:rPr lang="en-US" sz="1400" dirty="0"/>
              <a:t>T</a:t>
            </a:r>
            <a:r>
              <a:rPr lang="en-US" sz="1400" dirty="0" smtClean="0"/>
              <a:t>he </a:t>
            </a:r>
            <a:r>
              <a:rPr lang="en-US" sz="1400" dirty="0"/>
              <a:t>number of </a:t>
            </a:r>
            <a:r>
              <a:rPr lang="en-US" sz="1400" dirty="0" smtClean="0"/>
              <a:t>WUPs </a:t>
            </a:r>
            <a:r>
              <a:rPr lang="en-US" sz="1400" dirty="0"/>
              <a:t>for each STA should be minimized to reduce channel occupation, considering the large number of STAs in the network.</a:t>
            </a:r>
          </a:p>
          <a:p>
            <a:r>
              <a:rPr lang="en-US" sz="1400" dirty="0" smtClean="0"/>
              <a:t>Synchronized wake up </a:t>
            </a:r>
            <a:r>
              <a:rPr lang="en-US" sz="1400" dirty="0"/>
              <a:t>should be supported by AP and STAs.</a:t>
            </a:r>
          </a:p>
          <a:p>
            <a:r>
              <a:rPr lang="en-US" sz="1400" dirty="0" smtClean="0"/>
              <a:t>AP </a:t>
            </a:r>
            <a:r>
              <a:rPr lang="en-US" sz="1400" dirty="0"/>
              <a:t>may send periodical synchronization messages to WUR.</a:t>
            </a:r>
          </a:p>
          <a:p>
            <a:r>
              <a:rPr lang="en-US" sz="1400" dirty="0" smtClean="0"/>
              <a:t>WUR </a:t>
            </a:r>
            <a:r>
              <a:rPr lang="en-US" sz="1400" dirty="0"/>
              <a:t>in STA may work in duty-cycle mode.</a:t>
            </a:r>
          </a:p>
          <a:p>
            <a:r>
              <a:rPr lang="en-US" sz="1400" dirty="0" smtClean="0"/>
              <a:t>AP </a:t>
            </a:r>
            <a:r>
              <a:rPr lang="en-US" sz="1400" dirty="0"/>
              <a:t>may send WUP during STA WUR’s ON time. </a:t>
            </a:r>
          </a:p>
          <a:p>
            <a:pPr>
              <a:spcBef>
                <a:spcPct val="20000"/>
              </a:spcBef>
            </a:pPr>
            <a:endParaRPr lang="en-US" altLang="en-US" sz="1400" dirty="0"/>
          </a:p>
        </p:txBody>
      </p:sp>
      <p:grpSp>
        <p:nvGrpSpPr>
          <p:cNvPr id="38" name="组合 37"/>
          <p:cNvGrpSpPr/>
          <p:nvPr/>
        </p:nvGrpSpPr>
        <p:grpSpPr>
          <a:xfrm>
            <a:off x="5029200" y="4323061"/>
            <a:ext cx="3048000" cy="2001539"/>
            <a:chOff x="1447800" y="2106520"/>
            <a:chExt cx="2438400" cy="1751879"/>
          </a:xfrm>
        </p:grpSpPr>
        <p:cxnSp>
          <p:nvCxnSpPr>
            <p:cNvPr id="39" name="直接连接符 38"/>
            <p:cNvCxnSpPr/>
            <p:nvPr/>
          </p:nvCxnSpPr>
          <p:spPr>
            <a:xfrm flipV="1">
              <a:off x="1793124" y="2629173"/>
              <a:ext cx="686840" cy="333964"/>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40" name="Picture 35"/>
            <p:cNvPicPr>
              <a:picLocks noChangeAspect="1"/>
            </p:cNvPicPr>
            <p:nvPr/>
          </p:nvPicPr>
          <p:blipFill>
            <a:blip r:embed="rId2" cstate="print"/>
            <a:stretch>
              <a:fillRect/>
            </a:stretch>
          </p:blipFill>
          <p:spPr>
            <a:xfrm>
              <a:off x="2556164" y="2106520"/>
              <a:ext cx="551411" cy="587491"/>
            </a:xfrm>
            <a:prstGeom prst="rect">
              <a:avLst/>
            </a:prstGeom>
          </p:spPr>
        </p:pic>
        <p:pic>
          <p:nvPicPr>
            <p:cNvPr id="41" name="图片 40"/>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1447800" y="2977162"/>
              <a:ext cx="277091" cy="404085"/>
            </a:xfrm>
            <a:prstGeom prst="rect">
              <a:avLst/>
            </a:prstGeom>
          </p:spPr>
        </p:pic>
        <p:pic>
          <p:nvPicPr>
            <p:cNvPr id="42" name="图片 41"/>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1905000" y="2977162"/>
              <a:ext cx="277091" cy="404085"/>
            </a:xfrm>
            <a:prstGeom prst="rect">
              <a:avLst/>
            </a:prstGeom>
          </p:spPr>
        </p:pic>
        <p:pic>
          <p:nvPicPr>
            <p:cNvPr id="43" name="图片 42"/>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2362200" y="2977162"/>
              <a:ext cx="277091" cy="404085"/>
            </a:xfrm>
            <a:prstGeom prst="rect">
              <a:avLst/>
            </a:prstGeom>
          </p:spPr>
        </p:pic>
        <p:pic>
          <p:nvPicPr>
            <p:cNvPr id="44" name="图片 43"/>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2819400" y="2977162"/>
              <a:ext cx="277091" cy="404085"/>
            </a:xfrm>
            <a:prstGeom prst="rect">
              <a:avLst/>
            </a:prstGeom>
          </p:spPr>
        </p:pic>
        <p:pic>
          <p:nvPicPr>
            <p:cNvPr id="45" name="图片 44"/>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3609109" y="2977162"/>
              <a:ext cx="277091" cy="404085"/>
            </a:xfrm>
            <a:prstGeom prst="rect">
              <a:avLst/>
            </a:prstGeom>
          </p:spPr>
        </p:pic>
        <p:pic>
          <p:nvPicPr>
            <p:cNvPr id="46" name="图片 45"/>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1458884" y="3454314"/>
              <a:ext cx="277091" cy="404085"/>
            </a:xfrm>
            <a:prstGeom prst="rect">
              <a:avLst/>
            </a:prstGeom>
          </p:spPr>
        </p:pic>
        <p:pic>
          <p:nvPicPr>
            <p:cNvPr id="47" name="图片 46"/>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1916084" y="3454314"/>
              <a:ext cx="277091" cy="404085"/>
            </a:xfrm>
            <a:prstGeom prst="rect">
              <a:avLst/>
            </a:prstGeom>
          </p:spPr>
        </p:pic>
        <p:pic>
          <p:nvPicPr>
            <p:cNvPr id="48" name="图片 47"/>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2373284" y="3454314"/>
              <a:ext cx="277091" cy="404085"/>
            </a:xfrm>
            <a:prstGeom prst="rect">
              <a:avLst/>
            </a:prstGeom>
          </p:spPr>
        </p:pic>
        <p:pic>
          <p:nvPicPr>
            <p:cNvPr id="52" name="图片 51"/>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2830484" y="3454314"/>
              <a:ext cx="277091" cy="404085"/>
            </a:xfrm>
            <a:prstGeom prst="rect">
              <a:avLst/>
            </a:prstGeom>
          </p:spPr>
        </p:pic>
        <p:pic>
          <p:nvPicPr>
            <p:cNvPr id="53" name="图片 52"/>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3609109" y="3454314"/>
              <a:ext cx="277091" cy="404085"/>
            </a:xfrm>
            <a:prstGeom prst="rect">
              <a:avLst/>
            </a:prstGeom>
          </p:spPr>
        </p:pic>
        <p:cxnSp>
          <p:nvCxnSpPr>
            <p:cNvPr id="54" name="直接连接符 53"/>
            <p:cNvCxnSpPr/>
            <p:nvPr/>
          </p:nvCxnSpPr>
          <p:spPr>
            <a:xfrm>
              <a:off x="3221182" y="3252385"/>
              <a:ext cx="260673" cy="0"/>
            </a:xfrm>
            <a:prstGeom prst="line">
              <a:avLst/>
            </a:prstGeom>
            <a:ln w="1905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3221182" y="3685842"/>
              <a:ext cx="257521" cy="0"/>
            </a:xfrm>
            <a:prstGeom prst="line">
              <a:avLst/>
            </a:prstGeom>
            <a:ln w="1905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2270991" y="2675016"/>
              <a:ext cx="472209" cy="288121"/>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2696199" y="2720557"/>
              <a:ext cx="123201" cy="273302"/>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flipV="1">
              <a:off x="3078268" y="2652094"/>
              <a:ext cx="552119" cy="367153"/>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flipV="1">
              <a:off x="3019431" y="2712066"/>
              <a:ext cx="76617" cy="192029"/>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1898650" y="2626457"/>
              <a:ext cx="685800" cy="351762"/>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2317988" y="2697110"/>
              <a:ext cx="454874" cy="288121"/>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2752685" y="2712067"/>
              <a:ext cx="104102" cy="238549"/>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3045583" y="2684812"/>
              <a:ext cx="90987" cy="192014"/>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3080268" y="2615163"/>
              <a:ext cx="550119" cy="353764"/>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84" name="图片 83"/>
          <p:cNvPicPr>
            <a:picLocks noChangeAspect="1"/>
          </p:cNvPicPr>
          <p:nvPr/>
        </p:nvPicPr>
        <p:blipFill rotWithShape="1">
          <a:blip r:embed="rId4" cstate="print">
            <a:extLst>
              <a:ext uri="{28A0092B-C50C-407E-A947-70E740481C1C}">
                <a14:useLocalDpi xmlns="" xmlns:a14="http://schemas.microsoft.com/office/drawing/2010/main" val="0"/>
              </a:ext>
            </a:extLst>
          </a:blip>
          <a:srcRect l="12270" t="10871" r="12270" b="4348"/>
          <a:stretch/>
        </p:blipFill>
        <p:spPr>
          <a:xfrm>
            <a:off x="1080230" y="4343400"/>
            <a:ext cx="3124200" cy="1981200"/>
          </a:xfrm>
          <a:prstGeom prst="rect">
            <a:avLst/>
          </a:prstGeom>
        </p:spPr>
      </p:pic>
      <p:sp>
        <p:nvSpPr>
          <p:cNvPr id="85" name="圆角矩形标注 84"/>
          <p:cNvSpPr/>
          <p:nvPr/>
        </p:nvSpPr>
        <p:spPr bwMode="auto">
          <a:xfrm>
            <a:off x="5043055" y="4495803"/>
            <a:ext cx="1110450" cy="315385"/>
          </a:xfrm>
          <a:prstGeom prst="wedgeRoundRectCallout">
            <a:avLst>
              <a:gd name="adj1" fmla="val 18656"/>
              <a:gd name="adj2" fmla="val 140490"/>
              <a:gd name="adj3" fmla="val 16667"/>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a:r>
              <a:rPr lang="en-US" altLang="zh-CN" sz="800" dirty="0" smtClean="0">
                <a:solidFill>
                  <a:schemeClr val="tx1"/>
                </a:solidFill>
              </a:rPr>
              <a:t>WUP to WUR, then message via main radio</a:t>
            </a:r>
            <a:endParaRPr kumimoji="0" lang="zh-CN" altLang="en-US" sz="800" b="0" i="0" u="none" strike="noStrike" cap="none" normalizeH="0" baseline="0" dirty="0" smtClean="0">
              <a:ln>
                <a:noFill/>
              </a:ln>
              <a:solidFill>
                <a:schemeClr val="tx1"/>
              </a:solidFill>
              <a:effectLst/>
              <a:latin typeface="Times New Roman" pitchFamily="16" charset="0"/>
              <a:ea typeface="MS Gothic" charset="-128"/>
            </a:endParaRPr>
          </a:p>
        </p:txBody>
      </p:sp>
      <p:sp>
        <p:nvSpPr>
          <p:cNvPr id="50"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July 2017</a:t>
            </a:r>
            <a:endParaRPr lang="en-GB" altLang="zh-CN" dirty="0"/>
          </a:p>
        </p:txBody>
      </p:sp>
    </p:spTree>
    <p:extLst>
      <p:ext uri="{BB962C8B-B14F-4D97-AF65-F5344CB8AC3E}">
        <p14:creationId xmlns="" xmlns:p14="http://schemas.microsoft.com/office/powerpoint/2010/main" val="2731369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693738"/>
          </a:xfrm>
        </p:spPr>
        <p:txBody>
          <a:bodyPr/>
          <a:lstStyle/>
          <a:p>
            <a:r>
              <a:rPr lang="en-US" dirty="0"/>
              <a:t>Usage Model </a:t>
            </a:r>
            <a:r>
              <a:rPr lang="en-US" dirty="0" smtClean="0"/>
              <a:t>5: </a:t>
            </a:r>
            <a:r>
              <a:rPr lang="en-US" dirty="0"/>
              <a:t>Wearable Devices Unsynchronized </a:t>
            </a:r>
            <a:r>
              <a:rPr lang="en-US" dirty="0" smtClean="0"/>
              <a:t>Wake Up</a:t>
            </a:r>
            <a:endParaRPr lang="en-US" dirty="0"/>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14</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9" name="Rectangle 3"/>
          <p:cNvSpPr txBox="1">
            <a:spLocks noChangeArrowheads="1"/>
          </p:cNvSpPr>
          <p:nvPr/>
        </p:nvSpPr>
        <p:spPr bwMode="auto">
          <a:xfrm>
            <a:off x="250825" y="1447800"/>
            <a:ext cx="4321175" cy="3171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indent="-285750"/>
            <a:r>
              <a:rPr lang="en-US" sz="1400" dirty="0"/>
              <a:t>For personal network, </a:t>
            </a:r>
            <a:r>
              <a:rPr lang="en-US" sz="1400" dirty="0" smtClean="0"/>
              <a:t>smart watch and </a:t>
            </a:r>
            <a:r>
              <a:rPr lang="en-US" sz="1400" dirty="0"/>
              <a:t>other </a:t>
            </a:r>
            <a:r>
              <a:rPr lang="en-US" sz="1400" dirty="0" smtClean="0"/>
              <a:t>wearable devices (</a:t>
            </a:r>
            <a:r>
              <a:rPr lang="en-US" sz="1400" dirty="0"/>
              <a:t>STAs) are connected to smartphone.</a:t>
            </a:r>
          </a:p>
          <a:p>
            <a:pPr indent="-285750"/>
            <a:r>
              <a:rPr lang="en-US" sz="1400" dirty="0" smtClean="0"/>
              <a:t>A smart watch or </a:t>
            </a:r>
            <a:r>
              <a:rPr lang="en-US" sz="1400" dirty="0"/>
              <a:t>medical sensors may make an emergency call via smartphone (rarely occur); Incoming calls or message notifications may be delivered to a </a:t>
            </a:r>
            <a:r>
              <a:rPr lang="en-US" sz="1400" dirty="0" smtClean="0"/>
              <a:t>smart watch</a:t>
            </a:r>
            <a:r>
              <a:rPr lang="en-US" sz="1400" dirty="0"/>
              <a:t>.</a:t>
            </a:r>
            <a:endParaRPr lang="en-US" sz="1400" dirty="0" smtClean="0"/>
          </a:p>
          <a:p>
            <a:pPr>
              <a:spcBef>
                <a:spcPct val="20000"/>
              </a:spcBef>
            </a:pPr>
            <a:r>
              <a:rPr lang="en-US" altLang="en-US" sz="1600" b="1" u="sng" dirty="0" smtClean="0"/>
              <a:t>Applications</a:t>
            </a:r>
            <a:endParaRPr lang="en-US" altLang="en-US" sz="1600" b="1" u="sng" dirty="0"/>
          </a:p>
          <a:p>
            <a:r>
              <a:rPr lang="en-US" sz="1400" dirty="0" smtClean="0"/>
              <a:t>Location/health information/message/emergency call transmission</a:t>
            </a:r>
            <a:endParaRPr lang="en-US" altLang="en-US" sz="1400" dirty="0" smtClean="0"/>
          </a:p>
          <a:p>
            <a:pPr>
              <a:spcBef>
                <a:spcPct val="20000"/>
              </a:spcBef>
            </a:pPr>
            <a:r>
              <a:rPr lang="en-US" altLang="en-US" sz="1600" b="1" u="sng" dirty="0"/>
              <a:t>Traffic Conditions</a:t>
            </a:r>
          </a:p>
          <a:p>
            <a:pPr>
              <a:spcBef>
                <a:spcPct val="20000"/>
              </a:spcBef>
            </a:pPr>
            <a:r>
              <a:rPr lang="en-US" altLang="en-US" sz="1400" dirty="0"/>
              <a:t>Interference with </a:t>
            </a:r>
            <a:r>
              <a:rPr lang="en-US" altLang="en-US" sz="1400" dirty="0" err="1"/>
              <a:t>Zigbee</a:t>
            </a:r>
            <a:r>
              <a:rPr lang="en-US" altLang="en-US" sz="1400" dirty="0"/>
              <a:t>, Bluetooth.</a:t>
            </a:r>
          </a:p>
          <a:p>
            <a:pPr>
              <a:spcBef>
                <a:spcPct val="20000"/>
              </a:spcBef>
            </a:pPr>
            <a:r>
              <a:rPr lang="en-US" altLang="en-US" sz="1400" dirty="0"/>
              <a:t>Interference with wake up packet transmission</a:t>
            </a:r>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542008" y="1447800"/>
            <a:ext cx="4297192"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indent="-285750"/>
            <a:r>
              <a:rPr lang="en-US" sz="1400" dirty="0"/>
              <a:t>Smartphone wakes up </a:t>
            </a:r>
            <a:r>
              <a:rPr lang="en-US" sz="1400" dirty="0" smtClean="0"/>
              <a:t>smart watch for </a:t>
            </a:r>
            <a:r>
              <a:rPr lang="en-US" sz="1400" dirty="0"/>
              <a:t>incoming call or message notification.</a:t>
            </a:r>
          </a:p>
          <a:p>
            <a:pPr indent="-285750"/>
            <a:r>
              <a:rPr lang="en-US" sz="1400" dirty="0" smtClean="0"/>
              <a:t>Smart watch wakes </a:t>
            </a:r>
            <a:r>
              <a:rPr lang="en-US" sz="1400" dirty="0"/>
              <a:t>up smartphone to make an emergency call</a:t>
            </a:r>
            <a:r>
              <a:rPr lang="en-US" sz="1400" dirty="0" smtClean="0"/>
              <a:t>.</a:t>
            </a:r>
          </a:p>
          <a:p>
            <a:pPr marL="0" lvl="1"/>
            <a:r>
              <a:rPr lang="en-US" altLang="zh-CN" sz="1400" dirty="0" smtClean="0"/>
              <a:t>AP may send multiple WUPs to wake up STA, and vice versa.</a:t>
            </a:r>
            <a:endParaRPr lang="en-US" sz="1400" dirty="0"/>
          </a:p>
          <a:p>
            <a:pPr marL="0" lvl="1" indent="0">
              <a:spcBef>
                <a:spcPct val="20000"/>
              </a:spcBef>
            </a:pPr>
            <a:r>
              <a:rPr lang="en-US" altLang="zh-CN" sz="1600" b="1" u="sng" dirty="0" smtClean="0"/>
              <a:t>Challenges  and </a:t>
            </a:r>
            <a:r>
              <a:rPr lang="en-US" sz="1600" b="1" u="sng" dirty="0" smtClean="0"/>
              <a:t>Requirements</a:t>
            </a:r>
            <a:endParaRPr lang="en-US" sz="1600" b="1" u="sng" dirty="0"/>
          </a:p>
          <a:p>
            <a:pPr marL="0" lvl="1" indent="0">
              <a:spcBef>
                <a:spcPct val="20000"/>
              </a:spcBef>
            </a:pPr>
            <a:r>
              <a:rPr lang="en-US" sz="1400" dirty="0"/>
              <a:t>Both AP and STA need to be power-efficient.</a:t>
            </a:r>
          </a:p>
          <a:p>
            <a:pPr marL="0" lvl="1" indent="0">
              <a:spcBef>
                <a:spcPct val="20000"/>
              </a:spcBef>
            </a:pPr>
            <a:r>
              <a:rPr lang="en-US" sz="1400" dirty="0" smtClean="0"/>
              <a:t>Unsynchronized </a:t>
            </a:r>
            <a:r>
              <a:rPr lang="en-US" sz="1400" dirty="0"/>
              <a:t>mode should be supported by both AP and STA.</a:t>
            </a:r>
          </a:p>
          <a:p>
            <a:pPr marL="0" lvl="1" indent="0">
              <a:spcBef>
                <a:spcPct val="20000"/>
              </a:spcBef>
            </a:pPr>
            <a:r>
              <a:rPr lang="en-US" sz="1400" dirty="0" smtClean="0"/>
              <a:t>Synchronization </a:t>
            </a:r>
            <a:r>
              <a:rPr lang="en-US" sz="1400" dirty="0"/>
              <a:t>messages may be avoided.</a:t>
            </a:r>
          </a:p>
          <a:p>
            <a:pPr marL="0" lvl="1" indent="0">
              <a:spcBef>
                <a:spcPct val="20000"/>
              </a:spcBef>
            </a:pPr>
            <a:r>
              <a:rPr lang="en-US" sz="1400" dirty="0" smtClean="0"/>
              <a:t>WURs </a:t>
            </a:r>
            <a:r>
              <a:rPr lang="en-US" sz="1400" dirty="0"/>
              <a:t>in AP and STA may work in duty-cycle mode</a:t>
            </a:r>
            <a:r>
              <a:rPr lang="en-US" sz="1400" dirty="0" smtClean="0"/>
              <a:t>.</a:t>
            </a:r>
            <a:endParaRPr lang="en-US" sz="1400" dirty="0"/>
          </a:p>
        </p:txBody>
      </p:sp>
      <p:pic>
        <p:nvPicPr>
          <p:cNvPr id="37" name="图片 36" descr="SmartWatch.jpg"/>
          <p:cNvPicPr>
            <a:picLocks noChangeAspect="1"/>
          </p:cNvPicPr>
          <p:nvPr/>
        </p:nvPicPr>
        <p:blipFill>
          <a:blip r:embed="rId2" cstate="print"/>
          <a:stretch>
            <a:fillRect/>
          </a:stretch>
        </p:blipFill>
        <p:spPr>
          <a:xfrm>
            <a:off x="971597" y="4724400"/>
            <a:ext cx="3067003" cy="1723266"/>
          </a:xfrm>
          <a:prstGeom prst="rect">
            <a:avLst/>
          </a:prstGeom>
        </p:spPr>
      </p:pic>
      <p:sp>
        <p:nvSpPr>
          <p:cNvPr id="38" name="TextBox 73"/>
          <p:cNvSpPr txBox="1"/>
          <p:nvPr/>
        </p:nvSpPr>
        <p:spPr>
          <a:xfrm>
            <a:off x="1047797" y="4492823"/>
            <a:ext cx="2590800" cy="307777"/>
          </a:xfrm>
          <a:prstGeom prst="rect">
            <a:avLst/>
          </a:prstGeom>
          <a:noFill/>
        </p:spPr>
        <p:txBody>
          <a:bodyPr wrap="square" rtlCol="0">
            <a:spAutoFit/>
          </a:bodyPr>
          <a:lstStyle/>
          <a:p>
            <a:pPr algn="ctr"/>
            <a:r>
              <a:rPr lang="en-US" altLang="zh-CN" sz="1000" b="1" dirty="0" smtClean="0">
                <a:solidFill>
                  <a:schemeClr val="tx1"/>
                </a:solidFill>
              </a:rPr>
              <a:t>Hiking/running</a:t>
            </a:r>
            <a:endParaRPr lang="zh-CN" altLang="en-US" sz="1000" b="1" dirty="0">
              <a:solidFill>
                <a:schemeClr val="tx1"/>
              </a:solidFill>
            </a:endParaRPr>
          </a:p>
        </p:txBody>
      </p:sp>
      <p:grpSp>
        <p:nvGrpSpPr>
          <p:cNvPr id="39" name="组合 38"/>
          <p:cNvGrpSpPr/>
          <p:nvPr/>
        </p:nvGrpSpPr>
        <p:grpSpPr>
          <a:xfrm>
            <a:off x="5181599" y="4574602"/>
            <a:ext cx="3275013" cy="1902399"/>
            <a:chOff x="5181600" y="4490944"/>
            <a:chExt cx="2751338" cy="1612676"/>
          </a:xfrm>
        </p:grpSpPr>
        <p:grpSp>
          <p:nvGrpSpPr>
            <p:cNvPr id="40" name="组合 39"/>
            <p:cNvGrpSpPr/>
            <p:nvPr/>
          </p:nvGrpSpPr>
          <p:grpSpPr>
            <a:xfrm>
              <a:off x="5273558" y="4713819"/>
              <a:ext cx="2659380" cy="1342677"/>
              <a:chOff x="6489252" y="668823"/>
              <a:chExt cx="2659380" cy="1342677"/>
            </a:xfrm>
          </p:grpSpPr>
          <p:cxnSp>
            <p:nvCxnSpPr>
              <p:cNvPr id="48" name="直接连接符 47"/>
              <p:cNvCxnSpPr/>
              <p:nvPr/>
            </p:nvCxnSpPr>
            <p:spPr>
              <a:xfrm flipV="1">
                <a:off x="7547392" y="1143302"/>
                <a:ext cx="686840" cy="333964"/>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Box 19"/>
              <p:cNvSpPr txBox="1"/>
              <p:nvPr/>
            </p:nvSpPr>
            <p:spPr>
              <a:xfrm>
                <a:off x="7777032" y="668823"/>
                <a:ext cx="1371600" cy="248076"/>
              </a:xfrm>
              <a:prstGeom prst="rect">
                <a:avLst/>
              </a:prstGeom>
              <a:noFill/>
            </p:spPr>
            <p:txBody>
              <a:bodyPr wrap="square" rtlCol="0">
                <a:spAutoFit/>
              </a:bodyPr>
              <a:lstStyle/>
              <a:p>
                <a:pPr algn="ctr"/>
                <a:r>
                  <a:rPr lang="en-US" altLang="zh-CN" sz="1050" dirty="0" err="1" smtClean="0">
                    <a:solidFill>
                      <a:schemeClr val="tx1"/>
                    </a:solidFill>
                  </a:rPr>
                  <a:t>SoftAP</a:t>
                </a:r>
                <a:r>
                  <a:rPr lang="en-US" altLang="zh-CN" sz="1050" dirty="0" smtClean="0">
                    <a:solidFill>
                      <a:schemeClr val="tx1"/>
                    </a:solidFill>
                  </a:rPr>
                  <a:t> with WUR</a:t>
                </a:r>
                <a:endParaRPr lang="zh-CN" altLang="en-US" sz="1050" dirty="0">
                  <a:solidFill>
                    <a:schemeClr val="tx1"/>
                  </a:solidFill>
                </a:endParaRPr>
              </a:p>
            </p:txBody>
          </p:sp>
          <p:sp>
            <p:nvSpPr>
              <p:cNvPr id="50" name="TextBox 21"/>
              <p:cNvSpPr txBox="1"/>
              <p:nvPr/>
            </p:nvSpPr>
            <p:spPr>
              <a:xfrm>
                <a:off x="6489252" y="1763424"/>
                <a:ext cx="1547438" cy="248076"/>
              </a:xfrm>
              <a:prstGeom prst="rect">
                <a:avLst/>
              </a:prstGeom>
              <a:noFill/>
            </p:spPr>
            <p:txBody>
              <a:bodyPr wrap="square" rtlCol="0">
                <a:spAutoFit/>
              </a:bodyPr>
              <a:lstStyle/>
              <a:p>
                <a:pPr algn="ctr"/>
                <a:r>
                  <a:rPr lang="en-US" altLang="zh-CN" sz="1050" dirty="0" smtClean="0">
                    <a:solidFill>
                      <a:schemeClr val="tx1"/>
                    </a:solidFill>
                  </a:rPr>
                  <a:t>STA/WD with WUR</a:t>
                </a:r>
                <a:endParaRPr lang="zh-CN" altLang="en-US" sz="1050" dirty="0">
                  <a:solidFill>
                    <a:schemeClr val="tx1"/>
                  </a:solidFill>
                </a:endParaRPr>
              </a:p>
            </p:txBody>
          </p:sp>
        </p:grpSp>
        <p:cxnSp>
          <p:nvCxnSpPr>
            <p:cNvPr id="41" name="直接连接符 40"/>
            <p:cNvCxnSpPr/>
            <p:nvPr/>
          </p:nvCxnSpPr>
          <p:spPr>
            <a:xfrm flipV="1">
              <a:off x="6366769" y="5294271"/>
              <a:ext cx="685800" cy="351762"/>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圆角矩形 41"/>
            <p:cNvSpPr/>
            <p:nvPr/>
          </p:nvSpPr>
          <p:spPr bwMode="auto">
            <a:xfrm>
              <a:off x="5181600" y="4655820"/>
              <a:ext cx="2743200" cy="14478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000" b="0" i="0" u="none" strike="noStrike" cap="none" normalizeH="0" baseline="0" smtClean="0">
                <a:ln>
                  <a:noFill/>
                </a:ln>
                <a:solidFill>
                  <a:schemeClr val="bg1"/>
                </a:solidFill>
                <a:effectLst/>
                <a:latin typeface="Times New Roman" pitchFamily="16" charset="0"/>
                <a:ea typeface="MS Gothic" charset="-128"/>
              </a:endParaRPr>
            </a:p>
          </p:txBody>
        </p:sp>
        <p:sp>
          <p:nvSpPr>
            <p:cNvPr id="43" name="圆角矩形标注 42"/>
            <p:cNvSpPr/>
            <p:nvPr/>
          </p:nvSpPr>
          <p:spPr bwMode="auto">
            <a:xfrm>
              <a:off x="5326380" y="4884420"/>
              <a:ext cx="1143000" cy="381000"/>
            </a:xfrm>
            <a:prstGeom prst="wedgeRoundRectCallout">
              <a:avLst>
                <a:gd name="adj1" fmla="val 69820"/>
                <a:gd name="adj2" fmla="val 86010"/>
                <a:gd name="adj3" fmla="val 16667"/>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a:r>
                <a:rPr lang="en-US" altLang="zh-CN" sz="900" dirty="0">
                  <a:solidFill>
                    <a:schemeClr val="tx1"/>
                  </a:solidFill>
                </a:rPr>
                <a:t>WUP to WUR, then message via main radio</a:t>
              </a:r>
              <a:endParaRPr lang="zh-CN" altLang="en-US" sz="900" dirty="0">
                <a:solidFill>
                  <a:schemeClr val="tx1"/>
                </a:solidFill>
              </a:endParaRPr>
            </a:p>
          </p:txBody>
        </p:sp>
        <p:sp>
          <p:nvSpPr>
            <p:cNvPr id="44" name="TextBox 48"/>
            <p:cNvSpPr txBox="1"/>
            <p:nvPr/>
          </p:nvSpPr>
          <p:spPr>
            <a:xfrm>
              <a:off x="5394960" y="4490944"/>
              <a:ext cx="2308860" cy="256176"/>
            </a:xfrm>
            <a:prstGeom prst="rect">
              <a:avLst/>
            </a:prstGeom>
            <a:noFill/>
          </p:spPr>
          <p:txBody>
            <a:bodyPr wrap="square" rtlCol="0">
              <a:spAutoFit/>
            </a:bodyPr>
            <a:lstStyle/>
            <a:p>
              <a:pPr algn="ctr"/>
              <a:r>
                <a:rPr lang="en-US" altLang="zh-CN" sz="1100" b="1" dirty="0" err="1" smtClean="0">
                  <a:solidFill>
                    <a:schemeClr val="tx1"/>
                  </a:solidFill>
                </a:rPr>
                <a:t>SoftAP</a:t>
              </a:r>
              <a:r>
                <a:rPr lang="en-US" altLang="zh-CN" sz="1100" b="1" dirty="0" smtClean="0">
                  <a:solidFill>
                    <a:schemeClr val="tx1"/>
                  </a:solidFill>
                </a:rPr>
                <a:t> vs STA</a:t>
              </a:r>
              <a:endParaRPr lang="zh-CN" altLang="en-US" sz="1100" b="1" dirty="0">
                <a:solidFill>
                  <a:schemeClr val="tx1"/>
                </a:solidFill>
              </a:endParaRPr>
            </a:p>
          </p:txBody>
        </p:sp>
        <p:pic>
          <p:nvPicPr>
            <p:cNvPr id="45" name="Picture 2"/>
            <p:cNvPicPr>
              <a:picLocks noChangeAspect="1" noChangeArrowheads="1"/>
            </p:cNvPicPr>
            <p:nvPr/>
          </p:nvPicPr>
          <p:blipFill>
            <a:blip r:embed="rId3" cstate="print"/>
            <a:srcRect/>
            <a:stretch>
              <a:fillRect/>
            </a:stretch>
          </p:blipFill>
          <p:spPr bwMode="auto">
            <a:xfrm>
              <a:off x="7086600" y="4961626"/>
              <a:ext cx="228600" cy="614363"/>
            </a:xfrm>
            <a:prstGeom prst="rect">
              <a:avLst/>
            </a:prstGeom>
            <a:noFill/>
            <a:ln w="9525">
              <a:noFill/>
              <a:miter lim="800000"/>
              <a:headEnd/>
              <a:tailEnd/>
            </a:ln>
          </p:spPr>
        </p:pic>
        <p:pic>
          <p:nvPicPr>
            <p:cNvPr id="46" name="Picture 4" descr="D:\Project\2016\2016 标准推动\802.11 WUR\0.WUR场景\huawei watch4.jpg"/>
            <p:cNvPicPr>
              <a:picLocks noChangeAspect="1" noChangeArrowheads="1"/>
            </p:cNvPicPr>
            <p:nvPr/>
          </p:nvPicPr>
          <p:blipFill>
            <a:blip r:embed="rId4" cstate="print"/>
            <a:srcRect/>
            <a:stretch>
              <a:fillRect/>
            </a:stretch>
          </p:blipFill>
          <p:spPr bwMode="auto">
            <a:xfrm>
              <a:off x="5894444" y="5402719"/>
              <a:ext cx="327431" cy="392917"/>
            </a:xfrm>
            <a:prstGeom prst="rect">
              <a:avLst/>
            </a:prstGeom>
            <a:noFill/>
          </p:spPr>
        </p:pic>
        <p:cxnSp>
          <p:nvCxnSpPr>
            <p:cNvPr id="47" name="直接连接符 46"/>
            <p:cNvCxnSpPr/>
            <p:nvPr/>
          </p:nvCxnSpPr>
          <p:spPr>
            <a:xfrm flipV="1">
              <a:off x="6383785" y="5427011"/>
              <a:ext cx="685800" cy="351762"/>
            </a:xfrm>
            <a:prstGeom prst="line">
              <a:avLst/>
            </a:prstGeom>
            <a:ln w="1905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2"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July 2017</a:t>
            </a:r>
            <a:endParaRPr lang="en-GB" altLang="zh-CN" dirty="0"/>
          </a:p>
        </p:txBody>
      </p:sp>
    </p:spTree>
    <p:extLst>
      <p:ext uri="{BB962C8B-B14F-4D97-AF65-F5344CB8AC3E}">
        <p14:creationId xmlns="" xmlns:p14="http://schemas.microsoft.com/office/powerpoint/2010/main" val="3571145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77862"/>
            <a:ext cx="7770813" cy="693738"/>
          </a:xfrm>
        </p:spPr>
        <p:txBody>
          <a:bodyPr/>
          <a:lstStyle/>
          <a:p>
            <a:r>
              <a:rPr lang="en-US" dirty="0"/>
              <a:t>Usage Model </a:t>
            </a:r>
            <a:r>
              <a:rPr lang="en-US" dirty="0" smtClean="0"/>
              <a:t>6: </a:t>
            </a:r>
            <a:r>
              <a:rPr lang="en-US" dirty="0"/>
              <a:t>Wearable </a:t>
            </a:r>
            <a:r>
              <a:rPr lang="en-US" dirty="0" smtClean="0"/>
              <a:t>Devices Reconnection</a:t>
            </a:r>
            <a:endParaRPr lang="en-US" dirty="0"/>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15</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9" name="Rectangle 3"/>
          <p:cNvSpPr txBox="1">
            <a:spLocks noChangeArrowheads="1"/>
          </p:cNvSpPr>
          <p:nvPr/>
        </p:nvSpPr>
        <p:spPr bwMode="auto">
          <a:xfrm>
            <a:off x="250825" y="1555135"/>
            <a:ext cx="4321175" cy="3058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indent="-285750"/>
            <a:r>
              <a:rPr lang="en-US" sz="1400" dirty="0" smtClean="0"/>
              <a:t>In a house, smart </a:t>
            </a:r>
            <a:r>
              <a:rPr lang="en-US" sz="1400" dirty="0"/>
              <a:t>watch </a:t>
            </a:r>
            <a:r>
              <a:rPr lang="en-US" sz="1400" dirty="0" smtClean="0"/>
              <a:t>or other wearable device was connected/paired </a:t>
            </a:r>
            <a:r>
              <a:rPr lang="en-US" sz="1400" dirty="0"/>
              <a:t>with smart phone </a:t>
            </a:r>
            <a:r>
              <a:rPr lang="en-US" sz="1400" dirty="0" smtClean="0"/>
              <a:t>(mobile AP/group </a:t>
            </a:r>
            <a:r>
              <a:rPr lang="en-US" sz="1400" dirty="0"/>
              <a:t>owner).</a:t>
            </a:r>
          </a:p>
          <a:p>
            <a:pPr>
              <a:spcBef>
                <a:spcPct val="20000"/>
              </a:spcBef>
            </a:pPr>
            <a:endParaRPr lang="en-US" sz="1400" dirty="0" smtClean="0"/>
          </a:p>
          <a:p>
            <a:pPr>
              <a:spcBef>
                <a:spcPct val="20000"/>
              </a:spcBef>
            </a:pPr>
            <a:r>
              <a:rPr lang="en-US" altLang="en-US" sz="1600" b="1" u="sng" dirty="0"/>
              <a:t>Applications</a:t>
            </a:r>
          </a:p>
          <a:p>
            <a:r>
              <a:rPr lang="en-US" sz="1400" dirty="0" smtClean="0"/>
              <a:t>Location/health/sports/high speed information/message transmission</a:t>
            </a:r>
          </a:p>
          <a:p>
            <a:endParaRPr lang="en-US" altLang="en-US" sz="1400" dirty="0" smtClean="0"/>
          </a:p>
          <a:p>
            <a:pPr>
              <a:spcBef>
                <a:spcPct val="20000"/>
              </a:spcBef>
            </a:pPr>
            <a:r>
              <a:rPr lang="en-US" altLang="en-US" sz="1600" b="1" u="sng" dirty="0"/>
              <a:t>Traffic Conditions</a:t>
            </a:r>
          </a:p>
          <a:p>
            <a:pPr>
              <a:spcBef>
                <a:spcPct val="20000"/>
              </a:spcBef>
            </a:pPr>
            <a:r>
              <a:rPr lang="en-US" altLang="en-US" sz="1400" dirty="0"/>
              <a:t>Interference with </a:t>
            </a:r>
            <a:r>
              <a:rPr lang="en-US" altLang="en-US" sz="1400" dirty="0" err="1"/>
              <a:t>Zigbee</a:t>
            </a:r>
            <a:r>
              <a:rPr lang="en-US" altLang="en-US" sz="1400" dirty="0"/>
              <a:t>, Bluetooth.</a:t>
            </a:r>
          </a:p>
          <a:p>
            <a:pPr>
              <a:spcBef>
                <a:spcPct val="20000"/>
              </a:spcBef>
            </a:pPr>
            <a:r>
              <a:rPr lang="en-US" altLang="en-US" sz="1400" dirty="0"/>
              <a:t>Interference with wake up packet transmission</a:t>
            </a:r>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379423" y="1447800"/>
            <a:ext cx="4459777"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indent="-285750"/>
            <a:r>
              <a:rPr lang="en-US" sz="1400" dirty="0"/>
              <a:t>User took smart watch outside, and then smart watch and smart phone was </a:t>
            </a:r>
            <a:r>
              <a:rPr lang="en-US" sz="1400" dirty="0" smtClean="0"/>
              <a:t>disconnected (configuration information fully /partly removed). </a:t>
            </a:r>
            <a:endParaRPr lang="en-US" sz="1400" dirty="0"/>
          </a:p>
          <a:p>
            <a:pPr indent="-285750"/>
            <a:r>
              <a:rPr lang="en-US" sz="1400" dirty="0"/>
              <a:t>User took smart watch back, and would like to </a:t>
            </a:r>
            <a:r>
              <a:rPr lang="en-US" sz="1400" dirty="0" smtClean="0"/>
              <a:t>operate on smart phone to read </a:t>
            </a:r>
            <a:r>
              <a:rPr lang="en-US" sz="1400" dirty="0"/>
              <a:t>the data saved in smart </a:t>
            </a:r>
            <a:r>
              <a:rPr lang="en-US" sz="1400" dirty="0" smtClean="0"/>
              <a:t>watch comfortably (e.g. one click to get the data).</a:t>
            </a:r>
            <a:endParaRPr lang="en-US" sz="1400" dirty="0"/>
          </a:p>
          <a:p>
            <a:pPr marL="0" lvl="1" indent="0">
              <a:spcBef>
                <a:spcPct val="20000"/>
              </a:spcBef>
            </a:pPr>
            <a:r>
              <a:rPr lang="en-US" sz="1600" b="1" u="sng" dirty="0" smtClean="0"/>
              <a:t>Challenges and Requirements</a:t>
            </a:r>
            <a:endParaRPr lang="en-US" sz="1600" b="1" u="sng" dirty="0"/>
          </a:p>
          <a:p>
            <a:pPr marL="0" lvl="1" indent="0">
              <a:spcBef>
                <a:spcPct val="20000"/>
              </a:spcBef>
            </a:pPr>
            <a:r>
              <a:rPr lang="en-US" sz="1400" dirty="0" smtClean="0"/>
              <a:t>WUR consumes less energy compared with Bluetooth.</a:t>
            </a:r>
          </a:p>
          <a:p>
            <a:pPr marL="0" lvl="1" indent="0">
              <a:spcBef>
                <a:spcPct val="20000"/>
              </a:spcBef>
            </a:pPr>
            <a:r>
              <a:rPr lang="en-US" sz="1400" dirty="0" smtClean="0"/>
              <a:t>STA keeps </a:t>
            </a:r>
            <a:r>
              <a:rPr lang="en-US" sz="1400" dirty="0"/>
              <a:t>WUR </a:t>
            </a:r>
            <a:r>
              <a:rPr lang="en-US" sz="1400" dirty="0" smtClean="0"/>
              <a:t>ON after losing connectivity.</a:t>
            </a:r>
          </a:p>
          <a:p>
            <a:pPr marL="0" lvl="1" indent="0">
              <a:spcBef>
                <a:spcPct val="20000"/>
              </a:spcBef>
            </a:pPr>
            <a:r>
              <a:rPr lang="en-US" sz="1400" dirty="0"/>
              <a:t>(Mobile) AP is able to send Reference WUR message to a disconnected smart watch’s WUR, expecting to re-establish the connection.</a:t>
            </a:r>
            <a:br>
              <a:rPr lang="en-US" sz="1400" dirty="0"/>
            </a:br>
            <a:r>
              <a:rPr lang="en-US" sz="1400" dirty="0"/>
              <a:t>The Reference WUR message should be verified by WUR.</a:t>
            </a:r>
            <a:br>
              <a:rPr lang="en-US" sz="1400" dirty="0"/>
            </a:br>
            <a:endParaRPr lang="en-US" altLang="en-US" sz="1400" dirty="0"/>
          </a:p>
        </p:txBody>
      </p:sp>
      <p:sp>
        <p:nvSpPr>
          <p:cNvPr id="11" name="文本框 16"/>
          <p:cNvSpPr txBox="1"/>
          <p:nvPr/>
        </p:nvSpPr>
        <p:spPr>
          <a:xfrm>
            <a:off x="6477000" y="5031041"/>
            <a:ext cx="1600200" cy="43088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sz="1100" dirty="0" smtClean="0"/>
              <a:t>WUR signal to WUR, then re-connection</a:t>
            </a:r>
            <a:endParaRPr lang="en-US" sz="1100" dirty="0"/>
          </a:p>
        </p:txBody>
      </p:sp>
      <p:sp>
        <p:nvSpPr>
          <p:cNvPr id="12" name="文本框 16"/>
          <p:cNvSpPr txBox="1"/>
          <p:nvPr/>
        </p:nvSpPr>
        <p:spPr>
          <a:xfrm>
            <a:off x="217512" y="4987748"/>
            <a:ext cx="1361552" cy="43088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sz="1100" dirty="0"/>
              <a:t>WUP to WUR, then message to MR</a:t>
            </a:r>
          </a:p>
        </p:txBody>
      </p:sp>
      <p:cxnSp>
        <p:nvCxnSpPr>
          <p:cNvPr id="13" name="直接连接符 12"/>
          <p:cNvCxnSpPr/>
          <p:nvPr/>
        </p:nvCxnSpPr>
        <p:spPr>
          <a:xfrm flipV="1">
            <a:off x="1294360" y="5230580"/>
            <a:ext cx="621841" cy="313308"/>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55"/>
          <p:cNvSpPr txBox="1"/>
          <p:nvPr/>
        </p:nvSpPr>
        <p:spPr>
          <a:xfrm>
            <a:off x="1741842" y="4785108"/>
            <a:ext cx="838200" cy="246221"/>
          </a:xfrm>
          <a:prstGeom prst="rect">
            <a:avLst/>
          </a:prstGeom>
          <a:noFill/>
        </p:spPr>
        <p:txBody>
          <a:bodyPr wrap="square" rtlCol="0">
            <a:spAutoFit/>
          </a:bodyPr>
          <a:lstStyle/>
          <a:p>
            <a:pPr algn="ctr"/>
            <a:r>
              <a:rPr lang="en-US" altLang="zh-CN" sz="1000" dirty="0" smtClean="0">
                <a:solidFill>
                  <a:schemeClr val="tx1"/>
                </a:solidFill>
              </a:rPr>
              <a:t>Smart phone</a:t>
            </a:r>
            <a:endParaRPr lang="zh-CN" altLang="en-US" sz="1000" dirty="0">
              <a:solidFill>
                <a:schemeClr val="tx1"/>
              </a:solidFill>
            </a:endParaRPr>
          </a:p>
        </p:txBody>
      </p:sp>
      <p:sp>
        <p:nvSpPr>
          <p:cNvPr id="15" name="TextBox 56"/>
          <p:cNvSpPr txBox="1"/>
          <p:nvPr/>
        </p:nvSpPr>
        <p:spPr>
          <a:xfrm>
            <a:off x="304800" y="5846044"/>
            <a:ext cx="1295400" cy="400110"/>
          </a:xfrm>
          <a:prstGeom prst="rect">
            <a:avLst/>
          </a:prstGeom>
          <a:noFill/>
        </p:spPr>
        <p:txBody>
          <a:bodyPr wrap="square" rtlCol="0">
            <a:spAutoFit/>
          </a:bodyPr>
          <a:lstStyle/>
          <a:p>
            <a:pPr algn="ctr"/>
            <a:r>
              <a:rPr lang="en-US" altLang="zh-CN" sz="1000" dirty="0" smtClean="0">
                <a:solidFill>
                  <a:schemeClr val="tx1"/>
                </a:solidFill>
              </a:rPr>
              <a:t>Smart watch,  equipped with WUR</a:t>
            </a:r>
            <a:endParaRPr lang="zh-CN" altLang="en-US" sz="1000" dirty="0">
              <a:solidFill>
                <a:schemeClr val="tx1"/>
              </a:solidFill>
            </a:endParaRPr>
          </a:p>
        </p:txBody>
      </p:sp>
      <p:sp>
        <p:nvSpPr>
          <p:cNvPr id="16" name="TextBox 57"/>
          <p:cNvSpPr txBox="1"/>
          <p:nvPr/>
        </p:nvSpPr>
        <p:spPr>
          <a:xfrm>
            <a:off x="4844526" y="4790002"/>
            <a:ext cx="914399" cy="246221"/>
          </a:xfrm>
          <a:prstGeom prst="rect">
            <a:avLst/>
          </a:prstGeom>
          <a:noFill/>
        </p:spPr>
        <p:txBody>
          <a:bodyPr wrap="square" rtlCol="0">
            <a:spAutoFit/>
          </a:bodyPr>
          <a:lstStyle/>
          <a:p>
            <a:pPr algn="ctr"/>
            <a:r>
              <a:rPr lang="en-US" altLang="zh-CN" sz="1000" dirty="0" smtClean="0">
                <a:solidFill>
                  <a:schemeClr val="tx1"/>
                </a:solidFill>
              </a:rPr>
              <a:t>Smart phone</a:t>
            </a:r>
            <a:endParaRPr lang="zh-CN" altLang="en-US" sz="1000" dirty="0">
              <a:solidFill>
                <a:schemeClr val="tx1"/>
              </a:solidFill>
            </a:endParaRPr>
          </a:p>
        </p:txBody>
      </p:sp>
      <p:sp>
        <p:nvSpPr>
          <p:cNvPr id="17" name="TextBox 60"/>
          <p:cNvSpPr txBox="1"/>
          <p:nvPr/>
        </p:nvSpPr>
        <p:spPr>
          <a:xfrm>
            <a:off x="4038600" y="5107241"/>
            <a:ext cx="1066800" cy="276999"/>
          </a:xfrm>
          <a:prstGeom prst="rect">
            <a:avLst/>
          </a:prstGeom>
          <a:noFill/>
        </p:spPr>
        <p:txBody>
          <a:bodyPr wrap="square" rtlCol="0">
            <a:spAutoFit/>
          </a:bodyPr>
          <a:lstStyle/>
          <a:p>
            <a:r>
              <a:rPr lang="en-US" altLang="zh-CN" sz="1200" dirty="0" smtClean="0">
                <a:solidFill>
                  <a:schemeClr val="tx1"/>
                </a:solidFill>
              </a:rPr>
              <a:t>disconnected</a:t>
            </a:r>
            <a:endParaRPr lang="zh-CN" altLang="en-US" sz="1200" dirty="0">
              <a:solidFill>
                <a:schemeClr val="tx1"/>
              </a:solidFill>
            </a:endParaRPr>
          </a:p>
        </p:txBody>
      </p:sp>
      <p:sp>
        <p:nvSpPr>
          <p:cNvPr id="19" name="TextBox 61"/>
          <p:cNvSpPr txBox="1"/>
          <p:nvPr/>
        </p:nvSpPr>
        <p:spPr>
          <a:xfrm>
            <a:off x="3484578" y="6200001"/>
            <a:ext cx="2264224" cy="276999"/>
          </a:xfrm>
          <a:prstGeom prst="rect">
            <a:avLst/>
          </a:prstGeom>
          <a:noFill/>
        </p:spPr>
        <p:txBody>
          <a:bodyPr wrap="square" rtlCol="0">
            <a:spAutoFit/>
          </a:bodyPr>
          <a:lstStyle/>
          <a:p>
            <a:pPr algn="ctr"/>
            <a:r>
              <a:rPr lang="en-US" altLang="zh-CN" sz="1200" dirty="0" smtClean="0">
                <a:solidFill>
                  <a:schemeClr val="tx1"/>
                </a:solidFill>
              </a:rPr>
              <a:t>User took smart watch outside</a:t>
            </a:r>
            <a:endParaRPr lang="zh-CN" altLang="en-US" sz="1200" dirty="0">
              <a:solidFill>
                <a:schemeClr val="tx1"/>
              </a:solidFill>
            </a:endParaRPr>
          </a:p>
        </p:txBody>
      </p:sp>
      <p:sp>
        <p:nvSpPr>
          <p:cNvPr id="20" name="下箭头 19"/>
          <p:cNvSpPr/>
          <p:nvPr/>
        </p:nvSpPr>
        <p:spPr>
          <a:xfrm rot="5400000">
            <a:off x="3508767" y="5586945"/>
            <a:ext cx="293493" cy="342900"/>
          </a:xfrm>
          <a:prstGeom prst="downArrow">
            <a:avLst/>
          </a:prstGeom>
          <a:solidFill>
            <a:schemeClr val="bg2">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1" name="直接连接符 20"/>
          <p:cNvCxnSpPr/>
          <p:nvPr/>
        </p:nvCxnSpPr>
        <p:spPr>
          <a:xfrm flipV="1">
            <a:off x="7396564" y="5391201"/>
            <a:ext cx="621841" cy="313308"/>
          </a:xfrm>
          <a:prstGeom prst="line">
            <a:avLst/>
          </a:prstGeom>
          <a:ln w="19050">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67"/>
          <p:cNvSpPr txBox="1"/>
          <p:nvPr/>
        </p:nvSpPr>
        <p:spPr>
          <a:xfrm>
            <a:off x="7772400" y="4772650"/>
            <a:ext cx="914401" cy="246221"/>
          </a:xfrm>
          <a:prstGeom prst="rect">
            <a:avLst/>
          </a:prstGeom>
          <a:noFill/>
        </p:spPr>
        <p:txBody>
          <a:bodyPr wrap="square" rtlCol="0">
            <a:spAutoFit/>
          </a:bodyPr>
          <a:lstStyle/>
          <a:p>
            <a:pPr algn="ctr"/>
            <a:r>
              <a:rPr lang="en-US" altLang="zh-CN" sz="1000" dirty="0" smtClean="0">
                <a:solidFill>
                  <a:schemeClr val="tx1"/>
                </a:solidFill>
              </a:rPr>
              <a:t>Smart phone</a:t>
            </a:r>
            <a:endParaRPr lang="zh-CN" altLang="en-US" sz="1000" dirty="0">
              <a:solidFill>
                <a:schemeClr val="tx1"/>
              </a:solidFill>
            </a:endParaRPr>
          </a:p>
        </p:txBody>
      </p:sp>
      <p:sp>
        <p:nvSpPr>
          <p:cNvPr id="23" name="TextBox 68"/>
          <p:cNvSpPr txBox="1"/>
          <p:nvPr/>
        </p:nvSpPr>
        <p:spPr>
          <a:xfrm>
            <a:off x="6508748" y="6192504"/>
            <a:ext cx="2133600" cy="276999"/>
          </a:xfrm>
          <a:prstGeom prst="rect">
            <a:avLst/>
          </a:prstGeom>
          <a:noFill/>
        </p:spPr>
        <p:txBody>
          <a:bodyPr wrap="square" rtlCol="0">
            <a:spAutoFit/>
          </a:bodyPr>
          <a:lstStyle/>
          <a:p>
            <a:pPr algn="ctr"/>
            <a:r>
              <a:rPr lang="en-US" altLang="zh-CN" sz="1200" dirty="0" smtClean="0">
                <a:solidFill>
                  <a:schemeClr val="tx1"/>
                </a:solidFill>
              </a:rPr>
              <a:t>User took smart watch back</a:t>
            </a:r>
            <a:endParaRPr lang="zh-CN" altLang="en-US" sz="1200" dirty="0">
              <a:solidFill>
                <a:schemeClr val="tx1"/>
              </a:solidFill>
            </a:endParaRPr>
          </a:p>
        </p:txBody>
      </p:sp>
      <p:sp>
        <p:nvSpPr>
          <p:cNvPr id="24" name="下箭头 23"/>
          <p:cNvSpPr/>
          <p:nvPr/>
        </p:nvSpPr>
        <p:spPr>
          <a:xfrm rot="16200000">
            <a:off x="2567698" y="5365831"/>
            <a:ext cx="640443" cy="48411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cxnSp>
        <p:nvCxnSpPr>
          <p:cNvPr id="25" name="直接连接符 24"/>
          <p:cNvCxnSpPr/>
          <p:nvPr/>
        </p:nvCxnSpPr>
        <p:spPr>
          <a:xfrm flipV="1">
            <a:off x="1300224" y="5310000"/>
            <a:ext cx="621841" cy="313308"/>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下箭头 25"/>
          <p:cNvSpPr/>
          <p:nvPr/>
        </p:nvSpPr>
        <p:spPr>
          <a:xfrm rot="16200000">
            <a:off x="5850162" y="5356483"/>
            <a:ext cx="640443" cy="48411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7" name="文本框 16"/>
          <p:cNvSpPr txBox="1"/>
          <p:nvPr/>
        </p:nvSpPr>
        <p:spPr>
          <a:xfrm>
            <a:off x="3647552" y="5979769"/>
            <a:ext cx="838200" cy="26161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pPr algn="ctr"/>
            <a:r>
              <a:rPr lang="en-US" sz="1100" dirty="0" smtClean="0"/>
              <a:t>WUR ON</a:t>
            </a:r>
            <a:endParaRPr lang="en-US" sz="1100" dirty="0"/>
          </a:p>
        </p:txBody>
      </p:sp>
      <p:sp>
        <p:nvSpPr>
          <p:cNvPr id="28" name="文本框 16"/>
          <p:cNvSpPr txBox="1"/>
          <p:nvPr/>
        </p:nvSpPr>
        <p:spPr>
          <a:xfrm>
            <a:off x="6639448" y="5945441"/>
            <a:ext cx="838200" cy="26161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pPr algn="ctr"/>
            <a:r>
              <a:rPr lang="en-US" sz="1100" dirty="0" smtClean="0"/>
              <a:t>WUR ON</a:t>
            </a:r>
            <a:endParaRPr lang="en-US" sz="1100" dirty="0"/>
          </a:p>
        </p:txBody>
      </p:sp>
      <p:pic>
        <p:nvPicPr>
          <p:cNvPr id="29" name="Picture 4" descr="D:\Project\2016\2016 标准推动\802.11 WUR\0.WUR场景\huawei watch4.jpg"/>
          <p:cNvPicPr>
            <a:picLocks noChangeAspect="1" noChangeArrowheads="1"/>
          </p:cNvPicPr>
          <p:nvPr/>
        </p:nvPicPr>
        <p:blipFill>
          <a:blip r:embed="rId2" cstate="print"/>
          <a:srcRect/>
          <a:stretch>
            <a:fillRect/>
          </a:stretch>
        </p:blipFill>
        <p:spPr bwMode="auto">
          <a:xfrm>
            <a:off x="6856566" y="5462363"/>
            <a:ext cx="393700" cy="472440"/>
          </a:xfrm>
          <a:prstGeom prst="rect">
            <a:avLst/>
          </a:prstGeom>
          <a:noFill/>
        </p:spPr>
      </p:pic>
      <p:pic>
        <p:nvPicPr>
          <p:cNvPr id="30" name="Picture 4" descr="D:\Project\2016\2016 标准推动\802.11 WUR\0.WUR场景\huawei watch4.jpg"/>
          <p:cNvPicPr>
            <a:picLocks noChangeAspect="1" noChangeArrowheads="1"/>
          </p:cNvPicPr>
          <p:nvPr/>
        </p:nvPicPr>
        <p:blipFill>
          <a:blip r:embed="rId2" cstate="print"/>
          <a:srcRect/>
          <a:stretch>
            <a:fillRect/>
          </a:stretch>
        </p:blipFill>
        <p:spPr bwMode="auto">
          <a:xfrm>
            <a:off x="685800" y="5446545"/>
            <a:ext cx="393700" cy="472440"/>
          </a:xfrm>
          <a:prstGeom prst="rect">
            <a:avLst/>
          </a:prstGeom>
          <a:noFill/>
        </p:spPr>
      </p:pic>
      <p:pic>
        <p:nvPicPr>
          <p:cNvPr id="31" name="Picture 4" descr="D:\Project\2016\2016 标准推动\802.11 WUR\0.WUR场景\huawei watch4.jpg"/>
          <p:cNvPicPr>
            <a:picLocks noChangeAspect="1" noChangeArrowheads="1"/>
          </p:cNvPicPr>
          <p:nvPr/>
        </p:nvPicPr>
        <p:blipFill>
          <a:blip r:embed="rId2" cstate="print">
            <a:grayscl/>
          </a:blip>
          <a:srcRect/>
          <a:stretch>
            <a:fillRect/>
          </a:stretch>
        </p:blipFill>
        <p:spPr bwMode="auto">
          <a:xfrm>
            <a:off x="3868948" y="5489675"/>
            <a:ext cx="393700" cy="472440"/>
          </a:xfrm>
          <a:prstGeom prst="rect">
            <a:avLst/>
          </a:prstGeom>
          <a:noFill/>
        </p:spPr>
      </p:pic>
      <p:pic>
        <p:nvPicPr>
          <p:cNvPr id="32" name="Picture 2"/>
          <p:cNvPicPr>
            <a:picLocks noChangeAspect="1" noChangeArrowheads="1"/>
          </p:cNvPicPr>
          <p:nvPr/>
        </p:nvPicPr>
        <p:blipFill>
          <a:blip r:embed="rId3" cstate="print"/>
          <a:srcRect/>
          <a:stretch>
            <a:fillRect/>
          </a:stretch>
        </p:blipFill>
        <p:spPr bwMode="auto">
          <a:xfrm>
            <a:off x="2010619" y="4996731"/>
            <a:ext cx="228600" cy="614363"/>
          </a:xfrm>
          <a:prstGeom prst="rect">
            <a:avLst/>
          </a:prstGeom>
          <a:noFill/>
          <a:ln w="9525">
            <a:noFill/>
            <a:miter lim="800000"/>
            <a:headEnd/>
            <a:tailEnd/>
          </a:ln>
        </p:spPr>
      </p:pic>
      <p:pic>
        <p:nvPicPr>
          <p:cNvPr id="33" name="Picture 2"/>
          <p:cNvPicPr>
            <a:picLocks noChangeAspect="1" noChangeArrowheads="1"/>
          </p:cNvPicPr>
          <p:nvPr/>
        </p:nvPicPr>
        <p:blipFill>
          <a:blip r:embed="rId3" cstate="print"/>
          <a:srcRect/>
          <a:stretch>
            <a:fillRect/>
          </a:stretch>
        </p:blipFill>
        <p:spPr bwMode="auto">
          <a:xfrm>
            <a:off x="8167773" y="4984175"/>
            <a:ext cx="228600" cy="614363"/>
          </a:xfrm>
          <a:prstGeom prst="rect">
            <a:avLst/>
          </a:prstGeom>
          <a:noFill/>
          <a:ln w="9525">
            <a:noFill/>
            <a:miter lim="800000"/>
            <a:headEnd/>
            <a:tailEnd/>
          </a:ln>
        </p:spPr>
      </p:pic>
      <p:pic>
        <p:nvPicPr>
          <p:cNvPr id="34" name="Picture 2"/>
          <p:cNvPicPr>
            <a:picLocks noChangeAspect="1" noChangeArrowheads="1"/>
          </p:cNvPicPr>
          <p:nvPr/>
        </p:nvPicPr>
        <p:blipFill>
          <a:blip r:embed="rId3" cstate="print"/>
          <a:srcRect/>
          <a:stretch>
            <a:fillRect/>
          </a:stretch>
        </p:blipFill>
        <p:spPr bwMode="auto">
          <a:xfrm>
            <a:off x="5162997" y="5018871"/>
            <a:ext cx="228600" cy="614363"/>
          </a:xfrm>
          <a:prstGeom prst="rect">
            <a:avLst/>
          </a:prstGeom>
          <a:noFill/>
          <a:ln w="9525">
            <a:noFill/>
            <a:miter lim="800000"/>
            <a:headEnd/>
            <a:tailEnd/>
          </a:ln>
        </p:spPr>
      </p:pic>
      <p:pic>
        <p:nvPicPr>
          <p:cNvPr id="35" name="Picture 2" descr="D:\Project\2016\2016 Long Range Low Power\2016-6.一种通过WUR消息重新关联WiFi设备的方法\操作屏幕的手.jpg"/>
          <p:cNvPicPr>
            <a:picLocks noChangeAspect="1" noChangeArrowheads="1"/>
          </p:cNvPicPr>
          <p:nvPr/>
        </p:nvPicPr>
        <p:blipFill>
          <a:blip r:embed="rId4" cstate="print"/>
          <a:srcRect/>
          <a:stretch>
            <a:fillRect/>
          </a:stretch>
        </p:blipFill>
        <p:spPr bwMode="auto">
          <a:xfrm>
            <a:off x="8163372" y="5603259"/>
            <a:ext cx="267554" cy="570782"/>
          </a:xfrm>
          <a:prstGeom prst="rect">
            <a:avLst/>
          </a:prstGeom>
          <a:noFill/>
        </p:spPr>
      </p:pic>
      <p:sp>
        <p:nvSpPr>
          <p:cNvPr id="36"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July 2017</a:t>
            </a:r>
            <a:endParaRPr lang="en-GB" altLang="zh-CN" dirty="0"/>
          </a:p>
        </p:txBody>
      </p:sp>
    </p:spTree>
    <p:extLst>
      <p:ext uri="{BB962C8B-B14F-4D97-AF65-F5344CB8AC3E}">
        <p14:creationId xmlns="" xmlns:p14="http://schemas.microsoft.com/office/powerpoint/2010/main" val="3150436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685801"/>
            <a:ext cx="7924800" cy="609600"/>
          </a:xfrm>
        </p:spPr>
        <p:txBody>
          <a:bodyPr/>
          <a:lstStyle/>
          <a:p>
            <a:r>
              <a:rPr lang="en-US" altLang="zh-CN" sz="2800" dirty="0" smtClean="0"/>
              <a:t>Usage Model  7:Moving Goods Tracking Wake Up</a:t>
            </a:r>
            <a:endParaRPr lang="zh-CN" altLang="en-US" sz="2800"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16</a:t>
            </a:fld>
            <a:endParaRPr lang="en-GB" dirty="0"/>
          </a:p>
        </p:txBody>
      </p:sp>
      <p:sp>
        <p:nvSpPr>
          <p:cNvPr id="5" name="页脚占位符 4"/>
          <p:cNvSpPr>
            <a:spLocks noGrp="1"/>
          </p:cNvSpPr>
          <p:nvPr>
            <p:ph type="ftr" idx="14"/>
          </p:nvPr>
        </p:nvSpPr>
        <p:spPr/>
        <p:txBody>
          <a:bodyPr/>
          <a:lstStyle/>
          <a:p>
            <a:r>
              <a:rPr lang="en-GB" dirty="0" smtClean="0"/>
              <a:t>Ross Jian Yu, Huawei Technologies</a:t>
            </a:r>
            <a:endParaRPr lang="en-GB" dirty="0"/>
          </a:p>
        </p:txBody>
      </p:sp>
      <p:sp>
        <p:nvSpPr>
          <p:cNvPr id="7" name="Rectangle 3"/>
          <p:cNvSpPr txBox="1">
            <a:spLocks noChangeArrowheads="1"/>
          </p:cNvSpPr>
          <p:nvPr/>
        </p:nvSpPr>
        <p:spPr bwMode="auto">
          <a:xfrm>
            <a:off x="250825" y="1219200"/>
            <a:ext cx="3406775"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altLang="zh-CN" sz="1400" dirty="0" smtClean="0"/>
              <a:t>Goods equipped with sensor are transferring from one  warehouse/station to another. In a warehouse/station, there is one or multiple AP(s). The transferring system needs to track the goods for tracking purpose. During freight-forwarding or express-delivery, the goods stay in sleep mode. When arriving at a transfer station/warehouse, the local APs in a warehouse/station periodically or by event send WUP to wake up WUR devices for track the goods. Hundreds of WUR devices are within one AP’s coverage.</a:t>
            </a:r>
          </a:p>
          <a:p>
            <a:pPr>
              <a:spcBef>
                <a:spcPct val="20000"/>
              </a:spcBef>
            </a:pPr>
            <a:r>
              <a:rPr lang="en-US" altLang="en-US" sz="1600" b="1" u="sng" dirty="0" smtClean="0"/>
              <a:t>Applications</a:t>
            </a:r>
          </a:p>
          <a:p>
            <a:pPr>
              <a:spcBef>
                <a:spcPct val="20000"/>
              </a:spcBef>
            </a:pPr>
            <a:r>
              <a:rPr lang="en-US" altLang="en-US" sz="1400" dirty="0" smtClean="0"/>
              <a:t>Location request/report, wake up request/response</a:t>
            </a:r>
            <a:endParaRPr lang="en-US" altLang="en-US" sz="1400" dirty="0"/>
          </a:p>
          <a:p>
            <a:pPr>
              <a:spcBef>
                <a:spcPct val="20000"/>
              </a:spcBef>
            </a:pPr>
            <a:r>
              <a:rPr lang="en-US" altLang="en-US" sz="1600" b="1" u="sng" dirty="0" smtClean="0"/>
              <a:t>Traffic Conditions</a:t>
            </a:r>
          </a:p>
          <a:p>
            <a:pPr>
              <a:spcBef>
                <a:spcPct val="20000"/>
              </a:spcBef>
            </a:pPr>
            <a:r>
              <a:rPr lang="en-US" altLang="en-US" sz="1400" dirty="0" smtClean="0"/>
              <a:t>Interference with wake up packet transmission</a:t>
            </a:r>
          </a:p>
          <a:p>
            <a:pPr>
              <a:spcBef>
                <a:spcPct val="20000"/>
              </a:spcBef>
            </a:pPr>
            <a:endParaRPr lang="en-US" altLang="en-US" sz="1600" b="1" u="sng" dirty="0"/>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pic>
        <p:nvPicPr>
          <p:cNvPr id="12" name="Picture 2"/>
          <p:cNvPicPr>
            <a:picLocks noChangeAspect="1" noChangeArrowheads="1"/>
          </p:cNvPicPr>
          <p:nvPr/>
        </p:nvPicPr>
        <p:blipFill>
          <a:blip r:embed="rId3" cstate="print"/>
          <a:srcRect/>
          <a:stretch>
            <a:fillRect/>
          </a:stretch>
        </p:blipFill>
        <p:spPr bwMode="auto">
          <a:xfrm>
            <a:off x="3615003" y="4353900"/>
            <a:ext cx="4462197" cy="2123100"/>
          </a:xfrm>
          <a:prstGeom prst="rect">
            <a:avLst/>
          </a:prstGeom>
          <a:noFill/>
          <a:ln w="9525">
            <a:noFill/>
            <a:miter lim="800000"/>
            <a:headEnd/>
            <a:tailEnd/>
          </a:ln>
          <a:effectLst/>
        </p:spPr>
      </p:pic>
      <p:sp>
        <p:nvSpPr>
          <p:cNvPr id="13" name="Rectangle 3"/>
          <p:cNvSpPr txBox="1">
            <a:spLocks noChangeArrowheads="1"/>
          </p:cNvSpPr>
          <p:nvPr/>
        </p:nvSpPr>
        <p:spPr bwMode="auto">
          <a:xfrm>
            <a:off x="3657600" y="1219200"/>
            <a:ext cx="5029200"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a:spcBef>
                <a:spcPct val="20000"/>
              </a:spcBef>
            </a:pPr>
            <a:r>
              <a:rPr lang="en-US" altLang="en-US" sz="1400" dirty="0" smtClean="0"/>
              <a:t>STA1 is being delivered from location A to location C passing by station B for a stop. AP1,AP2 and AP3 are within a WUR group. All APs in the group will send WUP until it wake ups and locates the goods.</a:t>
            </a:r>
          </a:p>
          <a:p>
            <a:pPr>
              <a:spcBef>
                <a:spcPct val="20000"/>
              </a:spcBef>
            </a:pPr>
            <a:r>
              <a:rPr lang="en-US" sz="1600" b="1" u="sng" dirty="0" smtClean="0"/>
              <a:t>Requirements</a:t>
            </a:r>
          </a:p>
          <a:p>
            <a:pPr marL="0" lvl="1" indent="0">
              <a:spcBef>
                <a:spcPct val="20000"/>
              </a:spcBef>
            </a:pPr>
            <a:r>
              <a:rPr lang="en-US" altLang="zh-CN" sz="1400" dirty="0" smtClean="0"/>
              <a:t>WUR device keeps WUR on and consumes less energy compared with Bluetooth.</a:t>
            </a:r>
          </a:p>
          <a:p>
            <a:pPr marL="0" lvl="1" indent="0">
              <a:spcBef>
                <a:spcPct val="20000"/>
              </a:spcBef>
            </a:pPr>
            <a:r>
              <a:rPr lang="en-US" altLang="zh-CN" sz="1400" dirty="0" smtClean="0"/>
              <a:t> APs are able to send WUR message periodically or by event to a WUR, expecting to locate the WUR device.</a:t>
            </a:r>
            <a:br>
              <a:rPr lang="en-US" altLang="zh-CN" sz="1400" dirty="0" smtClean="0"/>
            </a:br>
            <a:r>
              <a:rPr lang="en-US" altLang="en-US" sz="1400" dirty="0" smtClean="0"/>
              <a:t>WUR grouping is needed to manage tracking STAs in a number of APs coverage.</a:t>
            </a:r>
          </a:p>
          <a:p>
            <a:pPr marL="0" lvl="1" indent="0">
              <a:spcBef>
                <a:spcPct val="20000"/>
              </a:spcBef>
            </a:pPr>
            <a:r>
              <a:rPr lang="en-US" altLang="en-US" sz="1400" dirty="0" smtClean="0"/>
              <a:t>WUR device has a unique identifier within the WUR group.</a:t>
            </a:r>
          </a:p>
          <a:p>
            <a:pPr>
              <a:spcBef>
                <a:spcPct val="20000"/>
              </a:spcBef>
            </a:pPr>
            <a:endParaRPr lang="en-US" sz="1600" b="1" u="sng" dirty="0"/>
          </a:p>
          <a:p>
            <a:pPr>
              <a:spcBef>
                <a:spcPct val="20000"/>
              </a:spcBef>
            </a:pPr>
            <a:endParaRPr lang="en-US" altLang="en-US" sz="1400" dirty="0"/>
          </a:p>
        </p:txBody>
      </p:sp>
      <p:sp>
        <p:nvSpPr>
          <p:cNvPr id="9"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July 2017</a:t>
            </a:r>
            <a:endParaRPr lang="en-GB" altLang="zh-C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Usage Model </a:t>
            </a:r>
            <a:r>
              <a:rPr lang="en-US" sz="2800" dirty="0" smtClean="0"/>
              <a:t>8: </a:t>
            </a:r>
            <a:r>
              <a:rPr lang="en-US" sz="2800" dirty="0"/>
              <a:t>Wake Up</a:t>
            </a:r>
            <a:br>
              <a:rPr lang="en-US" sz="2800" dirty="0"/>
            </a:br>
            <a:r>
              <a:rPr lang="en-US" sz="2800" dirty="0"/>
              <a:t>Vehicle-to-Pedestrian (V2P) Radio</a:t>
            </a:r>
          </a:p>
        </p:txBody>
      </p:sp>
      <p:sp>
        <p:nvSpPr>
          <p:cNvPr id="3" name="Content Placeholder 2"/>
          <p:cNvSpPr>
            <a:spLocks noGrp="1"/>
          </p:cNvSpPr>
          <p:nvPr>
            <p:ph sz="half" idx="1"/>
          </p:nvPr>
        </p:nvSpPr>
        <p:spPr>
          <a:xfrm>
            <a:off x="228600" y="1981200"/>
            <a:ext cx="3808413" cy="4113213"/>
          </a:xfrm>
        </p:spPr>
        <p:txBody>
          <a:bodyPr/>
          <a:lstStyle/>
          <a:p>
            <a:pPr marL="0" indent="0"/>
            <a:r>
              <a:rPr lang="en-US" sz="1600" u="sng" dirty="0"/>
              <a:t>Environment</a:t>
            </a:r>
          </a:p>
          <a:p>
            <a:pPr marL="0" indent="0"/>
            <a:r>
              <a:rPr lang="en-US" sz="1600" b="0" dirty="0"/>
              <a:t>Vehicles, Road Infrastructure and Pedestrian/Cyclist carried device.</a:t>
            </a:r>
          </a:p>
          <a:p>
            <a:pPr marL="0" indent="0"/>
            <a:r>
              <a:rPr lang="en-US" sz="1600" u="sng" dirty="0"/>
              <a:t>Applications</a:t>
            </a:r>
          </a:p>
          <a:p>
            <a:pPr marL="0" indent="0"/>
            <a:r>
              <a:rPr lang="en-US" sz="1600" b="0" dirty="0"/>
              <a:t>Trigger other devices to turn on (or off) automotive safety radio operation</a:t>
            </a:r>
          </a:p>
          <a:p>
            <a:pPr marL="0" indent="0"/>
            <a:r>
              <a:rPr lang="en-US" altLang="zh-CN" sz="1600" b="0" dirty="0"/>
              <a:t>Transmit </a:t>
            </a:r>
            <a:r>
              <a:rPr lang="en-US" altLang="zh-CN" sz="1600" b="0" dirty="0">
                <a:solidFill>
                  <a:srgbClr val="FF0000"/>
                </a:solidFill>
              </a:rPr>
              <a:t>Intelligent Transportation Systems (</a:t>
            </a:r>
            <a:r>
              <a:rPr lang="en-US" altLang="zh-CN" sz="1600" b="0" dirty="0"/>
              <a:t>ITS</a:t>
            </a:r>
            <a:r>
              <a:rPr lang="en-US" altLang="zh-CN" sz="1600" b="0" dirty="0">
                <a:solidFill>
                  <a:srgbClr val="FF0000"/>
                </a:solidFill>
              </a:rPr>
              <a:t>)</a:t>
            </a:r>
            <a:r>
              <a:rPr lang="en-US" altLang="zh-CN" sz="1600" b="0" dirty="0"/>
              <a:t> related information to very low power devices</a:t>
            </a:r>
          </a:p>
          <a:p>
            <a:pPr marL="0" indent="0"/>
            <a:r>
              <a:rPr lang="en-US" sz="1600" u="sng" dirty="0"/>
              <a:t>Traffic Conditions</a:t>
            </a:r>
          </a:p>
          <a:p>
            <a:pPr marL="0" indent="0"/>
            <a:r>
              <a:rPr lang="en-US" sz="1600" b="0" dirty="0"/>
              <a:t>802.11-</a:t>
            </a:r>
            <a:r>
              <a:rPr lang="en-US" altLang="zh-CN" sz="1600" b="0" i="1" dirty="0"/>
              <a:t> </a:t>
            </a:r>
            <a:r>
              <a:rPr lang="en-US" altLang="zh-CN" sz="1600" b="0" dirty="0">
                <a:solidFill>
                  <a:srgbClr val="FF0000"/>
                </a:solidFill>
              </a:rPr>
              <a:t>outside the context of a BSS (</a:t>
            </a:r>
            <a:r>
              <a:rPr lang="en-US" sz="1600" b="0" dirty="0"/>
              <a:t>OCB</a:t>
            </a:r>
            <a:r>
              <a:rPr lang="en-US" sz="1600" b="0" dirty="0">
                <a:solidFill>
                  <a:srgbClr val="FF0000"/>
                </a:solidFill>
              </a:rPr>
              <a:t>)</a:t>
            </a:r>
            <a:r>
              <a:rPr lang="en-US" sz="1600" b="0" dirty="0"/>
              <a:t> traffic, 802.11 traffic depending on channels used</a:t>
            </a:r>
          </a:p>
        </p:txBody>
      </p:sp>
      <p:sp>
        <p:nvSpPr>
          <p:cNvPr id="4" name="Content Placeholder 3"/>
          <p:cNvSpPr>
            <a:spLocks noGrp="1"/>
          </p:cNvSpPr>
          <p:nvPr>
            <p:ph sz="half" idx="2"/>
          </p:nvPr>
        </p:nvSpPr>
        <p:spPr>
          <a:xfrm>
            <a:off x="3962400" y="1981200"/>
            <a:ext cx="4953000" cy="4113213"/>
          </a:xfrm>
        </p:spPr>
        <p:txBody>
          <a:bodyPr/>
          <a:lstStyle/>
          <a:p>
            <a:pPr marL="0" indent="0"/>
            <a:r>
              <a:rPr lang="en-US" sz="1600" u="sng" dirty="0"/>
              <a:t>Use Case</a:t>
            </a:r>
          </a:p>
          <a:p>
            <a:pPr marL="0" indent="0"/>
            <a:r>
              <a:rPr lang="en-US" sz="1600" b="0" dirty="0"/>
              <a:t>1.Pedestrian/cyclist approaches dangerous intersection or moving vehicle. Infrastructure or vehicle sends wake up packet. Pedestrian/cyclist carried device turns on automotive safety radio operation (802.11-OCB).</a:t>
            </a:r>
          </a:p>
          <a:p>
            <a:pPr marL="0" indent="0"/>
            <a:r>
              <a:rPr lang="en-US" altLang="zh-CN" sz="1600" b="0" dirty="0"/>
              <a:t>2.Vehicle approaches pedestrian/cyclist. Vehicle transmits wake up packet. Pedestrian/cyclist receives ITS related information.</a:t>
            </a:r>
          </a:p>
          <a:p>
            <a:pPr marL="0" indent="0"/>
            <a:r>
              <a:rPr lang="en-US" sz="1600" u="sng" dirty="0"/>
              <a:t>Challenges and requirements</a:t>
            </a:r>
          </a:p>
          <a:p>
            <a:pPr marL="0" indent="0"/>
            <a:r>
              <a:rPr lang="en-US" sz="1600" b="0" dirty="0"/>
              <a:t>Operation outside the context of a BSS</a:t>
            </a:r>
          </a:p>
          <a:p>
            <a:pPr marL="0" indent="0"/>
            <a:r>
              <a:rPr lang="en-US" sz="1600" b="0" dirty="0"/>
              <a:t>Addressing as broadcast/unicast</a:t>
            </a:r>
          </a:p>
          <a:p>
            <a:pPr marL="0" indent="0"/>
            <a:r>
              <a:rPr lang="en-US" sz="1600" b="0" dirty="0"/>
              <a:t>If used in 5.9Ghz band, coexistence, channel choice</a:t>
            </a:r>
          </a:p>
          <a:p>
            <a:pPr marL="0" indent="0"/>
            <a:r>
              <a:rPr lang="en-US" altLang="zh-CN" sz="1600" b="0" dirty="0">
                <a:solidFill>
                  <a:srgbClr val="FF0000"/>
                </a:solidFill>
              </a:rPr>
              <a:t>Vendor Specific element an option in WUR Wakeup Trigger Frame</a:t>
            </a:r>
          </a:p>
          <a:p>
            <a:pPr marL="0" indent="0"/>
            <a:endParaRPr lang="en-US" sz="1600" b="0" dirty="0"/>
          </a:p>
        </p:txBody>
      </p:sp>
      <p:sp>
        <p:nvSpPr>
          <p:cNvPr id="6" name="Footer Placeholder 5"/>
          <p:cNvSpPr>
            <a:spLocks noGrp="1"/>
          </p:cNvSpPr>
          <p:nvPr>
            <p:ph type="ftr" idx="11"/>
          </p:nvPr>
        </p:nvSpPr>
        <p:spPr/>
        <p:txBody>
          <a:bodyPr/>
          <a:lstStyle/>
          <a:p>
            <a:r>
              <a:rPr lang="en-GB" altLang="zh-CN" dirty="0"/>
              <a:t>Ross Jian Yu, Huawei Technologies</a:t>
            </a:r>
          </a:p>
        </p:txBody>
      </p:sp>
      <p:sp>
        <p:nvSpPr>
          <p:cNvPr id="7" name="Slide Number Placeholder 6"/>
          <p:cNvSpPr>
            <a:spLocks noGrp="1"/>
          </p:cNvSpPr>
          <p:nvPr>
            <p:ph type="sldNum" idx="12"/>
          </p:nvPr>
        </p:nvSpPr>
        <p:spPr/>
        <p:txBody>
          <a:bodyPr/>
          <a:lstStyle/>
          <a:p>
            <a:r>
              <a:rPr lang="en-GB" dirty="0"/>
              <a:t>Slide </a:t>
            </a:r>
            <a:fld id="{1CD163DD-D5E7-41DA-95F2-71530C24F8C3}" type="slidenum">
              <a:rPr lang="en-GB" smtClean="0"/>
              <a:pPr/>
              <a:t>17</a:t>
            </a:fld>
            <a:endParaRPr lang="en-GB" dirty="0"/>
          </a:p>
        </p:txBody>
      </p:sp>
      <p:pic>
        <p:nvPicPr>
          <p:cNvPr id="8" name="Picture 2" descr="Image result for pedestrian"/>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08545" y="685800"/>
            <a:ext cx="1900819" cy="1677193"/>
          </a:xfrm>
          <a:prstGeom prst="rect">
            <a:avLst/>
          </a:prstGeom>
          <a:noFill/>
          <a:extLst>
            <a:ext uri="{909E8E84-426E-40DD-AFC4-6F175D3DCCD1}">
              <a14:hiddenFill xmlns="" xmlns:a14="http://schemas.microsoft.com/office/drawing/2010/main">
                <a:solidFill>
                  <a:srgbClr val="FFFFFF"/>
                </a:solidFill>
              </a14:hiddenFill>
            </a:ext>
          </a:extLst>
        </p:spPr>
      </p:pic>
      <p:sp>
        <p:nvSpPr>
          <p:cNvPr id="9"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July 2017</a:t>
            </a:r>
            <a:endParaRPr lang="en-GB" altLang="zh-CN" dirty="0"/>
          </a:p>
        </p:txBody>
      </p:sp>
    </p:spTree>
    <p:extLst>
      <p:ext uri="{BB962C8B-B14F-4D97-AF65-F5344CB8AC3E}">
        <p14:creationId xmlns="" xmlns:p14="http://schemas.microsoft.com/office/powerpoint/2010/main" val="755323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Summary and the Next Step</a:t>
            </a:r>
            <a:endParaRPr lang="en-US" dirty="0"/>
          </a:p>
        </p:txBody>
      </p:sp>
      <p:sp>
        <p:nvSpPr>
          <p:cNvPr id="3" name="内容占位符 2"/>
          <p:cNvSpPr>
            <a:spLocks noGrp="1"/>
          </p:cNvSpPr>
          <p:nvPr>
            <p:ph idx="1"/>
          </p:nvPr>
        </p:nvSpPr>
        <p:spPr/>
        <p:txBody>
          <a:bodyPr/>
          <a:lstStyle/>
          <a:p>
            <a:pPr>
              <a:buFont typeface="Arial" panose="020B0604020202020204" pitchFamily="34" charset="0"/>
              <a:buChar char="•"/>
            </a:pPr>
            <a:r>
              <a:rPr lang="en-US" dirty="0" smtClean="0"/>
              <a:t>We include several usage models in this usage model document following the format of 11ac/11ax.</a:t>
            </a:r>
          </a:p>
          <a:p>
            <a:pPr>
              <a:buFont typeface="Arial" panose="020B0604020202020204" pitchFamily="34" charset="0"/>
              <a:buChar char="•"/>
            </a:pPr>
            <a:endParaRPr lang="en-US" dirty="0"/>
          </a:p>
          <a:p>
            <a:pPr>
              <a:buFont typeface="Arial" panose="020B0604020202020204" pitchFamily="34" charset="0"/>
              <a:buChar char="•"/>
            </a:pPr>
            <a:r>
              <a:rPr lang="en-US" dirty="0"/>
              <a:t>Approve this document as the draft </a:t>
            </a:r>
            <a:r>
              <a:rPr lang="en-US" dirty="0" smtClean="0"/>
              <a:t>TG </a:t>
            </a:r>
            <a:r>
              <a:rPr lang="en-US" dirty="0"/>
              <a:t>Usage Models </a:t>
            </a:r>
            <a:r>
              <a:rPr lang="en-US" dirty="0" smtClean="0"/>
              <a:t>document draft</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More </a:t>
            </a:r>
            <a:r>
              <a:rPr lang="en-US" dirty="0"/>
              <a:t>usage models </a:t>
            </a:r>
            <a:r>
              <a:rPr lang="en-US" dirty="0" smtClean="0"/>
              <a:t>are welcome to be included in this document.</a:t>
            </a:r>
            <a:endParaRPr 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18</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7"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July 2017</a:t>
            </a:r>
            <a:endParaRPr lang="en-GB" altLang="zh-CN" dirty="0"/>
          </a:p>
        </p:txBody>
      </p:sp>
    </p:spTree>
    <p:extLst>
      <p:ext uri="{BB962C8B-B14F-4D97-AF65-F5344CB8AC3E}">
        <p14:creationId xmlns="" xmlns:p14="http://schemas.microsoft.com/office/powerpoint/2010/main" val="688855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Reference</a:t>
            </a:r>
            <a:endParaRPr lang="en-US" dirty="0"/>
          </a:p>
        </p:txBody>
      </p:sp>
      <p:sp>
        <p:nvSpPr>
          <p:cNvPr id="3" name="内容占位符 2"/>
          <p:cNvSpPr>
            <a:spLocks noGrp="1"/>
          </p:cNvSpPr>
          <p:nvPr>
            <p:ph idx="1"/>
          </p:nvPr>
        </p:nvSpPr>
        <p:spPr/>
        <p:txBody>
          <a:bodyPr/>
          <a:lstStyle/>
          <a:p>
            <a:pPr marL="457200" indent="-457200">
              <a:buAutoNum type="arabicPeriod"/>
            </a:pPr>
            <a:r>
              <a:rPr lang="en-US" sz="2000" dirty="0" smtClean="0"/>
              <a:t>11-16-1465-00-0wur-wur-usage-model</a:t>
            </a:r>
          </a:p>
          <a:p>
            <a:pPr marL="457200" indent="-457200">
              <a:buFont typeface="Times New Roman" pitchFamily="16" charset="0"/>
              <a:buAutoNum type="arabicPeriod"/>
            </a:pPr>
            <a:r>
              <a:rPr lang="en-US" sz="2000" dirty="0" smtClean="0"/>
              <a:t>11-13-0657-06-0hew-hew-sg-usage-models-and-requirements-liaison-with-wfa</a:t>
            </a:r>
          </a:p>
          <a:p>
            <a:pPr marL="457200" indent="-457200">
              <a:buFont typeface="Times New Roman" pitchFamily="16" charset="0"/>
              <a:buAutoNum type="arabicPeriod"/>
            </a:pPr>
            <a:r>
              <a:rPr lang="en-US" sz="2000" dirty="0" smtClean="0"/>
              <a:t>11-17-0038-00-00ba-wur-reconnection-use-case</a:t>
            </a:r>
          </a:p>
          <a:p>
            <a:pPr marL="457200" indent="-457200">
              <a:buFont typeface="Times New Roman" pitchFamily="16" charset="0"/>
              <a:buAutoNum type="arabicPeriod"/>
            </a:pPr>
            <a:r>
              <a:rPr lang="en-US" sz="2000" dirty="0" smtClean="0"/>
              <a:t>11-17-0034-00-00ba-wur-use-cases-and-requirements</a:t>
            </a:r>
          </a:p>
          <a:p>
            <a:pPr marL="457200" indent="-457200">
              <a:buFont typeface="Times New Roman" pitchFamily="16" charset="0"/>
              <a:buAutoNum type="arabicPeriod"/>
            </a:pPr>
            <a:r>
              <a:rPr lang="en-US" sz="2000" dirty="0" smtClean="0"/>
              <a:t>11-16-0974-00-0wur-wur-usage-scenarios-and-applications</a:t>
            </a:r>
          </a:p>
          <a:p>
            <a:pPr marL="457200" indent="-457200">
              <a:buFont typeface="Times New Roman" pitchFamily="16" charset="0"/>
              <a:buAutoNum type="arabicPeriod"/>
            </a:pPr>
            <a:r>
              <a:rPr lang="en-US" sz="2000" dirty="0" smtClean="0"/>
              <a:t>11-16-0931-00-0wur-demand-on-roaming-for-wur</a:t>
            </a:r>
          </a:p>
          <a:p>
            <a:pPr marL="457200" indent="-457200">
              <a:buFont typeface="Times New Roman" pitchFamily="16" charset="0"/>
              <a:buAutoNum type="arabicPeriod"/>
            </a:pPr>
            <a:r>
              <a:rPr lang="en-US" sz="2000" dirty="0" smtClean="0">
                <a:solidFill>
                  <a:srgbClr val="FF0000"/>
                </a:solidFill>
              </a:rPr>
              <a:t>11-17-0372-01-00ba-additional-usage-models-for-wur </a:t>
            </a:r>
          </a:p>
          <a:p>
            <a:pPr marL="457200" indent="-457200">
              <a:buFont typeface="Times New Roman" pitchFamily="16" charset="0"/>
              <a:buAutoNum type="arabicPeriod"/>
            </a:pPr>
            <a:r>
              <a:rPr lang="en-US" sz="2000" dirty="0" smtClean="0">
                <a:solidFill>
                  <a:srgbClr val="FF0000"/>
                </a:solidFill>
              </a:rPr>
              <a:t>11-17-0406-02-00ba-use-cases-for-wur-in-its</a:t>
            </a:r>
          </a:p>
          <a:p>
            <a:pPr marL="457200" indent="-457200">
              <a:buFont typeface="Times New Roman" pitchFamily="16" charset="0"/>
              <a:buAutoNum type="arabicPeriod"/>
            </a:pPr>
            <a:r>
              <a:rPr lang="en-US" sz="2000" smtClean="0">
                <a:solidFill>
                  <a:srgbClr val="FF0000"/>
                </a:solidFill>
              </a:rPr>
              <a:t>11-17-0982-01-00ba-more-on-wake-up-ap-usage-model</a:t>
            </a:r>
            <a:endParaRPr lang="en-US" sz="2000" dirty="0">
              <a:solidFill>
                <a:srgbClr val="FF0000"/>
              </a:solidFill>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19</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7"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July 2017</a:t>
            </a:r>
            <a:endParaRPr lang="en-GB" altLang="zh-CN" dirty="0"/>
          </a:p>
        </p:txBody>
      </p:sp>
    </p:spTree>
    <p:extLst>
      <p:ext uri="{BB962C8B-B14F-4D97-AF65-F5344CB8AC3E}">
        <p14:creationId xmlns="" xmlns:p14="http://schemas.microsoft.com/office/powerpoint/2010/main" val="762064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2</a:t>
            </a:fld>
            <a:endParaRPr lang="en-GB" dirty="0"/>
          </a:p>
        </p:txBody>
      </p:sp>
      <p:sp>
        <p:nvSpPr>
          <p:cNvPr id="5" name="页脚占位符 4"/>
          <p:cNvSpPr>
            <a:spLocks noGrp="1"/>
          </p:cNvSpPr>
          <p:nvPr>
            <p:ph type="ftr" idx="14"/>
          </p:nvPr>
        </p:nvSpPr>
        <p:spPr/>
        <p:txBody>
          <a:bodyPr/>
          <a:lstStyle/>
          <a:p>
            <a:r>
              <a:rPr lang="en-GB" smtClean="0"/>
              <a:t>Ross Jian Yu, Huawei Technologies</a:t>
            </a:r>
            <a:endParaRPr lang="en-GB" dirty="0"/>
          </a:p>
        </p:txBody>
      </p:sp>
      <p:sp>
        <p:nvSpPr>
          <p:cNvPr id="7" name="Rectangle 4"/>
          <p:cNvSpPr>
            <a:spLocks noChangeArrowheads="1"/>
          </p:cNvSpPr>
          <p:nvPr/>
        </p:nvSpPr>
        <p:spPr bwMode="auto">
          <a:xfrm>
            <a:off x="742950" y="1219200"/>
            <a:ext cx="215265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smtClean="0">
                <a:solidFill>
                  <a:srgbClr val="000000"/>
                </a:solidFill>
              </a:rPr>
              <a:t>Authors (cont’d):</a:t>
            </a:r>
            <a:endParaRPr lang="en-GB" sz="2000" dirty="0">
              <a:solidFill>
                <a:srgbClr val="000000"/>
              </a:solidFill>
            </a:endParaRPr>
          </a:p>
        </p:txBody>
      </p:sp>
      <p:graphicFrame>
        <p:nvGraphicFramePr>
          <p:cNvPr id="15362" name="Object 2"/>
          <p:cNvGraphicFramePr>
            <a:graphicFrameLocks noChangeAspect="1"/>
          </p:cNvGraphicFramePr>
          <p:nvPr>
            <p:extLst>
              <p:ext uri="{D42A27DB-BD31-4B8C-83A1-F6EECF244321}">
                <p14:modId xmlns="" xmlns:p14="http://schemas.microsoft.com/office/powerpoint/2010/main" val="3925513358"/>
              </p:ext>
            </p:extLst>
          </p:nvPr>
        </p:nvGraphicFramePr>
        <p:xfrm>
          <a:off x="1077913" y="1692275"/>
          <a:ext cx="7269162" cy="4419600"/>
        </p:xfrm>
        <a:graphic>
          <a:graphicData uri="http://schemas.openxmlformats.org/presentationml/2006/ole">
            <p:oleObj spid="_x0000_s15364" name="Document" r:id="rId3" imgW="9704013" imgH="5887233" progId="Word.Document.8">
              <p:embed/>
            </p:oleObj>
          </a:graphicData>
        </a:graphic>
      </p:graphicFrame>
      <p:sp>
        <p:nvSpPr>
          <p:cNvPr id="9"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July 2017</a:t>
            </a:r>
            <a:endParaRPr lang="en-GB" altLang="zh-C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Motion</a:t>
            </a:r>
            <a:endParaRPr lang="zh-CN" altLang="en-US" dirty="0"/>
          </a:p>
        </p:txBody>
      </p:sp>
      <p:sp>
        <p:nvSpPr>
          <p:cNvPr id="3" name="内容占位符 2"/>
          <p:cNvSpPr>
            <a:spLocks noGrp="1"/>
          </p:cNvSpPr>
          <p:nvPr>
            <p:ph idx="1"/>
          </p:nvPr>
        </p:nvSpPr>
        <p:spPr/>
        <p:txBody>
          <a:bodyPr/>
          <a:lstStyle/>
          <a:p>
            <a:r>
              <a:rPr lang="en-US" altLang="zh-CN" dirty="0" smtClean="0"/>
              <a:t>Move to approve this document (</a:t>
            </a:r>
            <a:r>
              <a:rPr lang="en-US" altLang="zh-CN" dirty="0" smtClean="0"/>
              <a:t>11-17/0029r9) </a:t>
            </a:r>
            <a:r>
              <a:rPr lang="en-US" altLang="zh-CN" dirty="0" smtClean="0"/>
              <a:t>as the draft </a:t>
            </a:r>
            <a:r>
              <a:rPr lang="en-US" altLang="zh-CN" dirty="0" err="1" smtClean="0"/>
              <a:t>TGba</a:t>
            </a:r>
            <a:r>
              <a:rPr lang="en-US" altLang="zh-CN" dirty="0" smtClean="0"/>
              <a:t> Usage Models document</a:t>
            </a:r>
          </a:p>
          <a:p>
            <a:endParaRPr lang="en-US" altLang="zh-CN" dirty="0" smtClean="0"/>
          </a:p>
          <a:p>
            <a:r>
              <a:rPr lang="en-US" altLang="zh-CN" dirty="0" smtClean="0"/>
              <a:t>Mover: Ross Jian Yu</a:t>
            </a:r>
          </a:p>
          <a:p>
            <a:r>
              <a:rPr lang="en-US" altLang="zh-CN" dirty="0" smtClean="0"/>
              <a:t>Second: </a:t>
            </a:r>
          </a:p>
          <a:p>
            <a:endParaRPr lang="en-US" altLang="zh-CN" dirty="0" smtClean="0"/>
          </a:p>
          <a:p>
            <a:r>
              <a:rPr lang="en-US" altLang="zh-CN" dirty="0" smtClean="0"/>
              <a:t>Y</a:t>
            </a:r>
          </a:p>
          <a:p>
            <a:r>
              <a:rPr lang="en-US" altLang="zh-CN" dirty="0" smtClean="0"/>
              <a:t>N</a:t>
            </a:r>
          </a:p>
          <a:p>
            <a:r>
              <a:rPr lang="en-US" altLang="zh-CN" dirty="0" smtClean="0"/>
              <a:t>A</a:t>
            </a:r>
          </a:p>
          <a:p>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20</a:t>
            </a:fld>
            <a:endParaRPr lang="en-GB" dirty="0"/>
          </a:p>
        </p:txBody>
      </p:sp>
      <p:sp>
        <p:nvSpPr>
          <p:cNvPr id="5" name="页脚占位符 4"/>
          <p:cNvSpPr>
            <a:spLocks noGrp="1"/>
          </p:cNvSpPr>
          <p:nvPr>
            <p:ph type="ftr" idx="14"/>
          </p:nvPr>
        </p:nvSpPr>
        <p:spPr/>
        <p:txBody>
          <a:bodyPr/>
          <a:lstStyle/>
          <a:p>
            <a:r>
              <a:rPr lang="en-GB" smtClean="0"/>
              <a:t>Ross Jian Yu, Huawei Technologies</a:t>
            </a:r>
            <a:endParaRPr lang="en-GB" dirty="0"/>
          </a:p>
        </p:txBody>
      </p:sp>
      <p:sp>
        <p:nvSpPr>
          <p:cNvPr id="10"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July 2017</a:t>
            </a:r>
            <a:endParaRPr lang="en-GB" altLang="zh-C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dirty="0" smtClean="0"/>
              <a:t>Background</a:t>
            </a:r>
            <a:endParaRPr lang="en-GB" dirty="0"/>
          </a:p>
        </p:txBody>
      </p:sp>
      <p:sp>
        <p:nvSpPr>
          <p:cNvPr id="4098" name="Rectangle 2"/>
          <p:cNvSpPr>
            <a:spLocks noGrp="1" noChangeArrowheads="1"/>
          </p:cNvSpPr>
          <p:nvPr>
            <p:ph idx="1"/>
          </p:nvPr>
        </p:nvSpPr>
        <p:spPr>
          <a:xfrm>
            <a:off x="533400" y="1981200"/>
            <a:ext cx="7770813" cy="4113213"/>
          </a:xfrm>
        </p:spPr>
        <p:txBody>
          <a:bodyPr/>
          <a:lstStyle/>
          <a:p>
            <a:pPr marL="685800">
              <a:buFont typeface="Arial" panose="020B0604020202020204" pitchFamily="34" charset="0"/>
              <a:buChar char="•"/>
            </a:pPr>
            <a:r>
              <a:rPr lang="en-US" sz="2000" dirty="0"/>
              <a:t>To support the definition of a wake up radio WLAN standard, this document attempts to </a:t>
            </a:r>
            <a:r>
              <a:rPr lang="en-US" sz="2000" dirty="0" smtClean="0"/>
              <a:t>list </a:t>
            </a:r>
            <a:r>
              <a:rPr lang="en-US" sz="2000" dirty="0"/>
              <a:t>several usage models</a:t>
            </a:r>
            <a:r>
              <a:rPr lang="en-US" sz="2000" dirty="0" smtClean="0"/>
              <a:t>. </a:t>
            </a:r>
            <a:endParaRPr lang="en-US" sz="2000" dirty="0"/>
          </a:p>
        </p:txBody>
      </p:sp>
      <p:sp>
        <p:nvSpPr>
          <p:cNvPr id="6" name="Slide Number Placeholder 5"/>
          <p:cNvSpPr>
            <a:spLocks noGrp="1"/>
          </p:cNvSpPr>
          <p:nvPr>
            <p:ph type="sldNum" idx="12"/>
          </p:nvPr>
        </p:nvSpPr>
        <p:spPr/>
        <p:txBody>
          <a:bodyPr/>
          <a:lstStyle/>
          <a:p>
            <a:r>
              <a:rPr lang="en-GB" smtClean="0"/>
              <a:t>Slide </a:t>
            </a:r>
            <a:fld id="{351F4386-A5E2-41A1-B4D0-BE653C929E06}" type="slidenum">
              <a:rPr lang="en-GB" smtClean="0"/>
              <a:pPr/>
              <a:t>3</a:t>
            </a:fld>
            <a:endParaRPr lang="en-GB"/>
          </a:p>
        </p:txBody>
      </p:sp>
      <p:sp>
        <p:nvSpPr>
          <p:cNvPr id="11"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Ross Jian Yu, Huawei Technologies</a:t>
            </a:r>
            <a:endParaRPr lang="en-GB" altLang="zh-CN" dirty="0"/>
          </a:p>
        </p:txBody>
      </p:sp>
      <p:sp>
        <p:nvSpPr>
          <p:cNvPr id="8"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July 2017</a:t>
            </a:r>
            <a:endParaRPr lang="en-GB" altLang="zh-CN"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dirty="0" smtClean="0"/>
              <a:t>Terminology</a:t>
            </a:r>
            <a:endParaRPr 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7" name="Rectangle 3"/>
          <p:cNvSpPr txBox="1">
            <a:spLocks noChangeArrowheads="1"/>
          </p:cNvSpPr>
          <p:nvPr/>
        </p:nvSpPr>
        <p:spPr bwMode="auto">
          <a:xfrm>
            <a:off x="684213" y="1700213"/>
            <a:ext cx="7989887" cy="468153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defRPr/>
            </a:pPr>
            <a:r>
              <a:rPr lang="en-US" sz="1800" kern="0" dirty="0" smtClean="0">
                <a:ea typeface="ＭＳ Ｐゴシック" pitchFamily="34" charset="-128"/>
              </a:rPr>
              <a:t>Usage Model – A usage model is the combination of all the things below; not to be confused with a use case which is the specific set of steps to accomplish a particular task. </a:t>
            </a:r>
          </a:p>
          <a:p>
            <a:pPr>
              <a:defRPr/>
            </a:pPr>
            <a:r>
              <a:rPr lang="en-US" sz="1800" kern="0" dirty="0" smtClean="0">
                <a:ea typeface="ＭＳ Ｐゴシック" pitchFamily="34" charset="-128"/>
              </a:rPr>
              <a:t>Application </a:t>
            </a:r>
            <a:r>
              <a:rPr lang="en-US" sz="1800" b="0" kern="0" dirty="0" smtClean="0">
                <a:ea typeface="ＭＳ Ｐゴシック" pitchFamily="34" charset="-128"/>
              </a:rPr>
              <a:t>– A source and/or sink of wireless data that relates to a particular type of user activity. Examples are streaming video and VoIP.</a:t>
            </a:r>
          </a:p>
          <a:p>
            <a:pPr>
              <a:defRPr/>
            </a:pPr>
            <a:r>
              <a:rPr lang="en-US" sz="1800" kern="0" dirty="0" smtClean="0">
                <a:ea typeface="ＭＳ Ｐゴシック" pitchFamily="34" charset="-128"/>
              </a:rPr>
              <a:t>Environment </a:t>
            </a:r>
            <a:r>
              <a:rPr lang="en-US" sz="1800" b="0" kern="0" dirty="0" smtClean="0">
                <a:ea typeface="ＭＳ Ｐゴシック" pitchFamily="34" charset="-128"/>
              </a:rPr>
              <a:t>– The type of place in which the network of the use case is deployed, such as home, outdoor, hot spot, enterprise, metropolitan area, etc.</a:t>
            </a:r>
          </a:p>
          <a:p>
            <a:pPr>
              <a:defRPr/>
            </a:pPr>
            <a:r>
              <a:rPr lang="en-US" sz="1800" kern="0" dirty="0" smtClean="0">
                <a:ea typeface="ＭＳ Ｐゴシック" pitchFamily="34" charset="-128"/>
              </a:rPr>
              <a:t>Traffic Conditions </a:t>
            </a:r>
            <a:r>
              <a:rPr lang="en-US" sz="1800" b="0" kern="0" dirty="0" smtClean="0">
                <a:ea typeface="ＭＳ Ｐゴシック" pitchFamily="34" charset="-128"/>
              </a:rPr>
              <a:t>– General background traffic or interference that is expected while the use case steps are occurring. Overlapping BSSs, existing video streams, and interference from cordless phones are all examples of traffic conditions.</a:t>
            </a:r>
          </a:p>
          <a:p>
            <a:pPr>
              <a:defRPr/>
            </a:pPr>
            <a:r>
              <a:rPr lang="en-US" sz="1800" kern="0" dirty="0" smtClean="0">
                <a:ea typeface="ＭＳ Ｐゴシック" pitchFamily="34" charset="-128"/>
              </a:rPr>
              <a:t>Use Case </a:t>
            </a:r>
            <a:r>
              <a:rPr lang="en-US" sz="1800" b="0" kern="0" dirty="0" smtClean="0">
                <a:ea typeface="ＭＳ Ｐゴシック" pitchFamily="34" charset="-128"/>
              </a:rPr>
              <a:t>– A use case is task oriented. It describes the specific step-by-step actions performed by a user or device. One use case example is a user starting and stopping a video stream.</a:t>
            </a:r>
            <a:endParaRPr lang="en-US" sz="1800" b="0" kern="0" dirty="0">
              <a:ea typeface="ＭＳ Ｐゴシック" pitchFamily="34" charset="-128"/>
            </a:endParaRPr>
          </a:p>
        </p:txBody>
      </p:sp>
      <p:sp>
        <p:nvSpPr>
          <p:cNvPr id="8"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July 2017</a:t>
            </a:r>
            <a:endParaRPr lang="en-GB" altLang="zh-CN" dirty="0"/>
          </a:p>
        </p:txBody>
      </p:sp>
    </p:spTree>
    <p:extLst>
      <p:ext uri="{BB962C8B-B14F-4D97-AF65-F5344CB8AC3E}">
        <p14:creationId xmlns="" xmlns:p14="http://schemas.microsoft.com/office/powerpoint/2010/main" val="1928841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List of Usage Models</a:t>
            </a:r>
            <a:endParaRPr lang="en-US" dirty="0"/>
          </a:p>
        </p:txBody>
      </p:sp>
      <p:graphicFrame>
        <p:nvGraphicFramePr>
          <p:cNvPr id="8" name="内容占位符 7"/>
          <p:cNvGraphicFramePr>
            <a:graphicFrameLocks noGrp="1"/>
          </p:cNvGraphicFramePr>
          <p:nvPr>
            <p:ph idx="1"/>
            <p:extLst>
              <p:ext uri="{D42A27DB-BD31-4B8C-83A1-F6EECF244321}">
                <p14:modId xmlns="" xmlns:p14="http://schemas.microsoft.com/office/powerpoint/2010/main" val="3022084740"/>
              </p:ext>
            </p:extLst>
          </p:nvPr>
        </p:nvGraphicFramePr>
        <p:xfrm>
          <a:off x="1981200" y="1524000"/>
          <a:ext cx="5562866" cy="3723640"/>
        </p:xfrm>
        <a:graphic>
          <a:graphicData uri="http://schemas.openxmlformats.org/drawingml/2006/table">
            <a:tbl>
              <a:tblPr firstRow="1" bandRow="1">
                <a:tableStyleId>{5C22544A-7EE6-4342-B048-85BDC9FD1C3A}</a:tableStyleId>
              </a:tblPr>
              <a:tblGrid>
                <a:gridCol w="1371867"/>
                <a:gridCol w="4190999"/>
              </a:tblGrid>
              <a:tr h="370840">
                <a:tc>
                  <a:txBody>
                    <a:bodyPr/>
                    <a:lstStyle/>
                    <a:p>
                      <a:r>
                        <a:rPr lang="en-US" dirty="0" smtClean="0">
                          <a:solidFill>
                            <a:schemeClr val="tx1"/>
                          </a:solidFill>
                        </a:rPr>
                        <a:t>Model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Usage Model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1</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Smart Home</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2</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Warehouse</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3</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Outdoor Cattle Farms</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4</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altLang="zh-CN" sz="1400" kern="1200" dirty="0" smtClean="0">
                          <a:solidFill>
                            <a:schemeClr val="dk1"/>
                          </a:solidFill>
                          <a:effectLst/>
                          <a:latin typeface="Times New Roman" panose="02020603050405020304" pitchFamily="18" charset="0"/>
                          <a:ea typeface="Times New Roman" panose="02020603050405020304" pitchFamily="18" charset="0"/>
                          <a:cs typeface="+mn-cs"/>
                        </a:rPr>
                        <a:t>Sensor Network Synchronized Wake Up</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5</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Wearable Devices Unsynchronized Wake Up</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6</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GB" sz="1400" kern="1200" dirty="0" smtClean="0">
                          <a:solidFill>
                            <a:schemeClr val="dk1"/>
                          </a:solidFill>
                          <a:effectLst/>
                          <a:latin typeface="Times New Roman" panose="02020603050405020304" pitchFamily="18" charset="0"/>
                          <a:ea typeface="Times New Roman" panose="02020603050405020304" pitchFamily="18" charset="0"/>
                          <a:cs typeface="+mn-cs"/>
                        </a:rPr>
                        <a:t>Wearable Devices Reconnection</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400" kern="1200" dirty="0" smtClean="0">
                          <a:solidFill>
                            <a:schemeClr val="tx1"/>
                          </a:solidFill>
                          <a:effectLst/>
                          <a:latin typeface="Times New Roman" panose="02020603050405020304" pitchFamily="18" charset="0"/>
                          <a:ea typeface="Times New Roman" panose="02020603050405020304" pitchFamily="18" charset="0"/>
                          <a:cs typeface="+mn-cs"/>
                        </a:rPr>
                        <a:t>7 </a:t>
                      </a:r>
                      <a:endParaRPr lang="en-US" sz="1400" kern="1200" dirty="0">
                        <a:solidFill>
                          <a:schemeClr val="tx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400" kern="1200" dirty="0" smtClean="0">
                          <a:solidFill>
                            <a:schemeClr val="tx1"/>
                          </a:solidFill>
                          <a:effectLst/>
                          <a:latin typeface="Times New Roman" panose="02020603050405020304" pitchFamily="18" charset="0"/>
                          <a:ea typeface="Times New Roman" panose="02020603050405020304" pitchFamily="18" charset="0"/>
                          <a:cs typeface="+mn-cs"/>
                        </a:rPr>
                        <a:t>Moving Goods Tracking Wake Up</a:t>
                      </a:r>
                      <a:endParaRPr lang="en-US" sz="1400" kern="1200" dirty="0">
                        <a:solidFill>
                          <a:schemeClr val="tx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6080">
                <a:tc>
                  <a:txBody>
                    <a:bodyPr/>
                    <a:lstStyle/>
                    <a:p>
                      <a:pPr marL="0" algn="l" defTabSz="914400" rtl="0" eaLnBrk="1" latinLnBrk="0" hangingPunct="0">
                        <a:spcAft>
                          <a:spcPts val="0"/>
                        </a:spcAft>
                      </a:pPr>
                      <a:r>
                        <a:rPr lang="en-GB" sz="1400" strike="sngStrike" kern="1200" dirty="0" smtClean="0">
                          <a:solidFill>
                            <a:srgbClr val="FF0000"/>
                          </a:solidFill>
                          <a:effectLst/>
                          <a:latin typeface="Times New Roman" panose="02020603050405020304" pitchFamily="18" charset="0"/>
                          <a:ea typeface="Times New Roman" panose="02020603050405020304" pitchFamily="18" charset="0"/>
                          <a:cs typeface="+mn-cs"/>
                        </a:rPr>
                        <a:t>8</a:t>
                      </a:r>
                      <a:endParaRPr lang="en-US" sz="1400" strike="sngStrike" kern="1200" dirty="0">
                        <a:solidFill>
                          <a:srgbClr val="FF0000"/>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US" sz="1400" strike="sngStrike" kern="1200" dirty="0" smtClean="0">
                          <a:solidFill>
                            <a:srgbClr val="FF0000"/>
                          </a:solidFill>
                          <a:effectLst/>
                          <a:latin typeface="Times New Roman" panose="02020603050405020304" pitchFamily="18" charset="0"/>
                          <a:ea typeface="Times New Roman" panose="02020603050405020304" pitchFamily="18" charset="0"/>
                          <a:cs typeface="+mn-cs"/>
                        </a:rPr>
                        <a:t>Wake Up AP</a:t>
                      </a:r>
                      <a:endParaRPr lang="en-US" sz="1400" strike="sngStrike" kern="1200" dirty="0">
                        <a:solidFill>
                          <a:srgbClr val="FF0000"/>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US" sz="1400" strike="sngStrike" kern="1200" dirty="0" smtClean="0">
                          <a:solidFill>
                            <a:srgbClr val="FF0000"/>
                          </a:solidFill>
                          <a:effectLst/>
                          <a:latin typeface="Times New Roman" panose="02020603050405020304" pitchFamily="18" charset="0"/>
                          <a:ea typeface="Times New Roman" panose="02020603050405020304" pitchFamily="18" charset="0"/>
                          <a:cs typeface="+mn-cs"/>
                        </a:rPr>
                        <a:t>9</a:t>
                      </a:r>
                      <a:r>
                        <a:rPr lang="en-US" sz="1400" strike="noStrike" kern="1200" dirty="0" smtClean="0">
                          <a:solidFill>
                            <a:srgbClr val="FF0000"/>
                          </a:solidFill>
                          <a:effectLst/>
                          <a:latin typeface="Times New Roman" panose="02020603050405020304" pitchFamily="18" charset="0"/>
                          <a:ea typeface="Times New Roman" panose="02020603050405020304" pitchFamily="18" charset="0"/>
                          <a:cs typeface="+mn-cs"/>
                        </a:rPr>
                        <a:t>8</a:t>
                      </a:r>
                      <a:endParaRPr lang="en-US" sz="1400" strike="noStrike" kern="1200" dirty="0">
                        <a:solidFill>
                          <a:srgbClr val="FF0000"/>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US" altLang="zh-CN" sz="1400" dirty="0" smtClean="0">
                          <a:solidFill>
                            <a:srgbClr val="FF0000"/>
                          </a:solidFill>
                        </a:rPr>
                        <a:t>Wake Up Vehicle-to-Pedestrian  Radio</a:t>
                      </a:r>
                      <a:endParaRPr lang="en-US" sz="1400" kern="1200" dirty="0">
                        <a:solidFill>
                          <a:srgbClr val="FF0000"/>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7"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July 2017</a:t>
            </a:r>
            <a:endParaRPr lang="en-GB" altLang="zh-CN" dirty="0"/>
          </a:p>
        </p:txBody>
      </p:sp>
    </p:spTree>
    <p:extLst>
      <p:ext uri="{BB962C8B-B14F-4D97-AF65-F5344CB8AC3E}">
        <p14:creationId xmlns="" xmlns:p14="http://schemas.microsoft.com/office/powerpoint/2010/main" val="1722748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0813" cy="693738"/>
          </a:xfrm>
        </p:spPr>
        <p:txBody>
          <a:bodyPr/>
          <a:lstStyle/>
          <a:p>
            <a:r>
              <a:rPr lang="en-US" dirty="0"/>
              <a:t>Usage Model 1: Smart Home</a:t>
            </a:r>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6</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9" name="Rectangle 3"/>
          <p:cNvSpPr txBox="1">
            <a:spLocks noChangeArrowheads="1"/>
          </p:cNvSpPr>
          <p:nvPr/>
        </p:nvSpPr>
        <p:spPr bwMode="auto">
          <a:xfrm>
            <a:off x="228600" y="990600"/>
            <a:ext cx="4343401"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sz="1400" dirty="0"/>
              <a:t>In a </a:t>
            </a:r>
            <a:r>
              <a:rPr lang="en-US" sz="1400" dirty="0" smtClean="0"/>
              <a:t>house/apartment/smart building, </a:t>
            </a:r>
            <a:r>
              <a:rPr lang="en-US" sz="1400" dirty="0"/>
              <a:t>an AP and </a:t>
            </a:r>
            <a:r>
              <a:rPr lang="en-US" sz="1400" dirty="0" smtClean="0"/>
              <a:t>8~20 </a:t>
            </a:r>
            <a:r>
              <a:rPr lang="en-US" sz="1400" dirty="0"/>
              <a:t>devices are arranged naturally from the perspective of the house/apartment </a:t>
            </a:r>
            <a:r>
              <a:rPr lang="en-US" sz="1400" dirty="0" smtClean="0"/>
              <a:t>occupant per house/apartment. The smart building contains 100 apartments (5 floors * 20/floor).</a:t>
            </a:r>
          </a:p>
          <a:p>
            <a:pPr>
              <a:spcBef>
                <a:spcPct val="20000"/>
              </a:spcBef>
            </a:pPr>
            <a:r>
              <a:rPr lang="en-US" sz="1400" dirty="0"/>
              <a:t>Some STAs (e.g., </a:t>
            </a:r>
            <a:r>
              <a:rPr lang="en-US" sz="1400" dirty="0" smtClean="0"/>
              <a:t>TV) </a:t>
            </a:r>
            <a:r>
              <a:rPr lang="en-US" sz="1400" dirty="0"/>
              <a:t>don’t need to consider the power </a:t>
            </a:r>
            <a:r>
              <a:rPr lang="en-US" sz="1400" dirty="0" smtClean="0"/>
              <a:t>consumption </a:t>
            </a:r>
            <a:r>
              <a:rPr lang="en-US" sz="1400" dirty="0"/>
              <a:t>whilst some STAs (e.g., smart-curtain, smart-door) are equipped with coin batteries which expect to last for several years. Besides, a few sensors are used to collect the information of the house</a:t>
            </a:r>
            <a:r>
              <a:rPr lang="en-US" sz="1400" dirty="0" smtClean="0"/>
              <a:t>. WUR is targeted to the power sensitive devices.</a:t>
            </a:r>
          </a:p>
          <a:p>
            <a:pPr>
              <a:spcBef>
                <a:spcPct val="20000"/>
              </a:spcBef>
            </a:pPr>
            <a:r>
              <a:rPr lang="en-US" altLang="en-US" sz="1600" b="1" u="sng" dirty="0" smtClean="0"/>
              <a:t>Applications</a:t>
            </a:r>
            <a:endParaRPr lang="en-US" altLang="en-US" sz="1600" b="1" u="sng" dirty="0"/>
          </a:p>
          <a:p>
            <a:pPr>
              <a:spcBef>
                <a:spcPct val="20000"/>
              </a:spcBef>
            </a:pPr>
            <a:r>
              <a:rPr lang="en-US" altLang="en-US" sz="1400" dirty="0"/>
              <a:t>Cloud based applications supporting video streaming with 8k resolution. </a:t>
            </a:r>
          </a:p>
          <a:p>
            <a:pPr>
              <a:spcBef>
                <a:spcPct val="20000"/>
              </a:spcBef>
            </a:pPr>
            <a:r>
              <a:rPr lang="en-US" altLang="en-US" sz="1400" dirty="0"/>
              <a:t>Video throughput assumptions are: ~112Mbps per STA, delay is &lt; 200ms, 1.0E-3 PER. </a:t>
            </a:r>
          </a:p>
          <a:p>
            <a:r>
              <a:rPr lang="en-US" altLang="en-US" sz="1400" dirty="0"/>
              <a:t>Online game</a:t>
            </a:r>
          </a:p>
          <a:p>
            <a:r>
              <a:rPr lang="en-US" altLang="en-US" sz="1400" dirty="0"/>
              <a:t>Cloud-based application </a:t>
            </a:r>
            <a:r>
              <a:rPr lang="en-US" altLang="en-US" sz="1400" dirty="0" smtClean="0"/>
              <a:t>such as </a:t>
            </a:r>
            <a:r>
              <a:rPr lang="en-US" altLang="en-US" sz="1400" dirty="0"/>
              <a:t>big </a:t>
            </a:r>
            <a:r>
              <a:rPr lang="en-US" altLang="en-US" sz="1400" dirty="0" smtClean="0"/>
              <a:t>storage</a:t>
            </a:r>
          </a:p>
          <a:p>
            <a:r>
              <a:rPr lang="en-US" altLang="en-US" sz="1400" dirty="0"/>
              <a:t>Web browsing assumptions for </a:t>
            </a:r>
            <a:r>
              <a:rPr lang="en-US" altLang="en-US" sz="1400" dirty="0" smtClean="0">
                <a:ea typeface="SimSun" panose="02010600030101010101" pitchFamily="2" charset="-122"/>
                <a:cs typeface="Times New Roman" panose="02020603050405020304" pitchFamily="18" charset="0"/>
              </a:rPr>
              <a:t>social </a:t>
            </a:r>
            <a:r>
              <a:rPr lang="en-US" altLang="en-US" sz="1400" dirty="0">
                <a:ea typeface="SimSun" panose="02010600030101010101" pitchFamily="2" charset="-122"/>
                <a:cs typeface="Times New Roman" panose="02020603050405020304" pitchFamily="18" charset="0"/>
              </a:rPr>
              <a:t>n</a:t>
            </a:r>
            <a:r>
              <a:rPr lang="en-US" altLang="en-US" sz="1400" dirty="0" smtClean="0">
                <a:ea typeface="SimSun" panose="02010600030101010101" pitchFamily="2" charset="-122"/>
                <a:cs typeface="Times New Roman" panose="02020603050405020304" pitchFamily="18" charset="0"/>
              </a:rPr>
              <a:t>etworking </a:t>
            </a:r>
            <a:r>
              <a:rPr lang="en-US" altLang="en-US" sz="1400" dirty="0">
                <a:ea typeface="SimSun" panose="02010600030101010101" pitchFamily="2" charset="-122"/>
                <a:cs typeface="Times New Roman" panose="02020603050405020304" pitchFamily="18" charset="0"/>
              </a:rPr>
              <a:t>are: ~20Mbps, PER 1e-3, </a:t>
            </a:r>
            <a:r>
              <a:rPr lang="en-US" altLang="en-US" sz="1400" dirty="0" smtClean="0">
                <a:ea typeface="SimSun" panose="02010600030101010101" pitchFamily="2" charset="-122"/>
                <a:cs typeface="Times New Roman" panose="02020603050405020304" pitchFamily="18" charset="0"/>
              </a:rPr>
              <a:t>delay&lt;50ms</a:t>
            </a:r>
          </a:p>
          <a:p>
            <a:r>
              <a:rPr lang="en-US" altLang="zh-CN" sz="1400" dirty="0" smtClean="0"/>
              <a:t>Assisted living and healthcare</a:t>
            </a:r>
            <a:endParaRPr lang="en-US" altLang="en-US" sz="1400" dirty="0"/>
          </a:p>
          <a:p>
            <a:r>
              <a:rPr lang="en-US" altLang="en-US" sz="1400" dirty="0" smtClean="0"/>
              <a:t>Light condition request/report</a:t>
            </a:r>
          </a:p>
          <a:p>
            <a:r>
              <a:rPr lang="en-US" altLang="en-US" sz="1400" dirty="0" smtClean="0"/>
              <a:t>Curtain open/close command</a:t>
            </a:r>
          </a:p>
          <a:p>
            <a:r>
              <a:rPr lang="en-US" altLang="zh-CN" sz="1400" dirty="0" smtClean="0"/>
              <a:t>Quick message/Incoming call notification</a:t>
            </a:r>
            <a:endParaRPr lang="en-US" altLang="en-US" sz="1400" dirty="0" smtClean="0"/>
          </a:p>
          <a:p>
            <a:endParaRPr lang="en-US" altLang="en-US" sz="1400" dirty="0"/>
          </a:p>
          <a:p>
            <a:pPr>
              <a:spcBef>
                <a:spcPct val="20000"/>
              </a:spcBef>
            </a:pPr>
            <a:endParaRPr lang="en-US" altLang="en-US" sz="1400" dirty="0"/>
          </a:p>
        </p:txBody>
      </p:sp>
      <p:pic>
        <p:nvPicPr>
          <p:cNvPr id="11" name="Picture 10" descr="“house inner side”的图片搜索结果"/>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48200" y="3680881"/>
            <a:ext cx="4074785" cy="2719919"/>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35"/>
          <p:cNvPicPr>
            <a:picLocks noChangeAspect="1"/>
          </p:cNvPicPr>
          <p:nvPr/>
        </p:nvPicPr>
        <p:blipFill>
          <a:blip r:embed="rId3" cstate="print"/>
          <a:stretch>
            <a:fillRect/>
          </a:stretch>
        </p:blipFill>
        <p:spPr>
          <a:xfrm>
            <a:off x="6291926" y="3680881"/>
            <a:ext cx="718474" cy="787369"/>
          </a:xfrm>
          <a:prstGeom prst="rect">
            <a:avLst/>
          </a:prstGeom>
        </p:spPr>
      </p:pic>
      <p:pic>
        <p:nvPicPr>
          <p:cNvPr id="13" name="Picture 36" descr="Aava_Smartphone_alpha.png"/>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5148793" y="5346555"/>
            <a:ext cx="270369" cy="437648"/>
          </a:xfrm>
          <a:prstGeom prst="rect">
            <a:avLst/>
          </a:prstGeom>
          <a:effectLst/>
        </p:spPr>
      </p:pic>
      <p:pic>
        <p:nvPicPr>
          <p:cNvPr id="14" name="Picture 2" descr="“television”的图片搜索结果"/>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696200" y="4827191"/>
            <a:ext cx="782969" cy="682490"/>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4" descr="https://upload.wikimedia.org/wikipedia/commons/thumb/b/b6/Ikkuna.JPG/800px-Ikkuna.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208385" y="4700766"/>
            <a:ext cx="835025" cy="1113715"/>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图片 15"/>
          <p:cNvPicPr>
            <a:picLocks noChangeAspect="1"/>
          </p:cNvPicPr>
          <p:nvPr/>
        </p:nvPicPr>
        <p:blipFill>
          <a:blip r:embed="rId7" cstate="print"/>
          <a:stretch>
            <a:fillRect/>
          </a:stretch>
        </p:blipFill>
        <p:spPr>
          <a:xfrm>
            <a:off x="5968842" y="4369340"/>
            <a:ext cx="371274" cy="333608"/>
          </a:xfrm>
          <a:prstGeom prst="rect">
            <a:avLst/>
          </a:prstGeom>
        </p:spPr>
      </p:pic>
      <p:sp>
        <p:nvSpPr>
          <p:cNvPr id="17" name="文本框 16"/>
          <p:cNvSpPr txBox="1"/>
          <p:nvPr/>
        </p:nvSpPr>
        <p:spPr>
          <a:xfrm>
            <a:off x="5428362" y="4369340"/>
            <a:ext cx="780023" cy="523220"/>
          </a:xfrm>
          <a:prstGeom prst="rect">
            <a:avLst/>
          </a:prstGeom>
          <a:noFill/>
        </p:spPr>
        <p:txBody>
          <a:bodyPr wrap="square" rtlCol="0">
            <a:spAutoFit/>
          </a:bodyPr>
          <a:lstStyle/>
          <a:p>
            <a:r>
              <a:rPr lang="en-US" sz="1400" dirty="0" smtClean="0">
                <a:solidFill>
                  <a:schemeClr val="tx1"/>
                </a:solidFill>
              </a:rPr>
              <a:t>Light sensor</a:t>
            </a:r>
            <a:endParaRPr lang="en-US" sz="1400" dirty="0">
              <a:solidFill>
                <a:schemeClr val="tx1"/>
              </a:solidFill>
            </a:endParaRPr>
          </a:p>
        </p:txBody>
      </p:sp>
      <p:sp>
        <p:nvSpPr>
          <p:cNvPr id="18" name="Rectangle 3"/>
          <p:cNvSpPr txBox="1">
            <a:spLocks noChangeArrowheads="1"/>
          </p:cNvSpPr>
          <p:nvPr/>
        </p:nvSpPr>
        <p:spPr bwMode="auto">
          <a:xfrm>
            <a:off x="4572000" y="1295400"/>
            <a:ext cx="4191000" cy="20507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zh-CN" sz="1400" dirty="0" smtClean="0"/>
              <a:t>Smart metering, home Appliances and automation, environmental sensors, detection sensors for security and safety (e.g., smoke/fire, gas detection, water leak detection)</a:t>
            </a:r>
            <a:endParaRPr lang="zh-CN" altLang="zh-CN" sz="1400" dirty="0" smtClean="0"/>
          </a:p>
          <a:p>
            <a:pPr>
              <a:spcBef>
                <a:spcPct val="20000"/>
              </a:spcBef>
            </a:pPr>
            <a:r>
              <a:rPr lang="en-US" altLang="en-US" sz="1600" b="1" u="sng" dirty="0" smtClean="0"/>
              <a:t>Traffic </a:t>
            </a:r>
            <a:r>
              <a:rPr lang="en-US" altLang="en-US" sz="1600" b="1" u="sng" dirty="0"/>
              <a:t>Conditions</a:t>
            </a:r>
          </a:p>
          <a:p>
            <a:pPr>
              <a:spcBef>
                <a:spcPct val="20000"/>
              </a:spcBef>
            </a:pPr>
            <a:r>
              <a:rPr lang="en-US" altLang="en-US" sz="1400" dirty="0" smtClean="0"/>
              <a:t>Multiple </a:t>
            </a:r>
            <a:r>
              <a:rPr lang="en-US" altLang="en-US" sz="1400" dirty="0"/>
              <a:t>video display are operational simultaneously.</a:t>
            </a:r>
          </a:p>
          <a:p>
            <a:pPr>
              <a:spcBef>
                <a:spcPct val="20000"/>
              </a:spcBef>
            </a:pPr>
            <a:r>
              <a:rPr lang="en-US" altLang="en-US" sz="1400" dirty="0"/>
              <a:t>Interference with </a:t>
            </a:r>
            <a:r>
              <a:rPr lang="en-US" altLang="en-US" sz="1400" dirty="0" err="1"/>
              <a:t>Zigbee</a:t>
            </a:r>
            <a:r>
              <a:rPr lang="en-US" altLang="en-US" sz="1400" dirty="0"/>
              <a:t>, Bluetooth</a:t>
            </a:r>
            <a:r>
              <a:rPr lang="en-US" altLang="en-US" sz="1400" dirty="0" smtClean="0"/>
              <a:t>.</a:t>
            </a:r>
          </a:p>
          <a:p>
            <a:pPr>
              <a:spcBef>
                <a:spcPct val="20000"/>
              </a:spcBef>
            </a:pPr>
            <a:r>
              <a:rPr lang="en-US" altLang="en-US" sz="1400" dirty="0" smtClean="0"/>
              <a:t>Interference with wake up packet transmission</a:t>
            </a:r>
            <a:endParaRPr lang="en-US" altLang="en-US" sz="1400" dirty="0"/>
          </a:p>
        </p:txBody>
      </p:sp>
      <p:sp>
        <p:nvSpPr>
          <p:cNvPr id="19"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July 2017</a:t>
            </a:r>
            <a:endParaRPr lang="en-GB" altLang="zh-CN" dirty="0"/>
          </a:p>
        </p:txBody>
      </p:sp>
    </p:spTree>
    <p:extLst>
      <p:ext uri="{BB962C8B-B14F-4D97-AF65-F5344CB8AC3E}">
        <p14:creationId xmlns="" xmlns:p14="http://schemas.microsoft.com/office/powerpoint/2010/main" val="1015900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8" name="标题 1"/>
          <p:cNvSpPr>
            <a:spLocks noGrp="1"/>
          </p:cNvSpPr>
          <p:nvPr>
            <p:ph type="title"/>
          </p:nvPr>
        </p:nvSpPr>
        <p:spPr>
          <a:xfrm>
            <a:off x="685800" y="677862"/>
            <a:ext cx="7770813" cy="693738"/>
          </a:xfrm>
        </p:spPr>
        <p:txBody>
          <a:bodyPr/>
          <a:lstStyle/>
          <a:p>
            <a:r>
              <a:rPr lang="en-US" dirty="0"/>
              <a:t>Usage Model 1: Smart Home</a:t>
            </a:r>
          </a:p>
        </p:txBody>
      </p:sp>
      <p:sp>
        <p:nvSpPr>
          <p:cNvPr id="9" name="Rectangle 3"/>
          <p:cNvSpPr txBox="1">
            <a:spLocks noChangeArrowheads="1"/>
          </p:cNvSpPr>
          <p:nvPr/>
        </p:nvSpPr>
        <p:spPr bwMode="auto">
          <a:xfrm>
            <a:off x="304800" y="1447800"/>
            <a:ext cx="4343400"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a:spcBef>
                <a:spcPct val="20000"/>
              </a:spcBef>
            </a:pPr>
            <a:r>
              <a:rPr lang="en-US" sz="1400" dirty="0" smtClean="0"/>
              <a:t>The </a:t>
            </a:r>
            <a:r>
              <a:rPr lang="en-US" sz="1400" dirty="0"/>
              <a:t>sensor transmits the light condition to the server through the AP, which determines whether the curtain needs to be open or closed. Then the server tells the curtain the open/close command through the AP. The AP transmits a </a:t>
            </a:r>
            <a:r>
              <a:rPr lang="en-US" sz="1400" dirty="0" smtClean="0"/>
              <a:t>WUP </a:t>
            </a:r>
            <a:r>
              <a:rPr lang="en-US" sz="1400" dirty="0"/>
              <a:t>to the WUR of the smart curtain. After the </a:t>
            </a:r>
            <a:r>
              <a:rPr lang="en-US" sz="1400" dirty="0" smtClean="0"/>
              <a:t>MR </a:t>
            </a:r>
            <a:r>
              <a:rPr lang="en-US" sz="1400" dirty="0"/>
              <a:t>is awake, the AP transmits a message to let the smart-curtain open/close the curtains.</a:t>
            </a:r>
          </a:p>
          <a:p>
            <a:pPr>
              <a:spcBef>
                <a:spcPct val="20000"/>
              </a:spcBef>
            </a:pPr>
            <a:r>
              <a:rPr lang="en-US" sz="1400" dirty="0" smtClean="0"/>
              <a:t>The </a:t>
            </a:r>
            <a:r>
              <a:rPr lang="en-US" sz="1400" dirty="0"/>
              <a:t>owner of the house uses his mobile phone to tell the smart curtain that he wants to open/close the curtain through the AP. The AP transmits a WUP to the WUR of the smart curtain. After the MR is awake, the AP transmits a message to let the smart-curtain open/close the curtains</a:t>
            </a:r>
            <a:r>
              <a:rPr lang="en-US" sz="1400" dirty="0" smtClean="0"/>
              <a:t>.</a:t>
            </a:r>
          </a:p>
          <a:p>
            <a:r>
              <a:rPr lang="en-US" altLang="ja-JP" sz="1400" dirty="0" smtClean="0"/>
              <a:t>The AP first transmits a WUP to wake up the smart phone. After the MR is awake, the AP transmits q</a:t>
            </a:r>
            <a:r>
              <a:rPr lang="en-US" altLang="zh-CN" sz="1400" dirty="0" smtClean="0"/>
              <a:t>uick message/incoming call notification to the smart phone.</a:t>
            </a:r>
            <a:endParaRPr lang="en-US" altLang="ja-JP" sz="1400" dirty="0" smtClean="0"/>
          </a:p>
          <a:p>
            <a:pPr>
              <a:spcBef>
                <a:spcPct val="20000"/>
              </a:spcBef>
            </a:pPr>
            <a:r>
              <a:rPr lang="en-US" altLang="ja-JP" sz="1400" dirty="0" smtClean="0"/>
              <a:t>The  sensors send fire/gas/safety alarm  to the server through the AP.</a:t>
            </a:r>
          </a:p>
          <a:p>
            <a:pPr>
              <a:spcBef>
                <a:spcPct val="20000"/>
              </a:spcBef>
            </a:pPr>
            <a:r>
              <a:rPr lang="en-US" altLang="zh-CN" sz="1400" dirty="0" smtClean="0"/>
              <a:t>Turning on all the lights in a hall way,</a:t>
            </a:r>
          </a:p>
          <a:p>
            <a:pPr>
              <a:spcBef>
                <a:spcPct val="20000"/>
              </a:spcBef>
            </a:pPr>
            <a:r>
              <a:rPr lang="en-US" altLang="zh-CN" sz="1400" dirty="0" smtClean="0"/>
              <a:t>Reading of temperature in all the rooms</a:t>
            </a:r>
            <a:endParaRPr lang="en-US" altLang="ja-JP" sz="1400" dirty="0" smtClean="0"/>
          </a:p>
          <a:p>
            <a:pPr eaLnBrk="1" hangingPunct="1">
              <a:spcBef>
                <a:spcPct val="20000"/>
              </a:spcBef>
            </a:pPr>
            <a:endParaRPr lang="en-US" altLang="ja-JP" sz="1400" dirty="0" smtClean="0"/>
          </a:p>
          <a:p>
            <a:pPr>
              <a:spcBef>
                <a:spcPct val="20000"/>
              </a:spcBef>
            </a:pPr>
            <a:endParaRPr lang="en-US" altLang="ja-JP" sz="1400" dirty="0"/>
          </a:p>
        </p:txBody>
      </p:sp>
      <p:pic>
        <p:nvPicPr>
          <p:cNvPr id="10" name="Picture 35"/>
          <p:cNvPicPr>
            <a:picLocks noChangeAspect="1"/>
          </p:cNvPicPr>
          <p:nvPr/>
        </p:nvPicPr>
        <p:blipFill>
          <a:blip r:embed="rId2" cstate="print"/>
          <a:stretch>
            <a:fillRect/>
          </a:stretch>
        </p:blipFill>
        <p:spPr>
          <a:xfrm>
            <a:off x="6873825" y="1540628"/>
            <a:ext cx="718474" cy="787369"/>
          </a:xfrm>
          <a:prstGeom prst="rect">
            <a:avLst/>
          </a:prstGeom>
        </p:spPr>
      </p:pic>
      <p:pic>
        <p:nvPicPr>
          <p:cNvPr id="11" name="Picture 4" descr="https://upload.wikimedia.org/wikipedia/commons/thumb/b/b6/Ikkuna.JPG/800px-Ikkun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85141" y="2732476"/>
            <a:ext cx="764252" cy="1019322"/>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图片 11"/>
          <p:cNvPicPr>
            <a:picLocks noChangeAspect="1"/>
          </p:cNvPicPr>
          <p:nvPr/>
        </p:nvPicPr>
        <p:blipFill>
          <a:blip r:embed="rId4" cstate="print"/>
          <a:stretch>
            <a:fillRect/>
          </a:stretch>
        </p:blipFill>
        <p:spPr>
          <a:xfrm>
            <a:off x="5814050" y="2815046"/>
            <a:ext cx="371274" cy="333608"/>
          </a:xfrm>
          <a:prstGeom prst="rect">
            <a:avLst/>
          </a:prstGeom>
        </p:spPr>
      </p:pic>
      <p:cxnSp>
        <p:nvCxnSpPr>
          <p:cNvPr id="13" name="直接箭头连接符 12"/>
          <p:cNvCxnSpPr>
            <a:stCxn id="12" idx="3"/>
          </p:cNvCxnSpPr>
          <p:nvPr/>
        </p:nvCxnSpPr>
        <p:spPr bwMode="auto">
          <a:xfrm flipV="1">
            <a:off x="6185324" y="1982212"/>
            <a:ext cx="896768" cy="99963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4" name="文本框 13"/>
          <p:cNvSpPr txBox="1"/>
          <p:nvPr/>
        </p:nvSpPr>
        <p:spPr>
          <a:xfrm>
            <a:off x="5537895" y="2209800"/>
            <a:ext cx="939105" cy="523220"/>
          </a:xfrm>
          <a:prstGeom prst="rect">
            <a:avLst/>
          </a:prstGeom>
          <a:solidFill>
            <a:srgbClr val="92D050"/>
          </a:solidFill>
        </p:spPr>
        <p:txBody>
          <a:bodyPr wrap="square" rtlCol="0">
            <a:spAutoFit/>
          </a:bodyPr>
          <a:lstStyle/>
          <a:p>
            <a:r>
              <a:rPr lang="en-US" sz="1400" dirty="0" smtClean="0">
                <a:solidFill>
                  <a:schemeClr val="tx1"/>
                </a:solidFill>
              </a:rPr>
              <a:t>Light condition</a:t>
            </a:r>
            <a:endParaRPr lang="en-US" sz="1400" dirty="0">
              <a:solidFill>
                <a:schemeClr val="tx1"/>
              </a:solidFill>
            </a:endParaRPr>
          </a:p>
        </p:txBody>
      </p:sp>
      <p:cxnSp>
        <p:nvCxnSpPr>
          <p:cNvPr id="15" name="直接箭头连接符 14"/>
          <p:cNvCxnSpPr>
            <a:endCxn id="11" idx="0"/>
          </p:cNvCxnSpPr>
          <p:nvPr/>
        </p:nvCxnSpPr>
        <p:spPr bwMode="auto">
          <a:xfrm flipH="1">
            <a:off x="6967267" y="2183977"/>
            <a:ext cx="303674" cy="54849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6" name="文本框 15"/>
          <p:cNvSpPr txBox="1"/>
          <p:nvPr/>
        </p:nvSpPr>
        <p:spPr>
          <a:xfrm>
            <a:off x="7364008" y="2301200"/>
            <a:ext cx="1621830"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WUP to WUR, then message to MR</a:t>
            </a:r>
          </a:p>
        </p:txBody>
      </p:sp>
      <p:pic>
        <p:nvPicPr>
          <p:cNvPr id="17" name="Picture 2" descr="“server”的图片搜索结果"/>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490141" y="762000"/>
            <a:ext cx="577659" cy="892713"/>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8" name="直接箭头连接符 17"/>
          <p:cNvCxnSpPr/>
          <p:nvPr/>
        </p:nvCxnSpPr>
        <p:spPr bwMode="auto">
          <a:xfrm flipH="1">
            <a:off x="7364008" y="1518840"/>
            <a:ext cx="1126133" cy="47187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9" name="文本框 18"/>
          <p:cNvSpPr txBox="1"/>
          <p:nvPr/>
        </p:nvSpPr>
        <p:spPr>
          <a:xfrm>
            <a:off x="7927074" y="1660757"/>
            <a:ext cx="1021585" cy="307777"/>
          </a:xfrm>
          <a:prstGeom prst="rect">
            <a:avLst/>
          </a:prstGeom>
          <a:solidFill>
            <a:srgbClr val="92D050"/>
          </a:solidFill>
        </p:spPr>
        <p:txBody>
          <a:bodyPr wrap="square" rtlCol="0">
            <a:spAutoFit/>
          </a:bodyPr>
          <a:lstStyle/>
          <a:p>
            <a:r>
              <a:rPr lang="en-US" sz="1400" dirty="0">
                <a:solidFill>
                  <a:schemeClr val="tx1"/>
                </a:solidFill>
              </a:rPr>
              <a:t>M</a:t>
            </a:r>
            <a:r>
              <a:rPr lang="en-US" sz="1400" dirty="0" smtClean="0">
                <a:solidFill>
                  <a:schemeClr val="tx1"/>
                </a:solidFill>
              </a:rPr>
              <a:t>essage</a:t>
            </a:r>
            <a:endParaRPr lang="en-US" sz="1400" dirty="0">
              <a:solidFill>
                <a:schemeClr val="tx1"/>
              </a:solidFill>
            </a:endParaRPr>
          </a:p>
        </p:txBody>
      </p:sp>
      <p:cxnSp>
        <p:nvCxnSpPr>
          <p:cNvPr id="20" name="直接箭头连接符 19"/>
          <p:cNvCxnSpPr/>
          <p:nvPr/>
        </p:nvCxnSpPr>
        <p:spPr bwMode="auto">
          <a:xfrm flipV="1">
            <a:off x="7233062" y="1323538"/>
            <a:ext cx="1257079" cy="56565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1" name="文本框 20"/>
          <p:cNvSpPr txBox="1"/>
          <p:nvPr/>
        </p:nvSpPr>
        <p:spPr>
          <a:xfrm>
            <a:off x="7181842" y="919013"/>
            <a:ext cx="939105" cy="523220"/>
          </a:xfrm>
          <a:prstGeom prst="rect">
            <a:avLst/>
          </a:prstGeom>
          <a:solidFill>
            <a:srgbClr val="92D050"/>
          </a:solidFill>
        </p:spPr>
        <p:txBody>
          <a:bodyPr wrap="square" rtlCol="0">
            <a:spAutoFit/>
          </a:bodyPr>
          <a:lstStyle/>
          <a:p>
            <a:r>
              <a:rPr lang="en-US" sz="1400" dirty="0" smtClean="0">
                <a:solidFill>
                  <a:schemeClr val="tx1"/>
                </a:solidFill>
              </a:rPr>
              <a:t>Light condition</a:t>
            </a:r>
            <a:endParaRPr lang="en-US" sz="1400" dirty="0">
              <a:solidFill>
                <a:schemeClr val="tx1"/>
              </a:solidFill>
            </a:endParaRPr>
          </a:p>
        </p:txBody>
      </p:sp>
      <p:sp>
        <p:nvSpPr>
          <p:cNvPr id="22" name="文本框 21"/>
          <p:cNvSpPr txBox="1"/>
          <p:nvPr/>
        </p:nvSpPr>
        <p:spPr>
          <a:xfrm>
            <a:off x="6477000" y="3793177"/>
            <a:ext cx="1166756" cy="307777"/>
          </a:xfrm>
          <a:prstGeom prst="rect">
            <a:avLst/>
          </a:prstGeom>
          <a:noFill/>
        </p:spPr>
        <p:txBody>
          <a:bodyPr wrap="square" rtlCol="0">
            <a:spAutoFit/>
          </a:bodyPr>
          <a:lstStyle/>
          <a:p>
            <a:r>
              <a:rPr lang="en-US" sz="1400" dirty="0" smtClean="0">
                <a:solidFill>
                  <a:schemeClr val="tx1"/>
                </a:solidFill>
              </a:rPr>
              <a:t>Use case 1</a:t>
            </a:r>
            <a:endParaRPr lang="en-US" sz="1400" dirty="0">
              <a:solidFill>
                <a:schemeClr val="tx1"/>
              </a:solidFill>
            </a:endParaRPr>
          </a:p>
        </p:txBody>
      </p:sp>
      <p:pic>
        <p:nvPicPr>
          <p:cNvPr id="23" name="Picture 35"/>
          <p:cNvPicPr>
            <a:picLocks noChangeAspect="1"/>
          </p:cNvPicPr>
          <p:nvPr/>
        </p:nvPicPr>
        <p:blipFill>
          <a:blip r:embed="rId2" cstate="print"/>
          <a:stretch>
            <a:fillRect/>
          </a:stretch>
        </p:blipFill>
        <p:spPr>
          <a:xfrm>
            <a:off x="7089298" y="3893229"/>
            <a:ext cx="718474" cy="787369"/>
          </a:xfrm>
          <a:prstGeom prst="rect">
            <a:avLst/>
          </a:prstGeom>
        </p:spPr>
      </p:pic>
      <p:pic>
        <p:nvPicPr>
          <p:cNvPr id="24" name="Picture 36" descr="Aava_Smartphone_alpha.png"/>
          <p:cNvPicPr>
            <a:picLocks noChangeAspect="1"/>
          </p:cNvPicPr>
          <p:nvPr/>
        </p:nvPicPr>
        <p:blipFill>
          <a:blip r:embed="rId6" cstate="screen">
            <a:extLst>
              <a:ext uri="{28A0092B-C50C-407E-A947-70E740481C1C}">
                <a14:useLocalDpi xmlns="" xmlns:a14="http://schemas.microsoft.com/office/drawing/2010/main"/>
              </a:ext>
            </a:extLst>
          </a:blip>
          <a:stretch>
            <a:fillRect/>
          </a:stretch>
        </p:blipFill>
        <p:spPr>
          <a:xfrm>
            <a:off x="5946165" y="5558903"/>
            <a:ext cx="270369" cy="437648"/>
          </a:xfrm>
          <a:prstGeom prst="rect">
            <a:avLst/>
          </a:prstGeom>
          <a:effectLst/>
        </p:spPr>
      </p:pic>
      <p:pic>
        <p:nvPicPr>
          <p:cNvPr id="25" name="Picture 4" descr="https://upload.wikimedia.org/wikipedia/commons/thumb/b/b6/Ikkuna.JPG/800px-Ikkuna.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613510" y="5025827"/>
            <a:ext cx="835025" cy="111371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26" name="直接箭头连接符 25"/>
          <p:cNvCxnSpPr>
            <a:endCxn id="23" idx="1"/>
          </p:cNvCxnSpPr>
          <p:nvPr/>
        </p:nvCxnSpPr>
        <p:spPr bwMode="auto">
          <a:xfrm flipV="1">
            <a:off x="6216534" y="4286914"/>
            <a:ext cx="872764" cy="127198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7" name="文本框 26"/>
          <p:cNvSpPr txBox="1"/>
          <p:nvPr/>
        </p:nvSpPr>
        <p:spPr>
          <a:xfrm>
            <a:off x="5715000" y="4499852"/>
            <a:ext cx="1021585" cy="307777"/>
          </a:xfrm>
          <a:prstGeom prst="rect">
            <a:avLst/>
          </a:prstGeom>
          <a:solidFill>
            <a:srgbClr val="92D050"/>
          </a:solidFill>
        </p:spPr>
        <p:txBody>
          <a:bodyPr wrap="square" rtlCol="0">
            <a:spAutoFit/>
          </a:bodyPr>
          <a:lstStyle/>
          <a:p>
            <a:r>
              <a:rPr lang="en-US" sz="1400" dirty="0" smtClean="0">
                <a:solidFill>
                  <a:schemeClr val="tx1"/>
                </a:solidFill>
              </a:rPr>
              <a:t>Message</a:t>
            </a:r>
            <a:endParaRPr lang="en-US" sz="1400" dirty="0">
              <a:solidFill>
                <a:schemeClr val="tx1"/>
              </a:solidFill>
            </a:endParaRPr>
          </a:p>
        </p:txBody>
      </p:sp>
      <p:cxnSp>
        <p:nvCxnSpPr>
          <p:cNvPr id="28" name="直接箭头连接符 27"/>
          <p:cNvCxnSpPr>
            <a:endCxn id="25" idx="0"/>
          </p:cNvCxnSpPr>
          <p:nvPr/>
        </p:nvCxnSpPr>
        <p:spPr bwMode="auto">
          <a:xfrm flipH="1">
            <a:off x="7031023" y="4579029"/>
            <a:ext cx="360377" cy="44679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9" name="文本框 28"/>
          <p:cNvSpPr txBox="1"/>
          <p:nvPr/>
        </p:nvSpPr>
        <p:spPr>
          <a:xfrm>
            <a:off x="7522170" y="4807629"/>
            <a:ext cx="1621830"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WUP to WUR, then message to MR</a:t>
            </a:r>
          </a:p>
        </p:txBody>
      </p:sp>
      <p:sp>
        <p:nvSpPr>
          <p:cNvPr id="30" name="文本框 29"/>
          <p:cNvSpPr txBox="1"/>
          <p:nvPr/>
        </p:nvSpPr>
        <p:spPr>
          <a:xfrm>
            <a:off x="6529444" y="6190440"/>
            <a:ext cx="1166756" cy="307777"/>
          </a:xfrm>
          <a:prstGeom prst="rect">
            <a:avLst/>
          </a:prstGeom>
          <a:noFill/>
        </p:spPr>
        <p:txBody>
          <a:bodyPr wrap="square" rtlCol="0">
            <a:spAutoFit/>
          </a:bodyPr>
          <a:lstStyle/>
          <a:p>
            <a:r>
              <a:rPr lang="en-US" sz="1400" dirty="0">
                <a:solidFill>
                  <a:schemeClr val="tx1"/>
                </a:solidFill>
              </a:rPr>
              <a:t>Use case </a:t>
            </a:r>
            <a:r>
              <a:rPr lang="en-US" sz="1400" dirty="0" smtClean="0">
                <a:solidFill>
                  <a:schemeClr val="tx1"/>
                </a:solidFill>
              </a:rPr>
              <a:t>2</a:t>
            </a:r>
            <a:endParaRPr lang="en-US" sz="1400" dirty="0">
              <a:solidFill>
                <a:schemeClr val="tx1"/>
              </a:solidFill>
            </a:endParaRPr>
          </a:p>
        </p:txBody>
      </p:sp>
      <p:sp>
        <p:nvSpPr>
          <p:cNvPr id="2" name="矩形 1"/>
          <p:cNvSpPr/>
          <p:nvPr/>
        </p:nvSpPr>
        <p:spPr>
          <a:xfrm>
            <a:off x="313941" y="6000007"/>
            <a:ext cx="5401059" cy="523220"/>
          </a:xfrm>
          <a:prstGeom prst="rect">
            <a:avLst/>
          </a:prstGeom>
        </p:spPr>
        <p:txBody>
          <a:bodyPr wrap="square">
            <a:spAutoFit/>
          </a:bodyPr>
          <a:lstStyle/>
          <a:p>
            <a:pPr eaLnBrk="1" hangingPunct="1">
              <a:spcBef>
                <a:spcPct val="20000"/>
              </a:spcBef>
            </a:pPr>
            <a:r>
              <a:rPr lang="en-US" altLang="ja-JP" sz="1400" dirty="0">
                <a:solidFill>
                  <a:srgbClr val="FF0000"/>
                </a:solidFill>
                <a:latin typeface="Times New Roman" panose="02020603050405020304" pitchFamily="18" charset="0"/>
                <a:ea typeface="MS PGothic" panose="020B0600070205080204" pitchFamily="34" charset="-128"/>
              </a:rPr>
              <a:t>Note that for the smart curtain use case, the power save is focusing on the controlling part, but not the power consumed for </a:t>
            </a:r>
            <a:r>
              <a:rPr lang="en-US" altLang="ja-JP" sz="1400" dirty="0" smtClean="0">
                <a:solidFill>
                  <a:srgbClr val="FF0000"/>
                </a:solidFill>
                <a:latin typeface="Times New Roman" panose="02020603050405020304" pitchFamily="18" charset="0"/>
                <a:ea typeface="MS PGothic" panose="020B0600070205080204" pitchFamily="34" charset="-128"/>
              </a:rPr>
              <a:t>moving the curtain.</a:t>
            </a:r>
            <a:endParaRPr lang="en-US" altLang="ja-JP" sz="1400" dirty="0">
              <a:solidFill>
                <a:srgbClr val="FF0000"/>
              </a:solidFill>
              <a:latin typeface="Times New Roman" panose="02020603050405020304" pitchFamily="18" charset="0"/>
              <a:ea typeface="MS PGothic" panose="020B0600070205080204" pitchFamily="34" charset="-128"/>
            </a:endParaRPr>
          </a:p>
        </p:txBody>
      </p:sp>
      <p:sp>
        <p:nvSpPr>
          <p:cNvPr id="31"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July 2017</a:t>
            </a:r>
            <a:endParaRPr lang="en-GB" altLang="zh-CN" dirty="0"/>
          </a:p>
        </p:txBody>
      </p:sp>
    </p:spTree>
    <p:extLst>
      <p:ext uri="{BB962C8B-B14F-4D97-AF65-F5344CB8AC3E}">
        <p14:creationId xmlns="" xmlns:p14="http://schemas.microsoft.com/office/powerpoint/2010/main" val="199964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533399"/>
          </a:xfrm>
        </p:spPr>
        <p:txBody>
          <a:bodyPr/>
          <a:lstStyle/>
          <a:p>
            <a:r>
              <a:rPr lang="en-US" altLang="zh-CN" dirty="0" smtClean="0"/>
              <a:t>Usage Model 1: Smart Home</a:t>
            </a:r>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5" name="页脚占位符 4"/>
          <p:cNvSpPr>
            <a:spLocks noGrp="1"/>
          </p:cNvSpPr>
          <p:nvPr>
            <p:ph type="ftr" idx="14"/>
          </p:nvPr>
        </p:nvSpPr>
        <p:spPr/>
        <p:txBody>
          <a:bodyPr/>
          <a:lstStyle/>
          <a:p>
            <a:r>
              <a:rPr lang="en-GB" smtClean="0"/>
              <a:t>Ross Jian Yu, Huawei Technologies</a:t>
            </a:r>
            <a:endParaRPr lang="en-GB" dirty="0"/>
          </a:p>
        </p:txBody>
      </p:sp>
      <p:sp>
        <p:nvSpPr>
          <p:cNvPr id="7" name="Rectangle 3"/>
          <p:cNvSpPr txBox="1">
            <a:spLocks noChangeArrowheads="1"/>
          </p:cNvSpPr>
          <p:nvPr/>
        </p:nvSpPr>
        <p:spPr bwMode="auto">
          <a:xfrm>
            <a:off x="381000" y="1600200"/>
            <a:ext cx="4114800"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ja-JP" sz="1600" b="1" u="sng" dirty="0" smtClean="0"/>
              <a:t>Use case (cont’d)</a:t>
            </a:r>
          </a:p>
          <a:p>
            <a:pPr>
              <a:spcBef>
                <a:spcPct val="20000"/>
              </a:spcBef>
            </a:pPr>
            <a:r>
              <a:rPr lang="en-US" altLang="ja-JP" sz="1400" dirty="0" smtClean="0"/>
              <a:t>Users watch the high quality video contents coming from the Internet or video contents stored in their PVR with VHD Display. There may be  another video streams to be recorded in the Blu-ray deck.</a:t>
            </a:r>
          </a:p>
          <a:p>
            <a:pPr eaLnBrk="1" hangingPunct="1">
              <a:spcBef>
                <a:spcPct val="20000"/>
              </a:spcBef>
            </a:pPr>
            <a:r>
              <a:rPr lang="en-US" altLang="ja-JP" sz="1400" dirty="0" smtClean="0"/>
              <a:t>People enjoy playing online games or local game machine with two or more people.</a:t>
            </a:r>
          </a:p>
          <a:p>
            <a:pPr eaLnBrk="1" hangingPunct="1">
              <a:spcBef>
                <a:spcPct val="20000"/>
              </a:spcBef>
            </a:pPr>
            <a:r>
              <a:rPr lang="en-US" altLang="ja-JP" sz="1400" dirty="0" smtClean="0"/>
              <a:t>Other users are just accessing the Internet for email access, web browsing, etc.</a:t>
            </a:r>
            <a:endParaRPr lang="en-US" altLang="en-US" sz="1600" b="1" u="sng" dirty="0" smtClean="0"/>
          </a:p>
          <a:p>
            <a:pPr>
              <a:spcBef>
                <a:spcPct val="20000"/>
              </a:spcBef>
            </a:pPr>
            <a:r>
              <a:rPr lang="en-US" altLang="en-US" sz="1600" b="1" u="sng" dirty="0" smtClean="0"/>
              <a:t>Challenge and Requirements</a:t>
            </a:r>
          </a:p>
          <a:p>
            <a:pPr marL="0" indent="0">
              <a:spcBef>
                <a:spcPct val="20000"/>
              </a:spcBef>
            </a:pPr>
            <a:r>
              <a:rPr lang="en-US" altLang="zh-CN" sz="1400" dirty="0" smtClean="0"/>
              <a:t>The WUP transmission should enable coexistence with legacy IEEE 802.11 devices operating in the same band.</a:t>
            </a:r>
          </a:p>
          <a:p>
            <a:pPr marL="0" indent="0">
              <a:spcBef>
                <a:spcPct val="20000"/>
              </a:spcBef>
            </a:pPr>
            <a:r>
              <a:rPr lang="en-US" altLang="zh-CN" sz="1400" dirty="0" smtClean="0"/>
              <a:t>The AP should consider the case where some STAs are equipped with WURs whilst some STAs are not.</a:t>
            </a:r>
          </a:p>
          <a:p>
            <a:pPr marL="0" indent="0">
              <a:spcBef>
                <a:spcPct val="20000"/>
              </a:spcBef>
            </a:pPr>
            <a:r>
              <a:rPr lang="en-US" altLang="zh-CN" sz="1400" dirty="0" smtClean="0"/>
              <a:t>Need reconnection and rediscovery mechanism.</a:t>
            </a:r>
          </a:p>
          <a:p>
            <a:pPr>
              <a:spcBef>
                <a:spcPct val="20000"/>
              </a:spcBef>
            </a:pPr>
            <a:endParaRPr lang="en-US" altLang="ja-JP" sz="1400" dirty="0"/>
          </a:p>
        </p:txBody>
      </p:sp>
      <p:pic>
        <p:nvPicPr>
          <p:cNvPr id="9" name="Picture 35"/>
          <p:cNvPicPr>
            <a:picLocks noChangeAspect="1"/>
          </p:cNvPicPr>
          <p:nvPr/>
        </p:nvPicPr>
        <p:blipFill>
          <a:blip r:embed="rId2" cstate="print"/>
          <a:stretch>
            <a:fillRect/>
          </a:stretch>
        </p:blipFill>
        <p:spPr>
          <a:xfrm>
            <a:off x="6784498" y="2081252"/>
            <a:ext cx="718474" cy="787369"/>
          </a:xfrm>
          <a:prstGeom prst="rect">
            <a:avLst/>
          </a:prstGeom>
        </p:spPr>
      </p:pic>
      <p:pic>
        <p:nvPicPr>
          <p:cNvPr id="10" name="Picture 36" descr="Aava_Smartphone_alpha.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5641365" y="3746926"/>
            <a:ext cx="270369" cy="437648"/>
          </a:xfrm>
          <a:prstGeom prst="rect">
            <a:avLst/>
          </a:prstGeom>
          <a:effectLst/>
        </p:spPr>
      </p:pic>
      <p:cxnSp>
        <p:nvCxnSpPr>
          <p:cNvPr id="12" name="直接箭头连接符 11"/>
          <p:cNvCxnSpPr>
            <a:endCxn id="9" idx="1"/>
          </p:cNvCxnSpPr>
          <p:nvPr/>
        </p:nvCxnSpPr>
        <p:spPr bwMode="auto">
          <a:xfrm flipV="1">
            <a:off x="5911734" y="2474937"/>
            <a:ext cx="872764" cy="127198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5" name="文本框 28"/>
          <p:cNvSpPr txBox="1"/>
          <p:nvPr/>
        </p:nvSpPr>
        <p:spPr>
          <a:xfrm>
            <a:off x="6248400" y="3124200"/>
            <a:ext cx="1828800" cy="95410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WUP to WUR, then </a:t>
            </a:r>
            <a:r>
              <a:rPr lang="en-US" dirty="0" smtClean="0"/>
              <a:t>Quick message/incoming call notification </a:t>
            </a:r>
            <a:r>
              <a:rPr lang="en-US" dirty="0"/>
              <a:t>to MR</a:t>
            </a:r>
          </a:p>
        </p:txBody>
      </p:sp>
      <p:sp>
        <p:nvSpPr>
          <p:cNvPr id="16" name="文本框 29"/>
          <p:cNvSpPr txBox="1"/>
          <p:nvPr/>
        </p:nvSpPr>
        <p:spPr>
          <a:xfrm>
            <a:off x="6224644" y="4378463"/>
            <a:ext cx="1166756" cy="307777"/>
          </a:xfrm>
          <a:prstGeom prst="rect">
            <a:avLst/>
          </a:prstGeom>
          <a:noFill/>
        </p:spPr>
        <p:txBody>
          <a:bodyPr wrap="square" rtlCol="0">
            <a:spAutoFit/>
          </a:bodyPr>
          <a:lstStyle/>
          <a:p>
            <a:r>
              <a:rPr lang="en-US" sz="1400" dirty="0">
                <a:solidFill>
                  <a:schemeClr val="tx1"/>
                </a:solidFill>
              </a:rPr>
              <a:t>Use case </a:t>
            </a:r>
            <a:r>
              <a:rPr lang="en-US" sz="1400" dirty="0" smtClean="0">
                <a:solidFill>
                  <a:schemeClr val="tx1"/>
                </a:solidFill>
              </a:rPr>
              <a:t>3</a:t>
            </a:r>
            <a:endParaRPr lang="en-US" sz="1400" dirty="0">
              <a:solidFill>
                <a:schemeClr val="tx1"/>
              </a:solidFill>
            </a:endParaRPr>
          </a:p>
        </p:txBody>
      </p:sp>
      <p:pic>
        <p:nvPicPr>
          <p:cNvPr id="17" name="Picture 2" descr="“server”的图片搜索结果"/>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229600" y="1143000"/>
            <a:ext cx="577659" cy="892713"/>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8" name="直接箭头连接符 17"/>
          <p:cNvCxnSpPr/>
          <p:nvPr/>
        </p:nvCxnSpPr>
        <p:spPr bwMode="auto">
          <a:xfrm flipH="1">
            <a:off x="7103467" y="1899840"/>
            <a:ext cx="1126133" cy="47187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9" name="文本框 18"/>
          <p:cNvSpPr txBox="1"/>
          <p:nvPr/>
        </p:nvSpPr>
        <p:spPr>
          <a:xfrm>
            <a:off x="7772400" y="2133600"/>
            <a:ext cx="1021585" cy="954107"/>
          </a:xfrm>
          <a:prstGeom prst="rect">
            <a:avLst/>
          </a:prstGeom>
          <a:solidFill>
            <a:srgbClr val="92D050"/>
          </a:solidFill>
        </p:spPr>
        <p:txBody>
          <a:bodyPr wrap="square" rtlCol="0">
            <a:spAutoFit/>
          </a:bodyPr>
          <a:lstStyle/>
          <a:p>
            <a:r>
              <a:rPr lang="en-US" sz="1400" dirty="0" smtClean="0">
                <a:solidFill>
                  <a:schemeClr val="tx1"/>
                </a:solidFill>
              </a:rPr>
              <a:t>Quick message/incoming call notification</a:t>
            </a:r>
            <a:endParaRPr lang="en-US" sz="1400" dirty="0">
              <a:solidFill>
                <a:schemeClr val="tx1"/>
              </a:solidFill>
            </a:endParaRPr>
          </a:p>
        </p:txBody>
      </p:sp>
      <p:sp>
        <p:nvSpPr>
          <p:cNvPr id="20"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July 2017</a:t>
            </a:r>
            <a:endParaRPr lang="en-GB" altLang="zh-C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693738"/>
          </a:xfrm>
        </p:spPr>
        <p:txBody>
          <a:bodyPr/>
          <a:lstStyle/>
          <a:p>
            <a:r>
              <a:rPr lang="en-US" dirty="0"/>
              <a:t>Usage Model 2: Warehouse</a:t>
            </a:r>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9</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9" name="Rectangle 3"/>
          <p:cNvSpPr txBox="1">
            <a:spLocks noChangeArrowheads="1"/>
          </p:cNvSpPr>
          <p:nvPr/>
        </p:nvSpPr>
        <p:spPr bwMode="auto">
          <a:xfrm>
            <a:off x="250825" y="1524000"/>
            <a:ext cx="4321175" cy="4695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sz="1400" dirty="0"/>
              <a:t>In a warehouse, there exists </a:t>
            </a:r>
            <a:r>
              <a:rPr lang="en-US" sz="1400" dirty="0" smtClean="0"/>
              <a:t>one or multiple AP (s). </a:t>
            </a:r>
            <a:r>
              <a:rPr lang="en-US" sz="1400" dirty="0"/>
              <a:t>In each container/box or on each shelf, there are one or several sensors equipped with coin battery. </a:t>
            </a:r>
            <a:endParaRPr lang="en-US" sz="1400" dirty="0" smtClean="0"/>
          </a:p>
          <a:p>
            <a:pPr>
              <a:spcBef>
                <a:spcPct val="20000"/>
              </a:spcBef>
            </a:pPr>
            <a:r>
              <a:rPr lang="en-US" sz="1400" dirty="0"/>
              <a:t>The server will frequently collect the temperature/humidity/location from the sensors through the AP. Besides, the workers are equipped with mobile phones, and may also try to collect those information with their mobile phones through the AP</a:t>
            </a:r>
            <a:r>
              <a:rPr lang="en-US" sz="1400" dirty="0" smtClean="0"/>
              <a:t>.</a:t>
            </a:r>
          </a:p>
          <a:p>
            <a:pPr>
              <a:spcBef>
                <a:spcPct val="20000"/>
              </a:spcBef>
            </a:pPr>
            <a:endParaRPr lang="en-US" altLang="en-US" sz="1600" b="1" u="sng" dirty="0" smtClean="0"/>
          </a:p>
          <a:p>
            <a:pPr>
              <a:spcBef>
                <a:spcPct val="20000"/>
              </a:spcBef>
            </a:pPr>
            <a:r>
              <a:rPr lang="en-US" altLang="en-US" sz="1600" b="1" u="sng" dirty="0" smtClean="0"/>
              <a:t>Applications</a:t>
            </a:r>
            <a:endParaRPr lang="en-US" altLang="en-US" sz="1600" b="1" u="sng" dirty="0"/>
          </a:p>
          <a:p>
            <a:pPr>
              <a:spcBef>
                <a:spcPct val="20000"/>
              </a:spcBef>
            </a:pPr>
            <a:r>
              <a:rPr lang="en-US" altLang="en-US" sz="1400" dirty="0" smtClean="0"/>
              <a:t>Video </a:t>
            </a:r>
            <a:r>
              <a:rPr lang="en-US" altLang="en-US" sz="1400" dirty="0"/>
              <a:t>throughput assumptions are: ~112Mbps per STA, delay is &lt; 200ms, 1.0E-3 PER. </a:t>
            </a:r>
          </a:p>
          <a:p>
            <a:r>
              <a:rPr lang="en-US" sz="1400" dirty="0" smtClean="0"/>
              <a:t>Temperature/humidity/location request/report</a:t>
            </a:r>
          </a:p>
          <a:p>
            <a:pPr>
              <a:spcBef>
                <a:spcPct val="20000"/>
              </a:spcBef>
            </a:pPr>
            <a:r>
              <a:rPr lang="en-US" altLang="zh-CN" sz="1400" dirty="0" smtClean="0"/>
              <a:t>Smart metering, home Appliances and automation, environmental sensors, detection sensors for security and safety (e.g., smoke/fire, gas detection, water leak detection)</a:t>
            </a:r>
            <a:endParaRPr lang="zh-CN" altLang="zh-CN" sz="1400" dirty="0" smtClean="0"/>
          </a:p>
          <a:p>
            <a:r>
              <a:rPr lang="en-US" altLang="zh-CN" sz="1400" dirty="0" smtClean="0"/>
              <a:t>Status query/report, configuration change request</a:t>
            </a:r>
            <a:endParaRPr lang="en-US" altLang="en-US" sz="1400" dirty="0" smtClean="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542008" y="1524000"/>
            <a:ext cx="4297192" cy="11363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Traffic </a:t>
            </a:r>
            <a:r>
              <a:rPr lang="en-US" altLang="en-US" sz="1600" b="1" u="sng" dirty="0"/>
              <a:t>Conditions</a:t>
            </a:r>
          </a:p>
          <a:p>
            <a:pPr>
              <a:spcBef>
                <a:spcPct val="20000"/>
              </a:spcBef>
            </a:pPr>
            <a:r>
              <a:rPr lang="en-US" sz="1400" dirty="0" smtClean="0"/>
              <a:t>Multiple surveillance videos are transmitted </a:t>
            </a:r>
          </a:p>
          <a:p>
            <a:pPr>
              <a:spcBef>
                <a:spcPct val="20000"/>
              </a:spcBef>
            </a:pPr>
            <a:r>
              <a:rPr lang="en-US" altLang="en-US" sz="1400" dirty="0" smtClean="0"/>
              <a:t>Interference with wake up packet transmission</a:t>
            </a:r>
            <a:endParaRPr lang="en-US" altLang="en-US" sz="1400" dirty="0"/>
          </a:p>
        </p:txBody>
      </p:sp>
      <p:pic>
        <p:nvPicPr>
          <p:cNvPr id="19" name="Picture 8" descr="“warehouse”的图片搜索结果"/>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0" y="3962400"/>
            <a:ext cx="4377646" cy="1532176"/>
          </a:xfrm>
          <a:prstGeom prst="rect">
            <a:avLst/>
          </a:prstGeom>
          <a:noFill/>
          <a:ln w="9525">
            <a:noFill/>
            <a:round/>
            <a:headEnd/>
            <a:tailEnd/>
          </a:ln>
          <a:effectLst/>
          <a:extLst>
            <a:ext uri="{909E8E84-426E-40DD-AFC4-6F175D3DCCD1}">
              <a14:hiddenFill xmlns="" xmlns:a14="http://schemas.microsoft.com/office/drawing/2010/main">
                <a:solidFill>
                  <a:srgbClr val="FFFFFF"/>
                </a:solidFill>
              </a14:hiddenFill>
            </a:ext>
          </a:extLst>
        </p:spPr>
      </p:pic>
      <p:pic>
        <p:nvPicPr>
          <p:cNvPr id="20" name="Picture 35"/>
          <p:cNvPicPr>
            <a:picLocks noChangeAspect="1"/>
          </p:cNvPicPr>
          <p:nvPr/>
        </p:nvPicPr>
        <p:blipFill>
          <a:blip r:embed="rId3" cstate="print"/>
          <a:stretch>
            <a:fillRect/>
          </a:stretch>
        </p:blipFill>
        <p:spPr>
          <a:xfrm>
            <a:off x="6526301" y="3887787"/>
            <a:ext cx="469044" cy="514021"/>
          </a:xfrm>
          <a:prstGeom prst="rect">
            <a:avLst/>
          </a:prstGeom>
        </p:spPr>
      </p:pic>
      <p:sp>
        <p:nvSpPr>
          <p:cNvPr id="10"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July 2017</a:t>
            </a:r>
            <a:endParaRPr lang="en-GB" altLang="zh-CN" dirty="0"/>
          </a:p>
        </p:txBody>
      </p:sp>
    </p:spTree>
    <p:extLst>
      <p:ext uri="{BB962C8B-B14F-4D97-AF65-F5344CB8AC3E}">
        <p14:creationId xmlns="" xmlns:p14="http://schemas.microsoft.com/office/powerpoint/2010/main" val="90922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 (2)</Template>
  <TotalTime>17692</TotalTime>
  <Words>2702</Words>
  <Application>Microsoft Office PowerPoint</Application>
  <PresentationFormat>全屏显示(4:3)</PresentationFormat>
  <Paragraphs>351</Paragraphs>
  <Slides>20</Slides>
  <Notes>3</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20</vt:i4>
      </vt:variant>
    </vt:vector>
  </HeadingPairs>
  <TitlesOfParts>
    <vt:vector size="22" baseType="lpstr">
      <vt:lpstr>Office Theme</vt:lpstr>
      <vt:lpstr>Document</vt:lpstr>
      <vt:lpstr>WUR Usage Model Document</vt:lpstr>
      <vt:lpstr>幻灯片 2</vt:lpstr>
      <vt:lpstr>Background</vt:lpstr>
      <vt:lpstr>Terminology</vt:lpstr>
      <vt:lpstr>List of Usage Models</vt:lpstr>
      <vt:lpstr>Usage Model 1: Smart Home</vt:lpstr>
      <vt:lpstr>Usage Model 1: Smart Home</vt:lpstr>
      <vt:lpstr>Usage Model 1: Smart Home</vt:lpstr>
      <vt:lpstr>Usage Model 2: Warehouse</vt:lpstr>
      <vt:lpstr>Usage Model 2: Warehouse</vt:lpstr>
      <vt:lpstr>Usage Model 3: Outdoor Cattle Farms</vt:lpstr>
      <vt:lpstr>Usage Model 3: Outdoor Cattle Farms</vt:lpstr>
      <vt:lpstr>幻灯片 13</vt:lpstr>
      <vt:lpstr>Usage Model 5: Wearable Devices Unsynchronized Wake Up</vt:lpstr>
      <vt:lpstr>Usage Model 6: Wearable Devices Reconnection</vt:lpstr>
      <vt:lpstr>Usage Model  7:Moving Goods Tracking Wake Up</vt:lpstr>
      <vt:lpstr>Usage Model 8: Wake Up Vehicle-to-Pedestrian (V2P) Radio</vt:lpstr>
      <vt:lpstr>Summary and the Next Step</vt:lpstr>
      <vt:lpstr>Reference</vt:lpstr>
      <vt:lpstr>Motion</vt:lpstr>
    </vt:vector>
  </TitlesOfParts>
  <Company>Intel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WUR Usage Model</dc:title>
  <dc:creator>Ros Jian Yu</dc:creator>
  <cp:lastModifiedBy>Ross Jian Yu</cp:lastModifiedBy>
  <cp:revision>670</cp:revision>
  <cp:lastPrinted>1601-01-01T00:00:00Z</cp:lastPrinted>
  <dcterms:created xsi:type="dcterms:W3CDTF">2015-10-31T00:33:08Z</dcterms:created>
  <dcterms:modified xsi:type="dcterms:W3CDTF">2017-07-10T15:15:51Z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(3)zHLJnshrPS2yYi4MfKmvWSeb0Zndst919R6wuQXUkesfBRwGPpCKygCCkjku+SruFHj7EXA8
IdcTHo8UPSTbi/MIDMMvpNLN32czzqQT8c5apSXZsYMVZBjauCQB3BDG3+Q1vJ71owH08geY
1PGOAuHMqQs0Carz2eBtm3O5253mYPWFOIv1LP4z03ODv24SyjvKRZS/Ne8JjMpDgzK7LGwp
GcoRZCETil8ZMh1bIj</vt:lpwstr>
  </property>
  <property fmtid="{D5CDD505-2E9C-101B-9397-08002B2CF9AE}" pid="3" name="_2015_ms_pID_7253431">
    <vt:lpwstr>+HeJlmlGaWhQwv9u4l1IwLJs1Z/97eXgCGRTcMiJ22e2gjvUHPj/o0
FDcsZdxBgTkKdcLp5pxquJSJrqI+llnrB77HuHcIfBcw64vPtBPVvjeaAfiaQ97VXqvtM9Ee
K7wWzfHFKEAVrmyAkV6PVXNBUCAyiiRsrIKVqGswyyXAi+0NJOUfemmZzsZCJ0PvzmkGv0Sj
Ma2aF5q1OU9TtPstqYVL93XDclApCumOPjSk</vt:lpwstr>
  </property>
  <property fmtid="{D5CDD505-2E9C-101B-9397-08002B2CF9AE}" pid="4" name="_readonly">
    <vt:lpwstr/>
  </property>
  <property fmtid="{D5CDD505-2E9C-101B-9397-08002B2CF9AE}" pid="5" name="_change">
    <vt:lpwstr/>
  </property>
  <property fmtid="{D5CDD505-2E9C-101B-9397-08002B2CF9AE}" pid="6" name="_full-control">
    <vt:lpwstr/>
  </property>
  <property fmtid="{D5CDD505-2E9C-101B-9397-08002B2CF9AE}" pid="7" name="_2015_ms_pID_7253432">
    <vt:lpwstr>9A==</vt:lpwstr>
  </property>
  <property fmtid="{D5CDD505-2E9C-101B-9397-08002B2CF9AE}" pid="8" name="sflag">
    <vt:lpwstr>1499696798</vt:lpwstr>
  </property>
</Properties>
</file>