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4"/>
    <p:sldMasterId id="2147483659" r:id="rId5"/>
  </p:sldMasterIdLst>
  <p:notesMasterIdLst>
    <p:notesMasterId r:id="rId33"/>
  </p:notesMasterIdLst>
  <p:handoutMasterIdLst>
    <p:handoutMasterId r:id="rId34"/>
  </p:handoutMasterIdLst>
  <p:sldIdLst>
    <p:sldId id="256" r:id="rId6"/>
    <p:sldId id="257" r:id="rId7"/>
    <p:sldId id="362" r:id="rId8"/>
    <p:sldId id="410" r:id="rId9"/>
    <p:sldId id="411" r:id="rId10"/>
    <p:sldId id="417" r:id="rId11"/>
    <p:sldId id="415" r:id="rId12"/>
    <p:sldId id="416" r:id="rId13"/>
    <p:sldId id="384" r:id="rId14"/>
    <p:sldId id="386" r:id="rId15"/>
    <p:sldId id="387" r:id="rId16"/>
    <p:sldId id="389" r:id="rId17"/>
    <p:sldId id="390" r:id="rId18"/>
    <p:sldId id="391" r:id="rId19"/>
    <p:sldId id="393" r:id="rId20"/>
    <p:sldId id="395" r:id="rId21"/>
    <p:sldId id="396" r:id="rId22"/>
    <p:sldId id="397" r:id="rId23"/>
    <p:sldId id="399" r:id="rId24"/>
    <p:sldId id="401" r:id="rId25"/>
    <p:sldId id="402" r:id="rId26"/>
    <p:sldId id="403" r:id="rId27"/>
    <p:sldId id="405" r:id="rId28"/>
    <p:sldId id="407" r:id="rId29"/>
    <p:sldId id="408" r:id="rId30"/>
    <p:sldId id="409" r:id="rId31"/>
    <p:sldId id="412" r:id="rId32"/>
  </p:sldIdLst>
  <p:sldSz cx="9144000" cy="6858000" type="screen4x3"/>
  <p:notesSz cx="6954838" cy="93091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32" userDrawn="1">
          <p15:clr>
            <a:srgbClr val="A4A3A4"/>
          </p15:clr>
        </p15:guide>
        <p15:guide id="2" pos="219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n, Roy (IntlAssoc)" initials="SR(" lastIdx="8"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2142F"/>
    <a:srgbClr val="7E2F8E"/>
    <a:srgbClr val="007F00"/>
    <a:srgbClr val="FF00FF"/>
    <a:srgbClr val="76AB2F"/>
    <a:srgbClr val="4CBDED"/>
    <a:srgbClr val="FF3AFF"/>
    <a:srgbClr val="BF00BF"/>
    <a:srgbClr val="CC34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C797083-F9EE-4C0E-ABDD-26BC668D070A}">
  <a:tblStyle styleId="{7C797083-F9EE-4C0E-ABDD-26BC668D070A}" styleName="Table_0">
    <a:wholeTbl>
      <a:tcTxStyle b="off" i="off">
        <a:font>
          <a:latin typeface="Times New Roman"/>
          <a:ea typeface="Times New Roman"/>
          <a:cs typeface="Times New Roman"/>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7FAF5"/>
          </a:solidFill>
        </a:fill>
      </a:tcStyle>
    </a:wholeTbl>
    <a:band1H>
      <a:tcStyle>
        <a:tcBdr/>
        <a:fill>
          <a:solidFill>
            <a:srgbClr val="CBF4EA"/>
          </a:solidFill>
        </a:fill>
      </a:tcStyle>
    </a:band1H>
    <a:band1V>
      <a:tcStyle>
        <a:tcBdr/>
        <a:fill>
          <a:solidFill>
            <a:srgbClr val="CBF4EA"/>
          </a:solidFill>
        </a:fill>
      </a:tcStyle>
    </a:band1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Times New Roman"/>
          <a:ea typeface="Times New Roman"/>
          <a:cs typeface="Times New Roman"/>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7DEFE1F0-23D1-467C-B1D0-CCCE52E34E7B}" styleName="Table_1">
    <a:wholeTbl>
      <a:tcTxStyle b="off" i="off">
        <a:font>
          <a:latin typeface="Times New Roman"/>
          <a:ea typeface="Times New Roman"/>
          <a:cs typeface="Times New Roman"/>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7FAF5"/>
          </a:solidFill>
        </a:fill>
      </a:tcStyle>
    </a:wholeTbl>
    <a:band1H>
      <a:tcStyle>
        <a:tcBdr/>
        <a:fill>
          <a:solidFill>
            <a:srgbClr val="CBF4EA"/>
          </a:solidFill>
        </a:fill>
      </a:tcStyle>
    </a:band1H>
    <a:band1V>
      <a:tcStyle>
        <a:tcBdr/>
        <a:fill>
          <a:solidFill>
            <a:srgbClr val="CBF4EA"/>
          </a:solidFill>
        </a:fill>
      </a:tcStyle>
    </a:band1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Times New Roman"/>
          <a:ea typeface="Times New Roman"/>
          <a:cs typeface="Times New Roman"/>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76D8E0FC-F2F0-4C2D-AB19-AB96CCA464D3}" styleName="Table_2">
    <a:wholeTbl>
      <a:tcTxStyle b="off" i="off">
        <a:font>
          <a:latin typeface="Times New Roman"/>
          <a:ea typeface="Times New Roman"/>
          <a:cs typeface="Times New Roman"/>
        </a:font>
        <a:schemeClr val="dk1"/>
      </a:tcTxStyle>
      <a:tcStyle>
        <a:tcBdr>
          <a:left>
            <a:ln w="12700" cap="flat">
              <a:solidFill>
                <a:schemeClr val="dk1"/>
              </a:solidFill>
              <a:prstDash val="solid"/>
              <a:round/>
              <a:headEnd type="none" w="med" len="med"/>
              <a:tailEnd type="none" w="med" len="med"/>
            </a:ln>
          </a:left>
          <a:right>
            <a:ln w="12700" cap="flat">
              <a:solidFill>
                <a:schemeClr val="dk1"/>
              </a:solidFill>
              <a:prstDash val="solid"/>
              <a:round/>
              <a:headEnd type="none" w="med" len="med"/>
              <a:tailEnd type="none" w="med" len="med"/>
            </a:ln>
          </a:right>
          <a:top>
            <a:ln w="12700" cap="flat">
              <a:solidFill>
                <a:schemeClr val="dk1"/>
              </a:solidFill>
              <a:prstDash val="solid"/>
              <a:round/>
              <a:headEnd type="none" w="med" len="med"/>
              <a:tailEnd type="none" w="med" len="med"/>
            </a:ln>
          </a:top>
          <a:bottom>
            <a:ln w="12700" cap="flat">
              <a:solidFill>
                <a:schemeClr val="dk1"/>
              </a:solidFill>
              <a:prstDash val="solid"/>
              <a:round/>
              <a:headEnd type="none" w="med" len="med"/>
              <a:tailEnd type="none" w="med" len="med"/>
            </a:ln>
          </a:bottom>
          <a:insideH>
            <a:ln w="12700" cap="flat">
              <a:solidFill>
                <a:schemeClr val="dk1"/>
              </a:solidFill>
              <a:prstDash val="solid"/>
              <a:round/>
              <a:headEnd type="none" w="med" len="med"/>
              <a:tailEnd type="none" w="med" len="med"/>
            </a:ln>
          </a:insideH>
          <a:insideV>
            <a:ln w="12700" cap="flat">
              <a:solidFill>
                <a:schemeClr val="dk1"/>
              </a:solidFill>
              <a:prstDash val="solid"/>
              <a:round/>
              <a:headEnd type="none" w="med" len="med"/>
              <a:tailEnd type="none" w="med" len="med"/>
            </a:ln>
          </a:insideV>
        </a:tcBdr>
        <a:fill>
          <a:solidFill>
            <a:srgbClr val="FFFFFF">
              <a:alpha val="0"/>
            </a:srgbClr>
          </a:solidFill>
        </a:fill>
      </a:tcStyle>
    </a:wholeTbl>
  </a:tblStyle>
  <a:tblStyle styleId="{03C6F5E2-FF9E-4968-86D7-54FDBC47BEC5}" styleName="Table_3"/>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2" autoAdjust="0"/>
    <p:restoredTop sz="95550" autoAdjust="0"/>
  </p:normalViewPr>
  <p:slideViewPr>
    <p:cSldViewPr snapToGrid="0">
      <p:cViewPr varScale="1">
        <p:scale>
          <a:sx n="97" d="100"/>
          <a:sy n="97" d="100"/>
        </p:scale>
        <p:origin x="414" y="78"/>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9" d="100"/>
          <a:sy n="69" d="100"/>
        </p:scale>
        <p:origin x="3048" y="62"/>
      </p:cViewPr>
      <p:guideLst>
        <p:guide orient="horz" pos="2932"/>
        <p:guide pos="219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14082" cy="466571"/>
          </a:xfrm>
          <a:prstGeom prst="rect">
            <a:avLst/>
          </a:prstGeom>
        </p:spPr>
        <p:txBody>
          <a:bodyPr vert="horz" lIns="91943" tIns="45972" rIns="91943" bIns="45972" rtlCol="0"/>
          <a:lstStyle>
            <a:lvl1pPr algn="l">
              <a:defRPr sz="1200"/>
            </a:lvl1pPr>
          </a:lstStyle>
          <a:p>
            <a:endParaRPr lang="en-US"/>
          </a:p>
        </p:txBody>
      </p:sp>
      <p:sp>
        <p:nvSpPr>
          <p:cNvPr id="3" name="Date Placeholder 2"/>
          <p:cNvSpPr>
            <a:spLocks noGrp="1"/>
          </p:cNvSpPr>
          <p:nvPr>
            <p:ph type="dt" sz="quarter" idx="1"/>
          </p:nvPr>
        </p:nvSpPr>
        <p:spPr>
          <a:xfrm>
            <a:off x="3939166" y="0"/>
            <a:ext cx="3014082" cy="466571"/>
          </a:xfrm>
          <a:prstGeom prst="rect">
            <a:avLst/>
          </a:prstGeom>
        </p:spPr>
        <p:txBody>
          <a:bodyPr vert="horz" lIns="91943" tIns="45972" rIns="91943" bIns="45972" rtlCol="0"/>
          <a:lstStyle>
            <a:lvl1pPr algn="r">
              <a:defRPr sz="1200"/>
            </a:lvl1pPr>
          </a:lstStyle>
          <a:p>
            <a:fld id="{8CB733E2-7CAD-465B-A296-40591105F131}" type="datetimeFigureOut">
              <a:rPr lang="en-US" smtClean="0"/>
              <a:t>1/13/2017</a:t>
            </a:fld>
            <a:endParaRPr lang="en-US"/>
          </a:p>
        </p:txBody>
      </p:sp>
      <p:sp>
        <p:nvSpPr>
          <p:cNvPr id="4" name="Footer Placeholder 3"/>
          <p:cNvSpPr>
            <a:spLocks noGrp="1"/>
          </p:cNvSpPr>
          <p:nvPr>
            <p:ph type="ftr" sz="quarter" idx="2"/>
          </p:nvPr>
        </p:nvSpPr>
        <p:spPr>
          <a:xfrm>
            <a:off x="2" y="8842531"/>
            <a:ext cx="3014082" cy="466570"/>
          </a:xfrm>
          <a:prstGeom prst="rect">
            <a:avLst/>
          </a:prstGeom>
        </p:spPr>
        <p:txBody>
          <a:bodyPr vert="horz" lIns="91943" tIns="45972" rIns="91943" bIns="45972" rtlCol="0" anchor="b"/>
          <a:lstStyle>
            <a:lvl1pPr algn="l">
              <a:defRPr sz="1200"/>
            </a:lvl1pPr>
          </a:lstStyle>
          <a:p>
            <a:endParaRPr lang="en-US"/>
          </a:p>
        </p:txBody>
      </p:sp>
      <p:sp>
        <p:nvSpPr>
          <p:cNvPr id="5" name="Slide Number Placeholder 4"/>
          <p:cNvSpPr>
            <a:spLocks noGrp="1"/>
          </p:cNvSpPr>
          <p:nvPr>
            <p:ph type="sldNum" sz="quarter" idx="3"/>
          </p:nvPr>
        </p:nvSpPr>
        <p:spPr>
          <a:xfrm>
            <a:off x="3939166" y="8842531"/>
            <a:ext cx="3014082" cy="466570"/>
          </a:xfrm>
          <a:prstGeom prst="rect">
            <a:avLst/>
          </a:prstGeom>
        </p:spPr>
        <p:txBody>
          <a:bodyPr vert="horz" lIns="91943" tIns="45972" rIns="91943" bIns="45972" rtlCol="0" anchor="b"/>
          <a:lstStyle>
            <a:lvl1pPr algn="r">
              <a:defRPr sz="1200"/>
            </a:lvl1pPr>
          </a:lstStyle>
          <a:p>
            <a:fld id="{4F963441-1638-4497-B809-E3C8A7276CC5}" type="slidenum">
              <a:rPr lang="en-US" smtClean="0"/>
              <a:t>‹#›</a:t>
            </a:fld>
            <a:endParaRPr lang="en-US"/>
          </a:p>
        </p:txBody>
      </p:sp>
    </p:spTree>
    <p:extLst>
      <p:ext uri="{BB962C8B-B14F-4D97-AF65-F5344CB8AC3E}">
        <p14:creationId xmlns:p14="http://schemas.microsoft.com/office/powerpoint/2010/main" val="33346022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5657176" y="98728"/>
            <a:ext cx="643259" cy="213379"/>
          </a:xfrm>
          <a:prstGeom prst="rect">
            <a:avLst/>
          </a:prstGeom>
          <a:noFill/>
          <a:ln>
            <a:noFill/>
          </a:ln>
        </p:spPr>
        <p:txBody>
          <a:bodyPr lIns="91928" tIns="91928" rIns="91928" bIns="91928" anchor="b" anchorCtr="0"/>
          <a:lstStyle>
            <a:lvl1pPr marL="0" marR="0" indent="0" algn="r" rtl="0">
              <a:spcBef>
                <a:spcPts val="0"/>
              </a:spcBef>
              <a:spcAft>
                <a:spcPts val="0"/>
              </a:spcAft>
              <a:defRPr/>
            </a:lvl1pPr>
            <a:lvl2pPr marL="459711" marR="0" indent="0" algn="l" rtl="0">
              <a:spcBef>
                <a:spcPts val="0"/>
              </a:spcBef>
              <a:spcAft>
                <a:spcPts val="0"/>
              </a:spcAft>
              <a:defRPr/>
            </a:lvl2pPr>
            <a:lvl3pPr marL="919419" marR="0" indent="0" algn="l" rtl="0">
              <a:spcBef>
                <a:spcPts val="0"/>
              </a:spcBef>
              <a:spcAft>
                <a:spcPts val="0"/>
              </a:spcAft>
              <a:defRPr/>
            </a:lvl3pPr>
            <a:lvl4pPr marL="1379130" marR="0" indent="0" algn="l" rtl="0">
              <a:spcBef>
                <a:spcPts val="0"/>
              </a:spcBef>
              <a:spcAft>
                <a:spcPts val="0"/>
              </a:spcAft>
              <a:defRPr/>
            </a:lvl4pPr>
            <a:lvl5pPr marL="1838841" marR="0" indent="0" algn="l" rtl="0">
              <a:spcBef>
                <a:spcPts val="0"/>
              </a:spcBef>
              <a:spcAft>
                <a:spcPts val="0"/>
              </a:spcAft>
              <a:defRPr/>
            </a:lvl5pPr>
            <a:lvl6pPr marL="2298550" marR="0" indent="0" algn="l" rtl="0">
              <a:spcBef>
                <a:spcPts val="0"/>
              </a:spcBef>
              <a:defRPr/>
            </a:lvl6pPr>
            <a:lvl7pPr marL="2758260" marR="0" indent="0" algn="l" rtl="0">
              <a:spcBef>
                <a:spcPts val="0"/>
              </a:spcBef>
              <a:defRPr/>
            </a:lvl7pPr>
            <a:lvl8pPr marL="3217970" marR="0" indent="0" algn="l" rtl="0">
              <a:spcBef>
                <a:spcPts val="0"/>
              </a:spcBef>
              <a:defRPr/>
            </a:lvl8pPr>
            <a:lvl9pPr marL="3677680" marR="0" indent="0" algn="l" rtl="0">
              <a:spcBef>
                <a:spcPts val="0"/>
              </a:spcBef>
              <a:defRPr/>
            </a:lvl9pPr>
          </a:lstStyle>
          <a:p>
            <a:endParaRPr dirty="0"/>
          </a:p>
        </p:txBody>
      </p:sp>
      <p:sp>
        <p:nvSpPr>
          <p:cNvPr id="3" name="Shape 3"/>
          <p:cNvSpPr txBox="1">
            <a:spLocks noGrp="1"/>
          </p:cNvSpPr>
          <p:nvPr>
            <p:ph type="dt" idx="10"/>
          </p:nvPr>
        </p:nvSpPr>
        <p:spPr>
          <a:xfrm>
            <a:off x="655999" y="98728"/>
            <a:ext cx="829550" cy="213379"/>
          </a:xfrm>
          <a:prstGeom prst="rect">
            <a:avLst/>
          </a:prstGeom>
          <a:noFill/>
          <a:ln>
            <a:noFill/>
          </a:ln>
        </p:spPr>
        <p:txBody>
          <a:bodyPr lIns="91928" tIns="91928" rIns="91928" bIns="91928" anchor="b" anchorCtr="0"/>
          <a:lstStyle>
            <a:lvl1pPr marL="0" marR="0" indent="0" algn="l" rtl="0">
              <a:spcBef>
                <a:spcPts val="0"/>
              </a:spcBef>
              <a:spcAft>
                <a:spcPts val="0"/>
              </a:spcAft>
              <a:defRPr/>
            </a:lvl1pPr>
            <a:lvl2pPr marL="459711" marR="0" indent="0" algn="l" rtl="0">
              <a:spcBef>
                <a:spcPts val="0"/>
              </a:spcBef>
              <a:spcAft>
                <a:spcPts val="0"/>
              </a:spcAft>
              <a:defRPr/>
            </a:lvl2pPr>
            <a:lvl3pPr marL="919419" marR="0" indent="0" algn="l" rtl="0">
              <a:spcBef>
                <a:spcPts val="0"/>
              </a:spcBef>
              <a:spcAft>
                <a:spcPts val="0"/>
              </a:spcAft>
              <a:defRPr/>
            </a:lvl3pPr>
            <a:lvl4pPr marL="1379130" marR="0" indent="0" algn="l" rtl="0">
              <a:spcBef>
                <a:spcPts val="0"/>
              </a:spcBef>
              <a:spcAft>
                <a:spcPts val="0"/>
              </a:spcAft>
              <a:defRPr/>
            </a:lvl4pPr>
            <a:lvl5pPr marL="1838841" marR="0" indent="0" algn="l" rtl="0">
              <a:spcBef>
                <a:spcPts val="0"/>
              </a:spcBef>
              <a:spcAft>
                <a:spcPts val="0"/>
              </a:spcAft>
              <a:defRPr/>
            </a:lvl5pPr>
            <a:lvl6pPr marL="2298550" marR="0" indent="0" algn="l" rtl="0">
              <a:spcBef>
                <a:spcPts val="0"/>
              </a:spcBef>
              <a:defRPr/>
            </a:lvl6pPr>
            <a:lvl7pPr marL="2758260" marR="0" indent="0" algn="l" rtl="0">
              <a:spcBef>
                <a:spcPts val="0"/>
              </a:spcBef>
              <a:defRPr/>
            </a:lvl7pPr>
            <a:lvl8pPr marL="3217970" marR="0" indent="0" algn="l" rtl="0">
              <a:spcBef>
                <a:spcPts val="0"/>
              </a:spcBef>
              <a:defRPr/>
            </a:lvl8pPr>
            <a:lvl9pPr marL="3677680" marR="0" indent="0" algn="l" rtl="0">
              <a:spcBef>
                <a:spcPts val="0"/>
              </a:spcBef>
              <a:defRPr/>
            </a:lvl9pPr>
          </a:lstStyle>
          <a:p>
            <a:endParaRPr dirty="0"/>
          </a:p>
        </p:txBody>
      </p:sp>
      <p:sp>
        <p:nvSpPr>
          <p:cNvPr id="4" name="Shape 4"/>
          <p:cNvSpPr>
            <a:spLocks noGrp="1" noRot="1" noChangeAspect="1"/>
          </p:cNvSpPr>
          <p:nvPr>
            <p:ph type="sldImg" idx="3"/>
          </p:nvPr>
        </p:nvSpPr>
        <p:spPr>
          <a:xfrm>
            <a:off x="1158875" y="704850"/>
            <a:ext cx="4637088" cy="34782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chemeClr val="dk1"/>
            </a:solidFill>
            <a:prstDash val="solid"/>
            <a:miter/>
            <a:headEnd type="none" w="med" len="med"/>
            <a:tailEnd type="none" w="med" len="med"/>
          </a:ln>
        </p:spPr>
      </p:sp>
      <p:sp>
        <p:nvSpPr>
          <p:cNvPr id="5" name="Shape 5"/>
          <p:cNvSpPr txBox="1">
            <a:spLocks noGrp="1"/>
          </p:cNvSpPr>
          <p:nvPr>
            <p:ph type="body" idx="1"/>
          </p:nvPr>
        </p:nvSpPr>
        <p:spPr>
          <a:xfrm>
            <a:off x="926677" y="4422063"/>
            <a:ext cx="5101487" cy="4189571"/>
          </a:xfrm>
          <a:prstGeom prst="rect">
            <a:avLst/>
          </a:prstGeom>
          <a:noFill/>
          <a:ln>
            <a:noFill/>
          </a:ln>
        </p:spPr>
        <p:txBody>
          <a:bodyPr lIns="91928" tIns="91928" rIns="91928" bIns="91928" anchor="t" anchorCtr="0"/>
          <a:lstStyle>
            <a:lvl1pPr marL="0" marR="0" indent="0" algn="l" rtl="0">
              <a:spcBef>
                <a:spcPts val="360"/>
              </a:spcBef>
              <a:spcAft>
                <a:spcPts val="0"/>
              </a:spcAft>
              <a:defRPr/>
            </a:lvl1pPr>
            <a:lvl2pPr marL="114300" marR="0" indent="0" algn="l" rtl="0">
              <a:spcBef>
                <a:spcPts val="360"/>
              </a:spcBef>
              <a:spcAft>
                <a:spcPts val="0"/>
              </a:spcAft>
              <a:defRPr/>
            </a:lvl2pPr>
            <a:lvl3pPr marL="228600" marR="0" indent="0" algn="l" rtl="0">
              <a:spcBef>
                <a:spcPts val="360"/>
              </a:spcBef>
              <a:spcAft>
                <a:spcPts val="0"/>
              </a:spcAft>
              <a:defRPr/>
            </a:lvl3pPr>
            <a:lvl4pPr marL="342900" marR="0" indent="0" algn="l" rtl="0">
              <a:spcBef>
                <a:spcPts val="360"/>
              </a:spcBef>
              <a:spcAft>
                <a:spcPts val="0"/>
              </a:spcAft>
              <a:defRPr/>
            </a:lvl4pPr>
            <a:lvl5pPr marL="457200" marR="0" indent="0" algn="l" rtl="0">
              <a:spcBef>
                <a:spcPts val="36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5373759" y="9012916"/>
            <a:ext cx="926674" cy="183126"/>
          </a:xfrm>
          <a:prstGeom prst="rect">
            <a:avLst/>
          </a:prstGeom>
          <a:noFill/>
          <a:ln>
            <a:noFill/>
          </a:ln>
        </p:spPr>
        <p:txBody>
          <a:bodyPr lIns="91928" tIns="91928" rIns="91928" bIns="91928" anchor="t" anchorCtr="0"/>
          <a:lstStyle>
            <a:lvl1pPr marL="0" marR="0" indent="0" algn="l" rtl="0">
              <a:spcBef>
                <a:spcPts val="0"/>
              </a:spcBef>
              <a:spcAft>
                <a:spcPts val="0"/>
              </a:spcAft>
              <a:defRPr/>
            </a:lvl1pPr>
            <a:lvl2pPr marL="459711" marR="0" indent="0" algn="l" rtl="0">
              <a:spcBef>
                <a:spcPts val="0"/>
              </a:spcBef>
              <a:spcAft>
                <a:spcPts val="0"/>
              </a:spcAft>
              <a:defRPr/>
            </a:lvl2pPr>
            <a:lvl3pPr marL="919419" marR="0" indent="0" algn="l" rtl="0">
              <a:spcBef>
                <a:spcPts val="0"/>
              </a:spcBef>
              <a:spcAft>
                <a:spcPts val="0"/>
              </a:spcAft>
              <a:defRPr/>
            </a:lvl3pPr>
            <a:lvl4pPr marL="1379130" marR="0" indent="0" algn="l" rtl="0">
              <a:spcBef>
                <a:spcPts val="0"/>
              </a:spcBef>
              <a:spcAft>
                <a:spcPts val="0"/>
              </a:spcAft>
              <a:defRPr/>
            </a:lvl4pPr>
            <a:lvl5pPr marL="459711" marR="0" indent="0" algn="r" rtl="0">
              <a:spcBef>
                <a:spcPts val="0"/>
              </a:spcBef>
              <a:spcAft>
                <a:spcPts val="0"/>
              </a:spcAft>
              <a:defRPr/>
            </a:lvl5pPr>
            <a:lvl6pPr marL="2298550" marR="0" indent="0" algn="l" rtl="0">
              <a:spcBef>
                <a:spcPts val="0"/>
              </a:spcBef>
              <a:defRPr/>
            </a:lvl6pPr>
            <a:lvl7pPr marL="2758260" marR="0" indent="0" algn="l" rtl="0">
              <a:spcBef>
                <a:spcPts val="0"/>
              </a:spcBef>
              <a:defRPr/>
            </a:lvl7pPr>
            <a:lvl8pPr marL="3217970" marR="0" indent="0" algn="l" rtl="0">
              <a:spcBef>
                <a:spcPts val="0"/>
              </a:spcBef>
              <a:defRPr/>
            </a:lvl8pPr>
            <a:lvl9pPr marL="3677680" marR="0" indent="0" algn="l" rtl="0">
              <a:spcBef>
                <a:spcPts val="0"/>
              </a:spcBef>
              <a:defRPr/>
            </a:lvl9pPr>
          </a:lstStyle>
          <a:p>
            <a:endParaRPr dirty="0"/>
          </a:p>
        </p:txBody>
      </p:sp>
      <p:sp>
        <p:nvSpPr>
          <p:cNvPr id="7" name="Shape 7"/>
          <p:cNvSpPr txBox="1">
            <a:spLocks noGrp="1"/>
          </p:cNvSpPr>
          <p:nvPr>
            <p:ph type="sldNum" idx="12"/>
          </p:nvPr>
        </p:nvSpPr>
        <p:spPr>
          <a:xfrm>
            <a:off x="3232219" y="9012916"/>
            <a:ext cx="514288" cy="183126"/>
          </a:xfrm>
          <a:prstGeom prst="rect">
            <a:avLst/>
          </a:prstGeom>
          <a:noFill/>
          <a:ln>
            <a:noFill/>
          </a:ln>
        </p:spPr>
        <p:txBody>
          <a:bodyPr lIns="0" tIns="0" rIns="0" bIns="0" anchor="t" anchorCtr="0">
            <a:noAutofit/>
          </a:bodyPr>
          <a:lstStyle>
            <a:lvl1pPr marL="0" marR="0" indent="0" algn="r" rtl="0">
              <a:spcBef>
                <a:spcPts val="0"/>
              </a:spcBef>
              <a:spcAft>
                <a:spcPts val="0"/>
              </a:spcAft>
              <a:buNone/>
              <a:defRPr sz="1200" b="0" i="0" u="none" strike="noStrike" cap="none" baseline="0">
                <a:solidFill>
                  <a:schemeClr val="dk1"/>
                </a:solidFill>
                <a:latin typeface="Times New Roman"/>
                <a:ea typeface="Times New Roman"/>
                <a:cs typeface="Times New Roman"/>
                <a:sym typeface="Times New Roman"/>
              </a:defRPr>
            </a:lvl1pPr>
          </a:lstStyle>
          <a:p>
            <a:pPr>
              <a:buSzPct val="25000"/>
            </a:pPr>
            <a:r>
              <a:rPr lang="en-US"/>
              <a:t>Page </a:t>
            </a:r>
            <a:fld id="{00000000-1234-1234-1234-123412341234}" type="slidenum">
              <a:rPr lang="en-US" smtClean="0"/>
              <a:pPr>
                <a:buSzPct val="25000"/>
              </a:pPr>
              <a:t>‹#›</a:t>
            </a:fld>
            <a:endParaRPr lang="en-US" dirty="0"/>
          </a:p>
        </p:txBody>
      </p:sp>
      <p:sp>
        <p:nvSpPr>
          <p:cNvPr id="8" name="Shape 8"/>
          <p:cNvSpPr/>
          <p:nvPr/>
        </p:nvSpPr>
        <p:spPr>
          <a:xfrm>
            <a:off x="726056" y="9012916"/>
            <a:ext cx="713316" cy="183126"/>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Submission</a:t>
            </a:r>
          </a:p>
        </p:txBody>
      </p:sp>
      <p:cxnSp>
        <p:nvCxnSpPr>
          <p:cNvPr id="9" name="Shape 9"/>
          <p:cNvCxnSpPr/>
          <p:nvPr/>
        </p:nvCxnSpPr>
        <p:spPr>
          <a:xfrm>
            <a:off x="726057" y="9011325"/>
            <a:ext cx="5502728" cy="0"/>
          </a:xfrm>
          <a:prstGeom prst="straightConnector1">
            <a:avLst/>
          </a:prstGeom>
          <a:noFill/>
          <a:ln w="12700" cap="flat">
            <a:solidFill>
              <a:schemeClr val="dk1"/>
            </a:solidFill>
            <a:prstDash val="solid"/>
            <a:round/>
            <a:headEnd type="none" w="med" len="med"/>
            <a:tailEnd type="none" w="med" len="med"/>
          </a:ln>
        </p:spPr>
      </p:cxnSp>
      <p:cxnSp>
        <p:nvCxnSpPr>
          <p:cNvPr id="10" name="Shape 10"/>
          <p:cNvCxnSpPr/>
          <p:nvPr/>
        </p:nvCxnSpPr>
        <p:spPr>
          <a:xfrm>
            <a:off x="649628" y="297775"/>
            <a:ext cx="5655582" cy="0"/>
          </a:xfrm>
          <a:prstGeom prst="straightConnector1">
            <a:avLst/>
          </a:prstGeom>
          <a:noFill/>
          <a:ln w="12700" cap="flat">
            <a:solidFill>
              <a:schemeClr val="dk1"/>
            </a:solidFill>
            <a:prstDash val="solid"/>
            <a:round/>
            <a:headEnd type="none" w="med" len="med"/>
            <a:tailEnd type="none" w="med" len="med"/>
          </a:ln>
        </p:spPr>
      </p:cxnSp>
    </p:spTree>
    <p:extLst>
      <p:ext uri="{BB962C8B-B14F-4D97-AF65-F5344CB8AC3E}">
        <p14:creationId xmlns:p14="http://schemas.microsoft.com/office/powerpoint/2010/main" val="144588696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hdr" idx="2"/>
          </p:nvPr>
        </p:nvSpPr>
        <p:spPr>
          <a:xfrm>
            <a:off x="5657176" y="98728"/>
            <a:ext cx="643259" cy="213379"/>
          </a:xfrm>
          <a:prstGeom prst="rect">
            <a:avLst/>
          </a:prstGeom>
          <a:noFill/>
          <a:ln>
            <a:noFill/>
          </a:ln>
        </p:spPr>
        <p:txBody>
          <a:bodyPr lIns="0" tIns="0" rIns="0" bIns="0" anchor="b" anchorCtr="0">
            <a:noAutofit/>
          </a:bodyPr>
          <a:lstStyle/>
          <a:p>
            <a:pPr>
              <a:buSzPct val="25000"/>
            </a:pPr>
            <a:r>
              <a:rPr lang="en-US" b="1" dirty="0">
                <a:solidFill>
                  <a:schemeClr val="dk1"/>
                </a:solidFill>
                <a:latin typeface="Times New Roman"/>
                <a:ea typeface="Times New Roman"/>
                <a:cs typeface="Times New Roman"/>
                <a:sym typeface="Times New Roman"/>
              </a:rPr>
              <a:t>doc.: IEEE 802.11-09/0840r0</a:t>
            </a:r>
          </a:p>
        </p:txBody>
      </p:sp>
      <p:sp>
        <p:nvSpPr>
          <p:cNvPr id="82" name="Shape 82"/>
          <p:cNvSpPr txBox="1">
            <a:spLocks noGrp="1"/>
          </p:cNvSpPr>
          <p:nvPr>
            <p:ph type="dt" idx="10"/>
          </p:nvPr>
        </p:nvSpPr>
        <p:spPr>
          <a:xfrm>
            <a:off x="655999" y="98728"/>
            <a:ext cx="829550" cy="213379"/>
          </a:xfrm>
          <a:prstGeom prst="rect">
            <a:avLst/>
          </a:prstGeom>
          <a:noFill/>
          <a:ln>
            <a:noFill/>
          </a:ln>
        </p:spPr>
        <p:txBody>
          <a:bodyPr lIns="0" tIns="0" rIns="0" bIns="0" anchor="b" anchorCtr="0">
            <a:noAutofit/>
          </a:bodyPr>
          <a:lstStyle/>
          <a:p>
            <a:pPr>
              <a:buSzPct val="25000"/>
            </a:pPr>
            <a:r>
              <a:rPr lang="en-US" b="1" dirty="0">
                <a:solidFill>
                  <a:schemeClr val="dk1"/>
                </a:solidFill>
                <a:latin typeface="Times New Roman"/>
                <a:ea typeface="Times New Roman"/>
                <a:cs typeface="Times New Roman"/>
                <a:sym typeface="Times New Roman"/>
              </a:rPr>
              <a:t>July 2009</a:t>
            </a:r>
          </a:p>
        </p:txBody>
      </p:sp>
      <p:sp>
        <p:nvSpPr>
          <p:cNvPr id="83" name="Shape 83"/>
          <p:cNvSpPr txBox="1">
            <a:spLocks noGrp="1"/>
          </p:cNvSpPr>
          <p:nvPr>
            <p:ph type="ftr" idx="11"/>
          </p:nvPr>
        </p:nvSpPr>
        <p:spPr>
          <a:xfrm>
            <a:off x="5373759" y="9012916"/>
            <a:ext cx="926674" cy="183126"/>
          </a:xfrm>
          <a:prstGeom prst="rect">
            <a:avLst/>
          </a:prstGeom>
          <a:noFill/>
          <a:ln>
            <a:noFill/>
          </a:ln>
        </p:spPr>
        <p:txBody>
          <a:bodyPr lIns="0" tIns="0" rIns="0" bIns="0" anchor="t" anchorCtr="0">
            <a:noAutofit/>
          </a:bodyPr>
          <a:lstStyle/>
          <a:p>
            <a:pPr lvl="4">
              <a:buSzPct val="25000"/>
            </a:pPr>
            <a:r>
              <a:rPr lang="en-US" sz="1200" dirty="0">
                <a:solidFill>
                  <a:schemeClr val="dk1"/>
                </a:solidFill>
                <a:latin typeface="Times New Roman"/>
                <a:ea typeface="Times New Roman"/>
                <a:cs typeface="Times New Roman"/>
                <a:sym typeface="Times New Roman"/>
              </a:rPr>
              <a:t>David </a:t>
            </a:r>
            <a:r>
              <a:rPr lang="en-US" sz="1200" dirty="0" err="1">
                <a:solidFill>
                  <a:schemeClr val="dk1"/>
                </a:solidFill>
                <a:latin typeface="Times New Roman"/>
                <a:ea typeface="Times New Roman"/>
                <a:cs typeface="Times New Roman"/>
                <a:sym typeface="Times New Roman"/>
              </a:rPr>
              <a:t>Bagby</a:t>
            </a:r>
            <a:r>
              <a:rPr lang="en-US" sz="1200" dirty="0">
                <a:solidFill>
                  <a:schemeClr val="dk1"/>
                </a:solidFill>
                <a:latin typeface="Times New Roman"/>
                <a:ea typeface="Times New Roman"/>
                <a:cs typeface="Times New Roman"/>
                <a:sym typeface="Times New Roman"/>
              </a:rPr>
              <a:t>, Calypso Ventures, Inc.</a:t>
            </a:r>
          </a:p>
        </p:txBody>
      </p:sp>
      <p:sp>
        <p:nvSpPr>
          <p:cNvPr id="84" name="Shape 84"/>
          <p:cNvSpPr txBox="1">
            <a:spLocks noGrp="1"/>
          </p:cNvSpPr>
          <p:nvPr>
            <p:ph type="sldNum" idx="12"/>
          </p:nvPr>
        </p:nvSpPr>
        <p:spPr>
          <a:xfrm>
            <a:off x="3232219" y="9012916"/>
            <a:ext cx="514288" cy="183126"/>
          </a:xfrm>
          <a:prstGeom prst="rect">
            <a:avLst/>
          </a:prstGeom>
          <a:noFill/>
          <a:ln>
            <a:noFill/>
          </a:ln>
        </p:spPr>
        <p:txBody>
          <a:bodyPr lIns="0" tIns="0" rIns="0" bIns="0" anchor="t" anchorCtr="0">
            <a:noAutofit/>
          </a:bodyPr>
          <a:lstStyle/>
          <a:p>
            <a:pPr>
              <a:buSzPct val="25000"/>
            </a:pPr>
            <a:r>
              <a:rPr lang="en-US"/>
              <a:t>Page </a:t>
            </a:r>
            <a:fld id="{00000000-1234-1234-1234-123412341234}" type="slidenum">
              <a:rPr lang="en-US"/>
              <a:pPr>
                <a:buSzPct val="25000"/>
              </a:pPr>
              <a:t>1</a:t>
            </a:fld>
            <a:endParaRPr lang="en-US"/>
          </a:p>
        </p:txBody>
      </p:sp>
      <p:sp>
        <p:nvSpPr>
          <p:cNvPr id="85" name="Shape 85"/>
          <p:cNvSpPr>
            <a:spLocks noGrp="1" noRot="1" noChangeAspect="1"/>
          </p:cNvSpPr>
          <p:nvPr>
            <p:ph type="sldImg" idx="3"/>
          </p:nvPr>
        </p:nvSpPr>
        <p:spPr>
          <a:xfrm>
            <a:off x="1158875" y="704850"/>
            <a:ext cx="4637088" cy="34782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6" name="Shape 86"/>
          <p:cNvSpPr txBox="1">
            <a:spLocks noGrp="1"/>
          </p:cNvSpPr>
          <p:nvPr>
            <p:ph type="body" idx="1"/>
          </p:nvPr>
        </p:nvSpPr>
        <p:spPr>
          <a:xfrm>
            <a:off x="926677" y="4422063"/>
            <a:ext cx="5101487" cy="4189571"/>
          </a:xfrm>
          <a:prstGeom prst="rect">
            <a:avLst/>
          </a:prstGeom>
          <a:noFill/>
          <a:ln>
            <a:noFill/>
          </a:ln>
        </p:spPr>
        <p:txBody>
          <a:bodyPr lIns="94165" tIns="46277" rIns="94165" bIns="46277" anchor="t" anchorCtr="0">
            <a:noAutofit/>
          </a:bodyPr>
          <a:lstStyle/>
          <a:p>
            <a:pPr>
              <a:spcBef>
                <a:spcPts val="0"/>
              </a:spcBef>
            </a:pPr>
            <a:endParaRPr>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703180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hdr" idx="2"/>
          </p:nvPr>
        </p:nvSpPr>
        <p:spPr>
          <a:xfrm>
            <a:off x="5657176" y="98728"/>
            <a:ext cx="643259" cy="213379"/>
          </a:xfrm>
          <a:prstGeom prst="rect">
            <a:avLst/>
          </a:prstGeom>
          <a:noFill/>
          <a:ln>
            <a:noFill/>
          </a:ln>
        </p:spPr>
        <p:txBody>
          <a:bodyPr lIns="0" tIns="0" rIns="0" bIns="0" anchor="b" anchorCtr="0">
            <a:noAutofit/>
          </a:bodyPr>
          <a:lstStyle/>
          <a:p>
            <a:pPr>
              <a:buSzPct val="25000"/>
            </a:pPr>
            <a:r>
              <a:rPr lang="en-US" b="1">
                <a:solidFill>
                  <a:schemeClr val="dk1"/>
                </a:solidFill>
                <a:latin typeface="Times New Roman"/>
                <a:ea typeface="Times New Roman"/>
                <a:cs typeface="Times New Roman"/>
                <a:sym typeface="Times New Roman"/>
              </a:rPr>
              <a:t>doc.: IEEE 802.11-08/1455r0</a:t>
            </a:r>
          </a:p>
        </p:txBody>
      </p:sp>
      <p:sp>
        <p:nvSpPr>
          <p:cNvPr id="94" name="Shape 94"/>
          <p:cNvSpPr txBox="1">
            <a:spLocks noGrp="1"/>
          </p:cNvSpPr>
          <p:nvPr>
            <p:ph type="dt" idx="10"/>
          </p:nvPr>
        </p:nvSpPr>
        <p:spPr>
          <a:xfrm>
            <a:off x="655999" y="98728"/>
            <a:ext cx="829550" cy="213379"/>
          </a:xfrm>
          <a:prstGeom prst="rect">
            <a:avLst/>
          </a:prstGeom>
          <a:noFill/>
          <a:ln>
            <a:noFill/>
          </a:ln>
        </p:spPr>
        <p:txBody>
          <a:bodyPr lIns="0" tIns="0" rIns="0" bIns="0" anchor="b" anchorCtr="0">
            <a:noAutofit/>
          </a:bodyPr>
          <a:lstStyle/>
          <a:p>
            <a:pPr>
              <a:buSzPct val="25000"/>
            </a:pPr>
            <a:r>
              <a:rPr lang="en-US" b="1">
                <a:solidFill>
                  <a:schemeClr val="dk1"/>
                </a:solidFill>
                <a:latin typeface="Times New Roman"/>
                <a:ea typeface="Times New Roman"/>
                <a:cs typeface="Times New Roman"/>
                <a:sym typeface="Times New Roman"/>
              </a:rPr>
              <a:t>Jan 2009</a:t>
            </a:r>
          </a:p>
        </p:txBody>
      </p:sp>
      <p:sp>
        <p:nvSpPr>
          <p:cNvPr id="95" name="Shape 95"/>
          <p:cNvSpPr txBox="1">
            <a:spLocks noGrp="1"/>
          </p:cNvSpPr>
          <p:nvPr>
            <p:ph type="ftr" idx="11"/>
          </p:nvPr>
        </p:nvSpPr>
        <p:spPr>
          <a:xfrm>
            <a:off x="5373759" y="9012916"/>
            <a:ext cx="926674" cy="183126"/>
          </a:xfrm>
          <a:prstGeom prst="rect">
            <a:avLst/>
          </a:prstGeom>
          <a:noFill/>
          <a:ln>
            <a:noFill/>
          </a:ln>
        </p:spPr>
        <p:txBody>
          <a:bodyPr lIns="0" tIns="0" rIns="0" bIns="0" anchor="t" anchorCtr="0">
            <a:noAutofit/>
          </a:bodyPr>
          <a:lstStyle/>
          <a:p>
            <a:pPr lvl="4">
              <a:buSzPct val="25000"/>
            </a:pPr>
            <a:r>
              <a:rPr lang="en-US" sz="1200">
                <a:solidFill>
                  <a:schemeClr val="dk1"/>
                </a:solidFill>
                <a:latin typeface="Times New Roman"/>
                <a:ea typeface="Times New Roman"/>
                <a:cs typeface="Times New Roman"/>
                <a:sym typeface="Times New Roman"/>
              </a:rPr>
              <a:t>David Bagby, Calypso Ventures, Inc.</a:t>
            </a:r>
          </a:p>
        </p:txBody>
      </p:sp>
      <p:sp>
        <p:nvSpPr>
          <p:cNvPr id="96" name="Shape 96"/>
          <p:cNvSpPr txBox="1">
            <a:spLocks noGrp="1"/>
          </p:cNvSpPr>
          <p:nvPr>
            <p:ph type="sldNum" idx="12"/>
          </p:nvPr>
        </p:nvSpPr>
        <p:spPr>
          <a:xfrm>
            <a:off x="3232219" y="9012916"/>
            <a:ext cx="514288" cy="183126"/>
          </a:xfrm>
          <a:prstGeom prst="rect">
            <a:avLst/>
          </a:prstGeom>
          <a:noFill/>
          <a:ln>
            <a:noFill/>
          </a:ln>
        </p:spPr>
        <p:txBody>
          <a:bodyPr lIns="0" tIns="0" rIns="0" bIns="0" anchor="t" anchorCtr="0">
            <a:noAutofit/>
          </a:bodyPr>
          <a:lstStyle/>
          <a:p>
            <a:pPr>
              <a:buSzPct val="25000"/>
            </a:pPr>
            <a:r>
              <a:rPr lang="en-US"/>
              <a:t>Page </a:t>
            </a:r>
            <a:fld id="{00000000-1234-1234-1234-123412341234}" type="slidenum">
              <a:rPr lang="en-US"/>
              <a:pPr>
                <a:buSzPct val="25000"/>
              </a:pPr>
              <a:t>2</a:t>
            </a:fld>
            <a:endParaRPr lang="en-US"/>
          </a:p>
        </p:txBody>
      </p:sp>
      <p:sp>
        <p:nvSpPr>
          <p:cNvPr id="97" name="Shape 97"/>
          <p:cNvSpPr>
            <a:spLocks noGrp="1" noRot="1" noChangeAspect="1"/>
          </p:cNvSpPr>
          <p:nvPr>
            <p:ph type="sldImg" idx="3"/>
          </p:nvPr>
        </p:nvSpPr>
        <p:spPr>
          <a:xfrm>
            <a:off x="1158875" y="704850"/>
            <a:ext cx="4637088" cy="34782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8" name="Shape 98"/>
          <p:cNvSpPr txBox="1">
            <a:spLocks noGrp="1"/>
          </p:cNvSpPr>
          <p:nvPr>
            <p:ph type="body" idx="1"/>
          </p:nvPr>
        </p:nvSpPr>
        <p:spPr>
          <a:xfrm>
            <a:off x="926677" y="4422063"/>
            <a:ext cx="5101487" cy="4189571"/>
          </a:xfrm>
          <a:prstGeom prst="rect">
            <a:avLst/>
          </a:prstGeom>
          <a:noFill/>
          <a:ln>
            <a:noFill/>
          </a:ln>
        </p:spPr>
        <p:txBody>
          <a:bodyPr lIns="95773" tIns="46277" rIns="95773" bIns="46277" anchor="t" anchorCtr="0">
            <a:noAutofit/>
          </a:bodyPr>
          <a:lstStyle/>
          <a:p>
            <a:pPr>
              <a:spcBef>
                <a:spcPts val="0"/>
              </a:spcBef>
            </a:pPr>
            <a:endParaRPr>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391186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hdr" idx="2"/>
          </p:nvPr>
        </p:nvSpPr>
        <p:spPr>
          <a:xfrm>
            <a:off x="5657176" y="98728"/>
            <a:ext cx="643259" cy="213379"/>
          </a:xfrm>
          <a:prstGeom prst="rect">
            <a:avLst/>
          </a:prstGeom>
          <a:noFill/>
          <a:ln>
            <a:noFill/>
          </a:ln>
        </p:spPr>
        <p:txBody>
          <a:bodyPr lIns="0" tIns="0" rIns="0" bIns="0" anchor="b" anchorCtr="0">
            <a:noAutofit/>
          </a:bodyPr>
          <a:lstStyle/>
          <a:p>
            <a:pPr>
              <a:buSzPct val="25000"/>
            </a:pPr>
            <a:r>
              <a:rPr lang="en-US" b="1">
                <a:solidFill>
                  <a:schemeClr val="dk1"/>
                </a:solidFill>
                <a:latin typeface="Times New Roman"/>
                <a:ea typeface="Times New Roman"/>
                <a:cs typeface="Times New Roman"/>
                <a:sym typeface="Times New Roman"/>
              </a:rPr>
              <a:t>doc.: IEEE 802.11-08/1455r0</a:t>
            </a:r>
          </a:p>
        </p:txBody>
      </p:sp>
      <p:sp>
        <p:nvSpPr>
          <p:cNvPr id="94" name="Shape 94"/>
          <p:cNvSpPr txBox="1">
            <a:spLocks noGrp="1"/>
          </p:cNvSpPr>
          <p:nvPr>
            <p:ph type="dt" idx="10"/>
          </p:nvPr>
        </p:nvSpPr>
        <p:spPr>
          <a:xfrm>
            <a:off x="655999" y="98728"/>
            <a:ext cx="829550" cy="213379"/>
          </a:xfrm>
          <a:prstGeom prst="rect">
            <a:avLst/>
          </a:prstGeom>
          <a:noFill/>
          <a:ln>
            <a:noFill/>
          </a:ln>
        </p:spPr>
        <p:txBody>
          <a:bodyPr lIns="0" tIns="0" rIns="0" bIns="0" anchor="b" anchorCtr="0">
            <a:noAutofit/>
          </a:bodyPr>
          <a:lstStyle/>
          <a:p>
            <a:pPr>
              <a:buSzPct val="25000"/>
            </a:pPr>
            <a:r>
              <a:rPr lang="en-US" b="1">
                <a:solidFill>
                  <a:schemeClr val="dk1"/>
                </a:solidFill>
                <a:latin typeface="Times New Roman"/>
                <a:ea typeface="Times New Roman"/>
                <a:cs typeface="Times New Roman"/>
                <a:sym typeface="Times New Roman"/>
              </a:rPr>
              <a:t>Jan 2009</a:t>
            </a:r>
          </a:p>
        </p:txBody>
      </p:sp>
      <p:sp>
        <p:nvSpPr>
          <p:cNvPr id="95" name="Shape 95"/>
          <p:cNvSpPr txBox="1">
            <a:spLocks noGrp="1"/>
          </p:cNvSpPr>
          <p:nvPr>
            <p:ph type="ftr" idx="11"/>
          </p:nvPr>
        </p:nvSpPr>
        <p:spPr>
          <a:xfrm>
            <a:off x="5373759" y="9012916"/>
            <a:ext cx="926674" cy="183126"/>
          </a:xfrm>
          <a:prstGeom prst="rect">
            <a:avLst/>
          </a:prstGeom>
          <a:noFill/>
          <a:ln>
            <a:noFill/>
          </a:ln>
        </p:spPr>
        <p:txBody>
          <a:bodyPr lIns="0" tIns="0" rIns="0" bIns="0" anchor="t" anchorCtr="0">
            <a:noAutofit/>
          </a:bodyPr>
          <a:lstStyle/>
          <a:p>
            <a:pPr lvl="4">
              <a:buSzPct val="25000"/>
            </a:pPr>
            <a:r>
              <a:rPr lang="en-US" sz="1200">
                <a:solidFill>
                  <a:schemeClr val="dk1"/>
                </a:solidFill>
                <a:latin typeface="Times New Roman"/>
                <a:ea typeface="Times New Roman"/>
                <a:cs typeface="Times New Roman"/>
                <a:sym typeface="Times New Roman"/>
              </a:rPr>
              <a:t>David Bagby, Calypso Ventures, Inc.</a:t>
            </a:r>
          </a:p>
        </p:txBody>
      </p:sp>
      <p:sp>
        <p:nvSpPr>
          <p:cNvPr id="96" name="Shape 96"/>
          <p:cNvSpPr txBox="1">
            <a:spLocks noGrp="1"/>
          </p:cNvSpPr>
          <p:nvPr>
            <p:ph type="sldNum" idx="12"/>
          </p:nvPr>
        </p:nvSpPr>
        <p:spPr>
          <a:xfrm>
            <a:off x="3232219" y="9012916"/>
            <a:ext cx="514288" cy="183126"/>
          </a:xfrm>
          <a:prstGeom prst="rect">
            <a:avLst/>
          </a:prstGeom>
          <a:noFill/>
          <a:ln>
            <a:noFill/>
          </a:ln>
        </p:spPr>
        <p:txBody>
          <a:bodyPr lIns="0" tIns="0" rIns="0" bIns="0" anchor="t" anchorCtr="0">
            <a:noAutofit/>
          </a:bodyPr>
          <a:lstStyle/>
          <a:p>
            <a:pPr>
              <a:buSzPct val="25000"/>
            </a:pPr>
            <a:r>
              <a:rPr lang="en-US"/>
              <a:t>Page </a:t>
            </a:r>
            <a:fld id="{00000000-1234-1234-1234-123412341234}" type="slidenum">
              <a:rPr lang="en-US"/>
              <a:pPr>
                <a:buSzPct val="25000"/>
              </a:pPr>
              <a:t>3</a:t>
            </a:fld>
            <a:endParaRPr lang="en-US"/>
          </a:p>
        </p:txBody>
      </p:sp>
      <p:sp>
        <p:nvSpPr>
          <p:cNvPr id="97" name="Shape 97"/>
          <p:cNvSpPr>
            <a:spLocks noGrp="1" noRot="1" noChangeAspect="1"/>
          </p:cNvSpPr>
          <p:nvPr>
            <p:ph type="sldImg" idx="3"/>
          </p:nvPr>
        </p:nvSpPr>
        <p:spPr>
          <a:xfrm>
            <a:off x="1158875" y="704850"/>
            <a:ext cx="4637088" cy="34782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8" name="Shape 98"/>
          <p:cNvSpPr txBox="1">
            <a:spLocks noGrp="1"/>
          </p:cNvSpPr>
          <p:nvPr>
            <p:ph type="body" idx="1"/>
          </p:nvPr>
        </p:nvSpPr>
        <p:spPr>
          <a:xfrm>
            <a:off x="926677" y="4422063"/>
            <a:ext cx="5101487" cy="4189571"/>
          </a:xfrm>
          <a:prstGeom prst="rect">
            <a:avLst/>
          </a:prstGeom>
          <a:noFill/>
          <a:ln>
            <a:noFill/>
          </a:ln>
        </p:spPr>
        <p:txBody>
          <a:bodyPr lIns="95773" tIns="46277" rIns="95773" bIns="46277" anchor="t" anchorCtr="0">
            <a:noAutofit/>
          </a:bodyPr>
          <a:lstStyle/>
          <a:p>
            <a:pPr marL="0" indent="0">
              <a:spcBef>
                <a:spcPts val="0"/>
              </a:spcBef>
              <a:buFontTx/>
              <a:buNone/>
            </a:pPr>
            <a:endParaRPr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30618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685800" y="692834"/>
            <a:ext cx="7772400" cy="1066799"/>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dirty="0"/>
          </a:p>
        </p:txBody>
      </p:sp>
      <p:sp>
        <p:nvSpPr>
          <p:cNvPr id="22" name="Shape 22"/>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indent="-190500" algn="l" rtl="0">
              <a:spcBef>
                <a:spcPts val="480"/>
              </a:spcBef>
              <a:spcAft>
                <a:spcPts val="0"/>
              </a:spcAft>
              <a:buClr>
                <a:schemeClr val="dk1"/>
              </a:buClr>
              <a:buFont typeface="Times New Roman"/>
              <a:buChar char="•"/>
              <a:defRPr/>
            </a:lvl1pPr>
            <a:lvl2pPr marL="742950" indent="-158750" algn="l" rtl="0">
              <a:spcBef>
                <a:spcPts val="400"/>
              </a:spcBef>
              <a:spcAft>
                <a:spcPts val="0"/>
              </a:spcAft>
              <a:buClr>
                <a:schemeClr val="dk1"/>
              </a:buClr>
              <a:buFont typeface="Times New Roman"/>
              <a:buChar char="–"/>
              <a:defRPr/>
            </a:lvl2pPr>
            <a:lvl3pPr marL="1085850" indent="-120650" algn="l" rtl="0">
              <a:spcBef>
                <a:spcPts val="360"/>
              </a:spcBef>
              <a:spcAft>
                <a:spcPts val="0"/>
              </a:spcAft>
              <a:buClr>
                <a:schemeClr val="dk1"/>
              </a:buClr>
              <a:buFont typeface="Times New Roman"/>
              <a:buChar char="•"/>
              <a:defRPr/>
            </a:lvl3pPr>
            <a:lvl4pPr marL="1428750" indent="-133350" algn="l" rtl="0">
              <a:spcBef>
                <a:spcPts val="320"/>
              </a:spcBef>
              <a:spcAft>
                <a:spcPts val="0"/>
              </a:spcAft>
              <a:buClr>
                <a:schemeClr val="dk1"/>
              </a:buClr>
              <a:buFont typeface="Times New Roman"/>
              <a:buChar char="–"/>
              <a:defRPr/>
            </a:lvl4pPr>
            <a:lvl5pPr marL="1771650" indent="-133350" algn="l" rtl="0">
              <a:spcBef>
                <a:spcPts val="320"/>
              </a:spcBef>
              <a:spcAft>
                <a:spcPts val="0"/>
              </a:spcAft>
              <a:buClr>
                <a:schemeClr val="dk1"/>
              </a:buClr>
              <a:buFont typeface="Times New Roman"/>
              <a:buChar char="•"/>
              <a:defRPr/>
            </a:lvl5pPr>
            <a:lvl6pPr marL="2228850" indent="-133350" algn="l" rtl="0">
              <a:spcBef>
                <a:spcPts val="320"/>
              </a:spcBef>
              <a:spcAft>
                <a:spcPts val="0"/>
              </a:spcAft>
              <a:buClr>
                <a:schemeClr val="dk1"/>
              </a:buClr>
              <a:buFont typeface="Times New Roman"/>
              <a:buChar char="•"/>
              <a:defRPr/>
            </a:lvl6pPr>
            <a:lvl7pPr marL="2686050" indent="-133350" algn="l" rtl="0">
              <a:spcBef>
                <a:spcPts val="320"/>
              </a:spcBef>
              <a:spcAft>
                <a:spcPts val="0"/>
              </a:spcAft>
              <a:buClr>
                <a:schemeClr val="dk1"/>
              </a:buClr>
              <a:buFont typeface="Times New Roman"/>
              <a:buChar char="•"/>
              <a:defRPr/>
            </a:lvl7pPr>
            <a:lvl8pPr marL="3143250" indent="-133350" algn="l" rtl="0">
              <a:spcBef>
                <a:spcPts val="320"/>
              </a:spcBef>
              <a:spcAft>
                <a:spcPts val="0"/>
              </a:spcAft>
              <a:buClr>
                <a:schemeClr val="dk1"/>
              </a:buClr>
              <a:buFont typeface="Times New Roman"/>
              <a:buChar char="•"/>
              <a:defRPr/>
            </a:lvl8pPr>
            <a:lvl9pPr marL="3600450" indent="-133350" algn="l" rtl="0">
              <a:spcBef>
                <a:spcPts val="320"/>
              </a:spcBef>
              <a:spcAft>
                <a:spcPts val="0"/>
              </a:spcAft>
              <a:buClr>
                <a:schemeClr val="dk1"/>
              </a:buClr>
              <a:buFont typeface="Times New Roman"/>
              <a:buChar char="•"/>
              <a:defRPr/>
            </a:lvl9pPr>
          </a:lstStyle>
          <a:p>
            <a:endParaRPr dirty="0"/>
          </a:p>
        </p:txBody>
      </p:sp>
      <p:sp>
        <p:nvSpPr>
          <p:cNvPr id="6" name="Rectangle 4"/>
          <p:cNvSpPr txBox="1">
            <a:spLocks noChangeArrowheads="1"/>
          </p:cNvSpPr>
          <p:nvPr userDrawn="1"/>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err="1" smtClean="0"/>
              <a:t>Zabed</a:t>
            </a:r>
            <a:r>
              <a:rPr lang="en-GB" dirty="0" smtClean="0"/>
              <a:t> Iqbal, GSU</a:t>
            </a:r>
            <a:endParaRPr lang="en-GB" dirty="0"/>
          </a:p>
        </p:txBody>
      </p:sp>
      <p:sp>
        <p:nvSpPr>
          <p:cNvPr id="7" name="Slide Number Placeholder 5"/>
          <p:cNvSpPr txBox="1">
            <a:spLocks/>
          </p:cNvSpPr>
          <p:nvPr userDrawn="1"/>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t>Slide </a:t>
            </a:r>
            <a:fld id="{440F5867-744E-4AA6-B0ED-4C44D2DFBB7B}" type="slidenum">
              <a:rPr kumimoji="0" lang="en-GB" sz="1200" b="0" i="0" u="none" strike="noStrike" kern="1200" cap="none" spc="0" normalizeH="0" baseline="0" noProof="0" smtClean="0">
                <a:ln>
                  <a:noFill/>
                </a:ln>
                <a:solidFill>
                  <a:srgbClr val="000000"/>
                </a:solidFill>
                <a:effectLst/>
                <a:uLnTx/>
                <a:uFillTx/>
                <a:latin typeface="Times New Roman" pitchFamily="16" charset="0"/>
                <a:ea typeface="MS Gothic" charset="-128"/>
                <a:cs typeface="Arial Unicode MS" charset="0"/>
              </a:rPr>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a:t>
            </a:fld>
            <a:endPar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E68FB0-7A70-41DA-BE0B-D3708AD33E0B}" type="datetime1">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9D8E9D-1616-4052-B7BC-C3E9003F645D}" type="slidenum">
              <a:rPr lang="en-US" smtClean="0"/>
              <a:t>‹#›</a:t>
            </a:fld>
            <a:endParaRPr lang="en-US"/>
          </a:p>
        </p:txBody>
      </p:sp>
    </p:spTree>
    <p:extLst>
      <p:ext uri="{BB962C8B-B14F-4D97-AF65-F5344CB8AC3E}">
        <p14:creationId xmlns:p14="http://schemas.microsoft.com/office/powerpoint/2010/main" val="981342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BD273A-44CD-4F1A-9880-FB454D08D124}" type="datetime1">
              <a:rPr lang="en-US" smtClean="0"/>
              <a:t>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9D8E9D-1616-4052-B7BC-C3E9003F645D}" type="slidenum">
              <a:rPr lang="en-US" smtClean="0"/>
              <a:t>‹#›</a:t>
            </a:fld>
            <a:endParaRPr lang="en-US"/>
          </a:p>
        </p:txBody>
      </p:sp>
    </p:spTree>
    <p:extLst>
      <p:ext uri="{BB962C8B-B14F-4D97-AF65-F5344CB8AC3E}">
        <p14:creationId xmlns:p14="http://schemas.microsoft.com/office/powerpoint/2010/main" val="235527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3EF564-37CA-4620-8A25-CB822F3EA915}" type="datetime1">
              <a:rPr lang="en-US" smtClean="0"/>
              <a:t>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9D8E9D-1616-4052-B7BC-C3E9003F645D}" type="slidenum">
              <a:rPr lang="en-US" smtClean="0"/>
              <a:t>‹#›</a:t>
            </a:fld>
            <a:endParaRPr lang="en-US"/>
          </a:p>
        </p:txBody>
      </p:sp>
    </p:spTree>
    <p:extLst>
      <p:ext uri="{BB962C8B-B14F-4D97-AF65-F5344CB8AC3E}">
        <p14:creationId xmlns:p14="http://schemas.microsoft.com/office/powerpoint/2010/main" val="195620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159354-99D0-45ED-8134-AC82C38428DA}" type="datetime1">
              <a:rPr lang="en-US" smtClean="0"/>
              <a:t>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9D8E9D-1616-4052-B7BC-C3E9003F645D}" type="slidenum">
              <a:rPr lang="en-US" smtClean="0"/>
              <a:t>‹#›</a:t>
            </a:fld>
            <a:endParaRPr lang="en-US"/>
          </a:p>
        </p:txBody>
      </p:sp>
    </p:spTree>
    <p:extLst>
      <p:ext uri="{BB962C8B-B14F-4D97-AF65-F5344CB8AC3E}">
        <p14:creationId xmlns:p14="http://schemas.microsoft.com/office/powerpoint/2010/main" val="335119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AB6FDB-074E-4883-B7BA-744CF0676CED}" type="datetime1">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9D8E9D-1616-4052-B7BC-C3E9003F645D}" type="slidenum">
              <a:rPr lang="en-US" smtClean="0"/>
              <a:t>‹#›</a:t>
            </a:fld>
            <a:endParaRPr lang="en-US"/>
          </a:p>
        </p:txBody>
      </p:sp>
    </p:spTree>
    <p:extLst>
      <p:ext uri="{BB962C8B-B14F-4D97-AF65-F5344CB8AC3E}">
        <p14:creationId xmlns:p14="http://schemas.microsoft.com/office/powerpoint/2010/main" val="4017108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3A750CE-923C-48FF-AE2B-1DDF7EE45AEA}" type="datetime1">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9D8E9D-1616-4052-B7BC-C3E9003F645D}" type="slidenum">
              <a:rPr lang="en-US" smtClean="0"/>
              <a:t>‹#›</a:t>
            </a:fld>
            <a:endParaRPr lang="en-US"/>
          </a:p>
        </p:txBody>
      </p:sp>
    </p:spTree>
    <p:extLst>
      <p:ext uri="{BB962C8B-B14F-4D97-AF65-F5344CB8AC3E}">
        <p14:creationId xmlns:p14="http://schemas.microsoft.com/office/powerpoint/2010/main" val="74967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9E544D-6B28-4C09-AC47-30939782804C}" type="datetime1">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D8E9D-1616-4052-B7BC-C3E9003F645D}" type="slidenum">
              <a:rPr lang="en-US" smtClean="0"/>
              <a:t>‹#›</a:t>
            </a:fld>
            <a:endParaRPr lang="en-US"/>
          </a:p>
        </p:txBody>
      </p:sp>
    </p:spTree>
    <p:extLst>
      <p:ext uri="{BB962C8B-B14F-4D97-AF65-F5344CB8AC3E}">
        <p14:creationId xmlns:p14="http://schemas.microsoft.com/office/powerpoint/2010/main" val="1953089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1E81FA-BCE6-459D-A799-0C8E9D46C47D}" type="datetime1">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D8E9D-1616-4052-B7BC-C3E9003F645D}" type="slidenum">
              <a:rPr lang="en-US" smtClean="0"/>
              <a:t>‹#›</a:t>
            </a:fld>
            <a:endParaRPr lang="en-US"/>
          </a:p>
        </p:txBody>
      </p:sp>
    </p:spTree>
    <p:extLst>
      <p:ext uri="{BB962C8B-B14F-4D97-AF65-F5344CB8AC3E}">
        <p14:creationId xmlns:p14="http://schemas.microsoft.com/office/powerpoint/2010/main" val="2337791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58" name="Shape 58"/>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59" name="Shape 59"/>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60" name="Shape 60"/>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
        <p:nvSpPr>
          <p:cNvPr id="61" name="Shape 61"/>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4" name="Shape 64"/>
          <p:cNvSpPr>
            <a:spLocks noGrp="1"/>
          </p:cNvSpPr>
          <p:nvPr>
            <p:ph type="pic" idx="2"/>
          </p:nvPr>
        </p:nvSpPr>
        <p:spPr>
          <a:xfrm>
            <a:off x="1792288" y="612775"/>
            <a:ext cx="5486399" cy="4114800"/>
          </a:xfrm>
          <a:prstGeom prst="rect">
            <a:avLst/>
          </a:prstGeom>
          <a:noFill/>
          <a:ln>
            <a:noFill/>
          </a:ln>
        </p:spPr>
      </p:sp>
      <p:sp>
        <p:nvSpPr>
          <p:cNvPr id="65" name="Shape 65"/>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66" name="Shape 66"/>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
        <p:nvSpPr>
          <p:cNvPr id="67" name="Shape 67"/>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70" name="Shape 70"/>
          <p:cNvSpPr txBox="1">
            <a:spLocks noGrp="1"/>
          </p:cNvSpPr>
          <p:nvPr>
            <p:ph type="body" idx="1"/>
          </p:nvPr>
        </p:nvSpPr>
        <p:spPr>
          <a:xfrm rot="5400000">
            <a:off x="2514599" y="152399"/>
            <a:ext cx="4114800" cy="7772400"/>
          </a:xfrm>
          <a:prstGeom prst="rect">
            <a:avLst/>
          </a:prstGeom>
          <a:noFill/>
          <a:ln>
            <a:noFill/>
          </a:ln>
        </p:spPr>
        <p:txBody>
          <a:bodyPr lIns="91425" tIns="91425" rIns="91425" bIns="91425" anchor="t" anchorCtr="0"/>
          <a:lstStyle>
            <a:lvl1pPr marL="342900" indent="-190500" algn="l" rtl="0">
              <a:spcBef>
                <a:spcPts val="480"/>
              </a:spcBef>
              <a:spcAft>
                <a:spcPts val="0"/>
              </a:spcAft>
              <a:buClr>
                <a:schemeClr val="dk1"/>
              </a:buClr>
              <a:buFont typeface="Times New Roman"/>
              <a:buChar char="•"/>
              <a:defRPr/>
            </a:lvl1pPr>
            <a:lvl2pPr marL="742950" indent="-158750" algn="l" rtl="0">
              <a:spcBef>
                <a:spcPts val="400"/>
              </a:spcBef>
              <a:spcAft>
                <a:spcPts val="0"/>
              </a:spcAft>
              <a:buClr>
                <a:schemeClr val="dk1"/>
              </a:buClr>
              <a:buFont typeface="Times New Roman"/>
              <a:buChar char="–"/>
              <a:defRPr/>
            </a:lvl2pPr>
            <a:lvl3pPr marL="1085850" indent="-120650" algn="l" rtl="0">
              <a:spcBef>
                <a:spcPts val="360"/>
              </a:spcBef>
              <a:spcAft>
                <a:spcPts val="0"/>
              </a:spcAft>
              <a:buClr>
                <a:schemeClr val="dk1"/>
              </a:buClr>
              <a:buFont typeface="Times New Roman"/>
              <a:buChar char="•"/>
              <a:defRPr/>
            </a:lvl3pPr>
            <a:lvl4pPr marL="1428750" indent="-133350" algn="l" rtl="0">
              <a:spcBef>
                <a:spcPts val="320"/>
              </a:spcBef>
              <a:spcAft>
                <a:spcPts val="0"/>
              </a:spcAft>
              <a:buClr>
                <a:schemeClr val="dk1"/>
              </a:buClr>
              <a:buFont typeface="Times New Roman"/>
              <a:buChar char="–"/>
              <a:defRPr/>
            </a:lvl4pPr>
            <a:lvl5pPr marL="1771650" indent="-133350" algn="l" rtl="0">
              <a:spcBef>
                <a:spcPts val="320"/>
              </a:spcBef>
              <a:spcAft>
                <a:spcPts val="0"/>
              </a:spcAft>
              <a:buClr>
                <a:schemeClr val="dk1"/>
              </a:buClr>
              <a:buFont typeface="Times New Roman"/>
              <a:buChar char="•"/>
              <a:defRPr/>
            </a:lvl5pPr>
            <a:lvl6pPr marL="2228850" indent="-133350" algn="l" rtl="0">
              <a:spcBef>
                <a:spcPts val="320"/>
              </a:spcBef>
              <a:spcAft>
                <a:spcPts val="0"/>
              </a:spcAft>
              <a:buClr>
                <a:schemeClr val="dk1"/>
              </a:buClr>
              <a:buFont typeface="Times New Roman"/>
              <a:buChar char="•"/>
              <a:defRPr/>
            </a:lvl6pPr>
            <a:lvl7pPr marL="2686050" indent="-133350" algn="l" rtl="0">
              <a:spcBef>
                <a:spcPts val="320"/>
              </a:spcBef>
              <a:spcAft>
                <a:spcPts val="0"/>
              </a:spcAft>
              <a:buClr>
                <a:schemeClr val="dk1"/>
              </a:buClr>
              <a:buFont typeface="Times New Roman"/>
              <a:buChar char="•"/>
              <a:defRPr/>
            </a:lvl7pPr>
            <a:lvl8pPr marL="3143250" indent="-133350" algn="l" rtl="0">
              <a:spcBef>
                <a:spcPts val="320"/>
              </a:spcBef>
              <a:spcAft>
                <a:spcPts val="0"/>
              </a:spcAft>
              <a:buClr>
                <a:schemeClr val="dk1"/>
              </a:buClr>
              <a:buFont typeface="Times New Roman"/>
              <a:buChar char="•"/>
              <a:defRPr/>
            </a:lvl8pPr>
            <a:lvl9pPr marL="3600450" indent="-133350" algn="l" rtl="0">
              <a:spcBef>
                <a:spcPts val="320"/>
              </a:spcBef>
              <a:spcAft>
                <a:spcPts val="0"/>
              </a:spcAft>
              <a:buClr>
                <a:schemeClr val="dk1"/>
              </a:buClr>
              <a:buFont typeface="Times New Roman"/>
              <a:buChar char="•"/>
              <a:defRPr/>
            </a:lvl9pPr>
          </a:lstStyle>
          <a:p>
            <a:endParaRPr dirty="0"/>
          </a:p>
        </p:txBody>
      </p:sp>
      <p:sp>
        <p:nvSpPr>
          <p:cNvPr id="71" name="Shape 71"/>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
        <p:nvSpPr>
          <p:cNvPr id="72" name="Shape 72"/>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E881214C-5C86-47E9-A936-4B0BE70CAEBE}" type="datetimeFigureOut">
              <a:rPr lang="en-US" smtClean="0"/>
              <a:t>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F7301A-CF9A-4E0A-85FD-EF1D4B123C95}" type="slidenum">
              <a:rPr lang="en-US" smtClean="0"/>
              <a:t>‹#›</a:t>
            </a:fld>
            <a:endParaRPr lang="en-US"/>
          </a:p>
        </p:txBody>
      </p:sp>
    </p:spTree>
    <p:extLst>
      <p:ext uri="{BB962C8B-B14F-4D97-AF65-F5344CB8AC3E}">
        <p14:creationId xmlns:p14="http://schemas.microsoft.com/office/powerpoint/2010/main" val="3265554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E881214C-5C86-47E9-A936-4B0BE70CAEBE}" type="datetimeFigureOut">
              <a:rPr lang="en-US" smtClean="0"/>
              <a:t>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F7301A-CF9A-4E0A-85FD-EF1D4B123C95}" type="slidenum">
              <a:rPr lang="en-US" smtClean="0"/>
              <a:t>‹#›</a:t>
            </a:fld>
            <a:endParaRPr lang="en-US"/>
          </a:p>
        </p:txBody>
      </p:sp>
    </p:spTree>
    <p:extLst>
      <p:ext uri="{BB962C8B-B14F-4D97-AF65-F5344CB8AC3E}">
        <p14:creationId xmlns:p14="http://schemas.microsoft.com/office/powerpoint/2010/main" val="2682949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241342C-6111-4FE4-8E0E-DC7E55E97C79}" type="datetime1">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D8E9D-1616-4052-B7BC-C3E9003F645D}" type="slidenum">
              <a:rPr lang="en-US" smtClean="0"/>
              <a:t>‹#›</a:t>
            </a:fld>
            <a:endParaRPr lang="en-US"/>
          </a:p>
        </p:txBody>
      </p:sp>
    </p:spTree>
    <p:extLst>
      <p:ext uri="{BB962C8B-B14F-4D97-AF65-F5344CB8AC3E}">
        <p14:creationId xmlns:p14="http://schemas.microsoft.com/office/powerpoint/2010/main" val="82622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DE8C48-3B47-4021-9B2B-F56D242D41F9}" type="datetime1">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D8E9D-1616-4052-B7BC-C3E9003F645D}" type="slidenum">
              <a:rPr lang="en-US" smtClean="0"/>
              <a:t>‹#›</a:t>
            </a:fld>
            <a:endParaRPr lang="en-US"/>
          </a:p>
        </p:txBody>
      </p:sp>
    </p:spTree>
    <p:extLst>
      <p:ext uri="{BB962C8B-B14F-4D97-AF65-F5344CB8AC3E}">
        <p14:creationId xmlns:p14="http://schemas.microsoft.com/office/powerpoint/2010/main" val="1105755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A03089E-1E2A-4BB3-9025-FFBB4A88CD57}" type="datetime1">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D8E9D-1616-4052-B7BC-C3E9003F645D}" type="slidenum">
              <a:rPr lang="en-US" smtClean="0"/>
              <a:t>‹#›</a:t>
            </a:fld>
            <a:endParaRPr lang="en-US"/>
          </a:p>
        </p:txBody>
      </p:sp>
    </p:spTree>
    <p:extLst>
      <p:ext uri="{BB962C8B-B14F-4D97-AF65-F5344CB8AC3E}">
        <p14:creationId xmlns:p14="http://schemas.microsoft.com/office/powerpoint/2010/main" val="9145944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dirty="0"/>
          </a:p>
        </p:txBody>
      </p:sp>
      <p:sp>
        <p:nvSpPr>
          <p:cNvPr id="13" name="Shape 13"/>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marR="0" indent="-190500" algn="l" rtl="0">
              <a:spcBef>
                <a:spcPts val="480"/>
              </a:spcBef>
              <a:spcAft>
                <a:spcPts val="0"/>
              </a:spcAft>
              <a:buClr>
                <a:schemeClr val="dk1"/>
              </a:buClr>
              <a:buFont typeface="Times New Roman"/>
              <a:buChar char="•"/>
              <a:defRPr/>
            </a:lvl1pPr>
            <a:lvl2pPr marL="742950" marR="0" indent="-158750" algn="l" rtl="0">
              <a:spcBef>
                <a:spcPts val="400"/>
              </a:spcBef>
              <a:spcAft>
                <a:spcPts val="0"/>
              </a:spcAft>
              <a:buClr>
                <a:schemeClr val="dk1"/>
              </a:buClr>
              <a:buFont typeface="Times New Roman"/>
              <a:buChar char="–"/>
              <a:defRPr/>
            </a:lvl2pPr>
            <a:lvl3pPr marL="1085850" marR="0" indent="-120650" algn="l" rtl="0">
              <a:spcBef>
                <a:spcPts val="360"/>
              </a:spcBef>
              <a:spcAft>
                <a:spcPts val="0"/>
              </a:spcAft>
              <a:buClr>
                <a:schemeClr val="dk1"/>
              </a:buClr>
              <a:buFont typeface="Times New Roman"/>
              <a:buChar char="•"/>
              <a:defRPr/>
            </a:lvl3pPr>
            <a:lvl4pPr marL="1428750" marR="0" indent="-133350" algn="l" rtl="0">
              <a:spcBef>
                <a:spcPts val="320"/>
              </a:spcBef>
              <a:spcAft>
                <a:spcPts val="0"/>
              </a:spcAft>
              <a:buClr>
                <a:schemeClr val="dk1"/>
              </a:buClr>
              <a:buFont typeface="Times New Roman"/>
              <a:buChar char="–"/>
              <a:defRPr/>
            </a:lvl4pPr>
            <a:lvl5pPr marL="1771650" marR="0" indent="-133350" algn="l" rtl="0">
              <a:spcBef>
                <a:spcPts val="320"/>
              </a:spcBef>
              <a:spcAft>
                <a:spcPts val="0"/>
              </a:spcAft>
              <a:buClr>
                <a:schemeClr val="dk1"/>
              </a:buClr>
              <a:buFont typeface="Times New Roman"/>
              <a:buChar char="•"/>
              <a:defRPr/>
            </a:lvl5pPr>
            <a:lvl6pPr marL="2228850" marR="0" indent="-133350" algn="l" rtl="0">
              <a:spcBef>
                <a:spcPts val="320"/>
              </a:spcBef>
              <a:spcAft>
                <a:spcPts val="0"/>
              </a:spcAft>
              <a:buClr>
                <a:schemeClr val="dk1"/>
              </a:buClr>
              <a:buFont typeface="Times New Roman"/>
              <a:buChar char="•"/>
              <a:defRPr/>
            </a:lvl6pPr>
            <a:lvl7pPr marL="2686050" marR="0" indent="-133350" algn="l" rtl="0">
              <a:spcBef>
                <a:spcPts val="320"/>
              </a:spcBef>
              <a:spcAft>
                <a:spcPts val="0"/>
              </a:spcAft>
              <a:buClr>
                <a:schemeClr val="dk1"/>
              </a:buClr>
              <a:buFont typeface="Times New Roman"/>
              <a:buChar char="•"/>
              <a:defRPr/>
            </a:lvl7pPr>
            <a:lvl8pPr marL="3143250" marR="0" indent="-133350" algn="l" rtl="0">
              <a:spcBef>
                <a:spcPts val="320"/>
              </a:spcBef>
              <a:spcAft>
                <a:spcPts val="0"/>
              </a:spcAft>
              <a:buClr>
                <a:schemeClr val="dk1"/>
              </a:buClr>
              <a:buFont typeface="Times New Roman"/>
              <a:buChar char="•"/>
              <a:defRPr/>
            </a:lvl8pPr>
            <a:lvl9pPr marL="3600450" marR="0" indent="-133350" algn="l" rtl="0">
              <a:spcBef>
                <a:spcPts val="320"/>
              </a:spcBef>
              <a:spcAft>
                <a:spcPts val="0"/>
              </a:spcAft>
              <a:buClr>
                <a:schemeClr val="dk1"/>
              </a:buClr>
              <a:buFont typeface="Times New Roman"/>
              <a:buChar char="•"/>
              <a:defRPr/>
            </a:lvl9pPr>
          </a:lstStyle>
          <a:p>
            <a:endParaRPr dirty="0"/>
          </a:p>
        </p:txBody>
      </p:sp>
      <p:sp>
        <p:nvSpPr>
          <p:cNvPr id="14" name="Shape 14"/>
          <p:cNvSpPr txBox="1">
            <a:spLocks noGrp="1"/>
          </p:cNvSpPr>
          <p:nvPr>
            <p:ph type="ftr" idx="11"/>
          </p:nvPr>
        </p:nvSpPr>
        <p:spPr>
          <a:xfrm>
            <a:off x="7415410" y="6475412"/>
            <a:ext cx="1128513"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lang="en-US" dirty="0"/>
          </a:p>
        </p:txBody>
      </p:sp>
      <p:sp>
        <p:nvSpPr>
          <p:cNvPr id="15" name="Shape 15"/>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
        <p:nvSpPr>
          <p:cNvPr id="16" name="Shape 16"/>
          <p:cNvSpPr/>
          <p:nvPr/>
        </p:nvSpPr>
        <p:spPr>
          <a:xfrm>
            <a:off x="685800" y="332601"/>
            <a:ext cx="7759700" cy="276998"/>
          </a:xfrm>
          <a:prstGeom prst="rect">
            <a:avLst/>
          </a:prstGeom>
          <a:noFill/>
          <a:ln>
            <a:noFill/>
          </a:ln>
        </p:spPr>
        <p:txBody>
          <a:bodyPr lIns="0" tIns="0" rIns="0" bIns="0" anchor="t" anchorCtr="0">
            <a:noAutofit/>
          </a:bodyPr>
          <a:lstStyle/>
          <a:p>
            <a:pPr marL="0" marR="0" lvl="4" indent="0" algn="just" rtl="0">
              <a:spcBef>
                <a:spcPts val="0"/>
              </a:spcBef>
              <a:spcAft>
                <a:spcPts val="0"/>
              </a:spcAft>
              <a:buSzPct val="25000"/>
              <a:buNone/>
            </a:pPr>
            <a:r>
              <a:rPr lang="en-US" sz="1800" b="1" i="0" u="none" strike="noStrike" cap="none" baseline="0" dirty="0">
                <a:solidFill>
                  <a:schemeClr val="dk1"/>
                </a:solidFill>
                <a:latin typeface="Times New Roman"/>
                <a:ea typeface="Times New Roman"/>
                <a:cs typeface="Times New Roman"/>
                <a:sym typeface="Times New Roman"/>
              </a:rPr>
              <a:t>January 2017			           doc.: IEEE </a:t>
            </a:r>
            <a:r>
              <a:rPr lang="en-US" sz="1800" b="1" i="0" u="none" strike="noStrike" cap="none" baseline="0" dirty="0" smtClean="0">
                <a:solidFill>
                  <a:schemeClr val="dk1"/>
                </a:solidFill>
                <a:latin typeface="Times New Roman"/>
                <a:ea typeface="Times New Roman"/>
                <a:cs typeface="Times New Roman"/>
                <a:sym typeface="Times New Roman"/>
              </a:rPr>
              <a:t>802.11-2017/24-00-ay</a:t>
            </a:r>
            <a:endParaRPr lang="en-US" sz="1800" b="1" i="0" u="none" strike="noStrike" cap="none" baseline="0" dirty="0">
              <a:solidFill>
                <a:schemeClr val="dk1"/>
              </a:solidFill>
              <a:latin typeface="Times New Roman"/>
              <a:ea typeface="Times New Roman"/>
              <a:cs typeface="Times New Roman"/>
              <a:sym typeface="Times New Roman"/>
            </a:endParaRPr>
          </a:p>
        </p:txBody>
      </p:sp>
      <p:cxnSp>
        <p:nvCxnSpPr>
          <p:cNvPr id="17" name="Shape 17"/>
          <p:cNvCxnSpPr/>
          <p:nvPr/>
        </p:nvCxnSpPr>
        <p:spPr>
          <a:xfrm>
            <a:off x="685800" y="609600"/>
            <a:ext cx="7772400" cy="0"/>
          </a:xfrm>
          <a:prstGeom prst="straightConnector1">
            <a:avLst/>
          </a:prstGeom>
          <a:noFill/>
          <a:ln w="12700" cap="flat">
            <a:solidFill>
              <a:schemeClr val="dk1"/>
            </a:solidFill>
            <a:prstDash val="solid"/>
            <a:round/>
            <a:headEnd type="none" w="med" len="med"/>
            <a:tailEnd type="none" w="med" len="med"/>
          </a:ln>
        </p:spPr>
      </p:cxnSp>
      <p:sp>
        <p:nvSpPr>
          <p:cNvPr id="18" name="Shape 18"/>
          <p:cNvSpPr/>
          <p:nvPr/>
        </p:nvSpPr>
        <p:spPr>
          <a:xfrm>
            <a:off x="685800" y="6475412"/>
            <a:ext cx="711200" cy="182561"/>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Submission</a:t>
            </a:r>
          </a:p>
        </p:txBody>
      </p:sp>
      <p:cxnSp>
        <p:nvCxnSpPr>
          <p:cNvPr id="19" name="Shape 19"/>
          <p:cNvCxnSpPr/>
          <p:nvPr/>
        </p:nvCxnSpPr>
        <p:spPr>
          <a:xfrm>
            <a:off x="685800" y="6477000"/>
            <a:ext cx="7848599" cy="0"/>
          </a:xfrm>
          <a:prstGeom prst="straightConnector1">
            <a:avLst/>
          </a:prstGeom>
          <a:noFill/>
          <a:ln w="12700" cap="flat">
            <a:solidFill>
              <a:schemeClr val="dk1"/>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55" r:id="rId2"/>
    <p:sldLayoutId id="2147483656" r:id="rId3"/>
    <p:sldLayoutId id="2147483657" r:id="rId4"/>
    <p:sldLayoutId id="2147483671" r:id="rId5"/>
    <p:sldLayoutId id="2147483672" r:id="rId6"/>
  </p:sldLayoutIdLst>
  <p:hf sldNum="0" hdr="0" ftr="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71EED7-C5F7-4A13-BD95-FBD83812E22A}" type="datetime1">
              <a:rPr lang="en-US" smtClean="0"/>
              <a:t>1/13/2017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9D8E9D-1616-4052-B7BC-C3E9003F645D}" type="slidenum">
              <a:rPr lang="en-US" smtClean="0"/>
              <a:t>‹#›</a:t>
            </a:fld>
            <a:endParaRPr lang="en-US"/>
          </a:p>
        </p:txBody>
      </p:sp>
    </p:spTree>
    <p:extLst>
      <p:ext uri="{BB962C8B-B14F-4D97-AF65-F5344CB8AC3E}">
        <p14:creationId xmlns:p14="http://schemas.microsoft.com/office/powerpoint/2010/main" val="50990079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5" name="Shape 75"/>
          <p:cNvSpPr txBox="1">
            <a:spLocks noGrp="1"/>
          </p:cNvSpPr>
          <p:nvPr>
            <p:ph type="title"/>
          </p:nvPr>
        </p:nvSpPr>
        <p:spPr>
          <a:xfrm>
            <a:off x="302262" y="740976"/>
            <a:ext cx="8384537" cy="1090022"/>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dirty="0">
                <a:solidFill>
                  <a:schemeClr val="dk2"/>
                </a:solidFill>
                <a:latin typeface="Times New Roman"/>
                <a:ea typeface="Times New Roman"/>
                <a:cs typeface="Times New Roman"/>
                <a:sym typeface="Times New Roman"/>
              </a:rPr>
              <a:t>Comparison between Simulated and Measured Results for a Residential Setting</a:t>
            </a:r>
            <a:endParaRPr lang="en-US" sz="3200" b="1" i="0" u="none" strike="noStrike" cap="none" baseline="0" dirty="0">
              <a:solidFill>
                <a:schemeClr val="dk2"/>
              </a:solidFill>
              <a:latin typeface="Times New Roman"/>
              <a:ea typeface="Times New Roman"/>
              <a:cs typeface="Times New Roman"/>
              <a:sym typeface="Times New Roman"/>
            </a:endParaRPr>
          </a:p>
        </p:txBody>
      </p:sp>
      <p:sp>
        <p:nvSpPr>
          <p:cNvPr id="76" name="Shape 76"/>
          <p:cNvSpPr txBox="1">
            <a:spLocks noGrp="1"/>
          </p:cNvSpPr>
          <p:nvPr>
            <p:ph type="body" idx="1"/>
          </p:nvPr>
        </p:nvSpPr>
        <p:spPr>
          <a:xfrm>
            <a:off x="685800" y="1892365"/>
            <a:ext cx="7772400" cy="381000"/>
          </a:xfrm>
          <a:prstGeom prst="rect">
            <a:avLst/>
          </a:prstGeom>
          <a:noFill/>
          <a:ln>
            <a:noFill/>
          </a:ln>
        </p:spPr>
        <p:txBody>
          <a:bodyPr lIns="92075" tIns="46025" rIns="92075" bIns="46025" anchor="t" anchorCtr="0">
            <a:noAutofit/>
          </a:bodyPr>
          <a:lstStyle/>
          <a:p>
            <a:pPr marL="342900" marR="0" lvl="0" indent="-342900" algn="ctr" rtl="0">
              <a:spcBef>
                <a:spcPts val="0"/>
              </a:spcBef>
              <a:spcAft>
                <a:spcPts val="0"/>
              </a:spcAft>
              <a:buClr>
                <a:schemeClr val="dk1"/>
              </a:buClr>
              <a:buSzPct val="25000"/>
              <a:buFont typeface="Times New Roman"/>
              <a:buNone/>
            </a:pPr>
            <a:r>
              <a:rPr lang="en-US" sz="2000" b="1" i="0" u="none" strike="noStrike" cap="none" baseline="0" dirty="0">
                <a:solidFill>
                  <a:schemeClr val="dk1"/>
                </a:solidFill>
                <a:latin typeface="Times New Roman"/>
                <a:ea typeface="Times New Roman"/>
                <a:cs typeface="Times New Roman"/>
                <a:sym typeface="Times New Roman"/>
              </a:rPr>
              <a:t>Date:</a:t>
            </a:r>
            <a:r>
              <a:rPr lang="en-US" sz="2000" b="0" i="0" u="none" strike="noStrike" cap="none" baseline="0" dirty="0">
                <a:solidFill>
                  <a:schemeClr val="dk1"/>
                </a:solidFill>
                <a:latin typeface="Times New Roman"/>
                <a:ea typeface="Times New Roman"/>
                <a:cs typeface="Times New Roman"/>
                <a:sym typeface="Times New Roman"/>
              </a:rPr>
              <a:t> 2017-01</a:t>
            </a:r>
          </a:p>
        </p:txBody>
      </p:sp>
      <p:sp>
        <p:nvSpPr>
          <p:cNvPr id="78" name="Shape 78"/>
          <p:cNvSpPr/>
          <p:nvPr/>
        </p:nvSpPr>
        <p:spPr>
          <a:xfrm>
            <a:off x="520502" y="2304048"/>
            <a:ext cx="1447800" cy="381000"/>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SzPct val="25000"/>
              <a:buNone/>
            </a:pPr>
            <a:r>
              <a:rPr lang="en-US" sz="2000" b="1" i="0" u="none" strike="noStrike" cap="none" baseline="0" dirty="0">
                <a:solidFill>
                  <a:schemeClr val="dk1"/>
                </a:solidFill>
                <a:latin typeface="Times New Roman"/>
                <a:ea typeface="Times New Roman"/>
                <a:cs typeface="Times New Roman"/>
                <a:sym typeface="Times New Roman"/>
              </a:rPr>
              <a:t>Authors:</a:t>
            </a:r>
          </a:p>
        </p:txBody>
      </p:sp>
      <p:graphicFrame>
        <p:nvGraphicFramePr>
          <p:cNvPr id="3" name="Table 2"/>
          <p:cNvGraphicFramePr>
            <a:graphicFrameLocks noGrp="1"/>
          </p:cNvGraphicFramePr>
          <p:nvPr>
            <p:extLst>
              <p:ext uri="{D42A27DB-BD31-4B8C-83A1-F6EECF244321}">
                <p14:modId xmlns:p14="http://schemas.microsoft.com/office/powerpoint/2010/main" val="3069369665"/>
              </p:ext>
            </p:extLst>
          </p:nvPr>
        </p:nvGraphicFramePr>
        <p:xfrm>
          <a:off x="604527" y="2746415"/>
          <a:ext cx="7948923" cy="3230880"/>
        </p:xfrm>
        <a:graphic>
          <a:graphicData uri="http://schemas.openxmlformats.org/drawingml/2006/table">
            <a:tbl>
              <a:tblPr firstRow="1" bandRow="1">
                <a:tableStyleId>{03C6F5E2-FF9E-4968-86D7-54FDBC47BEC5}</a:tableStyleId>
              </a:tblPr>
              <a:tblGrid>
                <a:gridCol w="1654566">
                  <a:extLst>
                    <a:ext uri="{9D8B030D-6E8A-4147-A177-3AD203B41FA5}">
                      <a16:colId xmlns:a16="http://schemas.microsoft.com/office/drawing/2014/main" xmlns="" val="203605199"/>
                    </a:ext>
                  </a:extLst>
                </a:gridCol>
                <a:gridCol w="1093707">
                  <a:extLst>
                    <a:ext uri="{9D8B030D-6E8A-4147-A177-3AD203B41FA5}">
                      <a16:colId xmlns:a16="http://schemas.microsoft.com/office/drawing/2014/main" xmlns="" val="1461910085"/>
                    </a:ext>
                  </a:extLst>
                </a:gridCol>
                <a:gridCol w="1870142">
                  <a:extLst>
                    <a:ext uri="{9D8B030D-6E8A-4147-A177-3AD203B41FA5}">
                      <a16:colId xmlns:a16="http://schemas.microsoft.com/office/drawing/2014/main" xmlns="" val="3359598622"/>
                    </a:ext>
                  </a:extLst>
                </a:gridCol>
                <a:gridCol w="1159385">
                  <a:extLst>
                    <a:ext uri="{9D8B030D-6E8A-4147-A177-3AD203B41FA5}">
                      <a16:colId xmlns:a16="http://schemas.microsoft.com/office/drawing/2014/main" xmlns="" val="855138319"/>
                    </a:ext>
                  </a:extLst>
                </a:gridCol>
                <a:gridCol w="2171123">
                  <a:extLst>
                    <a:ext uri="{9D8B030D-6E8A-4147-A177-3AD203B41FA5}">
                      <a16:colId xmlns:a16="http://schemas.microsoft.com/office/drawing/2014/main" xmlns="" val="3449038408"/>
                    </a:ext>
                  </a:extLst>
                </a:gridCol>
              </a:tblGrid>
              <a:tr h="304800">
                <a:tc>
                  <a:txBody>
                    <a:bodyPr/>
                    <a:lstStyle/>
                    <a:p>
                      <a:r>
                        <a:rPr lang="en-US" sz="1400" b="1" dirty="0">
                          <a:solidFill>
                            <a:schemeClr val="dk2"/>
                          </a:solidFill>
                          <a:latin typeface="Times New Roman" panose="02020603050405020304" pitchFamily="18" charset="0"/>
                          <a:ea typeface="Times New Roman"/>
                          <a:cs typeface="Times New Roman" panose="02020603050405020304" pitchFamily="18" charset="0"/>
                          <a:sym typeface="Times New Roman"/>
                        </a:rPr>
                        <a:t>Name</a:t>
                      </a:r>
                      <a:endParaRPr lang="en-US" dirty="0">
                        <a:latin typeface="Times New Roman" panose="02020603050405020304" pitchFamily="18" charset="0"/>
                        <a:cs typeface="Times New Roman" panose="02020603050405020304" pitchFamily="18" charset="0"/>
                      </a:endParaRPr>
                    </a:p>
                  </a:txBody>
                  <a:tcPr/>
                </a:tc>
                <a:tc>
                  <a:txBody>
                    <a:bodyPr/>
                    <a:lstStyle/>
                    <a:p>
                      <a:r>
                        <a:rPr lang="en-US" sz="1400" b="1" dirty="0">
                          <a:solidFill>
                            <a:schemeClr val="dk2"/>
                          </a:solidFill>
                          <a:latin typeface="Times New Roman" panose="02020603050405020304" pitchFamily="18" charset="0"/>
                          <a:ea typeface="Times New Roman"/>
                          <a:cs typeface="Times New Roman" panose="02020603050405020304" pitchFamily="18" charset="0"/>
                          <a:sym typeface="Times New Roman"/>
                        </a:rPr>
                        <a:t>Affiliations</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dk2"/>
                          </a:solidFill>
                          <a:latin typeface="Times New Roman" panose="02020603050405020304" pitchFamily="18" charset="0"/>
                          <a:ea typeface="Times New Roman"/>
                          <a:cs typeface="Times New Roman" panose="02020603050405020304" pitchFamily="18" charset="0"/>
                          <a:sym typeface="Times New Roman"/>
                        </a:rPr>
                        <a:t>Address</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dk2"/>
                          </a:solidFill>
                          <a:latin typeface="Times New Roman" panose="02020603050405020304" pitchFamily="18" charset="0"/>
                          <a:cs typeface="Times New Roman" panose="02020603050405020304" pitchFamily="18" charset="0"/>
                          <a:sym typeface="Times New Roman"/>
                        </a:rPr>
                        <a:t>Phone</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dk2"/>
                          </a:solidFill>
                          <a:latin typeface="Times New Roman" panose="02020603050405020304" pitchFamily="18" charset="0"/>
                          <a:cs typeface="Times New Roman" panose="02020603050405020304" pitchFamily="18" charset="0"/>
                          <a:sym typeface="Times New Roman"/>
                        </a:rPr>
                        <a:t>email</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351749040"/>
                  </a:ext>
                </a:extLst>
              </a:tr>
              <a:tr h="8229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latin typeface="Times New Roman" panose="02020603050405020304" pitchFamily="18" charset="0"/>
                          <a:cs typeface="Times New Roman" panose="02020603050405020304" pitchFamily="18" charset="0"/>
                        </a:rPr>
                        <a:t>Zabed</a:t>
                      </a:r>
                      <a:r>
                        <a:rPr lang="en-US" sz="1200" b="0" baseline="0" dirty="0">
                          <a:latin typeface="Times New Roman" panose="02020603050405020304" pitchFamily="18" charset="0"/>
                          <a:cs typeface="Times New Roman" panose="02020603050405020304" pitchFamily="18" charset="0"/>
                        </a:rPr>
                        <a:t> Iqbal</a:t>
                      </a:r>
                      <a:endParaRPr lang="en-US" sz="1200" b="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Georgia</a:t>
                      </a:r>
                      <a:r>
                        <a:rPr lang="en-US" sz="1200" baseline="0" dirty="0">
                          <a:latin typeface="Times New Roman" panose="02020603050405020304" pitchFamily="18" charset="0"/>
                          <a:cs typeface="Times New Roman" panose="02020603050405020304" pitchFamily="18" charset="0"/>
                        </a:rPr>
                        <a:t> Southern University</a:t>
                      </a:r>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txBody>
                  <a:tcPr/>
                </a:tc>
                <a:tc>
                  <a:txBody>
                    <a:bodyPr/>
                    <a:lstStyle/>
                    <a:p>
                      <a:r>
                        <a:rPr lang="en-US" sz="1100" dirty="0">
                          <a:latin typeface="Times New Roman" panose="02020603050405020304" pitchFamily="18" charset="0"/>
                          <a:cs typeface="Times New Roman" panose="02020603050405020304" pitchFamily="18" charset="0"/>
                        </a:rPr>
                        <a:t>1100 I.T. Drive, BLDG 255,</a:t>
                      </a:r>
                    </a:p>
                    <a:p>
                      <a:r>
                        <a:rPr lang="en-US" sz="1100" dirty="0">
                          <a:latin typeface="Times New Roman" panose="02020603050405020304" pitchFamily="18" charset="0"/>
                          <a:cs typeface="Times New Roman" panose="02020603050405020304" pitchFamily="18" charset="0"/>
                        </a:rPr>
                        <a:t>Room 1313</a:t>
                      </a:r>
                    </a:p>
                    <a:p>
                      <a:r>
                        <a:rPr lang="en-US" sz="1100" dirty="0">
                          <a:latin typeface="Times New Roman" panose="02020603050405020304" pitchFamily="18" charset="0"/>
                          <a:cs typeface="Times New Roman" panose="02020603050405020304" pitchFamily="18" charset="0"/>
                        </a:rPr>
                        <a:t>Statesboro, GA 30458</a:t>
                      </a:r>
                    </a:p>
                  </a:txBody>
                  <a:tcPr/>
                </a:tc>
                <a:tc>
                  <a:txBody>
                    <a:bodyPr/>
                    <a:lstStyle/>
                    <a:p>
                      <a:r>
                        <a:rPr lang="en-US" sz="1200" dirty="0">
                          <a:latin typeface="Times New Roman" panose="02020603050405020304" pitchFamily="18" charset="0"/>
                          <a:cs typeface="Times New Roman" panose="02020603050405020304" pitchFamily="18" charset="0"/>
                        </a:rPr>
                        <a:t>701-404-3818</a:t>
                      </a:r>
                    </a:p>
                  </a:txBody>
                  <a:tcPr/>
                </a:tc>
                <a:tc>
                  <a:txBody>
                    <a:bodyPr/>
                    <a:lstStyle/>
                    <a:p>
                      <a:r>
                        <a:rPr lang="en-US" sz="1200" dirty="0">
                          <a:latin typeface="Times New Roman" panose="02020603050405020304" pitchFamily="18" charset="0"/>
                          <a:cs typeface="Times New Roman" panose="02020603050405020304" pitchFamily="18" charset="0"/>
                        </a:rPr>
                        <a:t>zi00060@georgiasouthern.edu</a:t>
                      </a:r>
                    </a:p>
                  </a:txBody>
                  <a:tcPr/>
                </a:tc>
                <a:extLst>
                  <a:ext uri="{0D108BD9-81ED-4DB2-BD59-A6C34878D82A}">
                    <a16:rowId xmlns:a16="http://schemas.microsoft.com/office/drawing/2014/main" xmlns="" val="10001"/>
                  </a:ext>
                </a:extLst>
              </a:tr>
              <a:tr h="8229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latin typeface="Times New Roman" panose="02020603050405020304" pitchFamily="18" charset="0"/>
                          <a:cs typeface="Times New Roman" panose="02020603050405020304" pitchFamily="18" charset="0"/>
                        </a:rPr>
                        <a:t>James</a:t>
                      </a:r>
                      <a:r>
                        <a:rPr lang="en-US" sz="1200" b="0" baseline="0" dirty="0">
                          <a:latin typeface="Times New Roman" panose="02020603050405020304" pitchFamily="18" charset="0"/>
                          <a:cs typeface="Times New Roman" panose="02020603050405020304" pitchFamily="18" charset="0"/>
                        </a:rPr>
                        <a:t> Moseley</a:t>
                      </a:r>
                      <a:endParaRPr lang="en-US" sz="1200" b="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Georgia</a:t>
                      </a:r>
                      <a:r>
                        <a:rPr lang="en-US" sz="1200" baseline="0" dirty="0">
                          <a:latin typeface="Times New Roman" panose="02020603050405020304" pitchFamily="18" charset="0"/>
                          <a:cs typeface="Times New Roman" panose="02020603050405020304" pitchFamily="18" charset="0"/>
                        </a:rPr>
                        <a:t> Southern University</a:t>
                      </a:r>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txBody>
                  <a:tcPr/>
                </a:tc>
                <a:tc>
                  <a:txBody>
                    <a:bodyPr/>
                    <a:lstStyle/>
                    <a:p>
                      <a:r>
                        <a:rPr lang="en-US" sz="1100" dirty="0">
                          <a:latin typeface="Times New Roman" panose="02020603050405020304" pitchFamily="18" charset="0"/>
                          <a:cs typeface="Times New Roman" panose="02020603050405020304" pitchFamily="18" charset="0"/>
                        </a:rPr>
                        <a:t>1100 I.T. Drive, BLDG 255,</a:t>
                      </a:r>
                    </a:p>
                    <a:p>
                      <a:r>
                        <a:rPr lang="en-US" sz="1100" dirty="0">
                          <a:latin typeface="Times New Roman" panose="02020603050405020304" pitchFamily="18" charset="0"/>
                          <a:cs typeface="Times New Roman" panose="02020603050405020304" pitchFamily="18" charset="0"/>
                        </a:rPr>
                        <a:t>Room 1313</a:t>
                      </a:r>
                    </a:p>
                    <a:p>
                      <a:r>
                        <a:rPr lang="en-US" sz="1100" dirty="0">
                          <a:latin typeface="Times New Roman" panose="02020603050405020304" pitchFamily="18" charset="0"/>
                          <a:cs typeface="Times New Roman" panose="02020603050405020304" pitchFamily="18" charset="0"/>
                        </a:rPr>
                        <a:t>Statesboro, GA 30458</a:t>
                      </a:r>
                    </a:p>
                  </a:txBody>
                  <a:tcPr/>
                </a:tc>
                <a:tc>
                  <a:txBody>
                    <a:bodyPr/>
                    <a:lstStyle/>
                    <a:p>
                      <a:r>
                        <a:rPr lang="en-US" sz="1200" dirty="0">
                          <a:latin typeface="Times New Roman" panose="02020603050405020304" pitchFamily="18" charset="0"/>
                          <a:cs typeface="Times New Roman" panose="02020603050405020304" pitchFamily="18" charset="0"/>
                        </a:rPr>
                        <a:t>478-455-2786</a:t>
                      </a:r>
                    </a:p>
                  </a:txBody>
                  <a:tcPr/>
                </a:tc>
                <a:tc>
                  <a:txBody>
                    <a:bodyPr/>
                    <a:lstStyle/>
                    <a:p>
                      <a:r>
                        <a:rPr lang="en-US" sz="1200" dirty="0">
                          <a:latin typeface="Times New Roman" panose="02020603050405020304" pitchFamily="18" charset="0"/>
                          <a:cs typeface="Times New Roman" panose="02020603050405020304" pitchFamily="18" charset="0"/>
                        </a:rPr>
                        <a:t>jm12068@georgiasouthern.edu</a:t>
                      </a:r>
                    </a:p>
                  </a:txBody>
                  <a:tcPr/>
                </a:tc>
                <a:extLst>
                  <a:ext uri="{0D108BD9-81ED-4DB2-BD59-A6C34878D82A}">
                    <a16:rowId xmlns:a16="http://schemas.microsoft.com/office/drawing/2014/main" xmlns="" val="10002"/>
                  </a:ext>
                </a:extLst>
              </a:tr>
              <a:tr h="64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err="1">
                          <a:solidFill>
                            <a:schemeClr val="dk2"/>
                          </a:solidFill>
                          <a:latin typeface="Times New Roman" panose="02020603050405020304" pitchFamily="18" charset="0"/>
                          <a:cs typeface="Times New Roman" panose="02020603050405020304" pitchFamily="18" charset="0"/>
                          <a:sym typeface="Times New Roman"/>
                        </a:rPr>
                        <a:t>Sungkyun</a:t>
                      </a:r>
                      <a:r>
                        <a:rPr lang="en-US" sz="1200" b="0" dirty="0">
                          <a:solidFill>
                            <a:schemeClr val="dk2"/>
                          </a:solidFill>
                          <a:latin typeface="Times New Roman" panose="02020603050405020304" pitchFamily="18" charset="0"/>
                          <a:cs typeface="Times New Roman" panose="02020603050405020304" pitchFamily="18" charset="0"/>
                          <a:sym typeface="Times New Roman"/>
                        </a:rPr>
                        <a:t> Lim</a:t>
                      </a:r>
                      <a:endParaRPr lang="en-US" sz="1200" b="0" dirty="0">
                        <a:latin typeface="Times New Roman" panose="02020603050405020304" pitchFamily="18" charset="0"/>
                        <a:cs typeface="Times New Roman" panose="02020603050405020304" pitchFamily="18" charset="0"/>
                      </a:endParaRPr>
                    </a:p>
                  </a:txBody>
                  <a:tcPr/>
                </a:tc>
                <a:tc>
                  <a:txBody>
                    <a:bodyPr/>
                    <a:lstStyle/>
                    <a:p>
                      <a:r>
                        <a:rPr lang="en-US" sz="1200" dirty="0">
                          <a:latin typeface="Times New Roman" panose="02020603050405020304" pitchFamily="18" charset="0"/>
                          <a:cs typeface="Times New Roman" panose="02020603050405020304" pitchFamily="18" charset="0"/>
                        </a:rPr>
                        <a:t>Georgia</a:t>
                      </a:r>
                      <a:r>
                        <a:rPr lang="en-US" sz="1200" baseline="0" dirty="0">
                          <a:latin typeface="Times New Roman" panose="02020603050405020304" pitchFamily="18" charset="0"/>
                          <a:cs typeface="Times New Roman" panose="02020603050405020304" pitchFamily="18" charset="0"/>
                        </a:rPr>
                        <a:t> Southern University</a:t>
                      </a:r>
                      <a:endParaRPr lang="en-US" sz="1200" dirty="0">
                        <a:latin typeface="Times New Roman" panose="02020603050405020304" pitchFamily="18" charset="0"/>
                        <a:cs typeface="Times New Roman" panose="02020603050405020304" pitchFamily="18" charset="0"/>
                      </a:endParaRPr>
                    </a:p>
                  </a:txBody>
                  <a:tcPr/>
                </a:tc>
                <a:tc>
                  <a:txBody>
                    <a:bodyPr/>
                    <a:lstStyle/>
                    <a:p>
                      <a:r>
                        <a:rPr lang="en-US" sz="1100" dirty="0">
                          <a:latin typeface="Times New Roman" panose="02020603050405020304" pitchFamily="18" charset="0"/>
                          <a:cs typeface="Times New Roman" panose="02020603050405020304" pitchFamily="18" charset="0"/>
                        </a:rPr>
                        <a:t>1100 I.T. Drive, BLDG 255,</a:t>
                      </a:r>
                    </a:p>
                    <a:p>
                      <a:r>
                        <a:rPr lang="en-US" sz="1100" dirty="0">
                          <a:latin typeface="Times New Roman" panose="02020603050405020304" pitchFamily="18" charset="0"/>
                          <a:cs typeface="Times New Roman" panose="02020603050405020304" pitchFamily="18" charset="0"/>
                        </a:rPr>
                        <a:t>Room 1313</a:t>
                      </a:r>
                    </a:p>
                    <a:p>
                      <a:r>
                        <a:rPr lang="en-US" sz="1100" dirty="0">
                          <a:latin typeface="Times New Roman" panose="02020603050405020304" pitchFamily="18" charset="0"/>
                          <a:cs typeface="Times New Roman" panose="02020603050405020304" pitchFamily="18" charset="0"/>
                        </a:rPr>
                        <a:t>Statesboro, GA 30458</a:t>
                      </a:r>
                    </a:p>
                  </a:txBody>
                  <a:tcPr/>
                </a:tc>
                <a:tc>
                  <a:txBody>
                    <a:bodyPr/>
                    <a:lstStyle/>
                    <a:p>
                      <a:pPr marR="0" algn="l" rtl="0">
                        <a:lnSpc>
                          <a:spcPct val="100000"/>
                        </a:lnSpc>
                        <a:spcBef>
                          <a:spcPts val="0"/>
                        </a:spcBef>
                        <a:spcAft>
                          <a:spcPts val="0"/>
                        </a:spcAft>
                        <a:buNone/>
                      </a:pPr>
                      <a:r>
                        <a:rPr lang="en-US" sz="1200" b="0" i="0" u="none" strike="noStrike" cap="none" baseline="0" dirty="0">
                          <a:solidFill>
                            <a:schemeClr val="tx1"/>
                          </a:solidFill>
                          <a:latin typeface="Times New Roman" panose="02020603050405020304" pitchFamily="18" charset="0"/>
                          <a:ea typeface="+mn-ea"/>
                          <a:cs typeface="Times New Roman" panose="02020603050405020304" pitchFamily="18" charset="0"/>
                          <a:sym typeface="Arial"/>
                        </a:rPr>
                        <a:t>912-478-2266</a:t>
                      </a:r>
                    </a:p>
                  </a:txBody>
                  <a:tcPr/>
                </a:tc>
                <a:tc>
                  <a:txBody>
                    <a:bodyPr/>
                    <a:lstStyle/>
                    <a:p>
                      <a:r>
                        <a:rPr lang="en-US" sz="1200" dirty="0">
                          <a:latin typeface="Times New Roman" panose="02020603050405020304" pitchFamily="18" charset="0"/>
                          <a:cs typeface="Times New Roman" panose="02020603050405020304" pitchFamily="18" charset="0"/>
                        </a:rPr>
                        <a:t>sklim@georgiasouthern.edu</a:t>
                      </a:r>
                    </a:p>
                  </a:txBody>
                  <a:tcPr/>
                </a:tc>
                <a:extLst>
                  <a:ext uri="{0D108BD9-81ED-4DB2-BD59-A6C34878D82A}">
                    <a16:rowId xmlns:a16="http://schemas.microsoft.com/office/drawing/2014/main" xmlns="" val="10003"/>
                  </a:ext>
                </a:extLst>
              </a:tr>
              <a:tr h="64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latin typeface="Times New Roman" panose="02020603050405020304" pitchFamily="18" charset="0"/>
                          <a:cs typeface="Times New Roman" panose="02020603050405020304" pitchFamily="18" charset="0"/>
                        </a:rPr>
                        <a:t>Carol Ansley</a:t>
                      </a:r>
                    </a:p>
                  </a:txBody>
                  <a:tcPr/>
                </a:tc>
                <a:tc>
                  <a:txBody>
                    <a:bodyPr/>
                    <a:lstStyle/>
                    <a:p>
                      <a:r>
                        <a:rPr lang="en-US" sz="1200" dirty="0">
                          <a:latin typeface="Times New Roman" panose="02020603050405020304" pitchFamily="18" charset="0"/>
                          <a:cs typeface="Times New Roman" panose="02020603050405020304" pitchFamily="18" charset="0"/>
                        </a:rPr>
                        <a:t>ARRIS Enterprises LLC</a:t>
                      </a:r>
                    </a:p>
                  </a:txBody>
                  <a:tcPr/>
                </a:tc>
                <a:tc>
                  <a:txBody>
                    <a:bodyPr/>
                    <a:lstStyle/>
                    <a:p>
                      <a:r>
                        <a:rPr lang="en-US" sz="1200" dirty="0">
                          <a:latin typeface="Times New Roman" panose="02020603050405020304" pitchFamily="18" charset="0"/>
                          <a:cs typeface="Times New Roman" panose="02020603050405020304" pitchFamily="18" charset="0"/>
                        </a:rPr>
                        <a:t>3871</a:t>
                      </a:r>
                      <a:r>
                        <a:rPr lang="en-US" sz="1200" baseline="0" dirty="0">
                          <a:latin typeface="Times New Roman" panose="02020603050405020304" pitchFamily="18" charset="0"/>
                          <a:cs typeface="Times New Roman" panose="02020603050405020304" pitchFamily="18" charset="0"/>
                        </a:rPr>
                        <a:t> Lakefield Dr.</a:t>
                      </a:r>
                    </a:p>
                    <a:p>
                      <a:r>
                        <a:rPr lang="en-US" sz="1200" baseline="0" dirty="0">
                          <a:latin typeface="Times New Roman" panose="02020603050405020304" pitchFamily="18" charset="0"/>
                          <a:cs typeface="Times New Roman" panose="02020603050405020304" pitchFamily="18" charset="0"/>
                        </a:rPr>
                        <a:t>Suwanee GA USA</a:t>
                      </a:r>
                      <a:endParaRPr lang="en-US" sz="1200" dirty="0">
                        <a:latin typeface="Times New Roman" panose="02020603050405020304" pitchFamily="18" charset="0"/>
                        <a:cs typeface="Times New Roman" panose="02020603050405020304" pitchFamily="18" charset="0"/>
                      </a:endParaRPr>
                    </a:p>
                  </a:txBody>
                  <a:tcPr/>
                </a:tc>
                <a:tc>
                  <a:txBody>
                    <a:bodyPr/>
                    <a:lstStyle/>
                    <a:p>
                      <a:r>
                        <a:rPr lang="en-US" sz="1200" dirty="0">
                          <a:latin typeface="Times New Roman" panose="02020603050405020304" pitchFamily="18" charset="0"/>
                          <a:cs typeface="Times New Roman" panose="02020603050405020304" pitchFamily="18" charset="0"/>
                        </a:rPr>
                        <a:t>678-473-8630</a:t>
                      </a:r>
                    </a:p>
                  </a:txBody>
                  <a:tcPr/>
                </a:tc>
                <a:tc>
                  <a:txBody>
                    <a:bodyPr/>
                    <a:lstStyle/>
                    <a:p>
                      <a:r>
                        <a:rPr lang="en-US" sz="1200" dirty="0">
                          <a:latin typeface="Times New Roman" panose="02020603050405020304" pitchFamily="18" charset="0"/>
                          <a:cs typeface="Times New Roman" panose="02020603050405020304" pitchFamily="18" charset="0"/>
                        </a:rPr>
                        <a:t>carol.ansley@arris.com</a:t>
                      </a:r>
                    </a:p>
                  </a:txBody>
                  <a:tcPr/>
                </a:tc>
                <a:extLst>
                  <a:ext uri="{0D108BD9-81ED-4DB2-BD59-A6C34878D82A}">
                    <a16:rowId xmlns:a16="http://schemas.microsoft.com/office/drawing/2014/main" xmlns="" val="10004"/>
                  </a:ext>
                </a:extLst>
              </a:tr>
            </a:tbl>
          </a:graphicData>
        </a:graphic>
      </p:graphicFrame>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p:cNvPicPr>
            <a:picLocks noChangeAspect="1"/>
          </p:cNvPicPr>
          <p:nvPr/>
        </p:nvPicPr>
        <p:blipFill>
          <a:blip r:embed="rId2"/>
          <a:stretch>
            <a:fillRect/>
          </a:stretch>
        </p:blipFill>
        <p:spPr>
          <a:xfrm>
            <a:off x="301709" y="2379960"/>
            <a:ext cx="3879872" cy="2644622"/>
          </a:xfrm>
          <a:prstGeom prst="rect">
            <a:avLst/>
          </a:prstGeom>
        </p:spPr>
      </p:pic>
      <p:pic>
        <p:nvPicPr>
          <p:cNvPr id="2" name="Picture 1"/>
          <p:cNvPicPr>
            <a:picLocks noChangeAspect="1"/>
          </p:cNvPicPr>
          <p:nvPr/>
        </p:nvPicPr>
        <p:blipFill rotWithShape="1">
          <a:blip r:embed="rId3"/>
          <a:srcRect l="11164"/>
          <a:stretch/>
        </p:blipFill>
        <p:spPr>
          <a:xfrm>
            <a:off x="4288804" y="1995437"/>
            <a:ext cx="4748439" cy="3878963"/>
          </a:xfrm>
          <a:prstGeom prst="rect">
            <a:avLst/>
          </a:prstGeom>
        </p:spPr>
      </p:pic>
      <p:sp>
        <p:nvSpPr>
          <p:cNvPr id="6" name="Text Placeholder 8"/>
          <p:cNvSpPr txBox="1">
            <a:spLocks/>
          </p:cNvSpPr>
          <p:nvPr/>
        </p:nvSpPr>
        <p:spPr>
          <a:xfrm>
            <a:off x="4719329" y="1610916"/>
            <a:ext cx="3887391"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dirty="0"/>
              <a:t>3D Layout</a:t>
            </a:r>
          </a:p>
        </p:txBody>
      </p:sp>
      <p:sp>
        <p:nvSpPr>
          <p:cNvPr id="7" name="Text Placeholder 8"/>
          <p:cNvSpPr txBox="1">
            <a:spLocks/>
          </p:cNvSpPr>
          <p:nvPr/>
        </p:nvSpPr>
        <p:spPr>
          <a:xfrm>
            <a:off x="301708" y="1686470"/>
            <a:ext cx="3887391"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dirty="0"/>
              <a:t>Floor Layout</a:t>
            </a:r>
          </a:p>
        </p:txBody>
      </p:sp>
      <p:sp>
        <p:nvSpPr>
          <p:cNvPr id="8" name="Text Placeholder 8"/>
          <p:cNvSpPr txBox="1">
            <a:spLocks/>
          </p:cNvSpPr>
          <p:nvPr/>
        </p:nvSpPr>
        <p:spPr>
          <a:xfrm>
            <a:off x="775856" y="5209160"/>
            <a:ext cx="5183652"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t>*3D model has been created exactly same as the </a:t>
            </a:r>
            <a:r>
              <a:rPr lang="en-US" sz="2000" dirty="0" err="1"/>
              <a:t>Arris</a:t>
            </a:r>
            <a:r>
              <a:rPr lang="en-US" sz="2000" dirty="0"/>
              <a:t> Test House floor plan. </a:t>
            </a:r>
          </a:p>
          <a:p>
            <a:pPr marL="0" indent="0" algn="ctr">
              <a:buNone/>
            </a:pPr>
            <a:r>
              <a:rPr lang="en-US" sz="1200" dirty="0"/>
              <a:t>*Roof (both top floor and 1</a:t>
            </a:r>
            <a:r>
              <a:rPr lang="en-US" sz="1200" baseline="30000" dirty="0"/>
              <a:t>st</a:t>
            </a:r>
            <a:r>
              <a:rPr lang="en-US" sz="1200" dirty="0"/>
              <a:t> floor) has been made invisible to show the 3D layout clearly. </a:t>
            </a:r>
          </a:p>
        </p:txBody>
      </p:sp>
    </p:spTree>
    <p:extLst>
      <p:ext uri="{BB962C8B-B14F-4D97-AF65-F5344CB8AC3E}">
        <p14:creationId xmlns:p14="http://schemas.microsoft.com/office/powerpoint/2010/main" val="293206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1164"/>
          <a:stretch/>
        </p:blipFill>
        <p:spPr>
          <a:xfrm>
            <a:off x="220990" y="1975300"/>
            <a:ext cx="4470332" cy="3651779"/>
          </a:xfrm>
          <a:prstGeom prst="rect">
            <a:avLst/>
          </a:prstGeom>
        </p:spPr>
      </p:pic>
      <p:sp>
        <p:nvSpPr>
          <p:cNvPr id="5" name="Text Placeholder 8"/>
          <p:cNvSpPr txBox="1">
            <a:spLocks/>
          </p:cNvSpPr>
          <p:nvPr/>
        </p:nvSpPr>
        <p:spPr>
          <a:xfrm>
            <a:off x="4746248" y="1301949"/>
            <a:ext cx="3887391"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dirty="0"/>
              <a:t>3D Layout with simulation results</a:t>
            </a:r>
          </a:p>
        </p:txBody>
      </p:sp>
      <p:sp>
        <p:nvSpPr>
          <p:cNvPr id="6" name="Text Placeholder 8"/>
          <p:cNvSpPr txBox="1">
            <a:spLocks/>
          </p:cNvSpPr>
          <p:nvPr/>
        </p:nvSpPr>
        <p:spPr>
          <a:xfrm>
            <a:off x="468405" y="1301949"/>
            <a:ext cx="3887391"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dirty="0"/>
              <a:t>3D Layout</a:t>
            </a:r>
          </a:p>
        </p:txBody>
      </p:sp>
      <p:pic>
        <p:nvPicPr>
          <p:cNvPr id="7" name="Picture 6"/>
          <p:cNvPicPr>
            <a:picLocks noChangeAspect="1"/>
          </p:cNvPicPr>
          <p:nvPr/>
        </p:nvPicPr>
        <p:blipFill>
          <a:blip r:embed="rId3"/>
          <a:stretch>
            <a:fillRect/>
          </a:stretch>
        </p:blipFill>
        <p:spPr>
          <a:xfrm>
            <a:off x="710469" y="6097805"/>
            <a:ext cx="7697353" cy="181470"/>
          </a:xfrm>
          <a:prstGeom prst="rect">
            <a:avLst/>
          </a:prstGeom>
        </p:spPr>
      </p:pic>
      <p:sp>
        <p:nvSpPr>
          <p:cNvPr id="8" name="Text Placeholder 8"/>
          <p:cNvSpPr txBox="1">
            <a:spLocks/>
          </p:cNvSpPr>
          <p:nvPr/>
        </p:nvSpPr>
        <p:spPr>
          <a:xfrm>
            <a:off x="-314505" y="5105648"/>
            <a:ext cx="3093331" cy="5878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sz="2100" dirty="0"/>
          </a:p>
        </p:txBody>
      </p:sp>
      <p:sp>
        <p:nvSpPr>
          <p:cNvPr id="9" name="Text Placeholder 8"/>
          <p:cNvSpPr txBox="1">
            <a:spLocks/>
          </p:cNvSpPr>
          <p:nvPr/>
        </p:nvSpPr>
        <p:spPr>
          <a:xfrm>
            <a:off x="-71323" y="4879324"/>
            <a:ext cx="3887391"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sz="2100" dirty="0"/>
          </a:p>
        </p:txBody>
      </p:sp>
      <p:sp>
        <p:nvSpPr>
          <p:cNvPr id="10" name="Text Placeholder 8"/>
          <p:cNvSpPr txBox="1">
            <a:spLocks/>
          </p:cNvSpPr>
          <p:nvPr/>
        </p:nvSpPr>
        <p:spPr>
          <a:xfrm>
            <a:off x="186210" y="5454222"/>
            <a:ext cx="5185231"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t>*Position 1: Half Sphere is the radiation pattern of the 60 GHz transmitter </a:t>
            </a:r>
          </a:p>
        </p:txBody>
      </p:sp>
      <p:pic>
        <p:nvPicPr>
          <p:cNvPr id="11" name="Picture 10"/>
          <p:cNvPicPr>
            <a:picLocks noChangeAspect="1"/>
          </p:cNvPicPr>
          <p:nvPr/>
        </p:nvPicPr>
        <p:blipFill>
          <a:blip r:embed="rId4"/>
          <a:stretch>
            <a:fillRect/>
          </a:stretch>
        </p:blipFill>
        <p:spPr>
          <a:xfrm>
            <a:off x="4746248" y="1979399"/>
            <a:ext cx="4150519" cy="3557588"/>
          </a:xfrm>
          <a:prstGeom prst="rect">
            <a:avLst/>
          </a:prstGeom>
        </p:spPr>
      </p:pic>
      <p:cxnSp>
        <p:nvCxnSpPr>
          <p:cNvPr id="4" name="Straight Arrow Connector 3"/>
          <p:cNvCxnSpPr/>
          <p:nvPr/>
        </p:nvCxnSpPr>
        <p:spPr>
          <a:xfrm>
            <a:off x="4059251" y="2738377"/>
            <a:ext cx="1154289" cy="66122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a:off x="4433455" y="2100689"/>
            <a:ext cx="1977515" cy="106744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 name="TextBox 17"/>
          <p:cNvSpPr txBox="1"/>
          <p:nvPr/>
        </p:nvSpPr>
        <p:spPr>
          <a:xfrm>
            <a:off x="4059251" y="1976376"/>
            <a:ext cx="413896" cy="307777"/>
          </a:xfrm>
          <a:prstGeom prst="rect">
            <a:avLst/>
          </a:prstGeom>
          <a:noFill/>
        </p:spPr>
        <p:txBody>
          <a:bodyPr wrap="none" rtlCol="0">
            <a:spAutoFit/>
          </a:bodyPr>
          <a:lstStyle/>
          <a:p>
            <a:r>
              <a:rPr lang="en-US" dirty="0"/>
              <a:t>TV</a:t>
            </a:r>
          </a:p>
        </p:txBody>
      </p:sp>
      <p:sp>
        <p:nvSpPr>
          <p:cNvPr id="19" name="TextBox 18"/>
          <p:cNvSpPr txBox="1"/>
          <p:nvPr/>
        </p:nvSpPr>
        <p:spPr>
          <a:xfrm>
            <a:off x="3087573" y="2407684"/>
            <a:ext cx="1548822" cy="307777"/>
          </a:xfrm>
          <a:prstGeom prst="rect">
            <a:avLst/>
          </a:prstGeom>
          <a:noFill/>
        </p:spPr>
        <p:txBody>
          <a:bodyPr wrap="none" rtlCol="0">
            <a:spAutoFit/>
          </a:bodyPr>
          <a:lstStyle/>
          <a:p>
            <a:r>
              <a:rPr lang="en-US" dirty="0"/>
              <a:t>Metal Appliances</a:t>
            </a:r>
          </a:p>
        </p:txBody>
      </p:sp>
    </p:spTree>
    <p:extLst>
      <p:ext uri="{BB962C8B-B14F-4D97-AF65-F5344CB8AC3E}">
        <p14:creationId xmlns:p14="http://schemas.microsoft.com/office/powerpoint/2010/main" val="1305852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8"/>
          <p:cNvSpPr txBox="1">
            <a:spLocks/>
          </p:cNvSpPr>
          <p:nvPr/>
        </p:nvSpPr>
        <p:spPr>
          <a:xfrm>
            <a:off x="4520491" y="1301949"/>
            <a:ext cx="4140696"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dirty="0"/>
              <a:t>Simulation Results(Color-Map)</a:t>
            </a:r>
          </a:p>
        </p:txBody>
      </p:sp>
      <p:sp>
        <p:nvSpPr>
          <p:cNvPr id="7" name="Text Placeholder 8"/>
          <p:cNvSpPr txBox="1">
            <a:spLocks/>
          </p:cNvSpPr>
          <p:nvPr/>
        </p:nvSpPr>
        <p:spPr>
          <a:xfrm>
            <a:off x="63095" y="1301949"/>
            <a:ext cx="4457396"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dirty="0"/>
              <a:t>3D Layout with Simulation Results</a:t>
            </a:r>
          </a:p>
        </p:txBody>
      </p:sp>
      <p:sp>
        <p:nvSpPr>
          <p:cNvPr id="8" name="Text Placeholder 8"/>
          <p:cNvSpPr txBox="1">
            <a:spLocks/>
          </p:cNvSpPr>
          <p:nvPr/>
        </p:nvSpPr>
        <p:spPr>
          <a:xfrm>
            <a:off x="4631841" y="4557932"/>
            <a:ext cx="3887391"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50" dirty="0"/>
              <a:t>*To show the Simulation Color-map More clearly,  2</a:t>
            </a:r>
            <a:r>
              <a:rPr lang="en-US" sz="1050" baseline="30000" dirty="0"/>
              <a:t>nd</a:t>
            </a:r>
            <a:r>
              <a:rPr lang="en-US" sz="1050" dirty="0"/>
              <a:t> floor has been made invisible.</a:t>
            </a:r>
          </a:p>
        </p:txBody>
      </p:sp>
      <p:pic>
        <p:nvPicPr>
          <p:cNvPr id="9" name="Picture 8"/>
          <p:cNvPicPr>
            <a:picLocks noChangeAspect="1"/>
          </p:cNvPicPr>
          <p:nvPr/>
        </p:nvPicPr>
        <p:blipFill>
          <a:blip r:embed="rId2"/>
          <a:stretch>
            <a:fillRect/>
          </a:stretch>
        </p:blipFill>
        <p:spPr>
          <a:xfrm>
            <a:off x="671815" y="5819280"/>
            <a:ext cx="7697353" cy="181470"/>
          </a:xfrm>
          <a:prstGeom prst="rect">
            <a:avLst/>
          </a:prstGeom>
        </p:spPr>
      </p:pic>
      <p:pic>
        <p:nvPicPr>
          <p:cNvPr id="4" name="Picture 3"/>
          <p:cNvPicPr>
            <a:picLocks noChangeAspect="1"/>
          </p:cNvPicPr>
          <p:nvPr/>
        </p:nvPicPr>
        <p:blipFill>
          <a:blip r:embed="rId3"/>
          <a:stretch>
            <a:fillRect/>
          </a:stretch>
        </p:blipFill>
        <p:spPr>
          <a:xfrm>
            <a:off x="331258" y="1919883"/>
            <a:ext cx="4150519" cy="3557588"/>
          </a:xfrm>
          <a:prstGeom prst="rect">
            <a:avLst/>
          </a:prstGeom>
        </p:spPr>
      </p:pic>
      <p:pic>
        <p:nvPicPr>
          <p:cNvPr id="5" name="Picture 4"/>
          <p:cNvPicPr>
            <a:picLocks noChangeAspect="1"/>
          </p:cNvPicPr>
          <p:nvPr/>
        </p:nvPicPr>
        <p:blipFill>
          <a:blip r:embed="rId4"/>
          <a:stretch>
            <a:fillRect/>
          </a:stretch>
        </p:blipFill>
        <p:spPr>
          <a:xfrm>
            <a:off x="4631841" y="2025897"/>
            <a:ext cx="4254799" cy="2073317"/>
          </a:xfrm>
          <a:prstGeom prst="rect">
            <a:avLst/>
          </a:prstGeom>
        </p:spPr>
      </p:pic>
    </p:spTree>
    <p:extLst>
      <p:ext uri="{BB962C8B-B14F-4D97-AF65-F5344CB8AC3E}">
        <p14:creationId xmlns:p14="http://schemas.microsoft.com/office/powerpoint/2010/main" val="4195063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l="6544" r="6861"/>
          <a:stretch/>
        </p:blipFill>
        <p:spPr>
          <a:xfrm>
            <a:off x="-30542" y="1964235"/>
            <a:ext cx="4769739" cy="3390404"/>
          </a:xfrm>
          <a:prstGeom prst="rect">
            <a:avLst/>
          </a:prstGeom>
        </p:spPr>
      </p:pic>
      <p:sp>
        <p:nvSpPr>
          <p:cNvPr id="12" name="Text Placeholder 8"/>
          <p:cNvSpPr txBox="1">
            <a:spLocks/>
          </p:cNvSpPr>
          <p:nvPr/>
        </p:nvSpPr>
        <p:spPr>
          <a:xfrm>
            <a:off x="4710422" y="1740064"/>
            <a:ext cx="3887391"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dirty="0"/>
              <a:t>RSSI(</a:t>
            </a:r>
            <a:r>
              <a:rPr lang="en-US" sz="2100" dirty="0" err="1"/>
              <a:t>dBm</a:t>
            </a:r>
            <a:r>
              <a:rPr lang="en-US" sz="2100" dirty="0"/>
              <a:t>) Simulation</a:t>
            </a:r>
          </a:p>
        </p:txBody>
      </p:sp>
      <p:sp>
        <p:nvSpPr>
          <p:cNvPr id="13" name="Text Placeholder 8"/>
          <p:cNvSpPr txBox="1">
            <a:spLocks/>
          </p:cNvSpPr>
          <p:nvPr/>
        </p:nvSpPr>
        <p:spPr>
          <a:xfrm>
            <a:off x="362388" y="1740064"/>
            <a:ext cx="3887391"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dirty="0"/>
              <a:t>RSSI(</a:t>
            </a:r>
            <a:r>
              <a:rPr lang="en-US" sz="2100" dirty="0" err="1"/>
              <a:t>dBm</a:t>
            </a:r>
            <a:r>
              <a:rPr lang="en-US" sz="2100" dirty="0"/>
              <a:t>) Measurement</a:t>
            </a:r>
          </a:p>
        </p:txBody>
      </p:sp>
      <p:sp>
        <p:nvSpPr>
          <p:cNvPr id="16" name="Text Placeholder 8"/>
          <p:cNvSpPr txBox="1">
            <a:spLocks/>
          </p:cNvSpPr>
          <p:nvPr/>
        </p:nvSpPr>
        <p:spPr>
          <a:xfrm>
            <a:off x="1220491" y="1033057"/>
            <a:ext cx="6788258"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dirty="0"/>
              <a:t>Direct Comparison Between RSSI of Measurement and Simulation Results Using </a:t>
            </a:r>
            <a:r>
              <a:rPr lang="en-US" sz="2100" dirty="0" err="1"/>
              <a:t>Matlab</a:t>
            </a:r>
            <a:r>
              <a:rPr lang="en-US" sz="2100" dirty="0"/>
              <a:t> </a:t>
            </a:r>
            <a:r>
              <a:rPr lang="en-US" sz="2100" dirty="0" err="1"/>
              <a:t>Colormap</a:t>
            </a:r>
            <a:endParaRPr lang="en-US" sz="2100" dirty="0"/>
          </a:p>
        </p:txBody>
      </p:sp>
      <p:sp>
        <p:nvSpPr>
          <p:cNvPr id="7" name="Text Placeholder 8"/>
          <p:cNvSpPr txBox="1">
            <a:spLocks/>
          </p:cNvSpPr>
          <p:nvPr/>
        </p:nvSpPr>
        <p:spPr>
          <a:xfrm>
            <a:off x="1" y="5227550"/>
            <a:ext cx="8968508" cy="10716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500" dirty="0"/>
              <a:t>*Measurement and Simulation results are almost </a:t>
            </a:r>
            <a:r>
              <a:rPr lang="en-US" sz="1500" dirty="0" smtClean="0"/>
              <a:t>similar. In </a:t>
            </a:r>
            <a:r>
              <a:rPr lang="en-US" sz="1500" dirty="0"/>
              <a:t>the master bedroom and garden room there is almost no signal </a:t>
            </a:r>
            <a:r>
              <a:rPr lang="en-US" sz="1500" dirty="0" smtClean="0"/>
              <a:t>both </a:t>
            </a:r>
            <a:r>
              <a:rPr lang="en-US" sz="1500" dirty="0"/>
              <a:t>in measurement and </a:t>
            </a:r>
            <a:r>
              <a:rPr lang="en-US" sz="1500" dirty="0" smtClean="0"/>
              <a:t>simulation. For </a:t>
            </a:r>
            <a:r>
              <a:rPr lang="en-US" sz="1500" dirty="0"/>
              <a:t>kitchen, there is a metal refrigerator (marked ‘</a:t>
            </a:r>
            <a:r>
              <a:rPr lang="en-US" sz="1500" b="1" dirty="0"/>
              <a:t>O’)</a:t>
            </a:r>
            <a:r>
              <a:rPr lang="en-US" sz="1500" dirty="0"/>
              <a:t> and other metal kitchen appliances (marked ‘</a:t>
            </a:r>
            <a:r>
              <a:rPr lang="en-US" sz="1500" b="1" dirty="0"/>
              <a:t>O’)</a:t>
            </a:r>
            <a:r>
              <a:rPr lang="en-US" sz="1500" dirty="0"/>
              <a:t>, for which there is week signal in measurement as well as in the simulation.</a:t>
            </a:r>
          </a:p>
        </p:txBody>
      </p:sp>
      <p:pic>
        <p:nvPicPr>
          <p:cNvPr id="2" name="Picture 1"/>
          <p:cNvPicPr>
            <a:picLocks noChangeAspect="1"/>
          </p:cNvPicPr>
          <p:nvPr/>
        </p:nvPicPr>
        <p:blipFill rotWithShape="1">
          <a:blip r:embed="rId3"/>
          <a:srcRect l="6371" r="7064"/>
          <a:stretch/>
        </p:blipFill>
        <p:spPr>
          <a:xfrm>
            <a:off x="4692919" y="1964235"/>
            <a:ext cx="4378036" cy="3390404"/>
          </a:xfrm>
          <a:prstGeom prst="rect">
            <a:avLst/>
          </a:prstGeom>
        </p:spPr>
      </p:pic>
      <p:sp>
        <p:nvSpPr>
          <p:cNvPr id="8" name="Oval 7"/>
          <p:cNvSpPr/>
          <p:nvPr/>
        </p:nvSpPr>
        <p:spPr>
          <a:xfrm>
            <a:off x="362388" y="2536749"/>
            <a:ext cx="315990" cy="222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Oval 8"/>
          <p:cNvSpPr/>
          <p:nvPr/>
        </p:nvSpPr>
        <p:spPr>
          <a:xfrm>
            <a:off x="362388" y="3143253"/>
            <a:ext cx="315990" cy="222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Oval 10"/>
          <p:cNvSpPr/>
          <p:nvPr/>
        </p:nvSpPr>
        <p:spPr>
          <a:xfrm>
            <a:off x="5024342" y="3143253"/>
            <a:ext cx="315990" cy="222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Oval 13"/>
          <p:cNvSpPr/>
          <p:nvPr/>
        </p:nvSpPr>
        <p:spPr>
          <a:xfrm>
            <a:off x="5024342" y="2499596"/>
            <a:ext cx="315990" cy="222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2588019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8"/>
          <p:cNvSpPr txBox="1">
            <a:spLocks/>
          </p:cNvSpPr>
          <p:nvPr/>
        </p:nvSpPr>
        <p:spPr>
          <a:xfrm>
            <a:off x="462025" y="1155717"/>
            <a:ext cx="8238506"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latin typeface="Times New Roman" panose="02020603050405020304" pitchFamily="18" charset="0"/>
                <a:cs typeface="Times New Roman" panose="02020603050405020304" pitchFamily="18" charset="0"/>
              </a:rPr>
              <a:t>5. Comparison of Measurement and Simulation (with Fridge and TV) for Position 2</a:t>
            </a:r>
          </a:p>
        </p:txBody>
      </p:sp>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025" y="2667660"/>
            <a:ext cx="3655817" cy="2056397"/>
          </a:xfrm>
          <a:prstGeom prst="rect">
            <a:avLst/>
          </a:prstGeom>
        </p:spPr>
      </p:pic>
      <p:sp>
        <p:nvSpPr>
          <p:cNvPr id="2" name="Rectangle 1"/>
          <p:cNvSpPr/>
          <p:nvPr/>
        </p:nvSpPr>
        <p:spPr>
          <a:xfrm>
            <a:off x="110836" y="5202567"/>
            <a:ext cx="8478981" cy="461665"/>
          </a:xfrm>
          <a:prstGeom prst="rect">
            <a:avLst/>
          </a:prstGeom>
        </p:spPr>
        <p:txBody>
          <a:bodyPr wrap="square">
            <a:spAutoFit/>
          </a:bodyPr>
          <a:lstStyle/>
          <a:p>
            <a:pPr algn="ctr"/>
            <a:r>
              <a:rPr lang="en-US" sz="2400" dirty="0"/>
              <a:t>*</a:t>
            </a:r>
            <a:r>
              <a:rPr lang="en-US" sz="2000" dirty="0"/>
              <a:t>Setup Position- Living room Corner with Chair in front of the transmitter</a:t>
            </a:r>
          </a:p>
        </p:txBody>
      </p:sp>
      <p:pic>
        <p:nvPicPr>
          <p:cNvPr id="3" name="Picture 2"/>
          <p:cNvPicPr>
            <a:picLocks noChangeAspect="1"/>
          </p:cNvPicPr>
          <p:nvPr/>
        </p:nvPicPr>
        <p:blipFill>
          <a:blip r:embed="rId3"/>
          <a:stretch>
            <a:fillRect/>
          </a:stretch>
        </p:blipFill>
        <p:spPr>
          <a:xfrm>
            <a:off x="4622471" y="2304286"/>
            <a:ext cx="3706864" cy="2588729"/>
          </a:xfrm>
          <a:prstGeom prst="rect">
            <a:avLst/>
          </a:prstGeom>
        </p:spPr>
      </p:pic>
    </p:spTree>
    <p:extLst>
      <p:ext uri="{BB962C8B-B14F-4D97-AF65-F5344CB8AC3E}">
        <p14:creationId xmlns:p14="http://schemas.microsoft.com/office/powerpoint/2010/main" val="4241459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p:cNvPicPr>
            <a:picLocks noChangeAspect="1"/>
          </p:cNvPicPr>
          <p:nvPr/>
        </p:nvPicPr>
        <p:blipFill>
          <a:blip r:embed="rId2"/>
          <a:stretch>
            <a:fillRect/>
          </a:stretch>
        </p:blipFill>
        <p:spPr>
          <a:xfrm>
            <a:off x="301708" y="2379959"/>
            <a:ext cx="4417621" cy="2369126"/>
          </a:xfrm>
          <a:prstGeom prst="rect">
            <a:avLst/>
          </a:prstGeom>
        </p:spPr>
      </p:pic>
      <p:sp>
        <p:nvSpPr>
          <p:cNvPr id="6" name="Text Placeholder 8"/>
          <p:cNvSpPr txBox="1">
            <a:spLocks/>
          </p:cNvSpPr>
          <p:nvPr/>
        </p:nvSpPr>
        <p:spPr>
          <a:xfrm>
            <a:off x="4719329" y="1610916"/>
            <a:ext cx="3887391"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dirty="0"/>
              <a:t>3D Layout</a:t>
            </a:r>
          </a:p>
        </p:txBody>
      </p:sp>
      <p:sp>
        <p:nvSpPr>
          <p:cNvPr id="7" name="Text Placeholder 8"/>
          <p:cNvSpPr txBox="1">
            <a:spLocks/>
          </p:cNvSpPr>
          <p:nvPr/>
        </p:nvSpPr>
        <p:spPr>
          <a:xfrm>
            <a:off x="301708" y="1686470"/>
            <a:ext cx="3887391"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dirty="0"/>
              <a:t>Floor Layout</a:t>
            </a:r>
          </a:p>
        </p:txBody>
      </p:sp>
      <p:pic>
        <p:nvPicPr>
          <p:cNvPr id="3" name="Picture 2"/>
          <p:cNvPicPr>
            <a:picLocks noChangeAspect="1"/>
          </p:cNvPicPr>
          <p:nvPr/>
        </p:nvPicPr>
        <p:blipFill>
          <a:blip r:embed="rId3"/>
          <a:stretch>
            <a:fillRect/>
          </a:stretch>
        </p:blipFill>
        <p:spPr>
          <a:xfrm>
            <a:off x="4719329" y="1919883"/>
            <a:ext cx="4530111" cy="3598834"/>
          </a:xfrm>
          <a:prstGeom prst="rect">
            <a:avLst/>
          </a:prstGeom>
        </p:spPr>
      </p:pic>
      <p:sp>
        <p:nvSpPr>
          <p:cNvPr id="2" name="Rectangle 1"/>
          <p:cNvSpPr/>
          <p:nvPr/>
        </p:nvSpPr>
        <p:spPr>
          <a:xfrm>
            <a:off x="301708" y="5494044"/>
            <a:ext cx="8729476" cy="707886"/>
          </a:xfrm>
          <a:prstGeom prst="rect">
            <a:avLst/>
          </a:prstGeom>
        </p:spPr>
        <p:txBody>
          <a:bodyPr wrap="square">
            <a:spAutoFit/>
          </a:bodyPr>
          <a:lstStyle/>
          <a:p>
            <a:pPr algn="ctr"/>
            <a:r>
              <a:rPr lang="en-US" sz="2000" dirty="0"/>
              <a:t>*Position 2: Transmitter is in the corner of living room with a wooden chair in front of it.</a:t>
            </a:r>
          </a:p>
        </p:txBody>
      </p:sp>
    </p:spTree>
    <p:extLst>
      <p:ext uri="{BB962C8B-B14F-4D97-AF65-F5344CB8AC3E}">
        <p14:creationId xmlns:p14="http://schemas.microsoft.com/office/powerpoint/2010/main" val="1602712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8"/>
          <p:cNvSpPr txBox="1">
            <a:spLocks/>
          </p:cNvSpPr>
          <p:nvPr/>
        </p:nvSpPr>
        <p:spPr>
          <a:xfrm>
            <a:off x="4746248" y="1301949"/>
            <a:ext cx="3887391"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dirty="0"/>
              <a:t>Simulation Results Color-Map</a:t>
            </a:r>
          </a:p>
        </p:txBody>
      </p:sp>
      <p:sp>
        <p:nvSpPr>
          <p:cNvPr id="7" name="Text Placeholder 8"/>
          <p:cNvSpPr txBox="1">
            <a:spLocks/>
          </p:cNvSpPr>
          <p:nvPr/>
        </p:nvSpPr>
        <p:spPr>
          <a:xfrm>
            <a:off x="468405" y="1301949"/>
            <a:ext cx="3887391"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dirty="0"/>
              <a:t>3D Layout with Simulation Results</a:t>
            </a:r>
          </a:p>
        </p:txBody>
      </p:sp>
      <p:pic>
        <p:nvPicPr>
          <p:cNvPr id="3" name="Picture 2"/>
          <p:cNvPicPr>
            <a:picLocks noChangeAspect="1"/>
          </p:cNvPicPr>
          <p:nvPr/>
        </p:nvPicPr>
        <p:blipFill>
          <a:blip r:embed="rId2"/>
          <a:stretch>
            <a:fillRect/>
          </a:stretch>
        </p:blipFill>
        <p:spPr>
          <a:xfrm>
            <a:off x="671815" y="5819280"/>
            <a:ext cx="7697353" cy="181470"/>
          </a:xfrm>
          <a:prstGeom prst="rect">
            <a:avLst/>
          </a:prstGeom>
        </p:spPr>
      </p:pic>
      <p:sp>
        <p:nvSpPr>
          <p:cNvPr id="10" name="Text Placeholder 8"/>
          <p:cNvSpPr txBox="1">
            <a:spLocks/>
          </p:cNvSpPr>
          <p:nvPr/>
        </p:nvSpPr>
        <p:spPr>
          <a:xfrm>
            <a:off x="4481777" y="4308550"/>
            <a:ext cx="3887391"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50" dirty="0"/>
              <a:t>*To show the Simulation Color-map More clearly,  2</a:t>
            </a:r>
            <a:r>
              <a:rPr lang="en-US" sz="1050" baseline="30000" dirty="0"/>
              <a:t>nd</a:t>
            </a:r>
            <a:r>
              <a:rPr lang="en-US" sz="1050" dirty="0"/>
              <a:t> floor has been made invisible.</a:t>
            </a:r>
          </a:p>
        </p:txBody>
      </p:sp>
      <p:pic>
        <p:nvPicPr>
          <p:cNvPr id="2" name="Picture 1"/>
          <p:cNvPicPr>
            <a:picLocks noChangeAspect="1"/>
          </p:cNvPicPr>
          <p:nvPr/>
        </p:nvPicPr>
        <p:blipFill>
          <a:blip r:embed="rId3"/>
          <a:stretch>
            <a:fillRect/>
          </a:stretch>
        </p:blipFill>
        <p:spPr>
          <a:xfrm>
            <a:off x="4378645" y="1948943"/>
            <a:ext cx="4592318" cy="1807615"/>
          </a:xfrm>
          <a:prstGeom prst="rect">
            <a:avLst/>
          </a:prstGeom>
        </p:spPr>
      </p:pic>
      <p:pic>
        <p:nvPicPr>
          <p:cNvPr id="9" name="Picture 8"/>
          <p:cNvPicPr>
            <a:picLocks noChangeAspect="1"/>
          </p:cNvPicPr>
          <p:nvPr/>
        </p:nvPicPr>
        <p:blipFill>
          <a:blip r:embed="rId4"/>
          <a:stretch>
            <a:fillRect/>
          </a:stretch>
        </p:blipFill>
        <p:spPr>
          <a:xfrm>
            <a:off x="468405" y="1948943"/>
            <a:ext cx="3755604" cy="3210337"/>
          </a:xfrm>
          <a:prstGeom prst="rect">
            <a:avLst/>
          </a:prstGeom>
        </p:spPr>
      </p:pic>
    </p:spTree>
    <p:extLst>
      <p:ext uri="{BB962C8B-B14F-4D97-AF65-F5344CB8AC3E}">
        <p14:creationId xmlns:p14="http://schemas.microsoft.com/office/powerpoint/2010/main" val="2868304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8"/>
          <p:cNvSpPr txBox="1">
            <a:spLocks/>
          </p:cNvSpPr>
          <p:nvPr/>
        </p:nvSpPr>
        <p:spPr>
          <a:xfrm>
            <a:off x="4614620" y="1705287"/>
            <a:ext cx="3887391"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dirty="0"/>
              <a:t>RSSI(</a:t>
            </a:r>
            <a:r>
              <a:rPr lang="en-US" sz="2100" dirty="0" err="1"/>
              <a:t>dBm</a:t>
            </a:r>
            <a:r>
              <a:rPr lang="en-US" sz="2100" dirty="0"/>
              <a:t>) Simulation</a:t>
            </a:r>
          </a:p>
        </p:txBody>
      </p:sp>
      <p:sp>
        <p:nvSpPr>
          <p:cNvPr id="13" name="Text Placeholder 8"/>
          <p:cNvSpPr txBox="1">
            <a:spLocks/>
          </p:cNvSpPr>
          <p:nvPr/>
        </p:nvSpPr>
        <p:spPr>
          <a:xfrm>
            <a:off x="362388" y="1705287"/>
            <a:ext cx="3887391"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dirty="0"/>
              <a:t>RSSI(</a:t>
            </a:r>
            <a:r>
              <a:rPr lang="en-US" sz="2100" dirty="0" err="1"/>
              <a:t>dBm</a:t>
            </a:r>
            <a:r>
              <a:rPr lang="en-US" sz="2100" dirty="0"/>
              <a:t>) Measurement</a:t>
            </a:r>
          </a:p>
        </p:txBody>
      </p:sp>
      <p:sp>
        <p:nvSpPr>
          <p:cNvPr id="16" name="Text Placeholder 8"/>
          <p:cNvSpPr txBox="1">
            <a:spLocks/>
          </p:cNvSpPr>
          <p:nvPr/>
        </p:nvSpPr>
        <p:spPr>
          <a:xfrm>
            <a:off x="1220491" y="1033057"/>
            <a:ext cx="6788258"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dirty="0"/>
              <a:t>Direct Comparison Between RSSI of Measurement and Simulation Results Using </a:t>
            </a:r>
            <a:r>
              <a:rPr lang="en-US" sz="2100" dirty="0" err="1"/>
              <a:t>Matlab</a:t>
            </a:r>
            <a:r>
              <a:rPr lang="en-US" sz="2100" dirty="0"/>
              <a:t> Color-Map</a:t>
            </a:r>
          </a:p>
        </p:txBody>
      </p:sp>
      <p:pic>
        <p:nvPicPr>
          <p:cNvPr id="5" name="Picture 4"/>
          <p:cNvPicPr>
            <a:picLocks noChangeAspect="1"/>
          </p:cNvPicPr>
          <p:nvPr/>
        </p:nvPicPr>
        <p:blipFill>
          <a:blip r:embed="rId2"/>
          <a:stretch>
            <a:fillRect/>
          </a:stretch>
        </p:blipFill>
        <p:spPr>
          <a:xfrm>
            <a:off x="-440299" y="2014255"/>
            <a:ext cx="5492765" cy="3286469"/>
          </a:xfrm>
          <a:prstGeom prst="rect">
            <a:avLst/>
          </a:prstGeom>
        </p:spPr>
      </p:pic>
      <p:sp>
        <p:nvSpPr>
          <p:cNvPr id="7" name="Text Placeholder 8"/>
          <p:cNvSpPr txBox="1">
            <a:spLocks/>
          </p:cNvSpPr>
          <p:nvPr/>
        </p:nvSpPr>
        <p:spPr>
          <a:xfrm>
            <a:off x="458875" y="5227550"/>
            <a:ext cx="8287301"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500" dirty="0" smtClean="0"/>
              <a:t>*In </a:t>
            </a:r>
            <a:r>
              <a:rPr lang="en-US" sz="1500" dirty="0"/>
              <a:t>the master bedroom and garden room there is almost similar signal both in measurement and </a:t>
            </a:r>
            <a:r>
              <a:rPr lang="en-US" sz="1500" dirty="0" smtClean="0"/>
              <a:t>simulation. </a:t>
            </a:r>
            <a:r>
              <a:rPr lang="en-US" sz="1500" dirty="0"/>
              <a:t>For kitchen, there is a metal refrigerator (marked ‘O’) and other metal kitchen appliances (marked ‘O’), for which there is no signal in measurement and as well as in the simulation.</a:t>
            </a:r>
          </a:p>
        </p:txBody>
      </p:sp>
      <p:pic>
        <p:nvPicPr>
          <p:cNvPr id="2" name="Picture 1"/>
          <p:cNvPicPr>
            <a:picLocks noChangeAspect="1"/>
          </p:cNvPicPr>
          <p:nvPr/>
        </p:nvPicPr>
        <p:blipFill>
          <a:blip r:embed="rId3"/>
          <a:stretch>
            <a:fillRect/>
          </a:stretch>
        </p:blipFill>
        <p:spPr>
          <a:xfrm>
            <a:off x="4306435" y="1934795"/>
            <a:ext cx="5036477" cy="3372215"/>
          </a:xfrm>
          <a:prstGeom prst="rect">
            <a:avLst/>
          </a:prstGeom>
        </p:spPr>
      </p:pic>
      <p:sp>
        <p:nvSpPr>
          <p:cNvPr id="8" name="Oval 7"/>
          <p:cNvSpPr/>
          <p:nvPr/>
        </p:nvSpPr>
        <p:spPr>
          <a:xfrm>
            <a:off x="324192" y="3137528"/>
            <a:ext cx="269365" cy="295763"/>
          </a:xfrm>
          <a:prstGeom prst="ellipse">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Oval 8"/>
          <p:cNvSpPr/>
          <p:nvPr/>
        </p:nvSpPr>
        <p:spPr>
          <a:xfrm>
            <a:off x="324192" y="2461138"/>
            <a:ext cx="269365" cy="295763"/>
          </a:xfrm>
          <a:prstGeom prst="ellipse">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Oval 9"/>
          <p:cNvSpPr/>
          <p:nvPr/>
        </p:nvSpPr>
        <p:spPr>
          <a:xfrm>
            <a:off x="4974440" y="2390722"/>
            <a:ext cx="269365" cy="295763"/>
          </a:xfrm>
          <a:prstGeom prst="ellipse">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Oval 10"/>
          <p:cNvSpPr/>
          <p:nvPr/>
        </p:nvSpPr>
        <p:spPr>
          <a:xfrm>
            <a:off x="5011631" y="3076274"/>
            <a:ext cx="269365" cy="295763"/>
          </a:xfrm>
          <a:prstGeom prst="ellipse">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3794939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8"/>
          <p:cNvSpPr txBox="1">
            <a:spLocks/>
          </p:cNvSpPr>
          <p:nvPr/>
        </p:nvSpPr>
        <p:spPr>
          <a:xfrm>
            <a:off x="623455" y="965604"/>
            <a:ext cx="7953499"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latin typeface="Times New Roman" panose="02020603050405020304" pitchFamily="18" charset="0"/>
                <a:cs typeface="Times New Roman" panose="02020603050405020304" pitchFamily="18" charset="0"/>
              </a:rPr>
              <a:t>6. Comparison of Measurement and Simulation (with Fridge and TV) for Position 3</a:t>
            </a:r>
          </a:p>
        </p:txBody>
      </p:sp>
      <p:sp>
        <p:nvSpPr>
          <p:cNvPr id="2" name="Rectangle 1"/>
          <p:cNvSpPr/>
          <p:nvPr/>
        </p:nvSpPr>
        <p:spPr>
          <a:xfrm>
            <a:off x="444444" y="5187337"/>
            <a:ext cx="8355172" cy="400110"/>
          </a:xfrm>
          <a:prstGeom prst="rect">
            <a:avLst/>
          </a:prstGeom>
        </p:spPr>
        <p:txBody>
          <a:bodyPr wrap="none">
            <a:spAutoFit/>
          </a:bodyPr>
          <a:lstStyle/>
          <a:p>
            <a:r>
              <a:rPr lang="en-US" sz="2000" dirty="0"/>
              <a:t>*Setup position- Living room Corner without Chair in front of transmitter</a:t>
            </a:r>
          </a:p>
        </p:txBody>
      </p:sp>
      <p:pic>
        <p:nvPicPr>
          <p:cNvPr id="8" name="Content Placeholder 2"/>
          <p:cNvPicPr>
            <a:picLocks noChangeAspect="1"/>
          </p:cNvPicPr>
          <p:nvPr/>
        </p:nvPicPr>
        <p:blipFill>
          <a:blip r:embed="rId2"/>
          <a:stretch>
            <a:fillRect/>
          </a:stretch>
        </p:blipFill>
        <p:spPr>
          <a:xfrm>
            <a:off x="623455" y="2092739"/>
            <a:ext cx="3572906" cy="2585397"/>
          </a:xfrm>
          <a:prstGeom prst="rect">
            <a:avLst/>
          </a:prstGeom>
        </p:spPr>
      </p:pic>
      <p:pic>
        <p:nvPicPr>
          <p:cNvPr id="5" name="Picture 4"/>
          <p:cNvPicPr>
            <a:picLocks noChangeAspect="1"/>
          </p:cNvPicPr>
          <p:nvPr/>
        </p:nvPicPr>
        <p:blipFill>
          <a:blip r:embed="rId3"/>
          <a:stretch>
            <a:fillRect/>
          </a:stretch>
        </p:blipFill>
        <p:spPr>
          <a:xfrm>
            <a:off x="4667003" y="1959711"/>
            <a:ext cx="4132613" cy="2834210"/>
          </a:xfrm>
          <a:prstGeom prst="rect">
            <a:avLst/>
          </a:prstGeom>
        </p:spPr>
      </p:pic>
    </p:spTree>
    <p:extLst>
      <p:ext uri="{BB962C8B-B14F-4D97-AF65-F5344CB8AC3E}">
        <p14:creationId xmlns:p14="http://schemas.microsoft.com/office/powerpoint/2010/main" val="3278089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p:cNvPicPr>
            <a:picLocks noChangeAspect="1"/>
          </p:cNvPicPr>
          <p:nvPr/>
        </p:nvPicPr>
        <p:blipFill>
          <a:blip r:embed="rId2"/>
          <a:stretch>
            <a:fillRect/>
          </a:stretch>
        </p:blipFill>
        <p:spPr>
          <a:xfrm>
            <a:off x="301708" y="2379959"/>
            <a:ext cx="4417621" cy="2369126"/>
          </a:xfrm>
          <a:prstGeom prst="rect">
            <a:avLst/>
          </a:prstGeom>
        </p:spPr>
      </p:pic>
      <p:sp>
        <p:nvSpPr>
          <p:cNvPr id="6" name="Text Placeholder 8"/>
          <p:cNvSpPr txBox="1">
            <a:spLocks/>
          </p:cNvSpPr>
          <p:nvPr/>
        </p:nvSpPr>
        <p:spPr>
          <a:xfrm>
            <a:off x="4719329" y="1610916"/>
            <a:ext cx="3887391"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dirty="0"/>
              <a:t>3D Layout</a:t>
            </a:r>
          </a:p>
        </p:txBody>
      </p:sp>
      <p:sp>
        <p:nvSpPr>
          <p:cNvPr id="7" name="Text Placeholder 8"/>
          <p:cNvSpPr txBox="1">
            <a:spLocks/>
          </p:cNvSpPr>
          <p:nvPr/>
        </p:nvSpPr>
        <p:spPr>
          <a:xfrm>
            <a:off x="301708" y="1686470"/>
            <a:ext cx="3887391"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dirty="0"/>
              <a:t>Floor Layout</a:t>
            </a:r>
          </a:p>
        </p:txBody>
      </p:sp>
      <p:pic>
        <p:nvPicPr>
          <p:cNvPr id="5" name="Picture 4"/>
          <p:cNvPicPr>
            <a:picLocks noChangeAspect="1"/>
          </p:cNvPicPr>
          <p:nvPr/>
        </p:nvPicPr>
        <p:blipFill>
          <a:blip r:embed="rId3"/>
          <a:stretch>
            <a:fillRect/>
          </a:stretch>
        </p:blipFill>
        <p:spPr>
          <a:xfrm>
            <a:off x="4872193" y="2116128"/>
            <a:ext cx="4025394" cy="3194369"/>
          </a:xfrm>
          <a:prstGeom prst="rect">
            <a:avLst/>
          </a:prstGeom>
        </p:spPr>
      </p:pic>
      <p:sp>
        <p:nvSpPr>
          <p:cNvPr id="8" name="Rectangle 7"/>
          <p:cNvSpPr/>
          <p:nvPr/>
        </p:nvSpPr>
        <p:spPr>
          <a:xfrm>
            <a:off x="840509" y="5494044"/>
            <a:ext cx="8190675" cy="707886"/>
          </a:xfrm>
          <a:prstGeom prst="rect">
            <a:avLst/>
          </a:prstGeom>
        </p:spPr>
        <p:txBody>
          <a:bodyPr wrap="square">
            <a:spAutoFit/>
          </a:bodyPr>
          <a:lstStyle/>
          <a:p>
            <a:pPr algn="ctr"/>
            <a:r>
              <a:rPr lang="en-US" sz="2000" dirty="0"/>
              <a:t>*Position 3: Transmitter is in the corner of living room removing the wooden chair in front of it.</a:t>
            </a:r>
          </a:p>
        </p:txBody>
      </p:sp>
    </p:spTree>
    <p:extLst>
      <p:ext uri="{BB962C8B-B14F-4D97-AF65-F5344CB8AC3E}">
        <p14:creationId xmlns:p14="http://schemas.microsoft.com/office/powerpoint/2010/main" val="2142083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685800" y="685800"/>
            <a:ext cx="7772400" cy="1066799"/>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i="0" u="none" strike="noStrike" cap="none" baseline="0" dirty="0">
                <a:solidFill>
                  <a:schemeClr val="dk2"/>
                </a:solidFill>
                <a:latin typeface="Times New Roman"/>
                <a:ea typeface="Times New Roman"/>
                <a:cs typeface="Times New Roman"/>
                <a:sym typeface="Times New Roman"/>
              </a:rPr>
              <a:t>Abstract</a:t>
            </a:r>
          </a:p>
        </p:txBody>
      </p:sp>
      <p:sp>
        <p:nvSpPr>
          <p:cNvPr id="89" name="Shape 89"/>
          <p:cNvSpPr txBox="1">
            <a:spLocks noGrp="1"/>
          </p:cNvSpPr>
          <p:nvPr>
            <p:ph type="body" idx="1"/>
          </p:nvPr>
        </p:nvSpPr>
        <p:spPr>
          <a:xfrm>
            <a:off x="685800" y="1888837"/>
            <a:ext cx="7957038" cy="2932545"/>
          </a:xfrm>
          <a:prstGeom prst="rect">
            <a:avLst/>
          </a:prstGeom>
          <a:noFill/>
          <a:ln>
            <a:noFill/>
          </a:ln>
        </p:spPr>
        <p:txBody>
          <a:bodyPr lIns="92075" tIns="46025" rIns="92075" bIns="46025" anchor="t" anchorCtr="0">
            <a:noAutofit/>
          </a:bodyPr>
          <a:lstStyle/>
          <a:p>
            <a:pPr lvl="0" indent="-342900" algn="just">
              <a:lnSpc>
                <a:spcPct val="150000"/>
              </a:lnSpc>
              <a:spcBef>
                <a:spcPts val="600"/>
              </a:spcBef>
              <a:buSzPct val="25000"/>
              <a:buNone/>
            </a:pPr>
            <a:r>
              <a:rPr lang="en-US" sz="2400" b="1" i="0" u="none" strike="noStrike" cap="none" baseline="0" dirty="0">
                <a:solidFill>
                  <a:schemeClr val="dk1"/>
                </a:solidFill>
                <a:latin typeface="Times New Roman"/>
                <a:ea typeface="Times New Roman"/>
                <a:cs typeface="Times New Roman"/>
                <a:sym typeface="Times New Roman"/>
              </a:rPr>
              <a:t>   </a:t>
            </a:r>
            <a:r>
              <a:rPr lang="en-US" sz="2400" b="1" i="0" u="none" strike="noStrike" cap="none" dirty="0">
                <a:solidFill>
                  <a:schemeClr val="dk1"/>
                </a:solidFill>
                <a:latin typeface="Times New Roman"/>
                <a:ea typeface="Times New Roman"/>
                <a:cs typeface="Times New Roman"/>
                <a:sym typeface="Times New Roman"/>
              </a:rPr>
              <a:t>This document </a:t>
            </a:r>
            <a:r>
              <a:rPr lang="en-US" sz="2400" b="1" dirty="0">
                <a:solidFill>
                  <a:schemeClr val="dk1"/>
                </a:solidFill>
                <a:latin typeface="Times New Roman"/>
                <a:ea typeface="Times New Roman"/>
                <a:cs typeface="Times New Roman"/>
                <a:sym typeface="Times New Roman"/>
              </a:rPr>
              <a:t>presents the results of a comparison of simulated and measured RSSI (Received Signal Strength Indicator) tests in a residential setting. Simulation based on ray tracing method has been carried out and compared with measurement data. Both the simulated and measured results show good agreement over different transmitter positions.</a:t>
            </a:r>
            <a:endParaRPr lang="en-US" sz="2400" b="1" i="0"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8"/>
          <p:cNvSpPr txBox="1">
            <a:spLocks/>
          </p:cNvSpPr>
          <p:nvPr/>
        </p:nvSpPr>
        <p:spPr>
          <a:xfrm>
            <a:off x="4746248" y="1301949"/>
            <a:ext cx="3887391"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dirty="0"/>
              <a:t>Simulation Results Color-Map</a:t>
            </a:r>
          </a:p>
        </p:txBody>
      </p:sp>
      <p:sp>
        <p:nvSpPr>
          <p:cNvPr id="7" name="Text Placeholder 8"/>
          <p:cNvSpPr txBox="1">
            <a:spLocks/>
          </p:cNvSpPr>
          <p:nvPr/>
        </p:nvSpPr>
        <p:spPr>
          <a:xfrm>
            <a:off x="468405" y="1301949"/>
            <a:ext cx="3887391"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dirty="0"/>
              <a:t>3D Layout with Simulation Results</a:t>
            </a:r>
          </a:p>
        </p:txBody>
      </p:sp>
      <p:pic>
        <p:nvPicPr>
          <p:cNvPr id="3" name="Picture 2"/>
          <p:cNvPicPr>
            <a:picLocks noChangeAspect="1"/>
          </p:cNvPicPr>
          <p:nvPr/>
        </p:nvPicPr>
        <p:blipFill>
          <a:blip r:embed="rId2"/>
          <a:stretch>
            <a:fillRect/>
          </a:stretch>
        </p:blipFill>
        <p:spPr>
          <a:xfrm>
            <a:off x="671815" y="5819280"/>
            <a:ext cx="7697353" cy="181470"/>
          </a:xfrm>
          <a:prstGeom prst="rect">
            <a:avLst/>
          </a:prstGeom>
        </p:spPr>
      </p:pic>
      <p:sp>
        <p:nvSpPr>
          <p:cNvPr id="10" name="Text Placeholder 8"/>
          <p:cNvSpPr txBox="1">
            <a:spLocks/>
          </p:cNvSpPr>
          <p:nvPr/>
        </p:nvSpPr>
        <p:spPr>
          <a:xfrm>
            <a:off x="4858454" y="4282782"/>
            <a:ext cx="3887391"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50" dirty="0"/>
              <a:t>*To show the simulation color-map more clearly,  2</a:t>
            </a:r>
            <a:r>
              <a:rPr lang="en-US" sz="1050" baseline="30000" dirty="0"/>
              <a:t>nd</a:t>
            </a:r>
            <a:r>
              <a:rPr lang="en-US" sz="1050" dirty="0"/>
              <a:t> floor has been made invisible.</a:t>
            </a:r>
          </a:p>
        </p:txBody>
      </p:sp>
      <p:pic>
        <p:nvPicPr>
          <p:cNvPr id="2" name="Picture 1"/>
          <p:cNvPicPr>
            <a:picLocks noChangeAspect="1"/>
          </p:cNvPicPr>
          <p:nvPr/>
        </p:nvPicPr>
        <p:blipFill>
          <a:blip r:embed="rId3"/>
          <a:stretch>
            <a:fillRect/>
          </a:stretch>
        </p:blipFill>
        <p:spPr>
          <a:xfrm>
            <a:off x="505315" y="2023726"/>
            <a:ext cx="3850481" cy="3300413"/>
          </a:xfrm>
          <a:prstGeom prst="rect">
            <a:avLst/>
          </a:prstGeom>
        </p:spPr>
      </p:pic>
      <p:pic>
        <p:nvPicPr>
          <p:cNvPr id="8" name="Picture 7"/>
          <p:cNvPicPr>
            <a:picLocks noChangeAspect="1"/>
          </p:cNvPicPr>
          <p:nvPr/>
        </p:nvPicPr>
        <p:blipFill>
          <a:blip r:embed="rId4"/>
          <a:stretch>
            <a:fillRect/>
          </a:stretch>
        </p:blipFill>
        <p:spPr>
          <a:xfrm>
            <a:off x="4546727" y="2023727"/>
            <a:ext cx="4262538" cy="1930746"/>
          </a:xfrm>
          <a:prstGeom prst="rect">
            <a:avLst/>
          </a:prstGeom>
        </p:spPr>
      </p:pic>
    </p:spTree>
    <p:extLst>
      <p:ext uri="{BB962C8B-B14F-4D97-AF65-F5344CB8AC3E}">
        <p14:creationId xmlns:p14="http://schemas.microsoft.com/office/powerpoint/2010/main" val="3749044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8"/>
          <p:cNvSpPr txBox="1">
            <a:spLocks/>
          </p:cNvSpPr>
          <p:nvPr/>
        </p:nvSpPr>
        <p:spPr>
          <a:xfrm>
            <a:off x="4614620" y="1650991"/>
            <a:ext cx="3887391"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dirty="0"/>
              <a:t>RSSI(</a:t>
            </a:r>
            <a:r>
              <a:rPr lang="en-US" sz="2100" dirty="0" err="1"/>
              <a:t>dBm</a:t>
            </a:r>
            <a:r>
              <a:rPr lang="en-US" sz="2100" dirty="0"/>
              <a:t>) Simulation</a:t>
            </a:r>
          </a:p>
        </p:txBody>
      </p:sp>
      <p:sp>
        <p:nvSpPr>
          <p:cNvPr id="13" name="Text Placeholder 8"/>
          <p:cNvSpPr txBox="1">
            <a:spLocks/>
          </p:cNvSpPr>
          <p:nvPr/>
        </p:nvSpPr>
        <p:spPr>
          <a:xfrm>
            <a:off x="342512" y="1650991"/>
            <a:ext cx="3887391"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dirty="0"/>
              <a:t>RSSI(</a:t>
            </a:r>
            <a:r>
              <a:rPr lang="en-US" sz="2100" dirty="0" err="1"/>
              <a:t>dBm</a:t>
            </a:r>
            <a:r>
              <a:rPr lang="en-US" sz="2100" dirty="0"/>
              <a:t>) Measurement</a:t>
            </a:r>
          </a:p>
        </p:txBody>
      </p:sp>
      <p:sp>
        <p:nvSpPr>
          <p:cNvPr id="16" name="Text Placeholder 8"/>
          <p:cNvSpPr txBox="1">
            <a:spLocks/>
          </p:cNvSpPr>
          <p:nvPr/>
        </p:nvSpPr>
        <p:spPr>
          <a:xfrm>
            <a:off x="1220491" y="1033057"/>
            <a:ext cx="6788258"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dirty="0"/>
              <a:t>Direct Comparison Between RSSI of Measurement and Simulation Results using </a:t>
            </a:r>
            <a:r>
              <a:rPr lang="en-US" sz="2100" dirty="0" err="1"/>
              <a:t>Matlab</a:t>
            </a:r>
            <a:r>
              <a:rPr lang="en-US" sz="2100" dirty="0"/>
              <a:t> Color-Map</a:t>
            </a:r>
          </a:p>
        </p:txBody>
      </p:sp>
      <p:pic>
        <p:nvPicPr>
          <p:cNvPr id="2" name="Picture 1"/>
          <p:cNvPicPr>
            <a:picLocks noChangeAspect="1"/>
          </p:cNvPicPr>
          <p:nvPr/>
        </p:nvPicPr>
        <p:blipFill>
          <a:blip r:embed="rId2"/>
          <a:stretch>
            <a:fillRect/>
          </a:stretch>
        </p:blipFill>
        <p:spPr>
          <a:xfrm>
            <a:off x="-120195" y="1870864"/>
            <a:ext cx="5090018" cy="3357748"/>
          </a:xfrm>
          <a:prstGeom prst="rect">
            <a:avLst/>
          </a:prstGeom>
        </p:spPr>
      </p:pic>
      <p:sp>
        <p:nvSpPr>
          <p:cNvPr id="6" name="Rectangle 5"/>
          <p:cNvSpPr/>
          <p:nvPr/>
        </p:nvSpPr>
        <p:spPr>
          <a:xfrm>
            <a:off x="131685" y="5142051"/>
            <a:ext cx="8534333" cy="784830"/>
          </a:xfrm>
          <a:prstGeom prst="rect">
            <a:avLst/>
          </a:prstGeom>
        </p:spPr>
        <p:txBody>
          <a:bodyPr wrap="square">
            <a:spAutoFit/>
          </a:bodyPr>
          <a:lstStyle/>
          <a:p>
            <a:r>
              <a:rPr lang="en-US" sz="1500" kern="1200" dirty="0">
                <a:solidFill>
                  <a:schemeClr val="tx1"/>
                </a:solidFill>
                <a:latin typeface="+mn-lt"/>
                <a:ea typeface="+mn-ea"/>
                <a:cs typeface="+mn-cs"/>
              </a:rPr>
              <a:t>* Measurement and Simulation results are almost </a:t>
            </a:r>
            <a:r>
              <a:rPr lang="en-US" sz="1500" kern="1200" dirty="0" smtClean="0">
                <a:solidFill>
                  <a:schemeClr val="tx1"/>
                </a:solidFill>
                <a:latin typeface="+mn-lt"/>
                <a:ea typeface="+mn-ea"/>
                <a:cs typeface="+mn-cs"/>
              </a:rPr>
              <a:t>similar. </a:t>
            </a:r>
            <a:r>
              <a:rPr lang="en-US" sz="1500" kern="1200" dirty="0">
                <a:solidFill>
                  <a:schemeClr val="tx1"/>
                </a:solidFill>
                <a:latin typeface="+mn-lt"/>
                <a:ea typeface="+mn-ea"/>
                <a:cs typeface="+mn-cs"/>
              </a:rPr>
              <a:t>For kitchen, there is a metal refrigerator (marked ‘O’)  and other metal kitchen appliances (marked ‘O’), for which there is no signal in measurement as well as in the simulation in the bottom circle, and week signal in the upper circle. </a:t>
            </a:r>
          </a:p>
        </p:txBody>
      </p:sp>
      <p:pic>
        <p:nvPicPr>
          <p:cNvPr id="3" name="Picture 2"/>
          <p:cNvPicPr>
            <a:picLocks noChangeAspect="1"/>
          </p:cNvPicPr>
          <p:nvPr/>
        </p:nvPicPr>
        <p:blipFill>
          <a:blip r:embed="rId3"/>
          <a:stretch>
            <a:fillRect/>
          </a:stretch>
        </p:blipFill>
        <p:spPr>
          <a:xfrm>
            <a:off x="4158232" y="1896543"/>
            <a:ext cx="4970492" cy="3416848"/>
          </a:xfrm>
          <a:prstGeom prst="rect">
            <a:avLst/>
          </a:prstGeom>
        </p:spPr>
      </p:pic>
      <p:sp>
        <p:nvSpPr>
          <p:cNvPr id="9" name="Oval 8"/>
          <p:cNvSpPr/>
          <p:nvPr/>
        </p:nvSpPr>
        <p:spPr>
          <a:xfrm>
            <a:off x="4835141" y="3068059"/>
            <a:ext cx="269365" cy="295763"/>
          </a:xfrm>
          <a:prstGeom prst="ellipse">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Oval 9"/>
          <p:cNvSpPr/>
          <p:nvPr/>
        </p:nvSpPr>
        <p:spPr>
          <a:xfrm>
            <a:off x="567855" y="2315117"/>
            <a:ext cx="269365" cy="29576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Oval 10"/>
          <p:cNvSpPr/>
          <p:nvPr/>
        </p:nvSpPr>
        <p:spPr>
          <a:xfrm>
            <a:off x="589341" y="2972086"/>
            <a:ext cx="269365" cy="295763"/>
          </a:xfrm>
          <a:prstGeom prst="ellipse">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Oval 13"/>
          <p:cNvSpPr/>
          <p:nvPr/>
        </p:nvSpPr>
        <p:spPr>
          <a:xfrm>
            <a:off x="4835140" y="2366596"/>
            <a:ext cx="269365" cy="295763"/>
          </a:xfrm>
          <a:prstGeom prst="ellipse">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2490000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8"/>
          <p:cNvSpPr txBox="1">
            <a:spLocks/>
          </p:cNvSpPr>
          <p:nvPr/>
        </p:nvSpPr>
        <p:spPr>
          <a:xfrm>
            <a:off x="563418" y="1214291"/>
            <a:ext cx="8303491"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latin typeface="Times New Roman" panose="02020603050405020304" pitchFamily="18" charset="0"/>
                <a:cs typeface="Times New Roman" panose="02020603050405020304" pitchFamily="18" charset="0"/>
              </a:rPr>
              <a:t>7. Comparison of Measurement and Simulation (with fridge and TV) for Position 4</a:t>
            </a:r>
          </a:p>
        </p:txBody>
      </p:sp>
      <p:sp>
        <p:nvSpPr>
          <p:cNvPr id="2" name="Rectangle 1"/>
          <p:cNvSpPr/>
          <p:nvPr/>
        </p:nvSpPr>
        <p:spPr>
          <a:xfrm>
            <a:off x="1058384" y="5166805"/>
            <a:ext cx="6797054" cy="400110"/>
          </a:xfrm>
          <a:prstGeom prst="rect">
            <a:avLst/>
          </a:prstGeom>
        </p:spPr>
        <p:txBody>
          <a:bodyPr wrap="none">
            <a:spAutoFit/>
          </a:bodyPr>
          <a:lstStyle/>
          <a:p>
            <a:r>
              <a:rPr lang="en-US" sz="2000" dirty="0"/>
              <a:t>Setup position: beside the walkway directive to living room</a:t>
            </a:r>
          </a:p>
        </p:txBody>
      </p:sp>
      <p:pic>
        <p:nvPicPr>
          <p:cNvPr id="7" name="Content Placeholder 5"/>
          <p:cNvPicPr>
            <a:picLocks noChangeAspect="1"/>
          </p:cNvPicPr>
          <p:nvPr/>
        </p:nvPicPr>
        <p:blipFill>
          <a:blip r:embed="rId2"/>
          <a:stretch>
            <a:fillRect/>
          </a:stretch>
        </p:blipFill>
        <p:spPr>
          <a:xfrm>
            <a:off x="1011574" y="2666085"/>
            <a:ext cx="3422509" cy="2110022"/>
          </a:xfrm>
          <a:prstGeom prst="rect">
            <a:avLst/>
          </a:prstGeom>
        </p:spPr>
      </p:pic>
      <p:pic>
        <p:nvPicPr>
          <p:cNvPr id="5" name="Picture 4"/>
          <p:cNvPicPr>
            <a:picLocks noChangeAspect="1"/>
          </p:cNvPicPr>
          <p:nvPr/>
        </p:nvPicPr>
        <p:blipFill>
          <a:blip r:embed="rId3"/>
          <a:stretch>
            <a:fillRect/>
          </a:stretch>
        </p:blipFill>
        <p:spPr>
          <a:xfrm>
            <a:off x="4706121" y="2523358"/>
            <a:ext cx="4229100" cy="2328863"/>
          </a:xfrm>
          <a:prstGeom prst="rect">
            <a:avLst/>
          </a:prstGeom>
        </p:spPr>
      </p:pic>
    </p:spTree>
    <p:extLst>
      <p:ext uri="{BB962C8B-B14F-4D97-AF65-F5344CB8AC3E}">
        <p14:creationId xmlns:p14="http://schemas.microsoft.com/office/powerpoint/2010/main" val="935388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p:cNvPicPr>
            <a:picLocks noChangeAspect="1"/>
          </p:cNvPicPr>
          <p:nvPr/>
        </p:nvPicPr>
        <p:blipFill>
          <a:blip r:embed="rId2"/>
          <a:stretch>
            <a:fillRect/>
          </a:stretch>
        </p:blipFill>
        <p:spPr>
          <a:xfrm>
            <a:off x="301708" y="2379958"/>
            <a:ext cx="3932413" cy="2644623"/>
          </a:xfrm>
          <a:prstGeom prst="rect">
            <a:avLst/>
          </a:prstGeom>
        </p:spPr>
      </p:pic>
      <p:sp>
        <p:nvSpPr>
          <p:cNvPr id="6" name="Text Placeholder 8"/>
          <p:cNvSpPr txBox="1">
            <a:spLocks/>
          </p:cNvSpPr>
          <p:nvPr/>
        </p:nvSpPr>
        <p:spPr>
          <a:xfrm>
            <a:off x="4719329" y="1610916"/>
            <a:ext cx="3887391"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dirty="0"/>
              <a:t>3D Layout</a:t>
            </a:r>
          </a:p>
        </p:txBody>
      </p:sp>
      <p:sp>
        <p:nvSpPr>
          <p:cNvPr id="7" name="Text Placeholder 8"/>
          <p:cNvSpPr txBox="1">
            <a:spLocks/>
          </p:cNvSpPr>
          <p:nvPr/>
        </p:nvSpPr>
        <p:spPr>
          <a:xfrm>
            <a:off x="301708" y="1686470"/>
            <a:ext cx="3887391"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dirty="0"/>
              <a:t>Floor Layout</a:t>
            </a:r>
          </a:p>
        </p:txBody>
      </p:sp>
      <p:pic>
        <p:nvPicPr>
          <p:cNvPr id="2" name="Picture 1"/>
          <p:cNvPicPr>
            <a:picLocks noChangeAspect="1"/>
          </p:cNvPicPr>
          <p:nvPr/>
        </p:nvPicPr>
        <p:blipFill>
          <a:blip r:embed="rId3"/>
          <a:stretch>
            <a:fillRect/>
          </a:stretch>
        </p:blipFill>
        <p:spPr>
          <a:xfrm>
            <a:off x="4375775" y="1995437"/>
            <a:ext cx="4230945" cy="3346098"/>
          </a:xfrm>
          <a:prstGeom prst="rect">
            <a:avLst/>
          </a:prstGeom>
        </p:spPr>
      </p:pic>
      <p:sp>
        <p:nvSpPr>
          <p:cNvPr id="5" name="Rectangle 4"/>
          <p:cNvSpPr/>
          <p:nvPr/>
        </p:nvSpPr>
        <p:spPr>
          <a:xfrm>
            <a:off x="2463945" y="5457833"/>
            <a:ext cx="5239182" cy="707886"/>
          </a:xfrm>
          <a:prstGeom prst="rect">
            <a:avLst/>
          </a:prstGeom>
        </p:spPr>
        <p:txBody>
          <a:bodyPr wrap="square">
            <a:spAutoFit/>
          </a:bodyPr>
          <a:lstStyle/>
          <a:p>
            <a:pPr algn="ctr"/>
            <a:r>
              <a:rPr lang="en-US" sz="2000" dirty="0"/>
              <a:t>*Position 4: Transmitter is besides the walkway directive to living room</a:t>
            </a:r>
            <a:r>
              <a:rPr lang="en-US" sz="1050" dirty="0"/>
              <a:t>. </a:t>
            </a:r>
          </a:p>
        </p:txBody>
      </p:sp>
    </p:spTree>
    <p:extLst>
      <p:ext uri="{BB962C8B-B14F-4D97-AF65-F5344CB8AC3E}">
        <p14:creationId xmlns:p14="http://schemas.microsoft.com/office/powerpoint/2010/main" val="1943026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8"/>
          <p:cNvSpPr txBox="1">
            <a:spLocks/>
          </p:cNvSpPr>
          <p:nvPr/>
        </p:nvSpPr>
        <p:spPr>
          <a:xfrm>
            <a:off x="4746248" y="1301949"/>
            <a:ext cx="3887391"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dirty="0"/>
              <a:t>Simulation Results Color-Map</a:t>
            </a:r>
          </a:p>
        </p:txBody>
      </p:sp>
      <p:sp>
        <p:nvSpPr>
          <p:cNvPr id="7" name="Text Placeholder 8"/>
          <p:cNvSpPr txBox="1">
            <a:spLocks/>
          </p:cNvSpPr>
          <p:nvPr/>
        </p:nvSpPr>
        <p:spPr>
          <a:xfrm>
            <a:off x="468405" y="1301949"/>
            <a:ext cx="3887391"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dirty="0"/>
              <a:t>3D Layout with Simulation Results</a:t>
            </a:r>
          </a:p>
        </p:txBody>
      </p:sp>
      <p:sp>
        <p:nvSpPr>
          <p:cNvPr id="8" name="Text Placeholder 8"/>
          <p:cNvSpPr txBox="1">
            <a:spLocks/>
          </p:cNvSpPr>
          <p:nvPr/>
        </p:nvSpPr>
        <p:spPr>
          <a:xfrm>
            <a:off x="4601850" y="4503609"/>
            <a:ext cx="3887391"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50" dirty="0"/>
              <a:t>*To show the simulation color-map more clearly,  2</a:t>
            </a:r>
            <a:r>
              <a:rPr lang="en-US" sz="1050" baseline="30000" dirty="0"/>
              <a:t>nd</a:t>
            </a:r>
            <a:r>
              <a:rPr lang="en-US" sz="1050" dirty="0"/>
              <a:t> floor has been made invisible</a:t>
            </a:r>
          </a:p>
        </p:txBody>
      </p:sp>
      <p:pic>
        <p:nvPicPr>
          <p:cNvPr id="3" name="Picture 2"/>
          <p:cNvPicPr>
            <a:picLocks noChangeAspect="1"/>
          </p:cNvPicPr>
          <p:nvPr/>
        </p:nvPicPr>
        <p:blipFill>
          <a:blip r:embed="rId2"/>
          <a:stretch>
            <a:fillRect/>
          </a:stretch>
        </p:blipFill>
        <p:spPr>
          <a:xfrm>
            <a:off x="671815" y="6179498"/>
            <a:ext cx="7697353" cy="181470"/>
          </a:xfrm>
          <a:prstGeom prst="rect">
            <a:avLst/>
          </a:prstGeom>
        </p:spPr>
      </p:pic>
      <p:pic>
        <p:nvPicPr>
          <p:cNvPr id="2" name="Picture 1"/>
          <p:cNvPicPr>
            <a:picLocks noChangeAspect="1"/>
          </p:cNvPicPr>
          <p:nvPr/>
        </p:nvPicPr>
        <p:blipFill>
          <a:blip r:embed="rId3"/>
          <a:stretch>
            <a:fillRect/>
          </a:stretch>
        </p:blipFill>
        <p:spPr>
          <a:xfrm>
            <a:off x="470879" y="2056954"/>
            <a:ext cx="3882443" cy="3315929"/>
          </a:xfrm>
          <a:prstGeom prst="rect">
            <a:avLst/>
          </a:prstGeom>
        </p:spPr>
      </p:pic>
      <p:pic>
        <p:nvPicPr>
          <p:cNvPr id="9" name="Picture 8"/>
          <p:cNvPicPr>
            <a:picLocks noChangeAspect="1"/>
          </p:cNvPicPr>
          <p:nvPr/>
        </p:nvPicPr>
        <p:blipFill>
          <a:blip r:embed="rId4"/>
          <a:stretch>
            <a:fillRect/>
          </a:stretch>
        </p:blipFill>
        <p:spPr>
          <a:xfrm>
            <a:off x="4481777" y="2056954"/>
            <a:ext cx="4472678" cy="2006634"/>
          </a:xfrm>
          <a:prstGeom prst="rect">
            <a:avLst/>
          </a:prstGeom>
        </p:spPr>
      </p:pic>
    </p:spTree>
    <p:extLst>
      <p:ext uri="{BB962C8B-B14F-4D97-AF65-F5344CB8AC3E}">
        <p14:creationId xmlns:p14="http://schemas.microsoft.com/office/powerpoint/2010/main" val="1473892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8"/>
          <p:cNvSpPr txBox="1">
            <a:spLocks/>
          </p:cNvSpPr>
          <p:nvPr/>
        </p:nvSpPr>
        <p:spPr>
          <a:xfrm>
            <a:off x="4688104" y="1747947"/>
            <a:ext cx="3887391"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dirty="0"/>
              <a:t>RSSI(</a:t>
            </a:r>
            <a:r>
              <a:rPr lang="en-US" sz="2100" dirty="0" err="1"/>
              <a:t>dBm</a:t>
            </a:r>
            <a:r>
              <a:rPr lang="en-US" sz="2100" dirty="0"/>
              <a:t>) Simulation</a:t>
            </a:r>
          </a:p>
        </p:txBody>
      </p:sp>
      <p:sp>
        <p:nvSpPr>
          <p:cNvPr id="13" name="Text Placeholder 8"/>
          <p:cNvSpPr txBox="1">
            <a:spLocks/>
          </p:cNvSpPr>
          <p:nvPr/>
        </p:nvSpPr>
        <p:spPr>
          <a:xfrm>
            <a:off x="362388" y="1707873"/>
            <a:ext cx="3887391"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dirty="0"/>
              <a:t>RSSI(</a:t>
            </a:r>
            <a:r>
              <a:rPr lang="en-US" sz="2100" dirty="0" err="1"/>
              <a:t>dBM</a:t>
            </a:r>
            <a:r>
              <a:rPr lang="en-US" sz="2100" dirty="0"/>
              <a:t>) </a:t>
            </a:r>
            <a:r>
              <a:rPr lang="en-US" sz="2100" dirty="0" err="1"/>
              <a:t>Mesurement</a:t>
            </a:r>
            <a:endParaRPr lang="en-US" sz="2100" dirty="0"/>
          </a:p>
        </p:txBody>
      </p:sp>
      <p:sp>
        <p:nvSpPr>
          <p:cNvPr id="16" name="Text Placeholder 8"/>
          <p:cNvSpPr txBox="1">
            <a:spLocks/>
          </p:cNvSpPr>
          <p:nvPr/>
        </p:nvSpPr>
        <p:spPr>
          <a:xfrm>
            <a:off x="1220491" y="1033057"/>
            <a:ext cx="6788258"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dirty="0"/>
              <a:t>Direct Comparison Between RSSI of Measurement and Simulation Results using </a:t>
            </a:r>
            <a:r>
              <a:rPr lang="en-US" sz="2100" dirty="0" err="1"/>
              <a:t>Matlab</a:t>
            </a:r>
            <a:r>
              <a:rPr lang="en-US" sz="2100" dirty="0"/>
              <a:t> Color-Map</a:t>
            </a:r>
          </a:p>
        </p:txBody>
      </p:sp>
      <p:pic>
        <p:nvPicPr>
          <p:cNvPr id="3" name="Picture 2"/>
          <p:cNvPicPr>
            <a:picLocks noChangeAspect="1"/>
          </p:cNvPicPr>
          <p:nvPr/>
        </p:nvPicPr>
        <p:blipFill>
          <a:blip r:embed="rId2"/>
          <a:stretch>
            <a:fillRect/>
          </a:stretch>
        </p:blipFill>
        <p:spPr>
          <a:xfrm>
            <a:off x="-184830" y="1904458"/>
            <a:ext cx="4849024" cy="3399245"/>
          </a:xfrm>
          <a:prstGeom prst="rect">
            <a:avLst/>
          </a:prstGeom>
        </p:spPr>
      </p:pic>
      <p:sp>
        <p:nvSpPr>
          <p:cNvPr id="8" name="Rectangle 7"/>
          <p:cNvSpPr/>
          <p:nvPr/>
        </p:nvSpPr>
        <p:spPr>
          <a:xfrm>
            <a:off x="131685" y="5142051"/>
            <a:ext cx="8534333" cy="784830"/>
          </a:xfrm>
          <a:prstGeom prst="rect">
            <a:avLst/>
          </a:prstGeom>
        </p:spPr>
        <p:txBody>
          <a:bodyPr wrap="square">
            <a:spAutoFit/>
          </a:bodyPr>
          <a:lstStyle/>
          <a:p>
            <a:r>
              <a:rPr lang="en-US" sz="1500" kern="1200" dirty="0">
                <a:solidFill>
                  <a:schemeClr val="tx1"/>
                </a:solidFill>
                <a:latin typeface="+mn-lt"/>
                <a:ea typeface="+mn-ea"/>
                <a:cs typeface="+mn-cs"/>
              </a:rPr>
              <a:t>* </a:t>
            </a:r>
            <a:r>
              <a:rPr lang="en-US" sz="1500" kern="1200" dirty="0" smtClean="0">
                <a:solidFill>
                  <a:schemeClr val="tx1"/>
                </a:solidFill>
                <a:latin typeface="+mn-lt"/>
                <a:ea typeface="+mn-ea"/>
                <a:cs typeface="+mn-cs"/>
              </a:rPr>
              <a:t>In </a:t>
            </a:r>
            <a:r>
              <a:rPr lang="en-US" sz="1500" kern="1200" dirty="0">
                <a:solidFill>
                  <a:schemeClr val="tx1"/>
                </a:solidFill>
                <a:latin typeface="+mn-lt"/>
                <a:ea typeface="+mn-ea"/>
                <a:cs typeface="+mn-cs"/>
              </a:rPr>
              <a:t>the master bedroom and garden room there is almost similar signal both in measurement and </a:t>
            </a:r>
            <a:r>
              <a:rPr lang="en-US" sz="1500" kern="1200" dirty="0" smtClean="0">
                <a:solidFill>
                  <a:schemeClr val="tx1"/>
                </a:solidFill>
                <a:latin typeface="+mn-lt"/>
                <a:ea typeface="+mn-ea"/>
                <a:cs typeface="+mn-cs"/>
              </a:rPr>
              <a:t>simulation. </a:t>
            </a:r>
            <a:r>
              <a:rPr lang="en-US" sz="1500" kern="1200" dirty="0">
                <a:solidFill>
                  <a:schemeClr val="tx1"/>
                </a:solidFill>
                <a:latin typeface="+mn-lt"/>
                <a:ea typeface="+mn-ea"/>
                <a:cs typeface="+mn-cs"/>
              </a:rPr>
              <a:t>For kitchen, there is a metal refrigerator (marked ‘O’) and other metal kitchen appliances (marked ‘O’), for which there is no signal in measurement, as well as in the simulation.</a:t>
            </a:r>
          </a:p>
        </p:txBody>
      </p:sp>
      <p:pic>
        <p:nvPicPr>
          <p:cNvPr id="5" name="Picture 4"/>
          <p:cNvPicPr>
            <a:picLocks noChangeAspect="1"/>
          </p:cNvPicPr>
          <p:nvPr/>
        </p:nvPicPr>
        <p:blipFill>
          <a:blip r:embed="rId3"/>
          <a:stretch>
            <a:fillRect/>
          </a:stretch>
        </p:blipFill>
        <p:spPr>
          <a:xfrm>
            <a:off x="3893849" y="1904458"/>
            <a:ext cx="5088683" cy="3399245"/>
          </a:xfrm>
          <a:prstGeom prst="rect">
            <a:avLst/>
          </a:prstGeom>
        </p:spPr>
      </p:pic>
      <p:sp>
        <p:nvSpPr>
          <p:cNvPr id="15" name="Oval 14"/>
          <p:cNvSpPr/>
          <p:nvPr/>
        </p:nvSpPr>
        <p:spPr>
          <a:xfrm>
            <a:off x="440320" y="2365881"/>
            <a:ext cx="278879" cy="272668"/>
          </a:xfrm>
          <a:prstGeom prst="ellipse">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 name="Oval 16"/>
          <p:cNvSpPr/>
          <p:nvPr/>
        </p:nvSpPr>
        <p:spPr>
          <a:xfrm>
            <a:off x="440320" y="3014571"/>
            <a:ext cx="278879" cy="272668"/>
          </a:xfrm>
          <a:prstGeom prst="ellipse">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8" name="Oval 17"/>
          <p:cNvSpPr/>
          <p:nvPr/>
        </p:nvSpPr>
        <p:spPr>
          <a:xfrm>
            <a:off x="4548664" y="2379570"/>
            <a:ext cx="278879" cy="2726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 name="Oval 18"/>
          <p:cNvSpPr/>
          <p:nvPr/>
        </p:nvSpPr>
        <p:spPr>
          <a:xfrm>
            <a:off x="4548664" y="3020740"/>
            <a:ext cx="278879" cy="2726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2639582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19306"/>
            <a:ext cx="7772400" cy="1066799"/>
          </a:xfrm>
        </p:spPr>
        <p:txBody>
          <a:bodyPr/>
          <a:lstStyle/>
          <a:p>
            <a:r>
              <a:rPr lang="en-US" sz="3200" b="1" dirty="0">
                <a:solidFill>
                  <a:schemeClr val="dk2"/>
                </a:solidFill>
                <a:latin typeface="Times New Roman"/>
                <a:ea typeface="Times New Roman"/>
                <a:cs typeface="Times New Roman"/>
              </a:rPr>
              <a:t>Comments: </a:t>
            </a:r>
          </a:p>
        </p:txBody>
      </p:sp>
      <p:sp>
        <p:nvSpPr>
          <p:cNvPr id="3" name="Content Placeholder 2"/>
          <p:cNvSpPr>
            <a:spLocks noGrp="1"/>
          </p:cNvSpPr>
          <p:nvPr>
            <p:ph type="body" idx="1"/>
          </p:nvPr>
        </p:nvSpPr>
        <p:spPr/>
        <p:txBody>
          <a:bodyPr>
            <a:normAutofit/>
          </a:bodyPr>
          <a:lstStyle/>
          <a:p>
            <a:endParaRPr lang="en-US" dirty="0"/>
          </a:p>
          <a:p>
            <a:pPr>
              <a:spcBef>
                <a:spcPts val="1200"/>
              </a:spcBef>
            </a:pPr>
            <a:r>
              <a:rPr lang="en-US" sz="2000" dirty="0"/>
              <a:t>No Furniture except one wooden chair for measurement 2 has been used in the simulation.</a:t>
            </a:r>
          </a:p>
          <a:p>
            <a:pPr>
              <a:spcBef>
                <a:spcPts val="1200"/>
              </a:spcBef>
            </a:pPr>
            <a:r>
              <a:rPr lang="en-US" sz="2000" dirty="0"/>
              <a:t>Two metal objects (one refrigerator and kitchen appliance and  other for TV) has been used in the simulation. </a:t>
            </a:r>
          </a:p>
          <a:p>
            <a:pPr>
              <a:spcBef>
                <a:spcPts val="1200"/>
              </a:spcBef>
            </a:pPr>
            <a:r>
              <a:rPr lang="en-US" sz="2000" dirty="0"/>
              <a:t>The transmitter was placed in the exact same position in simulation and measurement.</a:t>
            </a:r>
          </a:p>
          <a:p>
            <a:pPr marL="0" indent="0">
              <a:buNone/>
            </a:pPr>
            <a:endParaRPr lang="en-US" dirty="0"/>
          </a:p>
          <a:p>
            <a:endParaRPr lang="en-US" dirty="0"/>
          </a:p>
        </p:txBody>
      </p:sp>
      <p:sp>
        <p:nvSpPr>
          <p:cNvPr id="4" name="Content Placeholder 2"/>
          <p:cNvSpPr txBox="1">
            <a:spLocks/>
          </p:cNvSpPr>
          <p:nvPr/>
        </p:nvSpPr>
        <p:spPr>
          <a:xfrm>
            <a:off x="628650" y="3440134"/>
            <a:ext cx="7886700" cy="1997435"/>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350" dirty="0"/>
          </a:p>
        </p:txBody>
      </p:sp>
    </p:spTree>
    <p:extLst>
      <p:ext uri="{BB962C8B-B14F-4D97-AF65-F5344CB8AC3E}">
        <p14:creationId xmlns:p14="http://schemas.microsoft.com/office/powerpoint/2010/main" val="2320484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b="1" dirty="0">
                <a:solidFill>
                  <a:schemeClr val="dk2"/>
                </a:solidFill>
                <a:latin typeface="Times New Roman"/>
                <a:ea typeface="Times New Roman"/>
                <a:cs typeface="Times New Roman"/>
              </a:rPr>
              <a:t>8. Summery/Observations:</a:t>
            </a:r>
          </a:p>
        </p:txBody>
      </p:sp>
      <p:sp>
        <p:nvSpPr>
          <p:cNvPr id="6" name="Text Placeholder 5"/>
          <p:cNvSpPr>
            <a:spLocks noGrp="1"/>
          </p:cNvSpPr>
          <p:nvPr>
            <p:ph type="body" idx="1"/>
          </p:nvPr>
        </p:nvSpPr>
        <p:spPr/>
        <p:txBody>
          <a:bodyPr/>
          <a:lstStyle/>
          <a:p>
            <a:pPr>
              <a:spcBef>
                <a:spcPts val="1200"/>
              </a:spcBef>
            </a:pPr>
            <a:r>
              <a:rPr lang="en-US" sz="2000" dirty="0"/>
              <a:t>Metal object has very degrading effects on signal strength. </a:t>
            </a:r>
          </a:p>
          <a:p>
            <a:pPr>
              <a:spcBef>
                <a:spcPts val="1200"/>
              </a:spcBef>
            </a:pPr>
            <a:r>
              <a:rPr lang="en-US" sz="2000" dirty="0"/>
              <a:t>Wooden and other furniture does not hamper the signal strength much unless they are located very close to the transmitter.</a:t>
            </a:r>
          </a:p>
          <a:p>
            <a:pPr>
              <a:spcBef>
                <a:spcPts val="1200"/>
              </a:spcBef>
            </a:pPr>
            <a:r>
              <a:rPr lang="en-US" sz="2000" dirty="0"/>
              <a:t>The simulation results agree well with measured ones. </a:t>
            </a:r>
          </a:p>
          <a:p>
            <a:pPr>
              <a:spcBef>
                <a:spcPts val="1200"/>
              </a:spcBef>
            </a:pPr>
            <a:r>
              <a:rPr lang="en-US" sz="2000" dirty="0"/>
              <a:t>The simulation result will be improved if the dimensions and material properties of metal objects and other variables are identified.</a:t>
            </a:r>
          </a:p>
          <a:p>
            <a:endParaRPr lang="en-US" dirty="0"/>
          </a:p>
        </p:txBody>
      </p:sp>
    </p:spTree>
    <p:extLst>
      <p:ext uri="{BB962C8B-B14F-4D97-AF65-F5344CB8AC3E}">
        <p14:creationId xmlns:p14="http://schemas.microsoft.com/office/powerpoint/2010/main" val="1842198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dirty="0">
                <a:solidFill>
                  <a:schemeClr val="dk2"/>
                </a:solidFill>
                <a:latin typeface="Times New Roman"/>
                <a:ea typeface="Times New Roman"/>
                <a:cs typeface="Times New Roman"/>
                <a:sym typeface="Times New Roman"/>
              </a:rPr>
              <a:t>Outline</a:t>
            </a:r>
            <a:r>
              <a:rPr lang="en-US" sz="3200" b="1" i="0" u="none" strike="noStrike" cap="none" baseline="0" dirty="0">
                <a:solidFill>
                  <a:schemeClr val="tx1"/>
                </a:solidFill>
                <a:latin typeface="Times New Roman"/>
                <a:ea typeface="Times New Roman"/>
                <a:cs typeface="Times New Roman"/>
                <a:sym typeface="Times New Roman"/>
              </a:rPr>
              <a:t/>
            </a:r>
            <a:br>
              <a:rPr lang="en-US" sz="3200" b="1" i="0" u="none" strike="noStrike" cap="none" baseline="0" dirty="0">
                <a:solidFill>
                  <a:schemeClr val="tx1"/>
                </a:solidFill>
                <a:latin typeface="Times New Roman"/>
                <a:ea typeface="Times New Roman"/>
                <a:cs typeface="Times New Roman"/>
                <a:sym typeface="Times New Roman"/>
              </a:rPr>
            </a:br>
            <a:endParaRPr lang="en-US" sz="3200" b="1" i="0" u="none" strike="noStrike" cap="none" baseline="0" dirty="0">
              <a:solidFill>
                <a:schemeClr val="tx1"/>
              </a:solidFill>
              <a:latin typeface="Times New Roman"/>
              <a:ea typeface="Times New Roman"/>
              <a:cs typeface="Times New Roman"/>
              <a:sym typeface="Times New Roman"/>
            </a:endParaRPr>
          </a:p>
        </p:txBody>
      </p:sp>
      <p:sp>
        <p:nvSpPr>
          <p:cNvPr id="2" name="Text Placeholder 1"/>
          <p:cNvSpPr>
            <a:spLocks noGrp="1"/>
          </p:cNvSpPr>
          <p:nvPr>
            <p:ph type="body" idx="1"/>
          </p:nvPr>
        </p:nvSpPr>
        <p:spPr>
          <a:xfrm>
            <a:off x="685800" y="1648691"/>
            <a:ext cx="7772400" cy="4114800"/>
          </a:xfrm>
        </p:spPr>
        <p:txBody>
          <a:bodyPr/>
          <a:lstStyle/>
          <a:p>
            <a:pPr marL="609600" indent="-457200">
              <a:lnSpc>
                <a:spcPct val="150000"/>
              </a:lnSpc>
              <a:buFont typeface="+mj-lt"/>
              <a:buAutoNum type="arabicPeriod"/>
            </a:pPr>
            <a:r>
              <a:rPr lang="en-US" sz="2000" dirty="0"/>
              <a:t>Motivation &amp; Objectives </a:t>
            </a:r>
          </a:p>
          <a:p>
            <a:pPr marL="609600" indent="-457200">
              <a:lnSpc>
                <a:spcPct val="150000"/>
              </a:lnSpc>
              <a:buFont typeface="+mj-lt"/>
              <a:buAutoNum type="arabicPeriod"/>
            </a:pPr>
            <a:r>
              <a:rPr lang="en-US" sz="2000" dirty="0"/>
              <a:t>Approach</a:t>
            </a:r>
          </a:p>
          <a:p>
            <a:pPr marL="609600" indent="-457200">
              <a:lnSpc>
                <a:spcPct val="150000"/>
              </a:lnSpc>
              <a:buFont typeface="+mj-lt"/>
              <a:buAutoNum type="arabicPeriod"/>
            </a:pPr>
            <a:r>
              <a:rPr lang="en-US" sz="2000" dirty="0"/>
              <a:t>Initial Setup</a:t>
            </a:r>
          </a:p>
          <a:p>
            <a:pPr marL="609600" indent="-457200">
              <a:lnSpc>
                <a:spcPct val="150000"/>
              </a:lnSpc>
              <a:buFont typeface="+mj-lt"/>
              <a:buAutoNum type="arabicPeriod"/>
            </a:pPr>
            <a:r>
              <a:rPr lang="en-US" sz="2000" dirty="0"/>
              <a:t>Comparison of Measurement and Simulation for Position 1</a:t>
            </a:r>
          </a:p>
          <a:p>
            <a:pPr marL="609600" indent="-457200">
              <a:lnSpc>
                <a:spcPct val="150000"/>
              </a:lnSpc>
              <a:buFont typeface="+mj-lt"/>
              <a:buAutoNum type="arabicPeriod"/>
            </a:pPr>
            <a:r>
              <a:rPr lang="en-US" sz="2000" dirty="0"/>
              <a:t>Comparison of Measurement and Simulation for Position 2</a:t>
            </a:r>
          </a:p>
          <a:p>
            <a:pPr marL="609600" indent="-457200">
              <a:lnSpc>
                <a:spcPct val="150000"/>
              </a:lnSpc>
              <a:buFont typeface="+mj-lt"/>
              <a:buAutoNum type="arabicPeriod"/>
            </a:pPr>
            <a:r>
              <a:rPr lang="en-US" sz="2000" dirty="0"/>
              <a:t>Comparison of Measurement and Simulation for Position 3</a:t>
            </a:r>
          </a:p>
          <a:p>
            <a:pPr marL="609600" indent="-457200">
              <a:lnSpc>
                <a:spcPct val="150000"/>
              </a:lnSpc>
              <a:buFont typeface="+mj-lt"/>
              <a:buAutoNum type="arabicPeriod"/>
            </a:pPr>
            <a:r>
              <a:rPr lang="en-US" sz="2000" dirty="0"/>
              <a:t>Comparison of Measurement and Simulation for Position 4</a:t>
            </a:r>
          </a:p>
          <a:p>
            <a:pPr marL="609600" indent="-457200">
              <a:lnSpc>
                <a:spcPct val="150000"/>
              </a:lnSpc>
              <a:buFont typeface="+mj-lt"/>
              <a:buAutoNum type="arabicPeriod"/>
            </a:pPr>
            <a:r>
              <a:rPr lang="en-US" sz="2000" dirty="0"/>
              <a:t>Summary</a:t>
            </a:r>
          </a:p>
        </p:txBody>
      </p:sp>
      <p:sp>
        <p:nvSpPr>
          <p:cNvPr id="18" name="Shape 89"/>
          <p:cNvSpPr txBox="1">
            <a:spLocks/>
          </p:cNvSpPr>
          <p:nvPr/>
        </p:nvSpPr>
        <p:spPr>
          <a:xfrm>
            <a:off x="1052795" y="5451813"/>
            <a:ext cx="6921828" cy="864581"/>
          </a:xfrm>
          <a:prstGeom prst="rect">
            <a:avLst/>
          </a:prstGeom>
          <a:noFill/>
          <a:ln>
            <a:noFill/>
          </a:ln>
        </p:spPr>
        <p:txBody>
          <a:bodyPr lIns="92075" tIns="46025" rIns="92075" bIns="46025" anchor="t" anchorCtr="0">
            <a:noAutofit/>
          </a:bodyPr>
          <a:lstStyle>
            <a:defPPr marR="0" algn="l" rtl="0">
              <a:lnSpc>
                <a:spcPct val="100000"/>
              </a:lnSpc>
              <a:spcBef>
                <a:spcPts val="0"/>
              </a:spcBef>
              <a:spcAft>
                <a:spcPts val="0"/>
              </a:spcAft>
            </a:defPPr>
            <a:lvl1pPr marL="342900" marR="0" indent="-190500" algn="l" rtl="0">
              <a:lnSpc>
                <a:spcPct val="100000"/>
              </a:lnSpc>
              <a:spcBef>
                <a:spcPts val="48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1pPr>
            <a:lvl2pPr marL="742950" marR="0" indent="-158750" algn="l" rtl="0">
              <a:lnSpc>
                <a:spcPct val="100000"/>
              </a:lnSpc>
              <a:spcBef>
                <a:spcPts val="40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2pPr>
            <a:lvl3pPr marL="1085850" marR="0" indent="-120650" algn="l" rtl="0">
              <a:lnSpc>
                <a:spcPct val="100000"/>
              </a:lnSpc>
              <a:spcBef>
                <a:spcPts val="36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3pPr>
            <a:lvl4pPr marL="14287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4pPr>
            <a:lvl5pPr marL="17716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5pPr>
            <a:lvl6pPr marL="22288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6pPr>
            <a:lvl7pPr marL="26860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7pPr>
            <a:lvl8pPr marL="31432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8pPr>
            <a:lvl9pPr marL="36004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9pPr>
          </a:lstStyle>
          <a:p>
            <a:pPr marL="137160" indent="-137160">
              <a:spcBef>
                <a:spcPts val="0"/>
              </a:spcBef>
              <a:buSzPct val="100000"/>
              <a:buFont typeface="Arial" panose="020B0604020202020204" pitchFamily="34" charset="0"/>
              <a:buChar char="•"/>
            </a:pPr>
            <a:endParaRPr lang="en-US" sz="1600" b="1" dirty="0">
              <a:solidFill>
                <a:schemeClr val="tx1"/>
              </a:solidFill>
              <a:latin typeface="Times New Roman"/>
              <a:ea typeface="Times New Roman"/>
              <a:cs typeface="Times New Roman"/>
              <a:sym typeface="Times New Roman"/>
            </a:endParaRPr>
          </a:p>
          <a:p>
            <a:pPr marL="137160" indent="-137160">
              <a:spcBef>
                <a:spcPts val="0"/>
              </a:spcBef>
              <a:buSzPct val="100000"/>
              <a:buFont typeface="Arial" panose="020B0604020202020204" pitchFamily="34" charset="0"/>
              <a:buChar char="•"/>
            </a:pPr>
            <a:endParaRPr lang="en-US" sz="1600" b="1" dirty="0">
              <a:solidFill>
                <a:schemeClr val="dk1"/>
              </a:solidFill>
              <a:latin typeface="Times New Roman"/>
              <a:ea typeface="Times New Roman"/>
              <a:cs typeface="Times New Roman"/>
              <a:sym typeface="Times New Roman"/>
            </a:endParaRPr>
          </a:p>
          <a:p>
            <a:pPr marL="91440" indent="-91440">
              <a:spcBef>
                <a:spcPts val="0"/>
              </a:spcBef>
              <a:buSzPct val="100000"/>
              <a:buFont typeface="Arial" panose="020B0604020202020204" pitchFamily="34" charset="0"/>
              <a:buChar char="•"/>
            </a:pPr>
            <a:endParaRPr lang="en-US" sz="1600" b="1" dirty="0">
              <a:solidFill>
                <a:schemeClr val="dk1"/>
              </a:solidFill>
              <a:latin typeface="Times New Roman"/>
              <a:ea typeface="Times New Roman"/>
              <a:cs typeface="Times New Roman"/>
              <a:sym typeface="Times New Roman"/>
            </a:endParaRPr>
          </a:p>
          <a:p>
            <a:pPr marL="91440" indent="-91440">
              <a:spcBef>
                <a:spcPts val="0"/>
              </a:spcBef>
              <a:buSzPct val="100000"/>
              <a:buFont typeface="Arial" panose="020B0604020202020204" pitchFamily="34" charset="0"/>
              <a:buChar char="•"/>
            </a:pPr>
            <a:endParaRPr lang="en-US" sz="1600" b="1"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233654958"/>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SzPct val="25000"/>
            </a:pPr>
            <a:r>
              <a:rPr lang="en-US" sz="3200" b="1" dirty="0">
                <a:solidFill>
                  <a:schemeClr val="dk2"/>
                </a:solidFill>
                <a:latin typeface="Times New Roman"/>
                <a:ea typeface="Times New Roman"/>
                <a:cs typeface="Times New Roman"/>
              </a:rPr>
              <a:t>1. Motivation &amp; Objectives</a:t>
            </a:r>
          </a:p>
        </p:txBody>
      </p:sp>
      <p:sp>
        <p:nvSpPr>
          <p:cNvPr id="6" name="Text Placeholder 5"/>
          <p:cNvSpPr>
            <a:spLocks noGrp="1"/>
          </p:cNvSpPr>
          <p:nvPr>
            <p:ph type="body" idx="1"/>
          </p:nvPr>
        </p:nvSpPr>
        <p:spPr>
          <a:xfrm>
            <a:off x="685800" y="1557591"/>
            <a:ext cx="7772400" cy="4114800"/>
          </a:xfrm>
        </p:spPr>
        <p:txBody>
          <a:bodyPr/>
          <a:lstStyle/>
          <a:p>
            <a:pPr marL="152400" indent="0">
              <a:buNone/>
            </a:pPr>
            <a:r>
              <a:rPr lang="en-US" sz="1600" b="1" dirty="0"/>
              <a:t>Motivation</a:t>
            </a:r>
          </a:p>
          <a:p>
            <a:r>
              <a:rPr lang="en-US" sz="1600" dirty="0"/>
              <a:t>Characterize propagation channel for 60 GHz correctly in Wi-Fi test house</a:t>
            </a:r>
          </a:p>
          <a:p>
            <a:r>
              <a:rPr lang="en-US" sz="1600" dirty="0"/>
              <a:t>Avoid multiple time-consuming measurements. </a:t>
            </a:r>
          </a:p>
          <a:p>
            <a:pPr marL="152400" indent="0">
              <a:buNone/>
            </a:pPr>
            <a:r>
              <a:rPr lang="en-US" sz="1600" b="1" dirty="0"/>
              <a:t>Objectives</a:t>
            </a:r>
          </a:p>
          <a:p>
            <a:r>
              <a:rPr lang="en-US" sz="1600" dirty="0"/>
              <a:t>Measure the RSSI data in Wi-Fi test house. Create the Wi-Fi test house for simulation and numerically calculate RSSI.</a:t>
            </a:r>
          </a:p>
          <a:p>
            <a:r>
              <a:rPr lang="en-US" sz="1600" dirty="0"/>
              <a:t>Verify simulation results by comparing with the measured data.</a:t>
            </a:r>
          </a:p>
          <a:p>
            <a:endParaRPr lang="en-US" sz="2000" dirty="0"/>
          </a:p>
        </p:txBody>
      </p:sp>
      <p:pic>
        <p:nvPicPr>
          <p:cNvPr id="4" name="Picture 3"/>
          <p:cNvPicPr>
            <a:picLocks noChangeAspect="1"/>
          </p:cNvPicPr>
          <p:nvPr/>
        </p:nvPicPr>
        <p:blipFill>
          <a:blip r:embed="rId2"/>
          <a:stretch>
            <a:fillRect/>
          </a:stretch>
        </p:blipFill>
        <p:spPr>
          <a:xfrm>
            <a:off x="2211500" y="3698119"/>
            <a:ext cx="3722371" cy="2674973"/>
          </a:xfrm>
          <a:prstGeom prst="rect">
            <a:avLst/>
          </a:prstGeom>
        </p:spPr>
      </p:pic>
      <p:sp>
        <p:nvSpPr>
          <p:cNvPr id="7" name="TextBox 6"/>
          <p:cNvSpPr txBox="1"/>
          <p:nvPr/>
        </p:nvSpPr>
        <p:spPr>
          <a:xfrm>
            <a:off x="5933871" y="4881716"/>
            <a:ext cx="1564852" cy="307777"/>
          </a:xfrm>
          <a:prstGeom prst="rect">
            <a:avLst/>
          </a:prstGeom>
          <a:noFill/>
        </p:spPr>
        <p:txBody>
          <a:bodyPr wrap="none" rtlCol="0">
            <a:spAutoFit/>
          </a:bodyPr>
          <a:lstStyle/>
          <a:p>
            <a:r>
              <a:rPr lang="en-US" b="1" dirty="0"/>
              <a:t>Wi-Fi test house</a:t>
            </a:r>
          </a:p>
        </p:txBody>
      </p:sp>
    </p:spTree>
    <p:extLst>
      <p:ext uri="{BB962C8B-B14F-4D97-AF65-F5344CB8AC3E}">
        <p14:creationId xmlns:p14="http://schemas.microsoft.com/office/powerpoint/2010/main" val="39542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SzPct val="25000"/>
            </a:pPr>
            <a:r>
              <a:rPr lang="en-US" sz="3200" b="1" dirty="0">
                <a:solidFill>
                  <a:schemeClr val="dk2"/>
                </a:solidFill>
                <a:latin typeface="Times New Roman"/>
                <a:ea typeface="Times New Roman"/>
                <a:cs typeface="Times New Roman"/>
              </a:rPr>
              <a:t>2. Approach</a:t>
            </a:r>
          </a:p>
        </p:txBody>
      </p:sp>
      <p:sp>
        <p:nvSpPr>
          <p:cNvPr id="6" name="Text Placeholder 5"/>
          <p:cNvSpPr>
            <a:spLocks noGrp="1"/>
          </p:cNvSpPr>
          <p:nvPr>
            <p:ph type="body" idx="1"/>
          </p:nvPr>
        </p:nvSpPr>
        <p:spPr>
          <a:xfrm>
            <a:off x="685800" y="1870364"/>
            <a:ext cx="7772400" cy="4114800"/>
          </a:xfrm>
        </p:spPr>
        <p:txBody>
          <a:bodyPr/>
          <a:lstStyle/>
          <a:p>
            <a:pPr lvl="0" indent="-342900" eaLnBrk="0" fontAlgn="base" hangingPunct="0">
              <a:spcBef>
                <a:spcPts val="1800"/>
              </a:spcBef>
              <a:spcAft>
                <a:spcPct val="0"/>
              </a:spcAft>
              <a:buClrTx/>
              <a:buSzPct val="100000"/>
              <a:buFont typeface="Arial" panose="020B0604020202020204" pitchFamily="34" charset="0"/>
              <a:buChar char="•"/>
            </a:pPr>
            <a:r>
              <a:rPr lang="en-US" sz="2000" dirty="0">
                <a:latin typeface="+mn-lt"/>
                <a:ea typeface="Tahoma" panose="020B0604030504040204" pitchFamily="34" charset="0"/>
                <a:cs typeface="Tahoma" panose="020B0604030504040204" pitchFamily="34" charset="0"/>
              </a:rPr>
              <a:t>Take </a:t>
            </a:r>
            <a:r>
              <a:rPr lang="en-US" sz="2000" dirty="0">
                <a:latin typeface="+mn-lt"/>
              </a:rPr>
              <a:t>RSSI measurement using </a:t>
            </a:r>
            <a:r>
              <a:rPr lang="en-US" sz="2000" dirty="0" smtClean="0">
                <a:latin typeface="+mn-lt"/>
              </a:rPr>
              <a:t>60GHz Access </a:t>
            </a:r>
            <a:r>
              <a:rPr lang="en-US" sz="2000" dirty="0">
                <a:latin typeface="+mn-lt"/>
              </a:rPr>
              <a:t>Point in </a:t>
            </a:r>
            <a:r>
              <a:rPr lang="en-US" sz="2000" dirty="0">
                <a:latin typeface="+mn-lt"/>
                <a:ea typeface="Tahoma" panose="020B0604030504040204" pitchFamily="34" charset="0"/>
                <a:cs typeface="Tahoma" panose="020B0604030504040204" pitchFamily="34" charset="0"/>
              </a:rPr>
              <a:t>residential Wi-Fi test house. </a:t>
            </a:r>
          </a:p>
          <a:p>
            <a:pPr lvl="0" indent="-342900" eaLnBrk="0" fontAlgn="base" hangingPunct="0">
              <a:spcBef>
                <a:spcPts val="1800"/>
              </a:spcBef>
              <a:spcAft>
                <a:spcPct val="0"/>
              </a:spcAft>
              <a:buClrTx/>
              <a:buSzPct val="100000"/>
              <a:buFont typeface="Arial" panose="020B0604020202020204" pitchFamily="34" charset="0"/>
              <a:buChar char="•"/>
            </a:pPr>
            <a:r>
              <a:rPr lang="en-US" sz="2000" dirty="0">
                <a:latin typeface="+mn-lt"/>
                <a:ea typeface="Tahoma" panose="020B0604030504040204" pitchFamily="34" charset="0"/>
                <a:cs typeface="Tahoma" panose="020B0604030504040204" pitchFamily="34" charset="0"/>
              </a:rPr>
              <a:t>Create residential Wi-Fi test house in simulation software based on the floor plan to simulate 60 GHz wireless propagation.</a:t>
            </a:r>
          </a:p>
          <a:p>
            <a:pPr indent="-342900" eaLnBrk="0" fontAlgn="base" hangingPunct="0">
              <a:spcBef>
                <a:spcPts val="1800"/>
              </a:spcBef>
              <a:spcAft>
                <a:spcPct val="0"/>
              </a:spcAft>
              <a:buClrTx/>
              <a:buSzPct val="100000"/>
              <a:buFont typeface="Arial" panose="020B0604020202020204" pitchFamily="34" charset="0"/>
              <a:buChar char="•"/>
            </a:pPr>
            <a:r>
              <a:rPr lang="en-US" sz="2000" dirty="0">
                <a:latin typeface="+mn-lt"/>
                <a:ea typeface="Tahoma" panose="020B0604030504040204" pitchFamily="34" charset="0"/>
                <a:cs typeface="Tahoma" panose="020B0604030504040204" pitchFamily="34" charset="0"/>
              </a:rPr>
              <a:t>Compare the simulation results with measured data.</a:t>
            </a:r>
          </a:p>
          <a:p>
            <a:pPr indent="-342900" eaLnBrk="0" fontAlgn="base" hangingPunct="0">
              <a:spcBef>
                <a:spcPts val="1800"/>
              </a:spcBef>
              <a:spcAft>
                <a:spcPct val="0"/>
              </a:spcAft>
              <a:buClrTx/>
              <a:buSzPct val="100000"/>
              <a:buFont typeface="Arial" panose="020B0604020202020204" pitchFamily="34" charset="0"/>
              <a:buChar char="•"/>
            </a:pPr>
            <a:r>
              <a:rPr lang="en-US" sz="2000" dirty="0">
                <a:latin typeface="+mn-lt"/>
                <a:ea typeface="Tahoma" panose="020B0604030504040204" pitchFamily="34" charset="0"/>
                <a:cs typeface="Tahoma" panose="020B0604030504040204" pitchFamily="34" charset="0"/>
              </a:rPr>
              <a:t>Determine accuracy of simulation software. </a:t>
            </a:r>
          </a:p>
          <a:p>
            <a:pPr indent="-342900" eaLnBrk="0" fontAlgn="base" hangingPunct="0">
              <a:spcBef>
                <a:spcPts val="1800"/>
              </a:spcBef>
              <a:spcAft>
                <a:spcPct val="0"/>
              </a:spcAft>
              <a:buClrTx/>
              <a:buSzPct val="100000"/>
              <a:buFont typeface="Arial" panose="020B0604020202020204" pitchFamily="34" charset="0"/>
              <a:buChar char="•"/>
            </a:pPr>
            <a:r>
              <a:rPr lang="en-US" sz="2000" dirty="0">
                <a:latin typeface="+mn-lt"/>
              </a:rPr>
              <a:t>Try different transmitter positions to validate simulated results.  </a:t>
            </a:r>
          </a:p>
        </p:txBody>
      </p:sp>
    </p:spTree>
    <p:extLst>
      <p:ext uri="{BB962C8B-B14F-4D97-AF65-F5344CB8AC3E}">
        <p14:creationId xmlns:p14="http://schemas.microsoft.com/office/powerpoint/2010/main" val="1621204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8855" y="420355"/>
            <a:ext cx="7772400" cy="1066799"/>
          </a:xfrm>
        </p:spPr>
        <p:txBody>
          <a:bodyPr/>
          <a:lstStyle/>
          <a:p>
            <a:r>
              <a:rPr lang="en-US" sz="3200" b="1" dirty="0">
                <a:solidFill>
                  <a:schemeClr val="dk2"/>
                </a:solidFill>
                <a:latin typeface="Times New Roman"/>
                <a:ea typeface="Times New Roman"/>
                <a:cs typeface="Times New Roman"/>
              </a:rPr>
              <a:t>3. Initial Setup</a:t>
            </a:r>
          </a:p>
        </p:txBody>
      </p:sp>
      <p:pic>
        <p:nvPicPr>
          <p:cNvPr id="7" name="Picture 6"/>
          <p:cNvPicPr>
            <a:picLocks noChangeAspect="1"/>
          </p:cNvPicPr>
          <p:nvPr/>
        </p:nvPicPr>
        <p:blipFill>
          <a:blip r:embed="rId2"/>
          <a:stretch>
            <a:fillRect/>
          </a:stretch>
        </p:blipFill>
        <p:spPr>
          <a:xfrm>
            <a:off x="306661" y="1727200"/>
            <a:ext cx="4939594" cy="2230487"/>
          </a:xfrm>
          <a:prstGeom prst="rect">
            <a:avLst/>
          </a:prstGeom>
        </p:spPr>
      </p:pic>
      <p:pic>
        <p:nvPicPr>
          <p:cNvPr id="8" name="Picture 7"/>
          <p:cNvPicPr>
            <a:picLocks noChangeAspect="1"/>
          </p:cNvPicPr>
          <p:nvPr/>
        </p:nvPicPr>
        <p:blipFill rotWithShape="1">
          <a:blip r:embed="rId3"/>
          <a:srcRect t="3202" b="-1"/>
          <a:stretch/>
        </p:blipFill>
        <p:spPr>
          <a:xfrm>
            <a:off x="5486400" y="1727200"/>
            <a:ext cx="3193472" cy="1533236"/>
          </a:xfrm>
          <a:prstGeom prst="rect">
            <a:avLst/>
          </a:prstGeom>
        </p:spPr>
      </p:pic>
      <p:pic>
        <p:nvPicPr>
          <p:cNvPr id="9" name="Picture 8"/>
          <p:cNvPicPr>
            <a:picLocks noChangeAspect="1"/>
          </p:cNvPicPr>
          <p:nvPr/>
        </p:nvPicPr>
        <p:blipFill>
          <a:blip r:embed="rId4"/>
          <a:stretch>
            <a:fillRect/>
          </a:stretch>
        </p:blipFill>
        <p:spPr>
          <a:xfrm>
            <a:off x="1597889" y="3997678"/>
            <a:ext cx="6221264" cy="2098322"/>
          </a:xfrm>
          <a:prstGeom prst="rect">
            <a:avLst/>
          </a:prstGeom>
        </p:spPr>
      </p:pic>
      <p:sp>
        <p:nvSpPr>
          <p:cNvPr id="10" name="TextBox 9"/>
          <p:cNvSpPr txBox="1"/>
          <p:nvPr/>
        </p:nvSpPr>
        <p:spPr>
          <a:xfrm>
            <a:off x="1942575" y="1287099"/>
            <a:ext cx="1317861" cy="400110"/>
          </a:xfrm>
          <a:prstGeom prst="rect">
            <a:avLst/>
          </a:prstGeom>
          <a:noFill/>
        </p:spPr>
        <p:txBody>
          <a:bodyPr wrap="square" rtlCol="0">
            <a:spAutoFit/>
          </a:bodyPr>
          <a:lstStyle/>
          <a:p>
            <a:r>
              <a:rPr lang="en-US" sz="2000" dirty="0"/>
              <a:t>1</a:t>
            </a:r>
            <a:r>
              <a:rPr lang="en-US" sz="2000" baseline="30000" dirty="0"/>
              <a:t>st</a:t>
            </a:r>
            <a:r>
              <a:rPr lang="en-US" sz="2000" dirty="0"/>
              <a:t> Floor</a:t>
            </a:r>
          </a:p>
        </p:txBody>
      </p:sp>
      <p:sp>
        <p:nvSpPr>
          <p:cNvPr id="11" name="TextBox 10"/>
          <p:cNvSpPr txBox="1"/>
          <p:nvPr/>
        </p:nvSpPr>
        <p:spPr>
          <a:xfrm>
            <a:off x="6460881" y="1294394"/>
            <a:ext cx="1317861" cy="400110"/>
          </a:xfrm>
          <a:prstGeom prst="rect">
            <a:avLst/>
          </a:prstGeom>
          <a:noFill/>
        </p:spPr>
        <p:txBody>
          <a:bodyPr wrap="square" rtlCol="0">
            <a:spAutoFit/>
          </a:bodyPr>
          <a:lstStyle/>
          <a:p>
            <a:r>
              <a:rPr lang="en-US" sz="2000" dirty="0"/>
              <a:t>2</a:t>
            </a:r>
            <a:r>
              <a:rPr lang="en-US" sz="2000" baseline="30000" dirty="0"/>
              <a:t>nd</a:t>
            </a:r>
            <a:r>
              <a:rPr lang="en-US" sz="2000" dirty="0"/>
              <a:t>  Floor</a:t>
            </a:r>
          </a:p>
        </p:txBody>
      </p:sp>
      <p:sp>
        <p:nvSpPr>
          <p:cNvPr id="12" name="TextBox 11"/>
          <p:cNvSpPr txBox="1"/>
          <p:nvPr/>
        </p:nvSpPr>
        <p:spPr>
          <a:xfrm>
            <a:off x="3836029" y="3557577"/>
            <a:ext cx="1992116" cy="400110"/>
          </a:xfrm>
          <a:prstGeom prst="rect">
            <a:avLst/>
          </a:prstGeom>
          <a:noFill/>
        </p:spPr>
        <p:txBody>
          <a:bodyPr wrap="square" rtlCol="0">
            <a:spAutoFit/>
          </a:bodyPr>
          <a:lstStyle/>
          <a:p>
            <a:r>
              <a:rPr lang="en-US" sz="2000" dirty="0"/>
              <a:t>Combined Floor</a:t>
            </a:r>
          </a:p>
        </p:txBody>
      </p:sp>
    </p:spTree>
    <p:extLst>
      <p:ext uri="{BB962C8B-B14F-4D97-AF65-F5344CB8AC3E}">
        <p14:creationId xmlns:p14="http://schemas.microsoft.com/office/powerpoint/2010/main" val="677060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p:cNvPicPr>
            <a:picLocks noChangeAspect="1"/>
          </p:cNvPicPr>
          <p:nvPr/>
        </p:nvPicPr>
        <p:blipFill>
          <a:blip r:embed="rId2"/>
          <a:stretch>
            <a:fillRect/>
          </a:stretch>
        </p:blipFill>
        <p:spPr>
          <a:xfrm>
            <a:off x="121197" y="2436862"/>
            <a:ext cx="4275117" cy="2696705"/>
          </a:xfrm>
          <a:prstGeom prst="rect">
            <a:avLst/>
          </a:prstGeom>
        </p:spPr>
      </p:pic>
      <p:sp>
        <p:nvSpPr>
          <p:cNvPr id="12" name="Text Placeholder 8"/>
          <p:cNvSpPr>
            <a:spLocks noGrp="1"/>
          </p:cNvSpPr>
          <p:nvPr>
            <p:ph type="body" sz="quarter" idx="4294967295"/>
          </p:nvPr>
        </p:nvSpPr>
        <p:spPr>
          <a:xfrm>
            <a:off x="134368" y="1505738"/>
            <a:ext cx="3887788" cy="619125"/>
          </a:xfrm>
        </p:spPr>
        <p:txBody>
          <a:bodyPr/>
          <a:lstStyle/>
          <a:p>
            <a:pPr algn="ctr"/>
            <a:r>
              <a:rPr lang="en-US" sz="2000" dirty="0"/>
              <a:t>Floor Layout</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781" r="4325"/>
          <a:stretch/>
        </p:blipFill>
        <p:spPr>
          <a:xfrm>
            <a:off x="4590472" y="2212530"/>
            <a:ext cx="4407821" cy="3145370"/>
          </a:xfrm>
          <a:prstGeom prst="rect">
            <a:avLst/>
          </a:prstGeom>
        </p:spPr>
      </p:pic>
      <p:sp>
        <p:nvSpPr>
          <p:cNvPr id="3" name="Rectangle 2"/>
          <p:cNvSpPr/>
          <p:nvPr/>
        </p:nvSpPr>
        <p:spPr>
          <a:xfrm>
            <a:off x="395862" y="5445566"/>
            <a:ext cx="8430834" cy="1015663"/>
          </a:xfrm>
          <a:prstGeom prst="rect">
            <a:avLst/>
          </a:prstGeom>
        </p:spPr>
        <p:txBody>
          <a:bodyPr wrap="none">
            <a:spAutoFit/>
          </a:bodyPr>
          <a:lstStyle/>
          <a:p>
            <a:pPr marL="214313" indent="-214313">
              <a:buFont typeface="Arial" panose="020B0604020202020204" pitchFamily="34" charset="0"/>
              <a:buChar char="•"/>
            </a:pPr>
            <a:r>
              <a:rPr lang="en-US" sz="2000" dirty="0"/>
              <a:t>Customized floor layout and color map </a:t>
            </a:r>
          </a:p>
          <a:p>
            <a:pPr marL="214313" indent="-214313">
              <a:buFont typeface="Arial" panose="020B0604020202020204" pitchFamily="34" charset="0"/>
              <a:buChar char="•"/>
            </a:pPr>
            <a:r>
              <a:rPr lang="en-US" sz="2000" dirty="0"/>
              <a:t>Shows all the position/rooms to color map in contrast to the floor layout</a:t>
            </a:r>
          </a:p>
          <a:p>
            <a:pPr marL="214313" indent="-214313">
              <a:buFont typeface="Arial" panose="020B0604020202020204" pitchFamily="34" charset="0"/>
              <a:buChar char="•"/>
            </a:pPr>
            <a:r>
              <a:rPr lang="en-US" sz="2000" dirty="0"/>
              <a:t>“O” indicates the position of metal</a:t>
            </a:r>
          </a:p>
        </p:txBody>
      </p:sp>
      <p:sp>
        <p:nvSpPr>
          <p:cNvPr id="7" name="Oval 6"/>
          <p:cNvSpPr/>
          <p:nvPr/>
        </p:nvSpPr>
        <p:spPr>
          <a:xfrm>
            <a:off x="134368" y="2709801"/>
            <a:ext cx="261494" cy="21710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Oval 7"/>
          <p:cNvSpPr/>
          <p:nvPr/>
        </p:nvSpPr>
        <p:spPr>
          <a:xfrm>
            <a:off x="395862" y="3358491"/>
            <a:ext cx="261494" cy="21710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Oval 10"/>
          <p:cNvSpPr/>
          <p:nvPr/>
        </p:nvSpPr>
        <p:spPr>
          <a:xfrm>
            <a:off x="5008829" y="3358491"/>
            <a:ext cx="261494" cy="21710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Oval 13"/>
          <p:cNvSpPr/>
          <p:nvPr/>
        </p:nvSpPr>
        <p:spPr>
          <a:xfrm>
            <a:off x="5008828" y="2545258"/>
            <a:ext cx="261494" cy="21710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 name="Text Placeholder 8"/>
          <p:cNvSpPr txBox="1">
            <a:spLocks/>
          </p:cNvSpPr>
          <p:nvPr/>
        </p:nvSpPr>
        <p:spPr>
          <a:xfrm>
            <a:off x="4756257" y="1480766"/>
            <a:ext cx="3887788" cy="511674"/>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L="342900" marR="0" indent="-190500" algn="l" rtl="0">
              <a:lnSpc>
                <a:spcPct val="100000"/>
              </a:lnSpc>
              <a:spcBef>
                <a:spcPts val="48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1pPr>
            <a:lvl2pPr marL="742950" marR="0" indent="-158750" algn="l" rtl="0">
              <a:lnSpc>
                <a:spcPct val="100000"/>
              </a:lnSpc>
              <a:spcBef>
                <a:spcPts val="40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2pPr>
            <a:lvl3pPr marL="1085850" marR="0" indent="-120650" algn="l" rtl="0">
              <a:lnSpc>
                <a:spcPct val="100000"/>
              </a:lnSpc>
              <a:spcBef>
                <a:spcPts val="36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3pPr>
            <a:lvl4pPr marL="14287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4pPr>
            <a:lvl5pPr marL="17716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5pPr>
            <a:lvl6pPr marL="22288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6pPr>
            <a:lvl7pPr marL="26860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7pPr>
            <a:lvl8pPr marL="31432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8pPr>
            <a:lvl9pPr marL="36004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9pPr>
          </a:lstStyle>
          <a:p>
            <a:pPr algn="ctr"/>
            <a:r>
              <a:rPr lang="en-US" sz="2000" dirty="0"/>
              <a:t>RSSI (</a:t>
            </a:r>
            <a:r>
              <a:rPr lang="en-US" sz="2000" dirty="0" err="1"/>
              <a:t>dBm</a:t>
            </a:r>
            <a:r>
              <a:rPr lang="en-US" sz="2000" dirty="0"/>
              <a:t>) Mapping </a:t>
            </a:r>
            <a:r>
              <a:rPr lang="en-US" sz="2000" dirty="0" err="1"/>
              <a:t>Matlab</a:t>
            </a:r>
            <a:r>
              <a:rPr lang="en-US" sz="2000" dirty="0"/>
              <a:t>-Color Map</a:t>
            </a:r>
          </a:p>
        </p:txBody>
      </p:sp>
    </p:spTree>
    <p:extLst>
      <p:ext uri="{BB962C8B-B14F-4D97-AF65-F5344CB8AC3E}">
        <p14:creationId xmlns:p14="http://schemas.microsoft.com/office/powerpoint/2010/main" val="2778022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8131" y="2267074"/>
            <a:ext cx="3995365" cy="3141395"/>
          </a:xfrm>
          <a:prstGeom prst="rect">
            <a:avLst/>
          </a:prstGeom>
        </p:spPr>
      </p:pic>
      <p:pic>
        <p:nvPicPr>
          <p:cNvPr id="3" name="Picture 2"/>
          <p:cNvPicPr>
            <a:picLocks noChangeAspect="1"/>
          </p:cNvPicPr>
          <p:nvPr/>
        </p:nvPicPr>
        <p:blipFill>
          <a:blip r:embed="rId3"/>
          <a:stretch>
            <a:fillRect/>
          </a:stretch>
        </p:blipFill>
        <p:spPr>
          <a:xfrm>
            <a:off x="4675910" y="2162144"/>
            <a:ext cx="3893901" cy="3070924"/>
          </a:xfrm>
          <a:prstGeom prst="rect">
            <a:avLst/>
          </a:prstGeom>
        </p:spPr>
      </p:pic>
      <p:sp>
        <p:nvSpPr>
          <p:cNvPr id="4" name="Text Placeholder 8"/>
          <p:cNvSpPr txBox="1">
            <a:spLocks/>
          </p:cNvSpPr>
          <p:nvPr/>
        </p:nvSpPr>
        <p:spPr>
          <a:xfrm>
            <a:off x="903882" y="1235244"/>
            <a:ext cx="7188454"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dirty="0"/>
              <a:t>Ray Tracing</a:t>
            </a:r>
          </a:p>
        </p:txBody>
      </p:sp>
      <p:sp>
        <p:nvSpPr>
          <p:cNvPr id="5" name="Text Placeholder 8"/>
          <p:cNvSpPr txBox="1">
            <a:spLocks/>
          </p:cNvSpPr>
          <p:nvPr/>
        </p:nvSpPr>
        <p:spPr>
          <a:xfrm>
            <a:off x="452582" y="5408468"/>
            <a:ext cx="3972120"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t>*2</a:t>
            </a:r>
            <a:r>
              <a:rPr lang="en-US" sz="2000" baseline="30000" dirty="0"/>
              <a:t>nd</a:t>
            </a:r>
            <a:r>
              <a:rPr lang="en-US" sz="2000" dirty="0"/>
              <a:t> floor has been kept invisible to observed the ray propagation in the 1</a:t>
            </a:r>
            <a:r>
              <a:rPr lang="en-US" sz="2000" baseline="30000" dirty="0"/>
              <a:t>st</a:t>
            </a:r>
            <a:r>
              <a:rPr lang="en-US" sz="2000" dirty="0"/>
              <a:t> floor.</a:t>
            </a:r>
          </a:p>
        </p:txBody>
      </p:sp>
      <p:sp>
        <p:nvSpPr>
          <p:cNvPr id="6" name="Text Placeholder 8"/>
          <p:cNvSpPr txBox="1">
            <a:spLocks/>
          </p:cNvSpPr>
          <p:nvPr/>
        </p:nvSpPr>
        <p:spPr>
          <a:xfrm>
            <a:off x="4498109" y="5362304"/>
            <a:ext cx="3921958"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t>*Ray propagation of both floor is shown</a:t>
            </a:r>
            <a:r>
              <a:rPr lang="en-US" sz="1050" dirty="0"/>
              <a:t>. </a:t>
            </a:r>
          </a:p>
        </p:txBody>
      </p:sp>
    </p:spTree>
    <p:extLst>
      <p:ext uri="{BB962C8B-B14F-4D97-AF65-F5344CB8AC3E}">
        <p14:creationId xmlns:p14="http://schemas.microsoft.com/office/powerpoint/2010/main" val="885431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264" y="2648677"/>
            <a:ext cx="4170876" cy="2346118"/>
          </a:xfrm>
          <a:prstGeom prst="rect">
            <a:avLst/>
          </a:prstGeom>
        </p:spPr>
      </p:pic>
      <p:pic>
        <p:nvPicPr>
          <p:cNvPr id="2" name="Picture 1"/>
          <p:cNvPicPr>
            <a:picLocks noChangeAspect="1"/>
          </p:cNvPicPr>
          <p:nvPr/>
        </p:nvPicPr>
        <p:blipFill>
          <a:blip r:embed="rId3"/>
          <a:stretch>
            <a:fillRect/>
          </a:stretch>
        </p:blipFill>
        <p:spPr>
          <a:xfrm>
            <a:off x="4837700" y="2324590"/>
            <a:ext cx="3841782" cy="2795340"/>
          </a:xfrm>
          <a:prstGeom prst="rect">
            <a:avLst/>
          </a:prstGeom>
        </p:spPr>
      </p:pic>
      <p:sp>
        <p:nvSpPr>
          <p:cNvPr id="6" name="Text Placeholder 8"/>
          <p:cNvSpPr txBox="1">
            <a:spLocks/>
          </p:cNvSpPr>
          <p:nvPr/>
        </p:nvSpPr>
        <p:spPr>
          <a:xfrm>
            <a:off x="2671948" y="5164993"/>
            <a:ext cx="5280066"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100" dirty="0"/>
          </a:p>
        </p:txBody>
      </p:sp>
      <p:sp>
        <p:nvSpPr>
          <p:cNvPr id="7" name="Text Placeholder 8"/>
          <p:cNvSpPr txBox="1">
            <a:spLocks/>
          </p:cNvSpPr>
          <p:nvPr/>
        </p:nvSpPr>
        <p:spPr>
          <a:xfrm>
            <a:off x="685800" y="5517911"/>
            <a:ext cx="7560276"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t>* </a:t>
            </a:r>
            <a:r>
              <a:rPr lang="en-US" sz="2000" dirty="0"/>
              <a:t>Antenna position with radiation pattern shown in the simulation.</a:t>
            </a:r>
          </a:p>
        </p:txBody>
      </p:sp>
      <p:sp>
        <p:nvSpPr>
          <p:cNvPr id="9" name="Text Placeholder 8"/>
          <p:cNvSpPr txBox="1">
            <a:spLocks noGrp="1"/>
          </p:cNvSpPr>
          <p:nvPr>
            <p:ph type="title"/>
          </p:nvPr>
        </p:nvSpPr>
        <p:spPr>
          <a:xfrm>
            <a:off x="685800" y="692834"/>
            <a:ext cx="7993682" cy="10798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latin typeface="Times New Roman" panose="02020603050405020304" pitchFamily="18" charset="0"/>
                <a:cs typeface="Times New Roman" panose="02020603050405020304" pitchFamily="18" charset="0"/>
              </a:rPr>
              <a:t>4. Comparison of Measurement and Simulation (with refrigerator and TV) for Position 1</a:t>
            </a:r>
          </a:p>
        </p:txBody>
      </p:sp>
      <p:sp>
        <p:nvSpPr>
          <p:cNvPr id="12" name="TextBox 11"/>
          <p:cNvSpPr txBox="1"/>
          <p:nvPr/>
        </p:nvSpPr>
        <p:spPr>
          <a:xfrm>
            <a:off x="3926543" y="2170702"/>
            <a:ext cx="1221809" cy="307777"/>
          </a:xfrm>
          <a:prstGeom prst="rect">
            <a:avLst/>
          </a:prstGeom>
          <a:noFill/>
        </p:spPr>
        <p:txBody>
          <a:bodyPr wrap="none" rtlCol="0">
            <a:spAutoFit/>
          </a:bodyPr>
          <a:lstStyle/>
          <a:p>
            <a:r>
              <a:rPr lang="en-US" dirty="0"/>
              <a:t>Access Point</a:t>
            </a:r>
          </a:p>
        </p:txBody>
      </p:sp>
      <p:cxnSp>
        <p:nvCxnSpPr>
          <p:cNvPr id="14" name="Straight Arrow Connector 13"/>
          <p:cNvCxnSpPr>
            <a:stCxn id="12" idx="1"/>
          </p:cNvCxnSpPr>
          <p:nvPr/>
        </p:nvCxnSpPr>
        <p:spPr>
          <a:xfrm flipH="1">
            <a:off x="3075709" y="2324591"/>
            <a:ext cx="850834" cy="81577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a:off x="914400" y="2324590"/>
            <a:ext cx="711200" cy="96966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422264" y="2017805"/>
            <a:ext cx="1338828" cy="307777"/>
          </a:xfrm>
          <a:prstGeom prst="rect">
            <a:avLst/>
          </a:prstGeom>
          <a:noFill/>
        </p:spPr>
        <p:txBody>
          <a:bodyPr wrap="none" rtlCol="0">
            <a:spAutoFit/>
          </a:bodyPr>
          <a:lstStyle/>
          <a:p>
            <a:r>
              <a:rPr lang="en-US" dirty="0"/>
              <a:t>Linux Machine</a:t>
            </a:r>
          </a:p>
        </p:txBody>
      </p:sp>
    </p:spTree>
    <p:extLst>
      <p:ext uri="{BB962C8B-B14F-4D97-AF65-F5344CB8AC3E}">
        <p14:creationId xmlns:p14="http://schemas.microsoft.com/office/powerpoint/2010/main" val="3724115793"/>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D9A19603A7F847AD1F88DBF8E6002E" ma:contentTypeVersion="0" ma:contentTypeDescription="Create a new document." ma:contentTypeScope="" ma:versionID="526ed7f814a197e8a59d1e0ee5a81c2d">
  <xsd:schema xmlns:xsd="http://www.w3.org/2001/XMLSchema" xmlns:xs="http://www.w3.org/2001/XMLSchema" xmlns:p="http://schemas.microsoft.com/office/2006/metadata/properties" targetNamespace="http://schemas.microsoft.com/office/2006/metadata/properties" ma:root="true" ma:fieldsID="2f6ca0fc55020d380f920128abada81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F24E25F-C123-459D-A4D1-FD604423A0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FBE7233-D02E-4F06-A49B-2962C6B77ED9}">
  <ds:schemaRefs>
    <ds:schemaRef ds:uri="http://schemas.microsoft.com/sharepoint/v3/contenttype/forms"/>
  </ds:schemaRefs>
</ds:datastoreItem>
</file>

<file path=customXml/itemProps3.xml><?xml version="1.0" encoding="utf-8"?>
<ds:datastoreItem xmlns:ds="http://schemas.openxmlformats.org/officeDocument/2006/customXml" ds:itemID="{3B4ECC81-21F3-4ECF-AB96-F4F4301DD8CA}">
  <ds:schemaRefs>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47181</TotalTime>
  <Words>1205</Words>
  <Application>Microsoft Office PowerPoint</Application>
  <PresentationFormat>On-screen Show (4:3)</PresentationFormat>
  <Paragraphs>152</Paragraphs>
  <Slides>27</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Arial Unicode MS</vt:lpstr>
      <vt:lpstr>MS Gothic</vt:lpstr>
      <vt:lpstr>Arial</vt:lpstr>
      <vt:lpstr>Calibri</vt:lpstr>
      <vt:lpstr>Calibri Light</vt:lpstr>
      <vt:lpstr>Tahoma</vt:lpstr>
      <vt:lpstr>Times New Roman</vt:lpstr>
      <vt:lpstr>802-11-Submission</vt:lpstr>
      <vt:lpstr>Custom Design</vt:lpstr>
      <vt:lpstr>Comparison between Simulated and Measured Results for a Residential Setting</vt:lpstr>
      <vt:lpstr>Abstract</vt:lpstr>
      <vt:lpstr>Outline </vt:lpstr>
      <vt:lpstr>1. Motivation &amp; Objectives</vt:lpstr>
      <vt:lpstr>2. Approach</vt:lpstr>
      <vt:lpstr>3. Initial Setup</vt:lpstr>
      <vt:lpstr>PowerPoint Presentation</vt:lpstr>
      <vt:lpstr>PowerPoint Presentation</vt:lpstr>
      <vt:lpstr>4. Comparison of Measurement and Simulation (with refrigerator and TV) for Position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Comments: </vt:lpstr>
      <vt:lpstr>8. Summery/Observations: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11-17-24</dc:title>
  <dc:creator>Carol Ansley et al</dc:creator>
  <cp:lastModifiedBy>Ansley, Carol</cp:lastModifiedBy>
  <cp:revision>733</cp:revision>
  <cp:lastPrinted>2017-01-12T23:38:04Z</cp:lastPrinted>
  <dcterms:modified xsi:type="dcterms:W3CDTF">2017-01-13T16:47:53Z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flag">
    <vt:lpwstr>1441736186</vt:lpwstr>
  </property>
  <property fmtid="{D5CDD505-2E9C-101B-9397-08002B2CF9AE}" pid="3" name="ContentTypeId">
    <vt:lpwstr>0x01010026D9A19603A7F847AD1F88DBF8E6002E</vt:lpwstr>
  </property>
</Properties>
</file>