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0" r:id="rId3"/>
    <p:sldId id="271" r:id="rId4"/>
    <p:sldId id="273" r:id="rId5"/>
    <p:sldId id="274" r:id="rId6"/>
    <p:sldId id="275" r:id="rId7"/>
    <p:sldId id="276" r:id="rId8"/>
    <p:sldId id="279" r:id="rId9"/>
    <p:sldId id="283" r:id="rId10"/>
    <p:sldId id="284" r:id="rId11"/>
    <p:sldId id="285" r:id="rId12"/>
    <p:sldId id="296" r:id="rId13"/>
    <p:sldId id="289" r:id="rId14"/>
    <p:sldId id="291" r:id="rId15"/>
    <p:sldId id="292" r:id="rId16"/>
    <p:sldId id="293" r:id="rId17"/>
    <p:sldId id="295" r:id="rId18"/>
  </p:sldIdLst>
  <p:sldSz cx="9144000" cy="6858000" type="screen4x3"/>
  <p:notesSz cx="6985000" cy="92837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881">
          <p15:clr>
            <a:srgbClr val="A4A3A4"/>
          </p15:clr>
        </p15:guide>
        <p15:guide id="4" pos="217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otozuka" initials="moto"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FFE07D"/>
    <a:srgbClr val="000000"/>
    <a:srgbClr val="FF9900"/>
    <a:srgbClr val="FF00FF"/>
    <a:srgbClr val="99CCFF"/>
    <a:srgbClr val="66CCFF"/>
    <a:srgbClr val="3399FF"/>
    <a:srgbClr val="ABE7FF"/>
    <a:srgbClr val="C9E7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1233" autoAdjust="0"/>
    <p:restoredTop sz="94660" autoAdjust="0"/>
  </p:normalViewPr>
  <p:slideViewPr>
    <p:cSldViewPr snapToGrid="0">
      <p:cViewPr>
        <p:scale>
          <a:sx n="66" d="100"/>
          <a:sy n="66" d="100"/>
        </p:scale>
        <p:origin x="864" y="252"/>
      </p:cViewPr>
      <p:guideLst>
        <p:guide orient="horz" pos="2160"/>
        <p:guide pos="2880"/>
      </p:guideLst>
    </p:cSldViewPr>
  </p:slideViewPr>
  <p:outlineViewPr>
    <p:cViewPr varScale="1">
      <p:scale>
        <a:sx n="170" d="200"/>
        <a:sy n="170" d="200"/>
      </p:scale>
      <p:origin x="144" y="12186"/>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56" d="100"/>
          <a:sy n="56" d="100"/>
        </p:scale>
        <p:origin x="2832" y="78"/>
      </p:cViewPr>
      <p:guideLst>
        <p:guide orient="horz" pos="2880"/>
        <p:guide pos="2160"/>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D:\oldpc\RobSun\NGWIFI\WNG%20-Hashssid\False%20Positiv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oldpc\RobSun\NGWIFI\WNG%20-Hashssid\False%20Positiv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oldpc\RobSun\NGWIFI\WNG%20-Hashssid\False%20Positiv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oldpc\RobSun\NGWIFI\WNG%20-Hashssid\False%20Positiv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cat>
            <c:strRef>
              <c:f>Sheet2!$C$18:$H$18</c:f>
              <c:strCache>
                <c:ptCount val="6"/>
                <c:pt idx="0">
                  <c:v>n=2</c:v>
                </c:pt>
                <c:pt idx="1">
                  <c:v>n=4</c:v>
                </c:pt>
                <c:pt idx="2">
                  <c:v>n=8</c:v>
                </c:pt>
                <c:pt idx="3">
                  <c:v>n=16</c:v>
                </c:pt>
                <c:pt idx="4">
                  <c:v>n=32</c:v>
                </c:pt>
                <c:pt idx="5">
                  <c:v>n=64</c:v>
                </c:pt>
              </c:strCache>
            </c:strRef>
          </c:cat>
          <c:val>
            <c:numRef>
              <c:f>Sheet2!$C$19:$H$19</c:f>
              <c:numCache>
                <c:formatCode>0.00%</c:formatCode>
                <c:ptCount val="6"/>
                <c:pt idx="0">
                  <c:v>3.0517578125000108E-5</c:v>
                </c:pt>
                <c:pt idx="1">
                  <c:v>1.220703125000003E-4</c:v>
                </c:pt>
                <c:pt idx="2">
                  <c:v>4.8828125000000011E-4</c:v>
                </c:pt>
                <c:pt idx="3">
                  <c:v>1.9531250000000035E-3</c:v>
                </c:pt>
                <c:pt idx="4">
                  <c:v>7.8125000000000104E-3</c:v>
                </c:pt>
                <c:pt idx="5">
                  <c:v>3.1250000000000049E-2</c:v>
                </c:pt>
              </c:numCache>
            </c:numRef>
          </c:val>
          <c:smooth val="0"/>
          <c:extLst xmlns:c16r2="http://schemas.microsoft.com/office/drawing/2015/06/chart">
            <c:ext xmlns:c16="http://schemas.microsoft.com/office/drawing/2014/chart" uri="{C3380CC4-5D6E-409C-BE32-E72D297353CC}">
              <c16:uniqueId val="{00000000-207A-4EA7-948A-F0CE7EC46B02}"/>
            </c:ext>
          </c:extLst>
        </c:ser>
        <c:ser>
          <c:idx val="1"/>
          <c:order val="1"/>
          <c:cat>
            <c:strRef>
              <c:f>Sheet2!$C$18:$H$18</c:f>
              <c:strCache>
                <c:ptCount val="6"/>
                <c:pt idx="0">
                  <c:v>n=2</c:v>
                </c:pt>
                <c:pt idx="1">
                  <c:v>n=4</c:v>
                </c:pt>
                <c:pt idx="2">
                  <c:v>n=8</c:v>
                </c:pt>
                <c:pt idx="3">
                  <c:v>n=16</c:v>
                </c:pt>
                <c:pt idx="4">
                  <c:v>n=32</c:v>
                </c:pt>
                <c:pt idx="5">
                  <c:v>n=64</c:v>
                </c:pt>
              </c:strCache>
            </c:strRef>
          </c:cat>
          <c:val>
            <c:numRef>
              <c:f>Sheet2!$C$20:$H$20</c:f>
              <c:numCache>
                <c:formatCode>0.00%</c:formatCode>
                <c:ptCount val="6"/>
                <c:pt idx="0">
                  <c:v>0</c:v>
                </c:pt>
                <c:pt idx="1">
                  <c:v>0</c:v>
                </c:pt>
                <c:pt idx="2">
                  <c:v>0</c:v>
                </c:pt>
                <c:pt idx="3">
                  <c:v>0</c:v>
                </c:pt>
                <c:pt idx="4">
                  <c:v>0</c:v>
                </c:pt>
                <c:pt idx="5">
                  <c:v>0</c:v>
                </c:pt>
              </c:numCache>
            </c:numRef>
          </c:val>
          <c:smooth val="0"/>
          <c:extLst xmlns:c16r2="http://schemas.microsoft.com/office/drawing/2015/06/chart">
            <c:ext xmlns:c16="http://schemas.microsoft.com/office/drawing/2014/chart" uri="{C3380CC4-5D6E-409C-BE32-E72D297353CC}">
              <c16:uniqueId val="{00000001-207A-4EA7-948A-F0CE7EC46B02}"/>
            </c:ext>
          </c:extLst>
        </c:ser>
        <c:dLbls>
          <c:showLegendKey val="0"/>
          <c:showVal val="0"/>
          <c:showCatName val="0"/>
          <c:showSerName val="0"/>
          <c:showPercent val="0"/>
          <c:showBubbleSize val="0"/>
        </c:dLbls>
        <c:marker val="1"/>
        <c:smooth val="0"/>
        <c:axId val="148130016"/>
        <c:axId val="148130576"/>
      </c:lineChart>
      <c:catAx>
        <c:axId val="148130016"/>
        <c:scaling>
          <c:orientation val="minMax"/>
        </c:scaling>
        <c:delete val="0"/>
        <c:axPos val="b"/>
        <c:numFmt formatCode="General" sourceLinked="0"/>
        <c:majorTickMark val="out"/>
        <c:minorTickMark val="none"/>
        <c:tickLblPos val="nextTo"/>
        <c:txPr>
          <a:bodyPr/>
          <a:lstStyle/>
          <a:p>
            <a:pPr>
              <a:defRPr lang="ja-JP"/>
            </a:pPr>
            <a:endParaRPr lang="en-US"/>
          </a:p>
        </c:txPr>
        <c:crossAx val="148130576"/>
        <c:crosses val="autoZero"/>
        <c:auto val="1"/>
        <c:lblAlgn val="ctr"/>
        <c:lblOffset val="100"/>
        <c:noMultiLvlLbl val="0"/>
      </c:catAx>
      <c:valAx>
        <c:axId val="148130576"/>
        <c:scaling>
          <c:orientation val="minMax"/>
        </c:scaling>
        <c:delete val="0"/>
        <c:axPos val="l"/>
        <c:majorGridlines/>
        <c:numFmt formatCode="0.00%" sourceLinked="1"/>
        <c:majorTickMark val="out"/>
        <c:minorTickMark val="none"/>
        <c:tickLblPos val="nextTo"/>
        <c:txPr>
          <a:bodyPr/>
          <a:lstStyle/>
          <a:p>
            <a:pPr>
              <a:defRPr lang="ja-JP"/>
            </a:pPr>
            <a:endParaRPr lang="en-US"/>
          </a:p>
        </c:txPr>
        <c:crossAx val="148130016"/>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Sheet2!$A$28:$B$28</c:f>
              <c:strCache>
                <c:ptCount val="1"/>
                <c:pt idx="0">
                  <c:v>m=16 16</c:v>
                </c:pt>
              </c:strCache>
            </c:strRef>
          </c:tx>
          <c:cat>
            <c:strRef>
              <c:f>Sheet2!$C$27:$H$27</c:f>
              <c:strCache>
                <c:ptCount val="6"/>
                <c:pt idx="0">
                  <c:v>n=2</c:v>
                </c:pt>
                <c:pt idx="1">
                  <c:v>n=4</c:v>
                </c:pt>
                <c:pt idx="2">
                  <c:v>n=8</c:v>
                </c:pt>
                <c:pt idx="3">
                  <c:v>n=16</c:v>
                </c:pt>
                <c:pt idx="4">
                  <c:v>n=32</c:v>
                </c:pt>
                <c:pt idx="5">
                  <c:v>n=64</c:v>
                </c:pt>
              </c:strCache>
            </c:strRef>
          </c:cat>
          <c:val>
            <c:numRef>
              <c:f>Sheet2!$C$28:$H$28</c:f>
              <c:numCache>
                <c:formatCode>0.00%</c:formatCode>
                <c:ptCount val="6"/>
                <c:pt idx="0">
                  <c:v>2.7465820312500049E-4</c:v>
                </c:pt>
                <c:pt idx="1">
                  <c:v>1.0986328125000017E-3</c:v>
                </c:pt>
                <c:pt idx="2">
                  <c:v>4.3945312499999896E-3</c:v>
                </c:pt>
                <c:pt idx="3">
                  <c:v>1.7578125000000003E-2</c:v>
                </c:pt>
                <c:pt idx="4">
                  <c:v>7.0312500000000125E-2</c:v>
                </c:pt>
                <c:pt idx="5">
                  <c:v>0.28125</c:v>
                </c:pt>
              </c:numCache>
            </c:numRef>
          </c:val>
          <c:smooth val="0"/>
          <c:extLst xmlns:c16r2="http://schemas.microsoft.com/office/drawing/2015/06/chart">
            <c:ext xmlns:c16="http://schemas.microsoft.com/office/drawing/2014/chart" uri="{C3380CC4-5D6E-409C-BE32-E72D297353CC}">
              <c16:uniqueId val="{00000000-ED20-4E96-A1FD-A178260B2729}"/>
            </c:ext>
          </c:extLst>
        </c:ser>
        <c:ser>
          <c:idx val="1"/>
          <c:order val="1"/>
          <c:tx>
            <c:strRef>
              <c:f>Sheet2!$A$29:$B$29</c:f>
              <c:strCache>
                <c:ptCount val="1"/>
                <c:pt idx="0">
                  <c:v>m=16 16</c:v>
                </c:pt>
              </c:strCache>
            </c:strRef>
          </c:tx>
          <c:cat>
            <c:strRef>
              <c:f>Sheet2!$C$27:$H$27</c:f>
              <c:strCache>
                <c:ptCount val="6"/>
                <c:pt idx="0">
                  <c:v>n=2</c:v>
                </c:pt>
                <c:pt idx="1">
                  <c:v>n=4</c:v>
                </c:pt>
                <c:pt idx="2">
                  <c:v>n=8</c:v>
                </c:pt>
                <c:pt idx="3">
                  <c:v>n=16</c:v>
                </c:pt>
                <c:pt idx="4">
                  <c:v>n=32</c:v>
                </c:pt>
                <c:pt idx="5">
                  <c:v>n=64</c:v>
                </c:pt>
              </c:strCache>
            </c:strRef>
          </c:cat>
          <c:val>
            <c:numRef>
              <c:f>Sheet2!$C$29:$H$29</c:f>
              <c:numCache>
                <c:formatCode>0.00%</c:formatCode>
                <c:ptCount val="6"/>
                <c:pt idx="0">
                  <c:v>2.4414062500000016E-4</c:v>
                </c:pt>
                <c:pt idx="1">
                  <c:v>9.7656250000000065E-4</c:v>
                </c:pt>
                <c:pt idx="2">
                  <c:v>3.90625E-3</c:v>
                </c:pt>
                <c:pt idx="3">
                  <c:v>1.5625E-2</c:v>
                </c:pt>
                <c:pt idx="4">
                  <c:v>6.25E-2</c:v>
                </c:pt>
                <c:pt idx="5">
                  <c:v>0.25</c:v>
                </c:pt>
              </c:numCache>
            </c:numRef>
          </c:val>
          <c:smooth val="0"/>
          <c:extLst xmlns:c16r2="http://schemas.microsoft.com/office/drawing/2015/06/chart">
            <c:ext xmlns:c16="http://schemas.microsoft.com/office/drawing/2014/chart" uri="{C3380CC4-5D6E-409C-BE32-E72D297353CC}">
              <c16:uniqueId val="{00000001-ED20-4E96-A1FD-A178260B2729}"/>
            </c:ext>
          </c:extLst>
        </c:ser>
        <c:dLbls>
          <c:showLegendKey val="0"/>
          <c:showVal val="0"/>
          <c:showCatName val="0"/>
          <c:showSerName val="0"/>
          <c:showPercent val="0"/>
          <c:showBubbleSize val="0"/>
        </c:dLbls>
        <c:marker val="1"/>
        <c:smooth val="0"/>
        <c:axId val="148197680"/>
        <c:axId val="148198240"/>
      </c:lineChart>
      <c:catAx>
        <c:axId val="148197680"/>
        <c:scaling>
          <c:orientation val="minMax"/>
        </c:scaling>
        <c:delete val="0"/>
        <c:axPos val="b"/>
        <c:numFmt formatCode="General" sourceLinked="0"/>
        <c:majorTickMark val="out"/>
        <c:minorTickMark val="none"/>
        <c:tickLblPos val="nextTo"/>
        <c:txPr>
          <a:bodyPr/>
          <a:lstStyle/>
          <a:p>
            <a:pPr>
              <a:defRPr lang="ja-JP"/>
            </a:pPr>
            <a:endParaRPr lang="en-US"/>
          </a:p>
        </c:txPr>
        <c:crossAx val="148198240"/>
        <c:crosses val="autoZero"/>
        <c:auto val="1"/>
        <c:lblAlgn val="ctr"/>
        <c:lblOffset val="100"/>
        <c:noMultiLvlLbl val="0"/>
      </c:catAx>
      <c:valAx>
        <c:axId val="148198240"/>
        <c:scaling>
          <c:orientation val="minMax"/>
        </c:scaling>
        <c:delete val="0"/>
        <c:axPos val="l"/>
        <c:majorGridlines/>
        <c:numFmt formatCode="0.00%" sourceLinked="1"/>
        <c:majorTickMark val="out"/>
        <c:minorTickMark val="none"/>
        <c:tickLblPos val="nextTo"/>
        <c:txPr>
          <a:bodyPr/>
          <a:lstStyle/>
          <a:p>
            <a:pPr>
              <a:defRPr lang="ja-JP"/>
            </a:pPr>
            <a:endParaRPr lang="en-US"/>
          </a:p>
        </c:txPr>
        <c:crossAx val="148197680"/>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Sheet2!$A$32:$B$32</c:f>
              <c:strCache>
                <c:ptCount val="1"/>
                <c:pt idx="0">
                  <c:v>m=16 16</c:v>
                </c:pt>
              </c:strCache>
            </c:strRef>
          </c:tx>
          <c:cat>
            <c:strRef>
              <c:f>Sheet2!$C$31:$H$31</c:f>
              <c:strCache>
                <c:ptCount val="6"/>
                <c:pt idx="0">
                  <c:v>n=2</c:v>
                </c:pt>
                <c:pt idx="1">
                  <c:v>n=4</c:v>
                </c:pt>
                <c:pt idx="2">
                  <c:v>n=8</c:v>
                </c:pt>
                <c:pt idx="3">
                  <c:v>n=16</c:v>
                </c:pt>
                <c:pt idx="4">
                  <c:v>n=32</c:v>
                </c:pt>
                <c:pt idx="5">
                  <c:v>n=64</c:v>
                </c:pt>
              </c:strCache>
            </c:strRef>
          </c:cat>
          <c:val>
            <c:numRef>
              <c:f>Sheet2!$C$32:$H$32</c:f>
              <c:numCache>
                <c:formatCode>0.00%</c:formatCode>
                <c:ptCount val="6"/>
                <c:pt idx="0">
                  <c:v>4.5776367187500081E-4</c:v>
                </c:pt>
                <c:pt idx="1">
                  <c:v>1.8310546875E-3</c:v>
                </c:pt>
                <c:pt idx="2">
                  <c:v>7.32421875E-3</c:v>
                </c:pt>
                <c:pt idx="3">
                  <c:v>2.929687500000001E-2</c:v>
                </c:pt>
                <c:pt idx="4">
                  <c:v>0.1171875</c:v>
                </c:pt>
                <c:pt idx="5">
                  <c:v>0.46875</c:v>
                </c:pt>
              </c:numCache>
            </c:numRef>
          </c:val>
          <c:smooth val="0"/>
          <c:extLst xmlns:c16r2="http://schemas.microsoft.com/office/drawing/2015/06/chart">
            <c:ext xmlns:c16="http://schemas.microsoft.com/office/drawing/2014/chart" uri="{C3380CC4-5D6E-409C-BE32-E72D297353CC}">
              <c16:uniqueId val="{00000000-763F-40F4-AA4C-37AF730B05D7}"/>
            </c:ext>
          </c:extLst>
        </c:ser>
        <c:ser>
          <c:idx val="1"/>
          <c:order val="1"/>
          <c:tx>
            <c:strRef>
              <c:f>Sheet2!$A$33:$B$33</c:f>
              <c:strCache>
                <c:ptCount val="1"/>
                <c:pt idx="0">
                  <c:v>m=16 16</c:v>
                </c:pt>
              </c:strCache>
            </c:strRef>
          </c:tx>
          <c:cat>
            <c:strRef>
              <c:f>Sheet2!$C$31:$H$31</c:f>
              <c:strCache>
                <c:ptCount val="6"/>
                <c:pt idx="0">
                  <c:v>n=2</c:v>
                </c:pt>
                <c:pt idx="1">
                  <c:v>n=4</c:v>
                </c:pt>
                <c:pt idx="2">
                  <c:v>n=8</c:v>
                </c:pt>
                <c:pt idx="3">
                  <c:v>n=16</c:v>
                </c:pt>
                <c:pt idx="4">
                  <c:v>n=32</c:v>
                </c:pt>
                <c:pt idx="5">
                  <c:v>n=64</c:v>
                </c:pt>
              </c:strCache>
            </c:strRef>
          </c:cat>
          <c:val>
            <c:numRef>
              <c:f>Sheet2!$C$33:$H$33</c:f>
              <c:numCache>
                <c:formatCode>0.00%</c:formatCode>
                <c:ptCount val="6"/>
                <c:pt idx="0">
                  <c:v>4.2724609375000081E-4</c:v>
                </c:pt>
                <c:pt idx="1">
                  <c:v>1.708984375E-3</c:v>
                </c:pt>
                <c:pt idx="2">
                  <c:v>6.8359375E-3</c:v>
                </c:pt>
                <c:pt idx="3">
                  <c:v>2.734375000000001E-2</c:v>
                </c:pt>
                <c:pt idx="4">
                  <c:v>0.10937500000000011</c:v>
                </c:pt>
                <c:pt idx="5">
                  <c:v>0.43750000000000044</c:v>
                </c:pt>
              </c:numCache>
            </c:numRef>
          </c:val>
          <c:smooth val="0"/>
          <c:extLst xmlns:c16r2="http://schemas.microsoft.com/office/drawing/2015/06/chart">
            <c:ext xmlns:c16="http://schemas.microsoft.com/office/drawing/2014/chart" uri="{C3380CC4-5D6E-409C-BE32-E72D297353CC}">
              <c16:uniqueId val="{00000001-763F-40F4-AA4C-37AF730B05D7}"/>
            </c:ext>
          </c:extLst>
        </c:ser>
        <c:dLbls>
          <c:showLegendKey val="0"/>
          <c:showVal val="0"/>
          <c:showCatName val="0"/>
          <c:showSerName val="0"/>
          <c:showPercent val="0"/>
          <c:showBubbleSize val="0"/>
        </c:dLbls>
        <c:marker val="1"/>
        <c:smooth val="0"/>
        <c:axId val="148201040"/>
        <c:axId val="148273456"/>
      </c:lineChart>
      <c:catAx>
        <c:axId val="148201040"/>
        <c:scaling>
          <c:orientation val="minMax"/>
        </c:scaling>
        <c:delete val="0"/>
        <c:axPos val="b"/>
        <c:numFmt formatCode="General" sourceLinked="0"/>
        <c:majorTickMark val="out"/>
        <c:minorTickMark val="none"/>
        <c:tickLblPos val="nextTo"/>
        <c:txPr>
          <a:bodyPr/>
          <a:lstStyle/>
          <a:p>
            <a:pPr>
              <a:defRPr lang="ja-JP"/>
            </a:pPr>
            <a:endParaRPr lang="en-US"/>
          </a:p>
        </c:txPr>
        <c:crossAx val="148273456"/>
        <c:crosses val="autoZero"/>
        <c:auto val="1"/>
        <c:lblAlgn val="ctr"/>
        <c:lblOffset val="100"/>
        <c:noMultiLvlLbl val="0"/>
      </c:catAx>
      <c:valAx>
        <c:axId val="148273456"/>
        <c:scaling>
          <c:orientation val="minMax"/>
        </c:scaling>
        <c:delete val="0"/>
        <c:axPos val="l"/>
        <c:majorGridlines/>
        <c:numFmt formatCode="0.00%" sourceLinked="1"/>
        <c:majorTickMark val="out"/>
        <c:minorTickMark val="none"/>
        <c:tickLblPos val="nextTo"/>
        <c:txPr>
          <a:bodyPr/>
          <a:lstStyle/>
          <a:p>
            <a:pPr>
              <a:defRPr lang="ja-JP"/>
            </a:pPr>
            <a:endParaRPr lang="en-US"/>
          </a:p>
        </c:txPr>
        <c:crossAx val="148201040"/>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Sheet2!$A$22:$B$22</c:f>
              <c:strCache>
                <c:ptCount val="1"/>
                <c:pt idx="0">
                  <c:v>m=16 16</c:v>
                </c:pt>
              </c:strCache>
            </c:strRef>
          </c:tx>
          <c:cat>
            <c:strRef>
              <c:f>Sheet2!$C$21:$H$21</c:f>
              <c:strCache>
                <c:ptCount val="6"/>
                <c:pt idx="0">
                  <c:v>n=2</c:v>
                </c:pt>
                <c:pt idx="1">
                  <c:v>n=4</c:v>
                </c:pt>
                <c:pt idx="2">
                  <c:v>n=8</c:v>
                </c:pt>
                <c:pt idx="3">
                  <c:v>n=16</c:v>
                </c:pt>
                <c:pt idx="4">
                  <c:v>n=32</c:v>
                </c:pt>
                <c:pt idx="5">
                  <c:v>n=64</c:v>
                </c:pt>
              </c:strCache>
            </c:strRef>
          </c:cat>
          <c:val>
            <c:numRef>
              <c:f>Sheet2!$C$22:$H$22</c:f>
              <c:numCache>
                <c:formatCode>0.00%</c:formatCode>
                <c:ptCount val="6"/>
                <c:pt idx="0">
                  <c:v>9.155273437500019E-5</c:v>
                </c:pt>
                <c:pt idx="1">
                  <c:v>3.662109375000007E-4</c:v>
                </c:pt>
                <c:pt idx="2">
                  <c:v>1.46484375E-3</c:v>
                </c:pt>
                <c:pt idx="3">
                  <c:v>5.8593750000000069E-3</c:v>
                </c:pt>
                <c:pt idx="4">
                  <c:v>2.343750000000001E-2</c:v>
                </c:pt>
                <c:pt idx="5">
                  <c:v>9.3750000000000222E-2</c:v>
                </c:pt>
              </c:numCache>
            </c:numRef>
          </c:val>
          <c:smooth val="0"/>
          <c:extLst xmlns:c16r2="http://schemas.microsoft.com/office/drawing/2015/06/chart">
            <c:ext xmlns:c16="http://schemas.microsoft.com/office/drawing/2014/chart" uri="{C3380CC4-5D6E-409C-BE32-E72D297353CC}">
              <c16:uniqueId val="{00000000-D86E-4C07-B140-FD6AF66A488A}"/>
            </c:ext>
          </c:extLst>
        </c:ser>
        <c:ser>
          <c:idx val="1"/>
          <c:order val="1"/>
          <c:tx>
            <c:strRef>
              <c:f>Sheet2!$A$23:$B$23</c:f>
              <c:strCache>
                <c:ptCount val="1"/>
                <c:pt idx="0">
                  <c:v>m=16 16</c:v>
                </c:pt>
              </c:strCache>
            </c:strRef>
          </c:tx>
          <c:cat>
            <c:strRef>
              <c:f>Sheet2!$C$21:$H$21</c:f>
              <c:strCache>
                <c:ptCount val="6"/>
                <c:pt idx="0">
                  <c:v>n=2</c:v>
                </c:pt>
                <c:pt idx="1">
                  <c:v>n=4</c:v>
                </c:pt>
                <c:pt idx="2">
                  <c:v>n=8</c:v>
                </c:pt>
                <c:pt idx="3">
                  <c:v>n=16</c:v>
                </c:pt>
                <c:pt idx="4">
                  <c:v>n=32</c:v>
                </c:pt>
                <c:pt idx="5">
                  <c:v>n=64</c:v>
                </c:pt>
              </c:strCache>
            </c:strRef>
          </c:cat>
          <c:val>
            <c:numRef>
              <c:f>Sheet2!$C$23:$H$23</c:f>
              <c:numCache>
                <c:formatCode>0.00%</c:formatCode>
                <c:ptCount val="6"/>
                <c:pt idx="0">
                  <c:v>6.1035156250000014E-5</c:v>
                </c:pt>
                <c:pt idx="1">
                  <c:v>2.4414062500000016E-4</c:v>
                </c:pt>
                <c:pt idx="2">
                  <c:v>9.7656250000000065E-4</c:v>
                </c:pt>
                <c:pt idx="3">
                  <c:v>3.90625E-3</c:v>
                </c:pt>
                <c:pt idx="4">
                  <c:v>1.5625E-2</c:v>
                </c:pt>
                <c:pt idx="5">
                  <c:v>6.25E-2</c:v>
                </c:pt>
              </c:numCache>
            </c:numRef>
          </c:val>
          <c:smooth val="0"/>
          <c:extLst xmlns:c16r2="http://schemas.microsoft.com/office/drawing/2015/06/chart">
            <c:ext xmlns:c16="http://schemas.microsoft.com/office/drawing/2014/chart" uri="{C3380CC4-5D6E-409C-BE32-E72D297353CC}">
              <c16:uniqueId val="{00000001-D86E-4C07-B140-FD6AF66A488A}"/>
            </c:ext>
          </c:extLst>
        </c:ser>
        <c:dLbls>
          <c:showLegendKey val="0"/>
          <c:showVal val="0"/>
          <c:showCatName val="0"/>
          <c:showSerName val="0"/>
          <c:showPercent val="0"/>
          <c:showBubbleSize val="0"/>
        </c:dLbls>
        <c:marker val="1"/>
        <c:smooth val="0"/>
        <c:axId val="148276256"/>
        <c:axId val="148276816"/>
      </c:lineChart>
      <c:catAx>
        <c:axId val="148276256"/>
        <c:scaling>
          <c:orientation val="minMax"/>
        </c:scaling>
        <c:delete val="0"/>
        <c:axPos val="b"/>
        <c:numFmt formatCode="General" sourceLinked="0"/>
        <c:majorTickMark val="out"/>
        <c:minorTickMark val="none"/>
        <c:tickLblPos val="nextTo"/>
        <c:txPr>
          <a:bodyPr/>
          <a:lstStyle/>
          <a:p>
            <a:pPr>
              <a:defRPr lang="ja-JP"/>
            </a:pPr>
            <a:endParaRPr lang="en-US"/>
          </a:p>
        </c:txPr>
        <c:crossAx val="148276816"/>
        <c:crosses val="autoZero"/>
        <c:auto val="1"/>
        <c:lblAlgn val="ctr"/>
        <c:lblOffset val="100"/>
        <c:noMultiLvlLbl val="0"/>
      </c:catAx>
      <c:valAx>
        <c:axId val="148276816"/>
        <c:scaling>
          <c:orientation val="minMax"/>
        </c:scaling>
        <c:delete val="0"/>
        <c:axPos val="l"/>
        <c:majorGridlines/>
        <c:numFmt formatCode="0.00%" sourceLinked="1"/>
        <c:majorTickMark val="out"/>
        <c:minorTickMark val="none"/>
        <c:tickLblPos val="nextTo"/>
        <c:txPr>
          <a:bodyPr/>
          <a:lstStyle/>
          <a:p>
            <a:pPr>
              <a:defRPr lang="ja-JP"/>
            </a:pPr>
            <a:endParaRPr lang="en-US"/>
          </a:p>
        </c:txPr>
        <c:crossAx val="148276256"/>
        <c:crosses val="autoZero"/>
        <c:crossBetween val="between"/>
      </c:valAx>
    </c:plotArea>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27153" cy="463708"/>
          </a:xfrm>
          <a:prstGeom prst="rect">
            <a:avLst/>
          </a:prstGeom>
        </p:spPr>
        <p:txBody>
          <a:bodyPr vert="horz" lIns="91732" tIns="45866" rIns="91732" bIns="45866" rtlCol="0"/>
          <a:lstStyle>
            <a:lvl1pPr algn="l">
              <a:defRPr sz="1200"/>
            </a:lvl1pPr>
          </a:lstStyle>
          <a:p>
            <a:endParaRPr lang="en-US"/>
          </a:p>
        </p:txBody>
      </p:sp>
      <p:sp>
        <p:nvSpPr>
          <p:cNvPr id="3" name="Date Placeholder 2"/>
          <p:cNvSpPr>
            <a:spLocks noGrp="1"/>
          </p:cNvSpPr>
          <p:nvPr>
            <p:ph type="dt" sz="quarter" idx="1"/>
          </p:nvPr>
        </p:nvSpPr>
        <p:spPr>
          <a:xfrm>
            <a:off x="3956249" y="0"/>
            <a:ext cx="3027153" cy="463708"/>
          </a:xfrm>
          <a:prstGeom prst="rect">
            <a:avLst/>
          </a:prstGeom>
        </p:spPr>
        <p:txBody>
          <a:bodyPr vert="horz" lIns="91732" tIns="45866" rIns="91732" bIns="45866" rtlCol="0"/>
          <a:lstStyle>
            <a:lvl1pPr algn="r">
              <a:defRPr sz="1200"/>
            </a:lvl1pPr>
          </a:lstStyle>
          <a:p>
            <a:fld id="{B87CCAAF-252C-4847-8D16-EDD6B40E4912}" type="datetimeFigureOut">
              <a:rPr lang="en-US" smtClean="0"/>
              <a:pPr/>
              <a:t>1/16/2017</a:t>
            </a:fld>
            <a:endParaRPr lang="en-US"/>
          </a:p>
        </p:txBody>
      </p:sp>
      <p:sp>
        <p:nvSpPr>
          <p:cNvPr id="4" name="Footer Placeholder 3"/>
          <p:cNvSpPr>
            <a:spLocks noGrp="1"/>
          </p:cNvSpPr>
          <p:nvPr>
            <p:ph type="ftr" sz="quarter" idx="2"/>
          </p:nvPr>
        </p:nvSpPr>
        <p:spPr>
          <a:xfrm>
            <a:off x="1" y="8818404"/>
            <a:ext cx="3027153" cy="463708"/>
          </a:xfrm>
          <a:prstGeom prst="rect">
            <a:avLst/>
          </a:prstGeom>
        </p:spPr>
        <p:txBody>
          <a:bodyPr vert="horz" lIns="91732" tIns="45866" rIns="91732" bIns="45866" rtlCol="0" anchor="b"/>
          <a:lstStyle>
            <a:lvl1pPr algn="l">
              <a:defRPr sz="1200"/>
            </a:lvl1pPr>
          </a:lstStyle>
          <a:p>
            <a:endParaRPr lang="en-US"/>
          </a:p>
        </p:txBody>
      </p:sp>
      <p:sp>
        <p:nvSpPr>
          <p:cNvPr id="5" name="Slide Number Placeholder 4"/>
          <p:cNvSpPr>
            <a:spLocks noGrp="1"/>
          </p:cNvSpPr>
          <p:nvPr>
            <p:ph type="sldNum" sz="quarter" idx="3"/>
          </p:nvPr>
        </p:nvSpPr>
        <p:spPr>
          <a:xfrm>
            <a:off x="3956249" y="8818404"/>
            <a:ext cx="3027153" cy="463708"/>
          </a:xfrm>
          <a:prstGeom prst="rect">
            <a:avLst/>
          </a:prstGeom>
        </p:spPr>
        <p:txBody>
          <a:bodyPr vert="horz" lIns="91732" tIns="45866" rIns="91732" bIns="45866"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32" tIns="45866" rIns="91732" bIns="45866" anchor="ctr"/>
          <a:lstStyle/>
          <a:p>
            <a:endParaRPr lang="en-GB"/>
          </a:p>
        </p:txBody>
      </p:sp>
      <p:sp>
        <p:nvSpPr>
          <p:cNvPr id="2050" name="Rectangle 2"/>
          <p:cNvSpPr>
            <a:spLocks noGrp="1" noChangeArrowheads="1"/>
          </p:cNvSpPr>
          <p:nvPr>
            <p:ph type="hdr"/>
          </p:nvPr>
        </p:nvSpPr>
        <p:spPr bwMode="auto">
          <a:xfrm>
            <a:off x="5681710" y="96871"/>
            <a:ext cx="644449" cy="21121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322" algn="l"/>
                <a:tab pos="1834645" algn="l"/>
                <a:tab pos="2751966" algn="l"/>
                <a:tab pos="3669288" algn="l"/>
                <a:tab pos="4586610" algn="l"/>
                <a:tab pos="5503933" algn="l"/>
                <a:tab pos="6421255" algn="l"/>
                <a:tab pos="7338576" algn="l"/>
                <a:tab pos="8255898" algn="l"/>
                <a:tab pos="9173221" algn="l"/>
                <a:tab pos="1009054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8842" y="96871"/>
            <a:ext cx="831547" cy="21121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322" algn="l"/>
                <a:tab pos="1834645" algn="l"/>
                <a:tab pos="2751966" algn="l"/>
                <a:tab pos="3669288" algn="l"/>
                <a:tab pos="4586610" algn="l"/>
                <a:tab pos="5503933" algn="l"/>
                <a:tab pos="6421255" algn="l"/>
                <a:tab pos="7338576" algn="l"/>
                <a:tab pos="8255898" algn="l"/>
                <a:tab pos="9173221" algn="l"/>
                <a:tab pos="1009054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81100" y="703263"/>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6"/>
            <a:ext cx="5122014" cy="4176553"/>
          </a:xfrm>
          <a:prstGeom prst="rect">
            <a:avLst/>
          </a:prstGeom>
          <a:noFill/>
          <a:ln w="9525">
            <a:noFill/>
            <a:round/>
            <a:headEnd/>
            <a:tailEnd/>
          </a:ln>
          <a:effectLst/>
        </p:spPr>
        <p:txBody>
          <a:bodyPr vert="horz" wrap="square" lIns="93899" tIns="46227" rIns="93899" bIns="46227"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97065" y="8988325"/>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661" algn="l"/>
                <a:tab pos="1375983" algn="l"/>
                <a:tab pos="2293305" algn="l"/>
                <a:tab pos="3210627" algn="l"/>
                <a:tab pos="4127950" algn="l"/>
                <a:tab pos="5045271" algn="l"/>
                <a:tab pos="5962593" algn="l"/>
                <a:tab pos="6879915" algn="l"/>
                <a:tab pos="7797238" algn="l"/>
                <a:tab pos="8714560" algn="l"/>
                <a:tab pos="9631881" algn="l"/>
                <a:tab pos="10549203"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46234" y="8988325"/>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322" algn="l"/>
                <a:tab pos="1834645" algn="l"/>
                <a:tab pos="2751966" algn="l"/>
                <a:tab pos="3669288" algn="l"/>
                <a:tab pos="4586610" algn="l"/>
                <a:tab pos="5503933" algn="l"/>
                <a:tab pos="6421255" algn="l"/>
                <a:tab pos="7338576" algn="l"/>
                <a:tab pos="8255898" algn="l"/>
                <a:tab pos="9173221" algn="l"/>
                <a:tab pos="1009054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7606" y="8988325"/>
            <a:ext cx="718145" cy="184666"/>
          </a:xfrm>
          <a:prstGeom prst="rect">
            <a:avLst/>
          </a:prstGeom>
          <a:noFill/>
          <a:ln w="9525">
            <a:noFill/>
            <a:round/>
            <a:headEnd/>
            <a:tailEnd/>
          </a:ln>
          <a:effectLst/>
        </p:spPr>
        <p:txBody>
          <a:bodyPr wrap="none" lIns="0" tIns="0" rIns="0" bIns="0">
            <a:spAutoFit/>
          </a:bodyPr>
          <a:lstStyle/>
          <a:p>
            <a:pPr>
              <a:tabLst>
                <a:tab pos="0" algn="l"/>
                <a:tab pos="917322" algn="l"/>
                <a:tab pos="1834645" algn="l"/>
                <a:tab pos="2751966" algn="l"/>
                <a:tab pos="3669288" algn="l"/>
                <a:tab pos="4586610" algn="l"/>
                <a:tab pos="5503933" algn="l"/>
                <a:tab pos="6421255" algn="l"/>
                <a:tab pos="7338576" algn="l"/>
                <a:tab pos="8255898" algn="l"/>
                <a:tab pos="9173221" algn="l"/>
                <a:tab pos="10090543" algn="l"/>
              </a:tabLst>
            </a:pPr>
            <a:r>
              <a:rPr lang="en-US" sz="1200">
                <a:solidFill>
                  <a:srgbClr val="000000"/>
                </a:solidFill>
              </a:rPr>
              <a:t>Submission</a:t>
            </a:r>
          </a:p>
        </p:txBody>
      </p:sp>
      <p:sp>
        <p:nvSpPr>
          <p:cNvPr id="2057" name="Line 9"/>
          <p:cNvSpPr>
            <a:spLocks noChangeShapeType="1"/>
          </p:cNvSpPr>
          <p:nvPr/>
        </p:nvSpPr>
        <p:spPr bwMode="auto">
          <a:xfrm>
            <a:off x="729203" y="8986737"/>
            <a:ext cx="5526594" cy="1588"/>
          </a:xfrm>
          <a:prstGeom prst="line">
            <a:avLst/>
          </a:prstGeom>
          <a:noFill/>
          <a:ln w="12600">
            <a:solidFill>
              <a:srgbClr val="000000"/>
            </a:solidFill>
            <a:miter lim="800000"/>
            <a:headEnd/>
            <a:tailEnd/>
          </a:ln>
          <a:effectLst/>
        </p:spPr>
        <p:txBody>
          <a:bodyPr lIns="91732" tIns="45866" rIns="91732" bIns="45866"/>
          <a:lstStyle/>
          <a:p>
            <a:endParaRPr lang="en-GB"/>
          </a:p>
        </p:txBody>
      </p:sp>
      <p:sp>
        <p:nvSpPr>
          <p:cNvPr id="2058" name="Line 10"/>
          <p:cNvSpPr>
            <a:spLocks noChangeShapeType="1"/>
          </p:cNvSpPr>
          <p:nvPr/>
        </p:nvSpPr>
        <p:spPr bwMode="auto">
          <a:xfrm>
            <a:off x="652446" y="296965"/>
            <a:ext cx="5680109" cy="1588"/>
          </a:xfrm>
          <a:prstGeom prst="line">
            <a:avLst/>
          </a:prstGeom>
          <a:noFill/>
          <a:ln w="12600">
            <a:solidFill>
              <a:srgbClr val="000000"/>
            </a:solidFill>
            <a:miter lim="800000"/>
            <a:headEnd/>
            <a:tailEnd/>
          </a:ln>
          <a:effectLst/>
        </p:spPr>
        <p:txBody>
          <a:bodyPr lIns="91732" tIns="45866" rIns="91732" bIns="45866"/>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703263"/>
            <a:ext cx="4621213"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a:t>
            </a:fld>
            <a:endParaRPr lang="en-US"/>
          </a:p>
        </p:txBody>
      </p:sp>
    </p:spTree>
    <p:extLst>
      <p:ext uri="{BB962C8B-B14F-4D97-AF65-F5344CB8AC3E}">
        <p14:creationId xmlns:p14="http://schemas.microsoft.com/office/powerpoint/2010/main" val="1520757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7" name="Date Placeholder 6"/>
          <p:cNvSpPr>
            <a:spLocks noGrp="1"/>
          </p:cNvSpPr>
          <p:nvPr>
            <p:ph type="dt" idx="10"/>
          </p:nvPr>
        </p:nvSpPr>
        <p:spPr/>
        <p:txBody>
          <a:bodyPr/>
          <a:lstStyle/>
          <a:p>
            <a:r>
              <a:rPr lang="en-US" smtClean="0"/>
              <a:t>Jan, 2017</a:t>
            </a:r>
            <a:endParaRPr lang="en-GB" dirty="0"/>
          </a:p>
        </p:txBody>
      </p:sp>
      <p:sp>
        <p:nvSpPr>
          <p:cNvPr id="9" name="Slide Number Placeholder 8"/>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59578"/>
          </a:xfrm>
        </p:spPr>
        <p:txBody>
          <a:bodyPr/>
          <a:lstStyle/>
          <a:p>
            <a:r>
              <a:rPr lang="en-US" dirty="0" smtClean="0"/>
              <a:t>Click to edit Master title style</a:t>
            </a:r>
            <a:endParaRPr lang="en-GB" dirty="0"/>
          </a:p>
        </p:txBody>
      </p:sp>
      <p:sp>
        <p:nvSpPr>
          <p:cNvPr id="3" name="Content Placeholder 2"/>
          <p:cNvSpPr>
            <a:spLocks noGrp="1"/>
          </p:cNvSpPr>
          <p:nvPr>
            <p:ph idx="1"/>
          </p:nvPr>
        </p:nvSpPr>
        <p:spPr>
          <a:xfrm>
            <a:off x="685800" y="1475382"/>
            <a:ext cx="7770813" cy="461903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idx="10"/>
          </p:nvPr>
        </p:nvSpPr>
        <p:spPr/>
        <p:txBody>
          <a:bodyPr/>
          <a:lstStyle/>
          <a:p>
            <a:r>
              <a:rPr lang="en-US" smtClean="0"/>
              <a:t>Jan, 2017</a:t>
            </a:r>
            <a:endParaRPr lang="en-GB" dirty="0"/>
          </a:p>
        </p:txBody>
      </p:sp>
      <p:sp>
        <p:nvSpPr>
          <p:cNvPr id="7" name="Slide Number Placeholder 6"/>
          <p:cNvSpPr>
            <a:spLocks noGrp="1"/>
          </p:cNvSpPr>
          <p:nvPr>
            <p:ph type="sldNum" idx="12"/>
          </p:nvPr>
        </p:nvSpPr>
        <p:spPr/>
        <p:txBody>
          <a:bodyPr/>
          <a:lstStyle/>
          <a:p>
            <a:r>
              <a:rPr lang="en-GB" dirty="0" smtClean="0"/>
              <a:t>Slide </a:t>
            </a:r>
            <a:fld id="{D09C756B-EB39-4236-ADBB-73052B179AE4}" type="slidenum">
              <a:rPr lang="en-GB" smtClean="0"/>
              <a:pPr/>
              <a:t>‹#›</a:t>
            </a:fld>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53970"/>
          </a:xfrm>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685800" y="1480991"/>
            <a:ext cx="3808413" cy="461342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480991"/>
            <a:ext cx="3810000" cy="461342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Date Placeholder 7"/>
          <p:cNvSpPr>
            <a:spLocks noGrp="1"/>
          </p:cNvSpPr>
          <p:nvPr>
            <p:ph type="dt" idx="10"/>
          </p:nvPr>
        </p:nvSpPr>
        <p:spPr/>
        <p:txBody>
          <a:bodyPr/>
          <a:lstStyle/>
          <a:p>
            <a:r>
              <a:rPr lang="en-US" smtClean="0"/>
              <a:t>Jan, 2017</a:t>
            </a:r>
            <a:endParaRPr lang="en-GB" dirty="0"/>
          </a:p>
        </p:txBody>
      </p:sp>
      <p:sp>
        <p:nvSpPr>
          <p:cNvPr id="10" name="Slide Number Placeholder 9"/>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59579"/>
          </a:xfrm>
        </p:spPr>
        <p:txBody>
          <a:bodyPr/>
          <a:lstStyle/>
          <a:p>
            <a:r>
              <a:rPr lang="en-US" smtClean="0"/>
              <a:t>Click to edit Master title style</a:t>
            </a:r>
            <a:endParaRPr lang="en-GB"/>
          </a:p>
        </p:txBody>
      </p:sp>
      <p:sp>
        <p:nvSpPr>
          <p:cNvPr id="6" name="Date Placeholder 5"/>
          <p:cNvSpPr>
            <a:spLocks noGrp="1"/>
          </p:cNvSpPr>
          <p:nvPr>
            <p:ph type="dt" idx="10"/>
          </p:nvPr>
        </p:nvSpPr>
        <p:spPr/>
        <p:txBody>
          <a:bodyPr/>
          <a:lstStyle/>
          <a:p>
            <a:r>
              <a:rPr lang="en-US" smtClean="0"/>
              <a:t>Jan, 2017</a:t>
            </a:r>
            <a:endParaRPr lang="en-GB" dirty="0"/>
          </a:p>
        </p:txBody>
      </p:sp>
      <p:sp>
        <p:nvSpPr>
          <p:cNvPr id="8" name="Slide Number Placeholder 7"/>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7" name="Date Placeholder 6"/>
          <p:cNvSpPr>
            <a:spLocks noGrp="1"/>
          </p:cNvSpPr>
          <p:nvPr>
            <p:ph type="dt" idx="10"/>
          </p:nvPr>
        </p:nvSpPr>
        <p:spPr/>
        <p:txBody>
          <a:bodyPr/>
          <a:lstStyle/>
          <a:p>
            <a:r>
              <a:rPr lang="en-US" smtClean="0"/>
              <a:t>Jan, 2017</a:t>
            </a:r>
            <a:endParaRPr lang="en-GB" dirty="0"/>
          </a:p>
        </p:txBody>
      </p:sp>
      <p:sp>
        <p:nvSpPr>
          <p:cNvPr id="9" name="Slide Number Placeholder 8"/>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 name="Date Placeholder 9"/>
          <p:cNvSpPr>
            <a:spLocks noGrp="1"/>
          </p:cNvSpPr>
          <p:nvPr>
            <p:ph type="dt" idx="10"/>
          </p:nvPr>
        </p:nvSpPr>
        <p:spPr/>
        <p:txBody>
          <a:bodyPr/>
          <a:lstStyle/>
          <a:p>
            <a:r>
              <a:rPr lang="en-US" smtClean="0"/>
              <a:t>Jan, 2017</a:t>
            </a:r>
            <a:endParaRPr lang="en-GB" dirty="0"/>
          </a:p>
        </p:txBody>
      </p:sp>
      <p:sp>
        <p:nvSpPr>
          <p:cNvPr id="12" name="Slide Number Placeholder 11"/>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idx="10"/>
          </p:nvPr>
        </p:nvSpPr>
        <p:spPr/>
        <p:txBody>
          <a:bodyPr/>
          <a:lstStyle/>
          <a:p>
            <a:r>
              <a:rPr lang="en-US" smtClean="0"/>
              <a:t>Jan, 2017</a:t>
            </a:r>
            <a:endParaRPr lang="en-GB" dirty="0"/>
          </a:p>
        </p:txBody>
      </p:sp>
      <p:sp>
        <p:nvSpPr>
          <p:cNvPr id="7" name="Slide Number Placeholder 6"/>
          <p:cNvSpPr>
            <a:spLocks noGrp="1"/>
          </p:cNvSpPr>
          <p:nvPr>
            <p:ph type="sldNum" idx="12"/>
          </p:nvPr>
        </p:nvSpPr>
        <p:spPr/>
        <p:txBody>
          <a:bodyPr/>
          <a:lstStyle/>
          <a:p>
            <a:r>
              <a:rPr lang="en-GB" dirty="0" smtClean="0"/>
              <a:t>Slide </a:t>
            </a:r>
            <a:fld id="{D09C756B-EB39-4236-ADBB-73052B179AE4}" type="slidenum">
              <a:rPr lang="en-GB" smtClean="0"/>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2017</a:t>
            </a:r>
            <a:endParaRPr lang="en-GB" dirty="0"/>
          </a:p>
        </p:txBody>
      </p:sp>
      <p:sp>
        <p:nvSpPr>
          <p:cNvPr id="1028" name="Rectangle 4"/>
          <p:cNvSpPr>
            <a:spLocks noGrp="1" noChangeArrowheads="1"/>
          </p:cNvSpPr>
          <p:nvPr>
            <p:ph type="ftr"/>
          </p:nvPr>
        </p:nvSpPr>
        <p:spPr bwMode="auto">
          <a:xfrm>
            <a:off x="5357818" y="6475413"/>
            <a:ext cx="3184520" cy="3063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4873625" y="333375"/>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rPr>
              <a:t>802.11-17/0022r1</a:t>
            </a:r>
            <a:endPar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1" r:id="rId5"/>
    <p:sldLayoutId id="2147483653" r:id="rId6"/>
    <p:sldLayoutId id="2147483655" r:id="rId7"/>
  </p:sldLayoutIdLst>
  <p:timing>
    <p:tnLst>
      <p:par>
        <p:cTn id="1" dur="indefinite" restart="never" nodeType="tmRoot"/>
      </p:par>
    </p:tnLst>
  </p:timing>
  <p:hf hdr="0" ft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Visio_Drawing1.vsdx"/><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8.png"/><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43000"/>
            <a:ext cx="7770813" cy="1065213"/>
          </a:xfrm>
        </p:spPr>
        <p:txBody>
          <a:bodyPr/>
          <a:lstStyle/>
          <a:p>
            <a:r>
              <a:rPr lang="en-US" altLang="ja-JP" dirty="0"/>
              <a:t>Optimized Short SSW frame addressing scheme to reduce </a:t>
            </a:r>
            <a:r>
              <a:rPr lang="en-US" altLang="ja-JP" dirty="0" smtClean="0"/>
              <a:t>the </a:t>
            </a:r>
            <a:r>
              <a:rPr lang="en-US" altLang="ja-JP" dirty="0"/>
              <a:t>false positive</a:t>
            </a:r>
            <a:endParaRPr lang="en-US" dirty="0">
              <a:solidFill>
                <a:srgbClr val="FF0000"/>
              </a:solidFill>
            </a:endParaRPr>
          </a:p>
        </p:txBody>
      </p:sp>
      <p:sp>
        <p:nvSpPr>
          <p:cNvPr id="4" name="Date Placeholder 3"/>
          <p:cNvSpPr>
            <a:spLocks noGrp="1"/>
          </p:cNvSpPr>
          <p:nvPr>
            <p:ph type="dt" idx="10"/>
          </p:nvPr>
        </p:nvSpPr>
        <p:spPr/>
        <p:txBody>
          <a:bodyPr/>
          <a:lstStyle/>
          <a:p>
            <a:r>
              <a:rPr lang="en-US" smtClean="0"/>
              <a:t>Jan, 2017</a:t>
            </a:r>
            <a:endParaRPr lang="en-GB" dirty="0"/>
          </a:p>
        </p:txBody>
      </p:sp>
      <p:sp>
        <p:nvSpPr>
          <p:cNvPr id="8" name="Rectangle 2"/>
          <p:cNvSpPr txBox="1">
            <a:spLocks noChangeArrowheads="1"/>
          </p:cNvSpPr>
          <p:nvPr/>
        </p:nvSpPr>
        <p:spPr bwMode="auto">
          <a:xfrm>
            <a:off x="566058" y="2514600"/>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smtClean="0">
                <a:solidFill>
                  <a:schemeClr val="tx1"/>
                </a:solidFill>
              </a:rPr>
              <a:t>Date:</a:t>
            </a:r>
            <a:r>
              <a:rPr lang="en-GB" sz="2000" b="0" kern="0" dirty="0" smtClean="0">
                <a:solidFill>
                  <a:schemeClr val="tx1"/>
                </a:solidFill>
              </a:rPr>
              <a:t> 2017-01-04</a:t>
            </a:r>
            <a:endParaRPr lang="en-GB" sz="2000" b="0" kern="0" dirty="0">
              <a:solidFill>
                <a:schemeClr val="tx1"/>
              </a:solidFill>
            </a:endParaRPr>
          </a:p>
        </p:txBody>
      </p:sp>
      <p:graphicFrame>
        <p:nvGraphicFramePr>
          <p:cNvPr id="9" name="Object 3"/>
          <p:cNvGraphicFramePr>
            <a:graphicFrameLocks noChangeAspect="1"/>
          </p:cNvGraphicFramePr>
          <p:nvPr>
            <p:extLst>
              <p:ext uri="{D42A27DB-BD31-4B8C-83A1-F6EECF244321}">
                <p14:modId xmlns:p14="http://schemas.microsoft.com/office/powerpoint/2010/main" val="3580281557"/>
              </p:ext>
            </p:extLst>
          </p:nvPr>
        </p:nvGraphicFramePr>
        <p:xfrm>
          <a:off x="533400" y="3081677"/>
          <a:ext cx="8174038" cy="3057525"/>
        </p:xfrm>
        <a:graphic>
          <a:graphicData uri="http://schemas.openxmlformats.org/presentationml/2006/ole">
            <mc:AlternateContent xmlns:mc="http://schemas.openxmlformats.org/markup-compatibility/2006">
              <mc:Choice xmlns:v="urn:schemas-microsoft-com:vml" Requires="v">
                <p:oleObj spid="_x0000_s5258" name="Document" r:id="rId4" imgW="8164707" imgH="3052878" progId="Word.Document.8">
                  <p:embed/>
                </p:oleObj>
              </mc:Choice>
              <mc:Fallback>
                <p:oleObj name="Document" r:id="rId4" imgW="8164707" imgH="3052878" progId="Word.Document.8">
                  <p:embed/>
                  <p:pic>
                    <p:nvPicPr>
                      <p:cNvPr id="0" name=""/>
                      <p:cNvPicPr>
                        <a:picLocks noChangeAspect="1" noChangeArrowheads="1"/>
                      </p:cNvPicPr>
                      <p:nvPr/>
                    </p:nvPicPr>
                    <p:blipFill>
                      <a:blip r:embed="rId5"/>
                      <a:srcRect/>
                      <a:stretch>
                        <a:fillRect/>
                      </a:stretch>
                    </p:blipFill>
                    <p:spPr bwMode="auto">
                      <a:xfrm>
                        <a:off x="533400" y="3081677"/>
                        <a:ext cx="8174038" cy="3057525"/>
                      </a:xfrm>
                      <a:prstGeom prst="rect">
                        <a:avLst/>
                      </a:prstGeom>
                      <a:noFill/>
                      <a:extLst/>
                    </p:spPr>
                  </p:pic>
                </p:oleObj>
              </mc:Fallback>
            </mc:AlternateContent>
          </a:graphicData>
        </a:graphic>
      </p:graphicFrame>
      <p:sp>
        <p:nvSpPr>
          <p:cNvPr id="10" name="Rectangle 4"/>
          <p:cNvSpPr>
            <a:spLocks noChangeArrowheads="1"/>
          </p:cNvSpPr>
          <p:nvPr/>
        </p:nvSpPr>
        <p:spPr bwMode="auto">
          <a:xfrm>
            <a:off x="533400" y="309199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1</a:t>
            </a:fld>
            <a:endParaRPr lang="en-GB" dirty="0"/>
          </a:p>
        </p:txBody>
      </p:sp>
    </p:spTree>
    <p:extLst>
      <p:ext uri="{BB962C8B-B14F-4D97-AF65-F5344CB8AC3E}">
        <p14:creationId xmlns:p14="http://schemas.microsoft.com/office/powerpoint/2010/main" val="1442707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Integer addition scrambling</a:t>
            </a:r>
            <a:endParaRPr kumimoji="1" lang="ja-JP" altLang="en-US" dirty="0"/>
          </a:p>
        </p:txBody>
      </p:sp>
      <p:sp>
        <p:nvSpPr>
          <p:cNvPr id="6" name="コンテンツ プレースホルダー 5"/>
          <p:cNvSpPr>
            <a:spLocks noGrp="1"/>
          </p:cNvSpPr>
          <p:nvPr>
            <p:ph idx="1"/>
          </p:nvPr>
        </p:nvSpPr>
        <p:spPr>
          <a:xfrm>
            <a:off x="457200" y="1412776"/>
            <a:ext cx="8229600" cy="1612776"/>
          </a:xfrm>
        </p:spPr>
        <p:txBody>
          <a:bodyPr>
            <a:noAutofit/>
          </a:bodyPr>
          <a:lstStyle/>
          <a:p>
            <a:r>
              <a:rPr lang="en-US" altLang="ja-JP" sz="2400" dirty="0"/>
              <a:t>Add a scramble pattern to each 16bit-word of RA and TA</a:t>
            </a:r>
          </a:p>
          <a:p>
            <a:pPr lvl="1"/>
            <a:r>
              <a:rPr lang="en-US" altLang="ja-JP" sz="2400" dirty="0"/>
              <a:t>i-th word’ = (i-th word + Pattern) mod 2</a:t>
            </a:r>
            <a:r>
              <a:rPr lang="en-US" altLang="ja-JP" sz="2400" baseline="30000" dirty="0"/>
              <a:t>16</a:t>
            </a:r>
          </a:p>
          <a:p>
            <a:pPr lvl="2"/>
            <a:r>
              <a:rPr lang="en-US" altLang="ja-JP" sz="1800" dirty="0"/>
              <a:t>The additions should be integer additions instead of XOR</a:t>
            </a:r>
          </a:p>
          <a:p>
            <a:r>
              <a:rPr lang="en-US" altLang="ja-JP" sz="2400" dirty="0"/>
              <a:t>Suitable for computation with software/hardware</a:t>
            </a:r>
          </a:p>
          <a:p>
            <a:endParaRPr lang="en-US" altLang="ja-JP" sz="2400" dirty="0"/>
          </a:p>
          <a:p>
            <a:endParaRPr lang="en-US" altLang="ja-JP" sz="2400" dirty="0"/>
          </a:p>
          <a:p>
            <a:endParaRPr lang="ja-JP" altLang="en-US" sz="2400" dirty="0"/>
          </a:p>
          <a:p>
            <a:endParaRPr kumimoji="1" lang="ja-JP" altLang="en-US" sz="2000" dirty="0"/>
          </a:p>
        </p:txBody>
      </p:sp>
      <p:sp>
        <p:nvSpPr>
          <p:cNvPr id="8" name="正方形/長方形 7"/>
          <p:cNvSpPr/>
          <p:nvPr/>
        </p:nvSpPr>
        <p:spPr>
          <a:xfrm>
            <a:off x="323528" y="3962792"/>
            <a:ext cx="4472759" cy="230425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endParaRPr>
          </a:p>
        </p:txBody>
      </p:sp>
      <p:sp>
        <p:nvSpPr>
          <p:cNvPr id="9" name="テキスト ボックス 8"/>
          <p:cNvSpPr txBox="1"/>
          <p:nvPr/>
        </p:nvSpPr>
        <p:spPr>
          <a:xfrm>
            <a:off x="432549" y="4077072"/>
            <a:ext cx="3762568" cy="461665"/>
          </a:xfrm>
          <a:prstGeom prst="rect">
            <a:avLst/>
          </a:prstGeom>
          <a:noFill/>
        </p:spPr>
        <p:txBody>
          <a:bodyPr wrap="none" rtlCol="0">
            <a:spAutoFit/>
          </a:bodyPr>
          <a:lstStyle/>
          <a:p>
            <a:r>
              <a:rPr lang="en-US" altLang="ja-JP" sz="2400" dirty="0" smtClean="0">
                <a:solidFill>
                  <a:schemeClr val="tx1"/>
                </a:solidFill>
              </a:rPr>
              <a:t>BSSID = 57-89-65-58-2F-17</a:t>
            </a:r>
            <a:endParaRPr kumimoji="1" lang="ja-JP" altLang="en-US" sz="2400" dirty="0">
              <a:solidFill>
                <a:schemeClr val="tx1"/>
              </a:solidFill>
            </a:endParaRPr>
          </a:p>
        </p:txBody>
      </p:sp>
      <p:sp>
        <p:nvSpPr>
          <p:cNvPr id="10" name="テキスト ボックス 9"/>
          <p:cNvSpPr txBox="1"/>
          <p:nvPr/>
        </p:nvSpPr>
        <p:spPr>
          <a:xfrm>
            <a:off x="1461113" y="4492277"/>
            <a:ext cx="806631" cy="1200329"/>
          </a:xfrm>
          <a:prstGeom prst="rect">
            <a:avLst/>
          </a:prstGeom>
          <a:noFill/>
        </p:spPr>
        <p:txBody>
          <a:bodyPr wrap="none" rtlCol="0">
            <a:spAutoFit/>
          </a:bodyPr>
          <a:lstStyle/>
          <a:p>
            <a:pPr algn="ctr"/>
            <a:r>
              <a:rPr kumimoji="1" lang="en-US" altLang="ja-JP" sz="2400" dirty="0" smtClean="0">
                <a:solidFill>
                  <a:schemeClr val="tx1"/>
                </a:solidFill>
              </a:rPr>
              <a:t>+</a:t>
            </a:r>
          </a:p>
          <a:p>
            <a:pPr algn="ctr"/>
            <a:r>
              <a:rPr lang="en-US" altLang="ja-JP" sz="2400" dirty="0" smtClean="0">
                <a:solidFill>
                  <a:schemeClr val="tx1"/>
                </a:solidFill>
              </a:rPr>
              <a:t>5795</a:t>
            </a:r>
          </a:p>
          <a:p>
            <a:pPr algn="ctr"/>
            <a:r>
              <a:rPr kumimoji="1" lang="en-US" altLang="ja-JP" sz="2400" dirty="0" smtClean="0">
                <a:solidFill>
                  <a:schemeClr val="tx1"/>
                </a:solidFill>
              </a:rPr>
              <a:t>=</a:t>
            </a:r>
            <a:endParaRPr kumimoji="1" lang="ja-JP" altLang="en-US" sz="2400" dirty="0">
              <a:solidFill>
                <a:schemeClr val="tx1"/>
              </a:solidFill>
            </a:endParaRPr>
          </a:p>
        </p:txBody>
      </p:sp>
      <p:sp>
        <p:nvSpPr>
          <p:cNvPr id="11" name="テキスト ボックス 10"/>
          <p:cNvSpPr txBox="1"/>
          <p:nvPr/>
        </p:nvSpPr>
        <p:spPr>
          <a:xfrm>
            <a:off x="323528" y="4839543"/>
            <a:ext cx="1055097" cy="461665"/>
          </a:xfrm>
          <a:prstGeom prst="rect">
            <a:avLst/>
          </a:prstGeom>
          <a:noFill/>
        </p:spPr>
        <p:txBody>
          <a:bodyPr wrap="none" rtlCol="0">
            <a:spAutoFit/>
          </a:bodyPr>
          <a:lstStyle/>
          <a:p>
            <a:r>
              <a:rPr lang="en-US" altLang="ja-JP" sz="2400" dirty="0" smtClean="0">
                <a:solidFill>
                  <a:schemeClr val="tx1"/>
                </a:solidFill>
              </a:rPr>
              <a:t>Pattern</a:t>
            </a:r>
            <a:endParaRPr kumimoji="1" lang="ja-JP" altLang="en-US" sz="2400" dirty="0">
              <a:solidFill>
                <a:schemeClr val="tx1"/>
              </a:solidFill>
            </a:endParaRPr>
          </a:p>
        </p:txBody>
      </p:sp>
      <p:sp>
        <p:nvSpPr>
          <p:cNvPr id="12" name="テキスト ボックス 11"/>
          <p:cNvSpPr txBox="1"/>
          <p:nvPr/>
        </p:nvSpPr>
        <p:spPr>
          <a:xfrm>
            <a:off x="2267744" y="4492277"/>
            <a:ext cx="806631" cy="1200329"/>
          </a:xfrm>
          <a:prstGeom prst="rect">
            <a:avLst/>
          </a:prstGeom>
          <a:noFill/>
        </p:spPr>
        <p:txBody>
          <a:bodyPr wrap="none" rtlCol="0">
            <a:spAutoFit/>
          </a:bodyPr>
          <a:lstStyle/>
          <a:p>
            <a:pPr algn="ctr"/>
            <a:r>
              <a:rPr kumimoji="1" lang="en-US" altLang="ja-JP" sz="2400" dirty="0" smtClean="0">
                <a:solidFill>
                  <a:schemeClr val="tx1"/>
                </a:solidFill>
              </a:rPr>
              <a:t>+</a:t>
            </a:r>
          </a:p>
          <a:p>
            <a:pPr algn="ctr"/>
            <a:r>
              <a:rPr lang="en-US" altLang="ja-JP" sz="2400" dirty="0" smtClean="0">
                <a:solidFill>
                  <a:schemeClr val="tx1"/>
                </a:solidFill>
              </a:rPr>
              <a:t>5795</a:t>
            </a:r>
          </a:p>
          <a:p>
            <a:pPr algn="ctr"/>
            <a:r>
              <a:rPr kumimoji="1" lang="en-US" altLang="ja-JP" sz="2400" dirty="0">
                <a:solidFill>
                  <a:schemeClr val="tx1"/>
                </a:solidFill>
              </a:rPr>
              <a:t>=</a:t>
            </a:r>
            <a:endParaRPr kumimoji="1" lang="ja-JP" altLang="en-US" sz="2400" dirty="0">
              <a:solidFill>
                <a:schemeClr val="tx1"/>
              </a:solidFill>
            </a:endParaRPr>
          </a:p>
        </p:txBody>
      </p:sp>
      <p:sp>
        <p:nvSpPr>
          <p:cNvPr id="13" name="テキスト ボックス 12"/>
          <p:cNvSpPr txBox="1"/>
          <p:nvPr/>
        </p:nvSpPr>
        <p:spPr>
          <a:xfrm>
            <a:off x="3059832" y="4492277"/>
            <a:ext cx="806631" cy="1200329"/>
          </a:xfrm>
          <a:prstGeom prst="rect">
            <a:avLst/>
          </a:prstGeom>
          <a:noFill/>
        </p:spPr>
        <p:txBody>
          <a:bodyPr wrap="none" rtlCol="0">
            <a:spAutoFit/>
          </a:bodyPr>
          <a:lstStyle/>
          <a:p>
            <a:pPr algn="ctr"/>
            <a:r>
              <a:rPr kumimoji="1" lang="en-US" altLang="ja-JP" sz="2400" dirty="0" smtClean="0">
                <a:solidFill>
                  <a:schemeClr val="tx1"/>
                </a:solidFill>
              </a:rPr>
              <a:t>+</a:t>
            </a:r>
          </a:p>
          <a:p>
            <a:pPr algn="ctr"/>
            <a:r>
              <a:rPr lang="en-US" altLang="ja-JP" sz="2400" dirty="0" smtClean="0">
                <a:solidFill>
                  <a:schemeClr val="tx1"/>
                </a:solidFill>
              </a:rPr>
              <a:t>5795</a:t>
            </a:r>
          </a:p>
          <a:p>
            <a:pPr algn="ctr"/>
            <a:r>
              <a:rPr kumimoji="1" lang="en-US" altLang="ja-JP" sz="2400" dirty="0">
                <a:solidFill>
                  <a:schemeClr val="tx1"/>
                </a:solidFill>
              </a:rPr>
              <a:t>=</a:t>
            </a:r>
            <a:endParaRPr kumimoji="1" lang="ja-JP" altLang="en-US" sz="2400" dirty="0">
              <a:solidFill>
                <a:schemeClr val="tx1"/>
              </a:solidFill>
            </a:endParaRPr>
          </a:p>
        </p:txBody>
      </p:sp>
      <p:sp>
        <p:nvSpPr>
          <p:cNvPr id="17" name="テキスト ボックス 16"/>
          <p:cNvSpPr txBox="1"/>
          <p:nvPr/>
        </p:nvSpPr>
        <p:spPr>
          <a:xfrm>
            <a:off x="442730" y="5589240"/>
            <a:ext cx="4199226" cy="461665"/>
          </a:xfrm>
          <a:prstGeom prst="rect">
            <a:avLst/>
          </a:prstGeom>
          <a:noFill/>
        </p:spPr>
        <p:txBody>
          <a:bodyPr wrap="none" rtlCol="0">
            <a:spAutoFit/>
          </a:bodyPr>
          <a:lstStyle/>
          <a:p>
            <a:r>
              <a:rPr lang="en-US" altLang="ja-JP" sz="2400" dirty="0" smtClean="0">
                <a:solidFill>
                  <a:schemeClr val="tx1"/>
                </a:solidFill>
              </a:rPr>
              <a:t>BSSID’= AF-1E-BC-ED-86-AC</a:t>
            </a:r>
          </a:p>
        </p:txBody>
      </p:sp>
      <p:cxnSp>
        <p:nvCxnSpPr>
          <p:cNvPr id="18" name="直線コネクタ 17"/>
          <p:cNvCxnSpPr/>
          <p:nvPr/>
        </p:nvCxnSpPr>
        <p:spPr>
          <a:xfrm>
            <a:off x="1537037" y="4492277"/>
            <a:ext cx="714746" cy="0"/>
          </a:xfrm>
          <a:prstGeom prst="line">
            <a:avLst/>
          </a:prstGeom>
          <a:ln w="19050"/>
        </p:spPr>
        <p:style>
          <a:lnRef idx="1">
            <a:schemeClr val="accent1"/>
          </a:lnRef>
          <a:fillRef idx="0">
            <a:schemeClr val="accent1"/>
          </a:fillRef>
          <a:effectRef idx="0">
            <a:schemeClr val="accent1"/>
          </a:effectRef>
          <a:fontRef idx="minor">
            <a:schemeClr val="tx1"/>
          </a:fontRef>
        </p:style>
      </p:cxnSp>
      <p:graphicFrame>
        <p:nvGraphicFramePr>
          <p:cNvPr id="24" name="表 23"/>
          <p:cNvGraphicFramePr>
            <a:graphicFrameLocks noGrp="1"/>
          </p:cNvGraphicFramePr>
          <p:nvPr>
            <p:extLst/>
          </p:nvPr>
        </p:nvGraphicFramePr>
        <p:xfrm>
          <a:off x="4932040" y="3789040"/>
          <a:ext cx="4130674" cy="2651760"/>
        </p:xfrm>
        <a:graphic>
          <a:graphicData uri="http://schemas.openxmlformats.org/drawingml/2006/table">
            <a:tbl>
              <a:tblPr firstRow="1" bandRow="1">
                <a:tableStyleId>{5C22544A-7EE6-4342-B048-85BDC9FD1C3A}</a:tableStyleId>
              </a:tblPr>
              <a:tblGrid>
                <a:gridCol w="579755"/>
                <a:gridCol w="1485582"/>
                <a:gridCol w="579755"/>
                <a:gridCol w="1485582"/>
              </a:tblGrid>
              <a:tr h="0">
                <a:tc>
                  <a:txBody>
                    <a:bodyPr/>
                    <a:lstStyle/>
                    <a:p>
                      <a:pPr algn="ctr"/>
                      <a:r>
                        <a:rPr kumimoji="1" lang="en-US" altLang="ja-JP" sz="1200" dirty="0" smtClean="0"/>
                        <a:t>Seed</a:t>
                      </a:r>
                      <a:endParaRPr kumimoji="1" lang="ja-JP" altLang="en-US" sz="1200" dirty="0"/>
                    </a:p>
                  </a:txBody>
                  <a:tcPr anchor="ctr"/>
                </a:tc>
                <a:tc>
                  <a:txBody>
                    <a:bodyPr/>
                    <a:lstStyle/>
                    <a:p>
                      <a:pPr algn="ctr"/>
                      <a:r>
                        <a:rPr kumimoji="1" lang="en-US" altLang="ja-JP" sz="1200" dirty="0" smtClean="0"/>
                        <a:t>Scramble Pattern</a:t>
                      </a:r>
                      <a:br>
                        <a:rPr kumimoji="1" lang="en-US" altLang="ja-JP" sz="1200" dirty="0" smtClean="0"/>
                      </a:br>
                      <a:r>
                        <a:rPr kumimoji="1" lang="en-US" altLang="ja-JP" sz="1200" dirty="0" smtClean="0"/>
                        <a:t>(hex)</a:t>
                      </a:r>
                      <a:endParaRPr kumimoji="1" lang="ja-JP" altLang="en-US" sz="1200" dirty="0"/>
                    </a:p>
                  </a:txBody>
                  <a:tcPr anchor="ctr"/>
                </a:tc>
                <a:tc>
                  <a:txBody>
                    <a:bodyPr/>
                    <a:lstStyle/>
                    <a:p>
                      <a:pPr algn="ctr"/>
                      <a:r>
                        <a:rPr kumimoji="1" lang="en-US" altLang="ja-JP" sz="1200" dirty="0" smtClean="0"/>
                        <a:t>Seed</a:t>
                      </a:r>
                      <a:endParaRPr kumimoji="1" lang="ja-JP" altLang="en-US" sz="1200" dirty="0"/>
                    </a:p>
                  </a:txBody>
                  <a:tcPr anchor="ctr"/>
                </a:tc>
                <a:tc>
                  <a:txBody>
                    <a:bodyPr/>
                    <a:lstStyle/>
                    <a:p>
                      <a:pPr algn="ctr"/>
                      <a:r>
                        <a:rPr kumimoji="1" lang="en-US" altLang="ja-JP" sz="1200" dirty="0" smtClean="0"/>
                        <a:t>Scramble Pattern</a:t>
                      </a:r>
                      <a:br>
                        <a:rPr kumimoji="1" lang="en-US" altLang="ja-JP" sz="1200" dirty="0" smtClean="0"/>
                      </a:br>
                      <a:r>
                        <a:rPr kumimoji="1" lang="en-US" altLang="ja-JP" sz="1200" dirty="0" smtClean="0"/>
                        <a:t>(hex)</a:t>
                      </a:r>
                      <a:endParaRPr kumimoji="1" lang="ja-JP" altLang="en-US" sz="1200" dirty="0"/>
                    </a:p>
                  </a:txBody>
                  <a:tcPr anchor="ctr"/>
                </a:tc>
              </a:tr>
              <a:tr h="0">
                <a:tc>
                  <a:txBody>
                    <a:bodyPr/>
                    <a:lstStyle/>
                    <a:p>
                      <a:pPr algn="ctr"/>
                      <a:r>
                        <a:rPr kumimoji="1" lang="en-US" altLang="ja-JP" sz="1200" dirty="0" smtClean="0">
                          <a:latin typeface="+mn-lt"/>
                        </a:rPr>
                        <a:t>0</a:t>
                      </a:r>
                      <a:endParaRPr kumimoji="1" lang="ja-JP" altLang="en-US" sz="1200" dirty="0">
                        <a:latin typeface="+mn-lt"/>
                      </a:endParaRPr>
                    </a:p>
                  </a:txBody>
                  <a:tcPr anchor="ctr"/>
                </a:tc>
                <a:tc>
                  <a:txBody>
                    <a:bodyPr/>
                    <a:lstStyle/>
                    <a:p>
                      <a:pPr algn="ctr" fontAlgn="ctr"/>
                      <a:r>
                        <a:rPr lang="en-US" altLang="ja-JP" sz="1200" b="0" i="0" u="none" strike="noStrike" dirty="0">
                          <a:solidFill>
                            <a:srgbClr val="000000"/>
                          </a:solidFill>
                          <a:effectLst/>
                          <a:latin typeface="+mn-lt"/>
                        </a:rPr>
                        <a:t>0000</a:t>
                      </a:r>
                    </a:p>
                  </a:txBody>
                  <a:tcPr marL="9525" marR="9525" marT="9525" marB="0" anchor="ctr"/>
                </a:tc>
                <a:tc>
                  <a:txBody>
                    <a:bodyPr/>
                    <a:lstStyle/>
                    <a:p>
                      <a:pPr algn="ctr"/>
                      <a:r>
                        <a:rPr kumimoji="1" lang="en-US" altLang="ja-JP" sz="1200" dirty="0" smtClean="0">
                          <a:latin typeface="+mn-lt"/>
                        </a:rPr>
                        <a:t>8</a:t>
                      </a:r>
                      <a:endParaRPr kumimoji="1" lang="ja-JP" altLang="en-US" sz="1200" dirty="0">
                        <a:latin typeface="+mn-lt"/>
                      </a:endParaRPr>
                    </a:p>
                  </a:txBody>
                  <a:tcPr anchor="ctr"/>
                </a:tc>
                <a:tc>
                  <a:txBody>
                    <a:bodyPr/>
                    <a:lstStyle/>
                    <a:p>
                      <a:pPr algn="ctr" fontAlgn="ctr"/>
                      <a:r>
                        <a:rPr lang="en-US" sz="1200" b="0" i="0" u="none" strike="noStrike" dirty="0">
                          <a:solidFill>
                            <a:srgbClr val="000000"/>
                          </a:solidFill>
                          <a:effectLst/>
                          <a:latin typeface="+mn-lt"/>
                        </a:rPr>
                        <a:t>3CA8</a:t>
                      </a:r>
                    </a:p>
                  </a:txBody>
                  <a:tcPr marL="9525" marR="9525" marT="9525" marB="0" anchor="ctr"/>
                </a:tc>
              </a:tr>
              <a:tr h="0">
                <a:tc>
                  <a:txBody>
                    <a:bodyPr/>
                    <a:lstStyle/>
                    <a:p>
                      <a:pPr algn="ctr"/>
                      <a:r>
                        <a:rPr kumimoji="1" lang="en-US" altLang="ja-JP" sz="1200" dirty="0" smtClean="0">
                          <a:latin typeface="+mn-lt"/>
                        </a:rPr>
                        <a:t>1</a:t>
                      </a:r>
                      <a:endParaRPr kumimoji="1" lang="ja-JP" altLang="en-US" sz="1200" dirty="0">
                        <a:latin typeface="+mn-lt"/>
                      </a:endParaRPr>
                    </a:p>
                  </a:txBody>
                  <a:tcPr anchor="ctr"/>
                </a:tc>
                <a:tc>
                  <a:txBody>
                    <a:bodyPr/>
                    <a:lstStyle/>
                    <a:p>
                      <a:pPr algn="ctr" fontAlgn="ctr"/>
                      <a:r>
                        <a:rPr lang="en-US" altLang="ja-JP" sz="1200" b="0" i="0" u="none" strike="noStrike" dirty="0">
                          <a:solidFill>
                            <a:srgbClr val="000000"/>
                          </a:solidFill>
                          <a:effectLst/>
                          <a:latin typeface="+mn-lt"/>
                        </a:rPr>
                        <a:t>5795</a:t>
                      </a:r>
                    </a:p>
                  </a:txBody>
                  <a:tcPr marL="9525" marR="9525" marT="9525" marB="0" anchor="ctr"/>
                </a:tc>
                <a:tc>
                  <a:txBody>
                    <a:bodyPr/>
                    <a:lstStyle/>
                    <a:p>
                      <a:pPr algn="ctr"/>
                      <a:r>
                        <a:rPr kumimoji="1" lang="en-US" altLang="ja-JP" sz="1200" dirty="0" smtClean="0">
                          <a:latin typeface="+mn-lt"/>
                        </a:rPr>
                        <a:t>9</a:t>
                      </a:r>
                      <a:endParaRPr kumimoji="1" lang="ja-JP" altLang="en-US" sz="1200" dirty="0">
                        <a:latin typeface="+mn-lt"/>
                      </a:endParaRPr>
                    </a:p>
                  </a:txBody>
                  <a:tcPr anchor="ctr"/>
                </a:tc>
                <a:tc>
                  <a:txBody>
                    <a:bodyPr/>
                    <a:lstStyle/>
                    <a:p>
                      <a:pPr algn="ctr" fontAlgn="ctr"/>
                      <a:r>
                        <a:rPr lang="en-US" sz="1200" b="0" i="0" u="none" strike="noStrike" dirty="0">
                          <a:solidFill>
                            <a:srgbClr val="000000"/>
                          </a:solidFill>
                          <a:effectLst/>
                          <a:latin typeface="+mn-lt"/>
                        </a:rPr>
                        <a:t>143D</a:t>
                      </a:r>
                    </a:p>
                  </a:txBody>
                  <a:tcPr marL="9525" marR="9525" marT="9525" marB="0" anchor="ctr"/>
                </a:tc>
              </a:tr>
              <a:tr h="0">
                <a:tc>
                  <a:txBody>
                    <a:bodyPr/>
                    <a:lstStyle/>
                    <a:p>
                      <a:pPr algn="ctr"/>
                      <a:r>
                        <a:rPr kumimoji="1" lang="en-US" altLang="ja-JP" sz="1200" dirty="0" smtClean="0">
                          <a:latin typeface="+mn-lt"/>
                        </a:rPr>
                        <a:t>2</a:t>
                      </a:r>
                      <a:endParaRPr kumimoji="1" lang="ja-JP" altLang="en-US" sz="1200" dirty="0">
                        <a:latin typeface="+mn-lt"/>
                      </a:endParaRPr>
                    </a:p>
                  </a:txBody>
                  <a:tcPr anchor="ctr"/>
                </a:tc>
                <a:tc>
                  <a:txBody>
                    <a:bodyPr/>
                    <a:lstStyle/>
                    <a:p>
                      <a:pPr algn="ctr" fontAlgn="ctr"/>
                      <a:r>
                        <a:rPr lang="en-US" sz="1200" b="0" i="0" u="none" strike="noStrike" dirty="0">
                          <a:solidFill>
                            <a:srgbClr val="000000"/>
                          </a:solidFill>
                          <a:effectLst/>
                          <a:latin typeface="+mn-lt"/>
                        </a:rPr>
                        <a:t>2F2A</a:t>
                      </a:r>
                    </a:p>
                  </a:txBody>
                  <a:tcPr marL="9525" marR="9525" marT="9525" marB="0" anchor="ctr"/>
                </a:tc>
                <a:tc>
                  <a:txBody>
                    <a:bodyPr/>
                    <a:lstStyle/>
                    <a:p>
                      <a:pPr algn="ctr"/>
                      <a:r>
                        <a:rPr kumimoji="1" lang="en-US" altLang="ja-JP" sz="1200" dirty="0" smtClean="0">
                          <a:latin typeface="+mn-lt"/>
                        </a:rPr>
                        <a:t>A</a:t>
                      </a:r>
                      <a:endParaRPr kumimoji="1" lang="ja-JP" altLang="en-US" sz="1200" dirty="0">
                        <a:latin typeface="+mn-lt"/>
                      </a:endParaRPr>
                    </a:p>
                  </a:txBody>
                  <a:tcPr anchor="ctr"/>
                </a:tc>
                <a:tc>
                  <a:txBody>
                    <a:bodyPr/>
                    <a:lstStyle/>
                    <a:p>
                      <a:pPr algn="ctr" fontAlgn="ctr"/>
                      <a:r>
                        <a:rPr lang="en-US" sz="1200" b="0" i="0" u="none" strike="noStrike" dirty="0">
                          <a:solidFill>
                            <a:srgbClr val="000000"/>
                          </a:solidFill>
                          <a:effectLst/>
                          <a:latin typeface="+mn-lt"/>
                        </a:rPr>
                        <a:t>6BD2</a:t>
                      </a:r>
                    </a:p>
                  </a:txBody>
                  <a:tcPr marL="9525" marR="9525" marT="9525" marB="0" anchor="ctr"/>
                </a:tc>
              </a:tr>
              <a:tr h="0">
                <a:tc>
                  <a:txBody>
                    <a:bodyPr/>
                    <a:lstStyle/>
                    <a:p>
                      <a:pPr algn="ctr"/>
                      <a:r>
                        <a:rPr kumimoji="1" lang="en-US" altLang="ja-JP" sz="1200" dirty="0" smtClean="0">
                          <a:latin typeface="+mn-lt"/>
                        </a:rPr>
                        <a:t>3</a:t>
                      </a:r>
                      <a:endParaRPr kumimoji="1" lang="ja-JP" altLang="en-US" sz="1200" dirty="0">
                        <a:latin typeface="+mn-lt"/>
                      </a:endParaRPr>
                    </a:p>
                  </a:txBody>
                  <a:tcPr anchor="ctr"/>
                </a:tc>
                <a:tc>
                  <a:txBody>
                    <a:bodyPr/>
                    <a:lstStyle/>
                    <a:p>
                      <a:pPr algn="ctr" fontAlgn="ctr"/>
                      <a:r>
                        <a:rPr lang="en-US" sz="1200" b="0" i="0" u="none" strike="noStrike" dirty="0">
                          <a:solidFill>
                            <a:srgbClr val="000000"/>
                          </a:solidFill>
                          <a:effectLst/>
                          <a:latin typeface="+mn-lt"/>
                        </a:rPr>
                        <a:t>06BF</a:t>
                      </a:r>
                    </a:p>
                  </a:txBody>
                  <a:tcPr marL="9525" marR="9525" marT="9525" marB="0" anchor="ctr"/>
                </a:tc>
                <a:tc>
                  <a:txBody>
                    <a:bodyPr/>
                    <a:lstStyle/>
                    <a:p>
                      <a:pPr algn="ctr"/>
                      <a:r>
                        <a:rPr kumimoji="1" lang="en-US" altLang="ja-JP" sz="1200" dirty="0" smtClean="0">
                          <a:latin typeface="+mn-lt"/>
                        </a:rPr>
                        <a:t>B</a:t>
                      </a:r>
                      <a:endParaRPr kumimoji="1" lang="ja-JP" altLang="en-US" sz="1200" dirty="0">
                        <a:latin typeface="+mn-lt"/>
                      </a:endParaRPr>
                    </a:p>
                  </a:txBody>
                  <a:tcPr anchor="ctr"/>
                </a:tc>
                <a:tc>
                  <a:txBody>
                    <a:bodyPr/>
                    <a:lstStyle/>
                    <a:p>
                      <a:pPr algn="ctr" fontAlgn="ctr"/>
                      <a:r>
                        <a:rPr lang="en-US" altLang="ja-JP" sz="1200" b="0" i="0" u="none" strike="noStrike" dirty="0">
                          <a:solidFill>
                            <a:srgbClr val="000000"/>
                          </a:solidFill>
                          <a:effectLst/>
                          <a:latin typeface="+mn-lt"/>
                        </a:rPr>
                        <a:t>4367</a:t>
                      </a:r>
                    </a:p>
                  </a:txBody>
                  <a:tcPr marL="9525" marR="9525" marT="9525" marB="0" anchor="ctr"/>
                </a:tc>
              </a:tr>
              <a:tr h="0">
                <a:tc>
                  <a:txBody>
                    <a:bodyPr/>
                    <a:lstStyle/>
                    <a:p>
                      <a:pPr algn="ctr"/>
                      <a:r>
                        <a:rPr kumimoji="1" lang="en-US" altLang="ja-JP" sz="1200" dirty="0" smtClean="0">
                          <a:latin typeface="+mn-lt"/>
                        </a:rPr>
                        <a:t>4</a:t>
                      </a:r>
                      <a:endParaRPr kumimoji="1" lang="ja-JP" altLang="en-US" sz="1200" dirty="0">
                        <a:latin typeface="+mn-lt"/>
                      </a:endParaRPr>
                    </a:p>
                  </a:txBody>
                  <a:tcPr anchor="ctr"/>
                </a:tc>
                <a:tc>
                  <a:txBody>
                    <a:bodyPr/>
                    <a:lstStyle/>
                    <a:p>
                      <a:pPr algn="ctr" fontAlgn="ctr"/>
                      <a:r>
                        <a:rPr lang="en-US" sz="1200" b="0" i="0" u="none" strike="noStrike" dirty="0">
                          <a:solidFill>
                            <a:srgbClr val="000000"/>
                          </a:solidFill>
                          <a:effectLst/>
                          <a:latin typeface="+mn-lt"/>
                        </a:rPr>
                        <a:t>5E54</a:t>
                      </a:r>
                    </a:p>
                  </a:txBody>
                  <a:tcPr marL="9525" marR="9525" marT="9525" marB="0" anchor="ctr"/>
                </a:tc>
                <a:tc>
                  <a:txBody>
                    <a:bodyPr/>
                    <a:lstStyle/>
                    <a:p>
                      <a:pPr algn="ctr"/>
                      <a:r>
                        <a:rPr kumimoji="1" lang="en-US" altLang="ja-JP" sz="1200" dirty="0" smtClean="0">
                          <a:latin typeface="+mn-lt"/>
                        </a:rPr>
                        <a:t>C</a:t>
                      </a:r>
                      <a:endParaRPr kumimoji="1" lang="ja-JP" altLang="en-US" sz="1200" dirty="0">
                        <a:latin typeface="+mn-lt"/>
                      </a:endParaRPr>
                    </a:p>
                  </a:txBody>
                  <a:tcPr anchor="ctr"/>
                </a:tc>
                <a:tc>
                  <a:txBody>
                    <a:bodyPr/>
                    <a:lstStyle/>
                    <a:p>
                      <a:pPr algn="ctr" fontAlgn="ctr"/>
                      <a:r>
                        <a:rPr lang="en-US" sz="1200" b="0" i="0" u="none" strike="noStrike" dirty="0">
                          <a:solidFill>
                            <a:srgbClr val="000000"/>
                          </a:solidFill>
                          <a:effectLst/>
                          <a:latin typeface="+mn-lt"/>
                        </a:rPr>
                        <a:t>1AFC</a:t>
                      </a:r>
                    </a:p>
                  </a:txBody>
                  <a:tcPr marL="9525" marR="9525" marT="9525" marB="0" anchor="ctr"/>
                </a:tc>
              </a:tr>
              <a:tr h="0">
                <a:tc>
                  <a:txBody>
                    <a:bodyPr/>
                    <a:lstStyle/>
                    <a:p>
                      <a:pPr algn="ctr"/>
                      <a:r>
                        <a:rPr kumimoji="1" lang="en-US" altLang="ja-JP" sz="1200" dirty="0" smtClean="0">
                          <a:latin typeface="+mn-lt"/>
                        </a:rPr>
                        <a:t>5</a:t>
                      </a:r>
                      <a:endParaRPr kumimoji="1" lang="ja-JP" altLang="en-US" sz="1200" dirty="0">
                        <a:latin typeface="+mn-lt"/>
                      </a:endParaRPr>
                    </a:p>
                  </a:txBody>
                  <a:tcPr anchor="ctr"/>
                </a:tc>
                <a:tc>
                  <a:txBody>
                    <a:bodyPr/>
                    <a:lstStyle/>
                    <a:p>
                      <a:pPr algn="ctr" fontAlgn="ctr"/>
                      <a:r>
                        <a:rPr lang="en-US" sz="1200" b="0" i="0" u="none" strike="noStrike" dirty="0">
                          <a:solidFill>
                            <a:srgbClr val="000000"/>
                          </a:solidFill>
                          <a:effectLst/>
                          <a:latin typeface="+mn-lt"/>
                        </a:rPr>
                        <a:t>35E9</a:t>
                      </a:r>
                    </a:p>
                  </a:txBody>
                  <a:tcPr marL="9525" marR="9525" marT="9525" marB="0" anchor="ctr"/>
                </a:tc>
                <a:tc>
                  <a:txBody>
                    <a:bodyPr/>
                    <a:lstStyle/>
                    <a:p>
                      <a:pPr algn="ctr"/>
                      <a:r>
                        <a:rPr kumimoji="1" lang="en-US" altLang="ja-JP" sz="1200" dirty="0" smtClean="0">
                          <a:latin typeface="+mn-lt"/>
                        </a:rPr>
                        <a:t>D</a:t>
                      </a:r>
                      <a:endParaRPr kumimoji="1" lang="ja-JP" altLang="en-US" sz="1200" dirty="0">
                        <a:latin typeface="+mn-lt"/>
                      </a:endParaRPr>
                    </a:p>
                  </a:txBody>
                  <a:tcPr anchor="ctr"/>
                </a:tc>
                <a:tc>
                  <a:txBody>
                    <a:bodyPr/>
                    <a:lstStyle/>
                    <a:p>
                      <a:pPr algn="ctr" fontAlgn="ctr"/>
                      <a:r>
                        <a:rPr lang="en-US" altLang="ja-JP" sz="1200" b="0" i="0" u="none" strike="noStrike" dirty="0">
                          <a:solidFill>
                            <a:srgbClr val="000000"/>
                          </a:solidFill>
                          <a:effectLst/>
                          <a:latin typeface="+mn-lt"/>
                        </a:rPr>
                        <a:t>7291</a:t>
                      </a:r>
                    </a:p>
                  </a:txBody>
                  <a:tcPr marL="9525" marR="9525" marT="9525" marB="0" anchor="ctr"/>
                </a:tc>
              </a:tr>
              <a:tr h="0">
                <a:tc>
                  <a:txBody>
                    <a:bodyPr/>
                    <a:lstStyle/>
                    <a:p>
                      <a:pPr algn="ctr"/>
                      <a:r>
                        <a:rPr kumimoji="1" lang="en-US" altLang="ja-JP" sz="1200" dirty="0" smtClean="0">
                          <a:latin typeface="+mn-lt"/>
                        </a:rPr>
                        <a:t>6</a:t>
                      </a:r>
                      <a:endParaRPr kumimoji="1" lang="ja-JP" altLang="en-US" sz="1200" dirty="0">
                        <a:latin typeface="+mn-lt"/>
                      </a:endParaRPr>
                    </a:p>
                  </a:txBody>
                  <a:tcPr anchor="ctr"/>
                </a:tc>
                <a:tc>
                  <a:txBody>
                    <a:bodyPr/>
                    <a:lstStyle/>
                    <a:p>
                      <a:pPr algn="ctr" fontAlgn="ctr"/>
                      <a:r>
                        <a:rPr lang="en-US" sz="1200" b="0" i="0" u="none" strike="noStrike" dirty="0">
                          <a:solidFill>
                            <a:srgbClr val="000000"/>
                          </a:solidFill>
                          <a:effectLst/>
                          <a:latin typeface="+mn-lt"/>
                        </a:rPr>
                        <a:t>0D7E</a:t>
                      </a:r>
                    </a:p>
                  </a:txBody>
                  <a:tcPr marL="9525" marR="9525" marT="9525" marB="0" anchor="ctr"/>
                </a:tc>
                <a:tc>
                  <a:txBody>
                    <a:bodyPr/>
                    <a:lstStyle/>
                    <a:p>
                      <a:pPr algn="ctr"/>
                      <a:r>
                        <a:rPr kumimoji="1" lang="en-US" altLang="ja-JP" sz="1200" dirty="0" smtClean="0">
                          <a:latin typeface="+mn-lt"/>
                        </a:rPr>
                        <a:t>E</a:t>
                      </a:r>
                      <a:endParaRPr kumimoji="1" lang="ja-JP" altLang="en-US" sz="1200" dirty="0">
                        <a:latin typeface="+mn-lt"/>
                      </a:endParaRPr>
                    </a:p>
                  </a:txBody>
                  <a:tcPr anchor="ctr"/>
                </a:tc>
                <a:tc>
                  <a:txBody>
                    <a:bodyPr/>
                    <a:lstStyle/>
                    <a:p>
                      <a:pPr algn="ctr" fontAlgn="ctr"/>
                      <a:r>
                        <a:rPr lang="en-US" sz="1200" b="0" i="0" u="none" strike="noStrike" dirty="0">
                          <a:solidFill>
                            <a:srgbClr val="000000"/>
                          </a:solidFill>
                          <a:effectLst/>
                          <a:latin typeface="+mn-lt"/>
                        </a:rPr>
                        <a:t>4A26</a:t>
                      </a:r>
                    </a:p>
                  </a:txBody>
                  <a:tcPr marL="9525" marR="9525" marT="9525" marB="0" anchor="ctr"/>
                </a:tc>
              </a:tr>
              <a:tr h="0">
                <a:tc>
                  <a:txBody>
                    <a:bodyPr/>
                    <a:lstStyle/>
                    <a:p>
                      <a:pPr algn="ctr"/>
                      <a:r>
                        <a:rPr kumimoji="1" lang="en-US" altLang="ja-JP" sz="1200" dirty="0" smtClean="0">
                          <a:latin typeface="+mn-lt"/>
                        </a:rPr>
                        <a:t>7</a:t>
                      </a:r>
                      <a:endParaRPr kumimoji="1" lang="ja-JP" altLang="en-US" sz="1200" dirty="0">
                        <a:latin typeface="+mn-lt"/>
                      </a:endParaRPr>
                    </a:p>
                  </a:txBody>
                  <a:tcPr anchor="ctr"/>
                </a:tc>
                <a:tc>
                  <a:txBody>
                    <a:bodyPr/>
                    <a:lstStyle/>
                    <a:p>
                      <a:pPr algn="ctr" fontAlgn="ctr"/>
                      <a:r>
                        <a:rPr lang="en-US" altLang="ja-JP" sz="1200" b="0" i="0" u="none" strike="noStrike" dirty="0">
                          <a:solidFill>
                            <a:srgbClr val="000000"/>
                          </a:solidFill>
                          <a:effectLst/>
                          <a:latin typeface="+mn-lt"/>
                        </a:rPr>
                        <a:t>6513</a:t>
                      </a:r>
                    </a:p>
                  </a:txBody>
                  <a:tcPr marL="9525" marR="9525" marT="9525" marB="0" anchor="ctr"/>
                </a:tc>
                <a:tc>
                  <a:txBody>
                    <a:bodyPr/>
                    <a:lstStyle/>
                    <a:p>
                      <a:pPr algn="ctr"/>
                      <a:r>
                        <a:rPr kumimoji="1" lang="en-US" altLang="ja-JP" sz="1200" dirty="0" smtClean="0">
                          <a:latin typeface="+mn-lt"/>
                        </a:rPr>
                        <a:t>F</a:t>
                      </a:r>
                      <a:endParaRPr kumimoji="1" lang="ja-JP" altLang="en-US" sz="1200" dirty="0">
                        <a:latin typeface="+mn-lt"/>
                      </a:endParaRPr>
                    </a:p>
                  </a:txBody>
                  <a:tcPr anchor="ctr"/>
                </a:tc>
                <a:tc>
                  <a:txBody>
                    <a:bodyPr/>
                    <a:lstStyle/>
                    <a:p>
                      <a:pPr algn="ctr" fontAlgn="ctr"/>
                      <a:r>
                        <a:rPr lang="en-US" sz="1200" b="0" i="0" u="none" strike="noStrike" dirty="0">
                          <a:solidFill>
                            <a:srgbClr val="000000"/>
                          </a:solidFill>
                          <a:effectLst/>
                          <a:latin typeface="+mn-lt"/>
                        </a:rPr>
                        <a:t>21BB</a:t>
                      </a:r>
                    </a:p>
                  </a:txBody>
                  <a:tcPr marL="9525" marR="9525" marT="9525" marB="0" anchor="ctr"/>
                </a:tc>
              </a:tr>
            </a:tbl>
          </a:graphicData>
        </a:graphic>
      </p:graphicFrame>
      <p:cxnSp>
        <p:nvCxnSpPr>
          <p:cNvPr id="27" name="直線コネクタ 26"/>
          <p:cNvCxnSpPr/>
          <p:nvPr/>
        </p:nvCxnSpPr>
        <p:spPr>
          <a:xfrm>
            <a:off x="2336789" y="4492277"/>
            <a:ext cx="714746"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3156299" y="4483991"/>
            <a:ext cx="714746"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29" name="コンテンツ プレースホルダー 5"/>
          <p:cNvSpPr txBox="1">
            <a:spLocks/>
          </p:cNvSpPr>
          <p:nvPr/>
        </p:nvSpPr>
        <p:spPr>
          <a:xfrm>
            <a:off x="4788024" y="3112368"/>
            <a:ext cx="4320480" cy="46064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r>
              <a:rPr lang="en-US" altLang="ja-JP" sz="2000" dirty="0" smtClean="0"/>
              <a:t>Recommended scramble patterns</a:t>
            </a:r>
          </a:p>
          <a:p>
            <a:pPr lvl="1"/>
            <a:r>
              <a:rPr lang="en-US" altLang="ja-JP" sz="1800" dirty="0" smtClean="0"/>
              <a:t>Pattern = (0x5795 * seed) mod 2</a:t>
            </a:r>
            <a:r>
              <a:rPr lang="en-US" altLang="ja-JP" sz="1800" baseline="30000" dirty="0" smtClean="0"/>
              <a:t>15</a:t>
            </a:r>
            <a:endParaRPr lang="en-US" altLang="ja-JP" sz="2000" dirty="0" smtClean="0"/>
          </a:p>
          <a:p>
            <a:endParaRPr lang="ja-JP" altLang="en-US" sz="2000" dirty="0"/>
          </a:p>
        </p:txBody>
      </p:sp>
      <p:sp>
        <p:nvSpPr>
          <p:cNvPr id="19" name="Date Placeholder 3"/>
          <p:cNvSpPr>
            <a:spLocks noGrp="1"/>
          </p:cNvSpPr>
          <p:nvPr>
            <p:ph type="dt" idx="10"/>
          </p:nvPr>
        </p:nvSpPr>
        <p:spPr>
          <a:xfrm>
            <a:off x="696912" y="333375"/>
            <a:ext cx="1874823" cy="273050"/>
          </a:xfrm>
        </p:spPr>
        <p:txBody>
          <a:bodyPr/>
          <a:lstStyle/>
          <a:p>
            <a:r>
              <a:rPr lang="en-US" smtClean="0"/>
              <a:t>Jan, 2017</a:t>
            </a:r>
            <a:endParaRPr lang="en-GB"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10</a:t>
            </a:fld>
            <a:endParaRPr lang="en-GB" dirty="0"/>
          </a:p>
        </p:txBody>
      </p:sp>
    </p:spTree>
    <p:extLst>
      <p:ext uri="{BB962C8B-B14F-4D97-AF65-F5344CB8AC3E}">
        <p14:creationId xmlns:p14="http://schemas.microsoft.com/office/powerpoint/2010/main" val="13619992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solidFill>
                  <a:schemeClr val="tx1"/>
                </a:solidFill>
              </a:rPr>
              <a:t>Receiver procedure (+ collision rate)</a:t>
            </a:r>
            <a:endParaRPr kumimoji="1" lang="ja-JP" altLang="en-US" dirty="0">
              <a:solidFill>
                <a:schemeClr val="tx1"/>
              </a:solidFill>
            </a:endParaRPr>
          </a:p>
        </p:txBody>
      </p:sp>
      <p:sp>
        <p:nvSpPr>
          <p:cNvPr id="31" name="角丸四角形 30"/>
          <p:cNvSpPr/>
          <p:nvPr/>
        </p:nvSpPr>
        <p:spPr>
          <a:xfrm>
            <a:off x="107504" y="1633485"/>
            <a:ext cx="3384376" cy="351139"/>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600" dirty="0" smtClean="0">
                <a:solidFill>
                  <a:schemeClr val="tx1"/>
                </a:solidFill>
              </a:rPr>
              <a:t>When Assoc. </a:t>
            </a:r>
            <a:endParaRPr kumimoji="1" lang="ja-JP" altLang="en-US" sz="1600" dirty="0">
              <a:solidFill>
                <a:schemeClr val="tx1"/>
              </a:solidFill>
            </a:endParaRPr>
          </a:p>
        </p:txBody>
      </p:sp>
      <p:sp>
        <p:nvSpPr>
          <p:cNvPr id="32" name="角丸四角形 31"/>
          <p:cNvSpPr/>
          <p:nvPr/>
        </p:nvSpPr>
        <p:spPr>
          <a:xfrm>
            <a:off x="107504" y="2292449"/>
            <a:ext cx="3384376" cy="58376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600" dirty="0" smtClean="0">
                <a:solidFill>
                  <a:schemeClr val="tx1"/>
                </a:solidFill>
              </a:rPr>
              <a:t>Construct </a:t>
            </a:r>
            <a:r>
              <a:rPr lang="en-US" altLang="ja-JP" sz="1600" dirty="0" smtClean="0">
                <a:solidFill>
                  <a:schemeClr val="tx1"/>
                </a:solidFill>
              </a:rPr>
              <a:t>SS-BSSID</a:t>
            </a:r>
            <a:r>
              <a:rPr kumimoji="1" lang="en-US" altLang="ja-JP" sz="1600" dirty="0" smtClean="0">
                <a:solidFill>
                  <a:schemeClr val="tx1"/>
                </a:solidFill>
              </a:rPr>
              <a:t> table</a:t>
            </a:r>
          </a:p>
          <a:p>
            <a:pPr algn="ctr"/>
            <a:r>
              <a:rPr lang="en-US" altLang="ja-JP" sz="1600" dirty="0" smtClean="0">
                <a:solidFill>
                  <a:schemeClr val="tx1"/>
                </a:solidFill>
              </a:rPr>
              <a:t>for SI=0to15</a:t>
            </a:r>
            <a:endParaRPr kumimoji="1" lang="ja-JP" altLang="en-US" sz="1600" dirty="0">
              <a:solidFill>
                <a:schemeClr val="tx1"/>
              </a:solidFill>
            </a:endParaRPr>
          </a:p>
        </p:txBody>
      </p:sp>
      <p:cxnSp>
        <p:nvCxnSpPr>
          <p:cNvPr id="33" name="直線矢印コネクタ 32"/>
          <p:cNvCxnSpPr>
            <a:stCxn id="31" idx="2"/>
            <a:endCxn id="32" idx="0"/>
          </p:cNvCxnSpPr>
          <p:nvPr/>
        </p:nvCxnSpPr>
        <p:spPr>
          <a:xfrm>
            <a:off x="1799692" y="1984624"/>
            <a:ext cx="0" cy="307825"/>
          </a:xfrm>
          <a:prstGeom prst="straightConnector1">
            <a:avLst/>
          </a:prstGeom>
          <a:ln>
            <a:tailEnd type="arrow"/>
          </a:ln>
        </p:spPr>
        <p:style>
          <a:lnRef idx="1">
            <a:schemeClr val="accent3"/>
          </a:lnRef>
          <a:fillRef idx="2">
            <a:schemeClr val="accent3"/>
          </a:fillRef>
          <a:effectRef idx="1">
            <a:schemeClr val="accent3"/>
          </a:effectRef>
          <a:fontRef idx="minor">
            <a:schemeClr val="dk1"/>
          </a:fontRef>
        </p:style>
      </p:cxnSp>
      <p:sp>
        <p:nvSpPr>
          <p:cNvPr id="34" name="角丸四角形 33"/>
          <p:cNvSpPr/>
          <p:nvPr/>
        </p:nvSpPr>
        <p:spPr>
          <a:xfrm>
            <a:off x="173935" y="3356992"/>
            <a:ext cx="3367951" cy="3722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solidFill>
                  <a:schemeClr val="tx1"/>
                </a:solidFill>
              </a:rPr>
              <a:t>Receives SSSW packet</a:t>
            </a:r>
            <a:endParaRPr kumimoji="1" lang="ja-JP" altLang="en-US" sz="1600" dirty="0">
              <a:solidFill>
                <a:schemeClr val="tx1"/>
              </a:solidFill>
            </a:endParaRPr>
          </a:p>
        </p:txBody>
      </p:sp>
      <p:sp>
        <p:nvSpPr>
          <p:cNvPr id="35" name="角丸四角形 34"/>
          <p:cNvSpPr/>
          <p:nvPr/>
        </p:nvSpPr>
        <p:spPr>
          <a:xfrm>
            <a:off x="173935" y="4037096"/>
            <a:ext cx="3367951" cy="76005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solidFill>
                  <a:schemeClr val="tx1"/>
                </a:solidFill>
              </a:rPr>
              <a:t>(1) </a:t>
            </a:r>
            <a:r>
              <a:rPr kumimoji="1" lang="en-US" altLang="ja-JP" sz="1600" dirty="0" smtClean="0">
                <a:solidFill>
                  <a:schemeClr val="tx1"/>
                </a:solidFill>
              </a:rPr>
              <a:t>Check if the received SS-BSSID matches to the current SS-BSSID according to the received seed</a:t>
            </a:r>
            <a:endParaRPr kumimoji="1" lang="ja-JP" altLang="en-US" sz="1600" dirty="0">
              <a:solidFill>
                <a:schemeClr val="tx1"/>
              </a:solidFill>
            </a:endParaRPr>
          </a:p>
        </p:txBody>
      </p:sp>
      <p:cxnSp>
        <p:nvCxnSpPr>
          <p:cNvPr id="36" name="直線矢印コネクタ 35"/>
          <p:cNvCxnSpPr>
            <a:stCxn id="34" idx="2"/>
            <a:endCxn id="35" idx="0"/>
          </p:cNvCxnSpPr>
          <p:nvPr/>
        </p:nvCxnSpPr>
        <p:spPr>
          <a:xfrm>
            <a:off x="1857911" y="3729272"/>
            <a:ext cx="0" cy="307824"/>
          </a:xfrm>
          <a:prstGeom prst="straightConnector1">
            <a:avLst/>
          </a:prstGeom>
          <a:ln>
            <a:tailEnd type="arrow"/>
          </a:ln>
        </p:spPr>
        <p:style>
          <a:lnRef idx="1">
            <a:schemeClr val="accent1"/>
          </a:lnRef>
          <a:fillRef idx="2">
            <a:schemeClr val="accent1"/>
          </a:fillRef>
          <a:effectRef idx="1">
            <a:schemeClr val="accent1"/>
          </a:effectRef>
          <a:fontRef idx="minor">
            <a:schemeClr val="dk1"/>
          </a:fontRef>
        </p:style>
      </p:cxnSp>
      <p:sp>
        <p:nvSpPr>
          <p:cNvPr id="37" name="正方形/長方形 36"/>
          <p:cNvSpPr/>
          <p:nvPr/>
        </p:nvSpPr>
        <p:spPr>
          <a:xfrm>
            <a:off x="38276" y="1561477"/>
            <a:ext cx="3525612" cy="150765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41" name="角丸四角形 40"/>
          <p:cNvSpPr/>
          <p:nvPr/>
        </p:nvSpPr>
        <p:spPr>
          <a:xfrm>
            <a:off x="173934" y="5088054"/>
            <a:ext cx="3367951" cy="50118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solidFill>
                  <a:schemeClr val="tx1"/>
                </a:solidFill>
              </a:rPr>
              <a:t>Check AID</a:t>
            </a:r>
            <a:endParaRPr kumimoji="1" lang="ja-JP" altLang="en-US" sz="1600" dirty="0">
              <a:solidFill>
                <a:schemeClr val="tx1"/>
              </a:solidFill>
            </a:endParaRPr>
          </a:p>
        </p:txBody>
      </p:sp>
      <p:cxnSp>
        <p:nvCxnSpPr>
          <p:cNvPr id="42" name="直線矢印コネクタ 41"/>
          <p:cNvCxnSpPr>
            <a:stCxn id="35" idx="2"/>
            <a:endCxn id="41" idx="0"/>
          </p:cNvCxnSpPr>
          <p:nvPr/>
        </p:nvCxnSpPr>
        <p:spPr>
          <a:xfrm flipH="1">
            <a:off x="1857910" y="4797152"/>
            <a:ext cx="1" cy="290902"/>
          </a:xfrm>
          <a:prstGeom prst="straightConnector1">
            <a:avLst/>
          </a:prstGeom>
          <a:ln>
            <a:tailEnd type="arrow"/>
          </a:ln>
        </p:spPr>
        <p:style>
          <a:lnRef idx="1">
            <a:schemeClr val="accent1"/>
          </a:lnRef>
          <a:fillRef idx="2">
            <a:schemeClr val="accent1"/>
          </a:fillRef>
          <a:effectRef idx="1">
            <a:schemeClr val="accent1"/>
          </a:effectRef>
          <a:fontRef idx="minor">
            <a:schemeClr val="dk1"/>
          </a:fontRef>
        </p:style>
      </p:cxnSp>
      <p:cxnSp>
        <p:nvCxnSpPr>
          <p:cNvPr id="45" name="直線矢印コネクタ 44"/>
          <p:cNvCxnSpPr>
            <a:stCxn id="41" idx="2"/>
          </p:cNvCxnSpPr>
          <p:nvPr/>
        </p:nvCxnSpPr>
        <p:spPr>
          <a:xfrm>
            <a:off x="1857910" y="5589240"/>
            <a:ext cx="1" cy="290902"/>
          </a:xfrm>
          <a:prstGeom prst="straightConnector1">
            <a:avLst/>
          </a:prstGeom>
          <a:ln>
            <a:tailEnd type="arrow"/>
          </a:ln>
        </p:spPr>
        <p:style>
          <a:lnRef idx="1">
            <a:schemeClr val="accent1"/>
          </a:lnRef>
          <a:fillRef idx="2">
            <a:schemeClr val="accent1"/>
          </a:fillRef>
          <a:effectRef idx="1">
            <a:schemeClr val="accent1"/>
          </a:effectRef>
          <a:fontRef idx="minor">
            <a:schemeClr val="dk1"/>
          </a:fontRef>
        </p:style>
      </p:cxnSp>
      <p:sp>
        <p:nvSpPr>
          <p:cNvPr id="85" name="正方形/長方形 84"/>
          <p:cNvSpPr/>
          <p:nvPr/>
        </p:nvSpPr>
        <p:spPr>
          <a:xfrm>
            <a:off x="3635896" y="1738494"/>
            <a:ext cx="5508104" cy="4140226"/>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solidFill>
                <a:schemeClr val="tx1"/>
              </a:solidFill>
            </a:endParaRPr>
          </a:p>
        </p:txBody>
      </p:sp>
      <mc:AlternateContent xmlns:mc="http://schemas.openxmlformats.org/markup-compatibility/2006">
        <mc:Choice xmlns:a14="http://schemas.microsoft.com/office/drawing/2010/main" Requires="a14">
          <p:sp>
            <p:nvSpPr>
              <p:cNvPr id="121" name="テキスト ボックス 120"/>
              <p:cNvSpPr txBox="1"/>
              <p:nvPr/>
            </p:nvSpPr>
            <p:spPr>
              <a:xfrm>
                <a:off x="3927164" y="5247955"/>
                <a:ext cx="4644008" cy="420436"/>
              </a:xfrm>
              <a:prstGeom prst="rect">
                <a:avLst/>
              </a:prstGeom>
              <a:noFill/>
            </p:spPr>
            <p:txBody>
              <a:bodyPr wrap="square" rtlCol="0">
                <a:spAutoFit/>
              </a:bodyPr>
              <a:lstStyle/>
              <a:p>
                <a14:m>
                  <m:oMath xmlns:m="http://schemas.openxmlformats.org/officeDocument/2006/math">
                    <m:r>
                      <a:rPr kumimoji="1" lang="en-US" altLang="ja-JP" sz="1400" b="0" i="1" smtClean="0">
                        <a:solidFill>
                          <a:schemeClr val="tx1"/>
                        </a:solidFill>
                        <a:latin typeface="Cambria Math"/>
                      </a:rPr>
                      <m:t>𝑝</m:t>
                    </m:r>
                    <m:d>
                      <m:dPr>
                        <m:ctrlPr>
                          <a:rPr kumimoji="1" lang="en-US" altLang="ja-JP" sz="1400" b="0" i="1" smtClean="0">
                            <a:solidFill>
                              <a:schemeClr val="tx1"/>
                            </a:solidFill>
                            <a:latin typeface="Cambria Math" panose="02040503050406030204" pitchFamily="18" charset="0"/>
                          </a:rPr>
                        </m:ctrlPr>
                      </m:dPr>
                      <m:e>
                        <m:r>
                          <a:rPr kumimoji="1" lang="en-US" altLang="ja-JP" sz="1400" b="0" i="1" smtClean="0">
                            <a:solidFill>
                              <a:schemeClr val="tx1"/>
                            </a:solidFill>
                            <a:latin typeface="Cambria Math"/>
                          </a:rPr>
                          <m:t>𝑛</m:t>
                        </m:r>
                        <m:r>
                          <a:rPr kumimoji="1" lang="en-US" altLang="ja-JP" sz="1400" b="0" i="1" smtClean="0">
                            <a:solidFill>
                              <a:schemeClr val="tx1"/>
                            </a:solidFill>
                            <a:latin typeface="Cambria Math"/>
                          </a:rPr>
                          <m:t>,</m:t>
                        </m:r>
                        <m:r>
                          <a:rPr kumimoji="1" lang="en-US" altLang="ja-JP" sz="1400" b="0" i="1" smtClean="0">
                            <a:solidFill>
                              <a:schemeClr val="tx1"/>
                            </a:solidFill>
                            <a:latin typeface="Cambria Math"/>
                          </a:rPr>
                          <m:t>𝑏</m:t>
                        </m:r>
                        <m:r>
                          <a:rPr kumimoji="1" lang="en-US" altLang="ja-JP" sz="1400" b="0" i="1" smtClean="0">
                            <a:solidFill>
                              <a:schemeClr val="tx1"/>
                            </a:solidFill>
                            <a:latin typeface="Cambria Math"/>
                          </a:rPr>
                          <m:t>,</m:t>
                        </m:r>
                        <m:r>
                          <a:rPr kumimoji="1" lang="en-US" altLang="ja-JP" sz="1400" b="0" i="1" smtClean="0">
                            <a:solidFill>
                              <a:schemeClr val="tx1"/>
                            </a:solidFill>
                            <a:latin typeface="Cambria Math"/>
                          </a:rPr>
                          <m:t>𝐻</m:t>
                        </m:r>
                        <m:r>
                          <a:rPr kumimoji="1" lang="en-US" altLang="ja-JP" sz="1400" b="0" i="1" smtClean="0">
                            <a:solidFill>
                              <a:schemeClr val="tx1"/>
                            </a:solidFill>
                            <a:latin typeface="Cambria Math"/>
                          </a:rPr>
                          <m:t>, </m:t>
                        </m:r>
                        <m:r>
                          <a:rPr kumimoji="1" lang="en-US" altLang="ja-JP" sz="1400" b="0" i="1" smtClean="0">
                            <a:solidFill>
                              <a:schemeClr val="tx1"/>
                            </a:solidFill>
                            <a:latin typeface="Cambria Math"/>
                          </a:rPr>
                          <m:t>𝐽</m:t>
                        </m:r>
                        <m:r>
                          <a:rPr kumimoji="1" lang="en-US" altLang="ja-JP" sz="1400" b="0" i="1" smtClean="0">
                            <a:solidFill>
                              <a:schemeClr val="tx1"/>
                            </a:solidFill>
                            <a:latin typeface="Cambria Math"/>
                          </a:rPr>
                          <m:t> </m:t>
                        </m:r>
                      </m:e>
                    </m:d>
                    <m:r>
                      <a:rPr kumimoji="1" lang="en-US" altLang="ja-JP" sz="1400" b="0" i="1" smtClean="0">
                        <a:solidFill>
                          <a:schemeClr val="tx1"/>
                        </a:solidFill>
                        <a:latin typeface="Cambria Math"/>
                        <a:ea typeface="Cambria Math"/>
                      </a:rPr>
                      <m:t>≈1−</m:t>
                    </m:r>
                    <m:sSup>
                      <m:sSupPr>
                        <m:ctrlPr>
                          <a:rPr lang="en-US" altLang="ja-JP" sz="1400" i="1">
                            <a:solidFill>
                              <a:schemeClr val="tx1"/>
                            </a:solidFill>
                            <a:latin typeface="Cambria Math" panose="02040503050406030204" pitchFamily="18" charset="0"/>
                          </a:rPr>
                        </m:ctrlPr>
                      </m:sSupPr>
                      <m:e>
                        <m:r>
                          <a:rPr lang="en-US" altLang="ja-JP" sz="1400" i="1" smtClean="0">
                            <a:solidFill>
                              <a:schemeClr val="tx1"/>
                            </a:solidFill>
                            <a:latin typeface="Cambria Math"/>
                          </a:rPr>
                          <m:t> </m:t>
                        </m:r>
                        <m:r>
                          <a:rPr lang="en-US" altLang="ja-JP" sz="1400" i="1">
                            <a:solidFill>
                              <a:schemeClr val="tx1"/>
                            </a:solidFill>
                            <a:latin typeface="Cambria Math"/>
                          </a:rPr>
                          <m:t>(</m:t>
                        </m:r>
                        <m:f>
                          <m:fPr>
                            <m:ctrlPr>
                              <a:rPr lang="en-US" altLang="ja-JP" sz="1400" i="1">
                                <a:solidFill>
                                  <a:schemeClr val="tx1"/>
                                </a:solidFill>
                                <a:latin typeface="Cambria Math" panose="02040503050406030204" pitchFamily="18" charset="0"/>
                              </a:rPr>
                            </m:ctrlPr>
                          </m:fPr>
                          <m:num>
                            <m:r>
                              <a:rPr lang="en-US" altLang="ja-JP" sz="1400" b="0" i="1" smtClean="0">
                                <a:solidFill>
                                  <a:schemeClr val="tx1"/>
                                </a:solidFill>
                                <a:latin typeface="Cambria Math"/>
                              </a:rPr>
                              <m:t>𝐽</m:t>
                            </m:r>
                            <m:r>
                              <a:rPr lang="en-US" altLang="ja-JP" sz="1400" i="1">
                                <a:solidFill>
                                  <a:schemeClr val="tx1"/>
                                </a:solidFill>
                                <a:latin typeface="Cambria Math"/>
                              </a:rPr>
                              <m:t>−1</m:t>
                            </m:r>
                          </m:num>
                          <m:den>
                            <m:r>
                              <a:rPr lang="en-US" altLang="ja-JP" sz="1400" i="1" smtClean="0">
                                <a:solidFill>
                                  <a:schemeClr val="tx1"/>
                                </a:solidFill>
                                <a:latin typeface="Cambria Math"/>
                              </a:rPr>
                              <m:t>𝐽</m:t>
                            </m:r>
                          </m:den>
                        </m:f>
                        <m:r>
                          <a:rPr lang="en-US" altLang="ja-JP" sz="1400" b="0" i="1" smtClean="0">
                            <a:solidFill>
                              <a:schemeClr val="tx1"/>
                            </a:solidFill>
                            <a:latin typeface="Cambria Math"/>
                          </a:rPr>
                          <m:t>+</m:t>
                        </m:r>
                        <m:f>
                          <m:fPr>
                            <m:ctrlPr>
                              <a:rPr lang="en-US" altLang="ja-JP" sz="1400" i="1">
                                <a:solidFill>
                                  <a:schemeClr val="tx1"/>
                                </a:solidFill>
                                <a:latin typeface="Cambria Math" panose="02040503050406030204" pitchFamily="18" charset="0"/>
                              </a:rPr>
                            </m:ctrlPr>
                          </m:fPr>
                          <m:num>
                            <m:r>
                              <a:rPr lang="en-US" altLang="ja-JP" sz="1400" i="1">
                                <a:solidFill>
                                  <a:schemeClr val="tx1"/>
                                </a:solidFill>
                                <a:latin typeface="Cambria Math"/>
                              </a:rPr>
                              <m:t>1</m:t>
                            </m:r>
                          </m:num>
                          <m:den>
                            <m:r>
                              <a:rPr lang="en-US" altLang="ja-JP" sz="1400" b="0" i="1" smtClean="0">
                                <a:solidFill>
                                  <a:schemeClr val="tx1"/>
                                </a:solidFill>
                                <a:latin typeface="Cambria Math"/>
                              </a:rPr>
                              <m:t>𝐽</m:t>
                            </m:r>
                          </m:den>
                        </m:f>
                        <m:f>
                          <m:fPr>
                            <m:ctrlPr>
                              <a:rPr lang="en-US" altLang="ja-JP" sz="1400" i="1">
                                <a:solidFill>
                                  <a:schemeClr val="tx1"/>
                                </a:solidFill>
                                <a:latin typeface="Cambria Math" panose="02040503050406030204" pitchFamily="18" charset="0"/>
                              </a:rPr>
                            </m:ctrlPr>
                          </m:fPr>
                          <m:num>
                            <m:r>
                              <a:rPr lang="en-US" altLang="ja-JP" sz="1400" b="0" i="1" smtClean="0">
                                <a:solidFill>
                                  <a:schemeClr val="tx1"/>
                                </a:solidFill>
                                <a:latin typeface="Cambria Math"/>
                              </a:rPr>
                              <m:t>𝑛</m:t>
                            </m:r>
                          </m:num>
                          <m:den>
                            <m:r>
                              <a:rPr lang="en-US" altLang="ja-JP" sz="1400" b="0" i="1" smtClean="0">
                                <a:solidFill>
                                  <a:schemeClr val="tx1"/>
                                </a:solidFill>
                                <a:latin typeface="Cambria Math"/>
                              </a:rPr>
                              <m:t>𝐻</m:t>
                            </m:r>
                          </m:den>
                        </m:f>
                        <m:r>
                          <a:rPr lang="en-US" altLang="ja-JP" sz="1400" i="1">
                            <a:solidFill>
                              <a:schemeClr val="tx1"/>
                            </a:solidFill>
                            <a:latin typeface="Cambria Math"/>
                          </a:rPr>
                          <m:t>)</m:t>
                        </m:r>
                      </m:e>
                      <m:sup>
                        <m:r>
                          <a:rPr lang="en-US" altLang="ja-JP" sz="1400" i="1">
                            <a:solidFill>
                              <a:schemeClr val="tx1"/>
                            </a:solidFill>
                            <a:latin typeface="Cambria Math"/>
                          </a:rPr>
                          <m:t>𝑏</m:t>
                        </m:r>
                        <m:r>
                          <a:rPr lang="en-US" altLang="ja-JP" sz="1400" i="1">
                            <a:solidFill>
                              <a:schemeClr val="tx1"/>
                            </a:solidFill>
                            <a:latin typeface="Cambria Math"/>
                          </a:rPr>
                          <m:t>−1</m:t>
                        </m:r>
                      </m:sup>
                    </m:sSup>
                  </m:oMath>
                </a14:m>
                <a:r>
                  <a:rPr kumimoji="1" lang="en-US" altLang="ja-JP" sz="1400" dirty="0" smtClean="0">
                    <a:solidFill>
                      <a:schemeClr val="tx1"/>
                    </a:solidFill>
                  </a:rPr>
                  <a:t> where </a:t>
                </a:r>
                <a14:m>
                  <m:oMath xmlns:m="http://schemas.openxmlformats.org/officeDocument/2006/math">
                    <m:r>
                      <a:rPr kumimoji="1" lang="en-US" altLang="ja-JP" sz="1400" b="0" i="1" smtClean="0">
                        <a:solidFill>
                          <a:schemeClr val="tx1"/>
                        </a:solidFill>
                        <a:latin typeface="Cambria Math"/>
                      </a:rPr>
                      <m:t>𝐻</m:t>
                    </m:r>
                    <m:r>
                      <a:rPr kumimoji="1" lang="en-US" altLang="ja-JP" sz="1400" b="0" i="1" smtClean="0">
                        <a:solidFill>
                          <a:schemeClr val="tx1"/>
                        </a:solidFill>
                        <a:latin typeface="Cambria Math"/>
                      </a:rPr>
                      <m:t>=</m:t>
                    </m:r>
                    <m:sSup>
                      <m:sSupPr>
                        <m:ctrlPr>
                          <a:rPr kumimoji="1" lang="en-US" altLang="ja-JP" sz="1400" b="0" i="1" smtClean="0">
                            <a:solidFill>
                              <a:schemeClr val="tx1"/>
                            </a:solidFill>
                            <a:latin typeface="Cambria Math" panose="02040503050406030204" pitchFamily="18" charset="0"/>
                          </a:rPr>
                        </m:ctrlPr>
                      </m:sSupPr>
                      <m:e>
                        <m:r>
                          <a:rPr kumimoji="1" lang="en-US" altLang="ja-JP" sz="1400" b="0" i="1" smtClean="0">
                            <a:solidFill>
                              <a:schemeClr val="tx1"/>
                            </a:solidFill>
                            <a:latin typeface="Cambria Math"/>
                          </a:rPr>
                          <m:t>2</m:t>
                        </m:r>
                      </m:e>
                      <m:sup>
                        <m:r>
                          <a:rPr kumimoji="1" lang="en-US" altLang="ja-JP" sz="1400" b="0" i="1" smtClean="0">
                            <a:solidFill>
                              <a:schemeClr val="tx1"/>
                            </a:solidFill>
                            <a:latin typeface="Cambria Math"/>
                          </a:rPr>
                          <m:t>8</m:t>
                        </m:r>
                      </m:sup>
                    </m:sSup>
                    <m:r>
                      <a:rPr lang="en-US" altLang="ja-JP" sz="1400" i="1">
                        <a:solidFill>
                          <a:schemeClr val="tx1"/>
                        </a:solidFill>
                        <a:latin typeface="Cambria Math"/>
                      </a:rPr>
                      <m:t>,</m:t>
                    </m:r>
                    <m:r>
                      <a:rPr lang="en-US" altLang="ja-JP" sz="1400" b="0" i="1" smtClean="0">
                        <a:solidFill>
                          <a:schemeClr val="tx1"/>
                        </a:solidFill>
                        <a:latin typeface="Cambria Math"/>
                      </a:rPr>
                      <m:t>𝐽</m:t>
                    </m:r>
                    <m:r>
                      <a:rPr lang="en-US" altLang="ja-JP" sz="1400" i="1">
                        <a:solidFill>
                          <a:schemeClr val="tx1"/>
                        </a:solidFill>
                        <a:latin typeface="Cambria Math"/>
                      </a:rPr>
                      <m:t>=</m:t>
                    </m:r>
                    <m:sSup>
                      <m:sSupPr>
                        <m:ctrlPr>
                          <a:rPr lang="en-US" altLang="ja-JP" sz="1400" i="1">
                            <a:solidFill>
                              <a:schemeClr val="tx1"/>
                            </a:solidFill>
                            <a:latin typeface="Cambria Math" panose="02040503050406030204" pitchFamily="18" charset="0"/>
                          </a:rPr>
                        </m:ctrlPr>
                      </m:sSupPr>
                      <m:e>
                        <m:r>
                          <a:rPr lang="en-US" altLang="ja-JP" sz="1400" i="1">
                            <a:solidFill>
                              <a:schemeClr val="tx1"/>
                            </a:solidFill>
                            <a:latin typeface="Cambria Math"/>
                          </a:rPr>
                          <m:t>2</m:t>
                        </m:r>
                      </m:e>
                      <m:sup>
                        <m:r>
                          <a:rPr lang="en-US" altLang="ja-JP" sz="1400" b="0" i="1" smtClean="0">
                            <a:solidFill>
                              <a:schemeClr val="tx1"/>
                            </a:solidFill>
                            <a:latin typeface="Cambria Math"/>
                          </a:rPr>
                          <m:t>10</m:t>
                        </m:r>
                      </m:sup>
                    </m:sSup>
                  </m:oMath>
                </a14:m>
                <a:endParaRPr kumimoji="1" lang="ja-JP" altLang="en-US" sz="1400" dirty="0">
                  <a:solidFill>
                    <a:schemeClr val="tx1"/>
                  </a:solidFill>
                </a:endParaRPr>
              </a:p>
            </p:txBody>
          </p:sp>
        </mc:Choice>
        <mc:Fallback>
          <p:sp>
            <p:nvSpPr>
              <p:cNvPr id="121" name="テキスト ボックス 120"/>
              <p:cNvSpPr txBox="1">
                <a:spLocks noRot="1" noChangeAspect="1" noMove="1" noResize="1" noEditPoints="1" noAdjustHandles="1" noChangeArrowheads="1" noChangeShapeType="1" noTextEdit="1"/>
              </p:cNvSpPr>
              <p:nvPr/>
            </p:nvSpPr>
            <p:spPr>
              <a:xfrm>
                <a:off x="3927164" y="5247955"/>
                <a:ext cx="4644008" cy="420436"/>
              </a:xfrm>
              <a:prstGeom prst="rect">
                <a:avLst/>
              </a:prstGeom>
              <a:blipFill rotWithShape="0">
                <a:blip r:embed="rId2"/>
                <a:stretch>
                  <a:fillRect b="-1449"/>
                </a:stretch>
              </a:blipFill>
            </p:spPr>
            <p:txBody>
              <a:bodyPr/>
              <a:lstStyle/>
              <a:p>
                <a:r>
                  <a:rPr lang="en-US">
                    <a:noFill/>
                  </a:rPr>
                  <a:t> </a:t>
                </a:r>
              </a:p>
            </p:txBody>
          </p:sp>
        </mc:Fallback>
      </mc:AlternateContent>
      <p:sp>
        <p:nvSpPr>
          <p:cNvPr id="124" name="テキスト ボックス 123"/>
          <p:cNvSpPr txBox="1"/>
          <p:nvPr/>
        </p:nvSpPr>
        <p:spPr>
          <a:xfrm>
            <a:off x="3563888" y="1923117"/>
            <a:ext cx="5580112" cy="3385542"/>
          </a:xfrm>
          <a:prstGeom prst="rect">
            <a:avLst/>
          </a:prstGeom>
          <a:noFill/>
        </p:spPr>
        <p:txBody>
          <a:bodyPr wrap="square" rtlCol="0">
            <a:spAutoFit/>
          </a:bodyPr>
          <a:lstStyle/>
          <a:p>
            <a:r>
              <a:rPr lang="en-US" altLang="ja-JP" dirty="0" smtClean="0">
                <a:solidFill>
                  <a:schemeClr val="tx1"/>
                </a:solidFill>
              </a:rPr>
              <a:t>The false positive probability per transmission is:</a:t>
            </a:r>
          </a:p>
          <a:p>
            <a:endParaRPr lang="en-US" altLang="ja-JP" dirty="0" smtClean="0">
              <a:solidFill>
                <a:schemeClr val="tx1"/>
              </a:solidFill>
            </a:endParaRPr>
          </a:p>
          <a:p>
            <a:endParaRPr kumimoji="1" lang="en-US" altLang="ja-JP" sz="1400" dirty="0" smtClean="0">
              <a:solidFill>
                <a:schemeClr val="tx1"/>
              </a:solidFill>
            </a:endParaRPr>
          </a:p>
          <a:p>
            <a:r>
              <a:rPr lang="en-US" altLang="ja-JP" sz="1600" dirty="0">
                <a:solidFill>
                  <a:schemeClr val="tx1"/>
                </a:solidFill>
              </a:rPr>
              <a:t> </a:t>
            </a:r>
            <a:r>
              <a:rPr lang="en-US" altLang="ja-JP" sz="1600" dirty="0" smtClean="0">
                <a:solidFill>
                  <a:schemeClr val="tx1"/>
                </a:solidFill>
              </a:rPr>
              <a:t>  The rate is </a:t>
            </a:r>
            <a:r>
              <a:rPr lang="en-US" altLang="ja-JP" sz="1600" u="sng" dirty="0" smtClean="0">
                <a:solidFill>
                  <a:schemeClr val="tx1"/>
                </a:solidFill>
              </a:rPr>
              <a:t>independent from the Addressing scheme</a:t>
            </a:r>
            <a:r>
              <a:rPr lang="en-US" altLang="ja-JP" sz="1600" dirty="0" smtClean="0">
                <a:solidFill>
                  <a:schemeClr val="tx1"/>
                </a:solidFill>
              </a:rPr>
              <a:t> and</a:t>
            </a:r>
            <a:br>
              <a:rPr lang="en-US" altLang="ja-JP" sz="1600" dirty="0" smtClean="0">
                <a:solidFill>
                  <a:schemeClr val="tx1"/>
                </a:solidFill>
              </a:rPr>
            </a:br>
            <a:r>
              <a:rPr lang="en-US" altLang="ja-JP" sz="1600" dirty="0" smtClean="0">
                <a:solidFill>
                  <a:schemeClr val="tx1"/>
                </a:solidFill>
              </a:rPr>
              <a:t> the number of STAs. The rate can be seemed as the upper limit.</a:t>
            </a:r>
          </a:p>
          <a:p>
            <a:endParaRPr kumimoji="1" lang="en-US" altLang="ja-JP" sz="1600" dirty="0" smtClean="0">
              <a:solidFill>
                <a:schemeClr val="tx1"/>
              </a:solidFill>
            </a:endParaRPr>
          </a:p>
          <a:p>
            <a:r>
              <a:rPr kumimoji="1" lang="en-US" altLang="ja-JP" sz="1600" dirty="0" smtClean="0">
                <a:solidFill>
                  <a:schemeClr val="tx1"/>
                </a:solidFill>
              </a:rPr>
              <a:t>Combined with some Addressing scheme, additional reduction </a:t>
            </a:r>
            <a:br>
              <a:rPr kumimoji="1" lang="en-US" altLang="ja-JP" sz="1600" dirty="0" smtClean="0">
                <a:solidFill>
                  <a:schemeClr val="tx1"/>
                </a:solidFill>
              </a:rPr>
            </a:br>
            <a:r>
              <a:rPr kumimoji="1" lang="en-US" altLang="ja-JP" sz="1600" dirty="0" smtClean="0">
                <a:solidFill>
                  <a:schemeClr val="tx1"/>
                </a:solidFill>
              </a:rPr>
              <a:t>of collision rate may be achieved.</a:t>
            </a:r>
          </a:p>
          <a:p>
            <a:endParaRPr lang="en-US" altLang="ja-JP" sz="1600" dirty="0">
              <a:solidFill>
                <a:schemeClr val="tx1"/>
              </a:solidFill>
            </a:endParaRPr>
          </a:p>
          <a:p>
            <a:r>
              <a:rPr kumimoji="1" lang="en-US" altLang="ja-JP" sz="1600" dirty="0" smtClean="0">
                <a:solidFill>
                  <a:schemeClr val="tx1"/>
                </a:solidFill>
              </a:rPr>
              <a:t>For example, when we use the dual AID with BSS AID scheme[4], the collision rate will be:</a:t>
            </a:r>
            <a:endParaRPr kumimoji="1" lang="en-US" altLang="ja-JP" sz="1600" dirty="0">
              <a:solidFill>
                <a:schemeClr val="tx1"/>
              </a:solidFill>
            </a:endParaRPr>
          </a:p>
        </p:txBody>
      </p:sp>
      <mc:AlternateContent xmlns:mc="http://schemas.openxmlformats.org/markup-compatibility/2006">
        <mc:Choice xmlns:a14="http://schemas.microsoft.com/office/drawing/2010/main" Requires="a14">
          <p:sp>
            <p:nvSpPr>
              <p:cNvPr id="55" name="テキスト ボックス 54"/>
              <p:cNvSpPr txBox="1"/>
              <p:nvPr/>
            </p:nvSpPr>
            <p:spPr>
              <a:xfrm>
                <a:off x="3944912" y="2642557"/>
                <a:ext cx="4536504" cy="467307"/>
              </a:xfrm>
              <a:prstGeom prst="rect">
                <a:avLst/>
              </a:prstGeom>
              <a:noFill/>
            </p:spPr>
            <p:txBody>
              <a:bodyPr wrap="square" rtlCol="0">
                <a:spAutoFit/>
              </a:bodyPr>
              <a:lstStyle/>
              <a:p>
                <a14:m>
                  <m:oMath xmlns:m="http://schemas.openxmlformats.org/officeDocument/2006/math">
                    <m:r>
                      <a:rPr kumimoji="1" lang="en-US" altLang="ja-JP" sz="1600" b="0" i="1" smtClean="0">
                        <a:solidFill>
                          <a:schemeClr val="tx1"/>
                        </a:solidFill>
                        <a:latin typeface="Cambria Math"/>
                      </a:rPr>
                      <m:t>𝑝</m:t>
                    </m:r>
                    <m:d>
                      <m:dPr>
                        <m:ctrlPr>
                          <a:rPr kumimoji="1" lang="en-US" altLang="ja-JP" sz="1600" b="0" i="1" smtClean="0">
                            <a:solidFill>
                              <a:schemeClr val="tx1"/>
                            </a:solidFill>
                            <a:latin typeface="Cambria Math" panose="02040503050406030204" pitchFamily="18" charset="0"/>
                          </a:rPr>
                        </m:ctrlPr>
                      </m:dPr>
                      <m:e>
                        <m:r>
                          <a:rPr kumimoji="1" lang="en-US" altLang="ja-JP" sz="1600" b="0" i="1" smtClean="0">
                            <a:solidFill>
                              <a:schemeClr val="tx1"/>
                            </a:solidFill>
                            <a:latin typeface="Cambria Math"/>
                          </a:rPr>
                          <m:t>𝑏</m:t>
                        </m:r>
                        <m:r>
                          <a:rPr kumimoji="1" lang="en-US" altLang="ja-JP" sz="1600" b="0" i="1" smtClean="0">
                            <a:solidFill>
                              <a:schemeClr val="tx1"/>
                            </a:solidFill>
                            <a:latin typeface="Cambria Math"/>
                          </a:rPr>
                          <m:t>,</m:t>
                        </m:r>
                        <m:r>
                          <a:rPr kumimoji="1" lang="en-US" altLang="ja-JP" sz="1600" b="0" i="1" smtClean="0">
                            <a:solidFill>
                              <a:schemeClr val="tx1"/>
                            </a:solidFill>
                            <a:latin typeface="Cambria Math"/>
                          </a:rPr>
                          <m:t>𝐽</m:t>
                        </m:r>
                        <m:r>
                          <a:rPr kumimoji="1" lang="en-US" altLang="ja-JP" sz="1600" b="0" i="1" smtClean="0">
                            <a:solidFill>
                              <a:schemeClr val="tx1"/>
                            </a:solidFill>
                            <a:latin typeface="Cambria Math"/>
                          </a:rPr>
                          <m:t> </m:t>
                        </m:r>
                      </m:e>
                    </m:d>
                    <m:r>
                      <a:rPr kumimoji="1" lang="en-US" altLang="ja-JP" sz="1600" b="0" i="1" smtClean="0">
                        <a:solidFill>
                          <a:schemeClr val="tx1"/>
                        </a:solidFill>
                        <a:latin typeface="Cambria Math"/>
                      </a:rPr>
                      <m:t>=</m:t>
                    </m:r>
                    <m:r>
                      <a:rPr kumimoji="1" lang="en-US" altLang="ja-JP" sz="1600" b="0" i="1" smtClean="0">
                        <a:solidFill>
                          <a:schemeClr val="tx1"/>
                        </a:solidFill>
                        <a:latin typeface="Cambria Math"/>
                        <a:ea typeface="Cambria Math"/>
                      </a:rPr>
                      <m:t>1−</m:t>
                    </m:r>
                    <m:sSup>
                      <m:sSupPr>
                        <m:ctrlPr>
                          <a:rPr lang="en-US" altLang="ja-JP" sz="1600" i="1">
                            <a:solidFill>
                              <a:schemeClr val="tx1"/>
                            </a:solidFill>
                            <a:latin typeface="Cambria Math" panose="02040503050406030204" pitchFamily="18" charset="0"/>
                          </a:rPr>
                        </m:ctrlPr>
                      </m:sSupPr>
                      <m:e>
                        <m:r>
                          <a:rPr lang="en-US" altLang="ja-JP" sz="1600" i="1" smtClean="0">
                            <a:solidFill>
                              <a:schemeClr val="tx1"/>
                            </a:solidFill>
                            <a:latin typeface="Cambria Math"/>
                          </a:rPr>
                          <m:t> </m:t>
                        </m:r>
                        <m:r>
                          <a:rPr lang="en-US" altLang="ja-JP" sz="1600" i="1">
                            <a:solidFill>
                              <a:schemeClr val="tx1"/>
                            </a:solidFill>
                            <a:latin typeface="Cambria Math"/>
                          </a:rPr>
                          <m:t>(</m:t>
                        </m:r>
                        <m:f>
                          <m:fPr>
                            <m:ctrlPr>
                              <a:rPr lang="en-US" altLang="ja-JP" sz="1600" i="1">
                                <a:solidFill>
                                  <a:schemeClr val="tx1"/>
                                </a:solidFill>
                                <a:latin typeface="Cambria Math" panose="02040503050406030204" pitchFamily="18" charset="0"/>
                              </a:rPr>
                            </m:ctrlPr>
                          </m:fPr>
                          <m:num>
                            <m:r>
                              <a:rPr lang="en-US" altLang="ja-JP" sz="1600" b="0" i="1" smtClean="0">
                                <a:solidFill>
                                  <a:schemeClr val="tx1"/>
                                </a:solidFill>
                                <a:latin typeface="Cambria Math"/>
                              </a:rPr>
                              <m:t>𝐽</m:t>
                            </m:r>
                            <m:r>
                              <a:rPr lang="en-US" altLang="ja-JP" sz="1600" i="1">
                                <a:solidFill>
                                  <a:schemeClr val="tx1"/>
                                </a:solidFill>
                                <a:latin typeface="Cambria Math"/>
                              </a:rPr>
                              <m:t>−1</m:t>
                            </m:r>
                          </m:num>
                          <m:den>
                            <m:r>
                              <a:rPr lang="en-US" altLang="ja-JP" sz="1600" i="1" smtClean="0">
                                <a:solidFill>
                                  <a:schemeClr val="tx1"/>
                                </a:solidFill>
                                <a:latin typeface="Cambria Math"/>
                              </a:rPr>
                              <m:t>𝐽</m:t>
                            </m:r>
                          </m:den>
                        </m:f>
                        <m:r>
                          <a:rPr lang="en-US" altLang="ja-JP" sz="1600" i="1">
                            <a:solidFill>
                              <a:schemeClr val="tx1"/>
                            </a:solidFill>
                            <a:latin typeface="Cambria Math"/>
                          </a:rPr>
                          <m:t>)</m:t>
                        </m:r>
                      </m:e>
                      <m:sup>
                        <m:r>
                          <a:rPr lang="en-US" altLang="ja-JP" sz="1600" i="1">
                            <a:solidFill>
                              <a:schemeClr val="tx1"/>
                            </a:solidFill>
                            <a:latin typeface="Cambria Math"/>
                          </a:rPr>
                          <m:t>𝑏</m:t>
                        </m:r>
                        <m:r>
                          <a:rPr lang="en-US" altLang="ja-JP" sz="1600" i="1">
                            <a:solidFill>
                              <a:schemeClr val="tx1"/>
                            </a:solidFill>
                            <a:latin typeface="Cambria Math"/>
                          </a:rPr>
                          <m:t>−1</m:t>
                        </m:r>
                      </m:sup>
                    </m:sSup>
                  </m:oMath>
                </a14:m>
                <a:r>
                  <a:rPr kumimoji="1" lang="en-US" altLang="ja-JP" sz="1600" dirty="0" smtClean="0">
                    <a:solidFill>
                      <a:schemeClr val="tx1"/>
                    </a:solidFill>
                  </a:rPr>
                  <a:t>, where  </a:t>
                </a:r>
                <a14:m>
                  <m:oMath xmlns:m="http://schemas.openxmlformats.org/officeDocument/2006/math">
                    <m:r>
                      <a:rPr lang="en-US" altLang="ja-JP" sz="1600" b="0" i="1" smtClean="0">
                        <a:solidFill>
                          <a:schemeClr val="tx1"/>
                        </a:solidFill>
                        <a:latin typeface="Cambria Math"/>
                      </a:rPr>
                      <m:t>𝐽</m:t>
                    </m:r>
                    <m:r>
                      <a:rPr lang="en-US" altLang="ja-JP" sz="1600" i="1">
                        <a:solidFill>
                          <a:schemeClr val="tx1"/>
                        </a:solidFill>
                        <a:latin typeface="Cambria Math"/>
                      </a:rPr>
                      <m:t>=</m:t>
                    </m:r>
                    <m:sSup>
                      <m:sSupPr>
                        <m:ctrlPr>
                          <a:rPr lang="en-US" altLang="ja-JP" sz="1600" i="1">
                            <a:solidFill>
                              <a:schemeClr val="tx1"/>
                            </a:solidFill>
                            <a:latin typeface="Cambria Math" panose="02040503050406030204" pitchFamily="18" charset="0"/>
                          </a:rPr>
                        </m:ctrlPr>
                      </m:sSupPr>
                      <m:e>
                        <m:r>
                          <a:rPr lang="en-US" altLang="ja-JP" sz="1600" i="1">
                            <a:solidFill>
                              <a:schemeClr val="tx1"/>
                            </a:solidFill>
                            <a:latin typeface="Cambria Math"/>
                          </a:rPr>
                          <m:t>2</m:t>
                        </m:r>
                      </m:e>
                      <m:sup>
                        <m:r>
                          <a:rPr lang="en-US" altLang="ja-JP" sz="1600" b="0" i="1" smtClean="0">
                            <a:solidFill>
                              <a:schemeClr val="tx1"/>
                            </a:solidFill>
                            <a:latin typeface="Cambria Math"/>
                          </a:rPr>
                          <m:t>10</m:t>
                        </m:r>
                      </m:sup>
                    </m:sSup>
                  </m:oMath>
                </a14:m>
                <a:endParaRPr kumimoji="1" lang="ja-JP" altLang="en-US" sz="1600" dirty="0">
                  <a:solidFill>
                    <a:schemeClr val="tx1"/>
                  </a:solidFill>
                </a:endParaRPr>
              </a:p>
            </p:txBody>
          </p:sp>
        </mc:Choice>
        <mc:Fallback>
          <p:sp>
            <p:nvSpPr>
              <p:cNvPr id="55" name="テキスト ボックス 54"/>
              <p:cNvSpPr txBox="1">
                <a:spLocks noRot="1" noChangeAspect="1" noMove="1" noResize="1" noEditPoints="1" noAdjustHandles="1" noChangeArrowheads="1" noChangeShapeType="1" noTextEdit="1"/>
              </p:cNvSpPr>
              <p:nvPr/>
            </p:nvSpPr>
            <p:spPr>
              <a:xfrm>
                <a:off x="3944912" y="2642557"/>
                <a:ext cx="4536504" cy="467307"/>
              </a:xfrm>
              <a:prstGeom prst="rect">
                <a:avLst/>
              </a:prstGeom>
              <a:blipFill rotWithShape="0">
                <a:blip r:embed="rId3"/>
                <a:stretch>
                  <a:fillRect b="-2597"/>
                </a:stretch>
              </a:blipFill>
            </p:spPr>
            <p:txBody>
              <a:bodyPr/>
              <a:lstStyle/>
              <a:p>
                <a:r>
                  <a:rPr lang="en-US">
                    <a:noFill/>
                  </a:rPr>
                  <a:t> </a:t>
                </a:r>
              </a:p>
            </p:txBody>
          </p:sp>
        </mc:Fallback>
      </mc:AlternateContent>
      <p:sp>
        <p:nvSpPr>
          <p:cNvPr id="21" name="角丸四角形 40"/>
          <p:cNvSpPr/>
          <p:nvPr/>
        </p:nvSpPr>
        <p:spPr>
          <a:xfrm>
            <a:off x="123928" y="5897852"/>
            <a:ext cx="3367951" cy="50118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600" dirty="0" smtClean="0">
                <a:solidFill>
                  <a:schemeClr val="tx1"/>
                </a:solidFill>
              </a:rPr>
              <a:t>Finished</a:t>
            </a:r>
            <a:endParaRPr kumimoji="1" lang="ja-JP" altLang="en-US" sz="1600" dirty="0">
              <a:solidFill>
                <a:schemeClr val="tx1"/>
              </a:solidFill>
            </a:endParaRPr>
          </a:p>
        </p:txBody>
      </p:sp>
      <p:sp>
        <p:nvSpPr>
          <p:cNvPr id="22" name="Date Placeholder 3"/>
          <p:cNvSpPr>
            <a:spLocks noGrp="1"/>
          </p:cNvSpPr>
          <p:nvPr>
            <p:ph type="dt" idx="10"/>
          </p:nvPr>
        </p:nvSpPr>
        <p:spPr>
          <a:xfrm>
            <a:off x="696912" y="333375"/>
            <a:ext cx="1874823" cy="273050"/>
          </a:xfrm>
        </p:spPr>
        <p:txBody>
          <a:bodyPr/>
          <a:lstStyle/>
          <a:p>
            <a:r>
              <a:rPr lang="en-US" smtClean="0">
                <a:solidFill>
                  <a:schemeClr val="tx1"/>
                </a:solidFill>
              </a:rPr>
              <a:t>Jan, 2017</a:t>
            </a:r>
            <a:endParaRPr lang="en-GB" dirty="0">
              <a:solidFill>
                <a:schemeClr val="tx1"/>
              </a:solidFill>
            </a:endParaRPr>
          </a:p>
        </p:txBody>
      </p:sp>
      <p:sp>
        <p:nvSpPr>
          <p:cNvPr id="3" name="Slide Number Placeholder 2"/>
          <p:cNvSpPr>
            <a:spLocks noGrp="1"/>
          </p:cNvSpPr>
          <p:nvPr>
            <p:ph type="sldNum" idx="12"/>
          </p:nvPr>
        </p:nvSpPr>
        <p:spPr/>
        <p:txBody>
          <a:bodyPr/>
          <a:lstStyle/>
          <a:p>
            <a:r>
              <a:rPr lang="en-GB" smtClean="0">
                <a:solidFill>
                  <a:schemeClr val="tx1"/>
                </a:solidFill>
              </a:rPr>
              <a:t>Slide </a:t>
            </a:r>
            <a:fld id="{D09C756B-EB39-4236-ADBB-73052B179AE4}" type="slidenum">
              <a:rPr lang="en-GB" smtClean="0">
                <a:solidFill>
                  <a:schemeClr val="tx1"/>
                </a:solidFill>
              </a:rPr>
              <a:pPr/>
              <a:t>11</a:t>
            </a:fld>
            <a:endParaRPr lang="en-GB" dirty="0">
              <a:solidFill>
                <a:schemeClr val="tx1"/>
              </a:solidFill>
            </a:endParaRPr>
          </a:p>
        </p:txBody>
      </p:sp>
    </p:spTree>
    <p:extLst>
      <p:ext uri="{BB962C8B-B14F-4D97-AF65-F5344CB8AC3E}">
        <p14:creationId xmlns:p14="http://schemas.microsoft.com/office/powerpoint/2010/main" val="26504869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C</a:t>
            </a:r>
            <a:r>
              <a:rPr kumimoji="1" lang="en-US" altLang="ja-JP" dirty="0" smtClean="0"/>
              <a:t>ollision probability analysis</a:t>
            </a:r>
            <a:endParaRPr kumimoji="1" lang="ja-JP" altLang="en-US" dirty="0"/>
          </a:p>
        </p:txBody>
      </p:sp>
      <p:sp>
        <p:nvSpPr>
          <p:cNvPr id="6" name="コンテンツ プレースホルダー 5"/>
          <p:cNvSpPr>
            <a:spLocks noGrp="1"/>
          </p:cNvSpPr>
          <p:nvPr>
            <p:ph idx="1"/>
          </p:nvPr>
        </p:nvSpPr>
        <p:spPr>
          <a:xfrm>
            <a:off x="457200" y="1240161"/>
            <a:ext cx="8229600" cy="748679"/>
          </a:xfrm>
        </p:spPr>
        <p:txBody>
          <a:bodyPr>
            <a:noAutofit/>
          </a:bodyPr>
          <a:lstStyle/>
          <a:p>
            <a:r>
              <a:rPr lang="en-US" altLang="ja-JP" sz="2400" dirty="0" smtClean="0"/>
              <a:t>Collision probability will be less than 1% with 10bit SS-BSSID for 8 BSSs and any number of STAs. </a:t>
            </a: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45352" y="1950542"/>
            <a:ext cx="4288908" cy="2197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545352" y="4208421"/>
            <a:ext cx="4288908" cy="2197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テキスト ボックス 6"/>
          <p:cNvSpPr txBox="1"/>
          <p:nvPr/>
        </p:nvSpPr>
        <p:spPr>
          <a:xfrm>
            <a:off x="3850010" y="3706268"/>
            <a:ext cx="696024" cy="338554"/>
          </a:xfrm>
          <a:prstGeom prst="rect">
            <a:avLst/>
          </a:prstGeom>
          <a:noFill/>
        </p:spPr>
        <p:txBody>
          <a:bodyPr wrap="none" rtlCol="0">
            <a:spAutoFit/>
          </a:bodyPr>
          <a:lstStyle/>
          <a:p>
            <a:r>
              <a:rPr kumimoji="1" lang="en-US" altLang="ja-JP" sz="1600" dirty="0" smtClean="0">
                <a:solidFill>
                  <a:srgbClr val="FF0000"/>
                </a:solidFill>
              </a:rPr>
              <a:t>0.00%</a:t>
            </a:r>
            <a:endParaRPr kumimoji="1" lang="ja-JP" altLang="en-US" sz="1600" dirty="0">
              <a:solidFill>
                <a:srgbClr val="FF0000"/>
              </a:solidFill>
            </a:endParaRPr>
          </a:p>
        </p:txBody>
      </p:sp>
      <p:sp>
        <p:nvSpPr>
          <p:cNvPr id="16" name="テキスト ボックス 15"/>
          <p:cNvSpPr txBox="1"/>
          <p:nvPr/>
        </p:nvSpPr>
        <p:spPr>
          <a:xfrm>
            <a:off x="8242498" y="3652988"/>
            <a:ext cx="696024" cy="338554"/>
          </a:xfrm>
          <a:prstGeom prst="rect">
            <a:avLst/>
          </a:prstGeom>
          <a:noFill/>
        </p:spPr>
        <p:txBody>
          <a:bodyPr wrap="none" rtlCol="0">
            <a:spAutoFit/>
          </a:bodyPr>
          <a:lstStyle/>
          <a:p>
            <a:r>
              <a:rPr kumimoji="1" lang="en-US" altLang="ja-JP" sz="1600" dirty="0" smtClean="0">
                <a:solidFill>
                  <a:srgbClr val="FF0000"/>
                </a:solidFill>
              </a:rPr>
              <a:t>0.10%</a:t>
            </a:r>
            <a:endParaRPr kumimoji="1" lang="ja-JP" altLang="en-US" sz="1600" dirty="0">
              <a:solidFill>
                <a:srgbClr val="FF0000"/>
              </a:solidFill>
            </a:endParaRPr>
          </a:p>
        </p:txBody>
      </p:sp>
      <p:sp>
        <p:nvSpPr>
          <p:cNvPr id="17" name="テキスト ボックス 16"/>
          <p:cNvSpPr txBox="1"/>
          <p:nvPr/>
        </p:nvSpPr>
        <p:spPr>
          <a:xfrm>
            <a:off x="3850010" y="5915261"/>
            <a:ext cx="696024" cy="338554"/>
          </a:xfrm>
          <a:prstGeom prst="rect">
            <a:avLst/>
          </a:prstGeom>
          <a:noFill/>
        </p:spPr>
        <p:txBody>
          <a:bodyPr wrap="none" rtlCol="0">
            <a:spAutoFit/>
          </a:bodyPr>
          <a:lstStyle/>
          <a:p>
            <a:r>
              <a:rPr kumimoji="1" lang="en-US" altLang="ja-JP" sz="1600" dirty="0" smtClean="0">
                <a:solidFill>
                  <a:srgbClr val="FF0000"/>
                </a:solidFill>
              </a:rPr>
              <a:t>0.39%</a:t>
            </a:r>
            <a:endParaRPr kumimoji="1" lang="ja-JP" altLang="en-US" sz="1600" dirty="0">
              <a:solidFill>
                <a:srgbClr val="FF0000"/>
              </a:solidFill>
            </a:endParaRPr>
          </a:p>
        </p:txBody>
      </p:sp>
      <p:sp>
        <p:nvSpPr>
          <p:cNvPr id="18" name="テキスト ボックス 17"/>
          <p:cNvSpPr txBox="1"/>
          <p:nvPr/>
        </p:nvSpPr>
        <p:spPr>
          <a:xfrm>
            <a:off x="8242498" y="5912475"/>
            <a:ext cx="696024" cy="338554"/>
          </a:xfrm>
          <a:prstGeom prst="rect">
            <a:avLst/>
          </a:prstGeom>
          <a:noFill/>
        </p:spPr>
        <p:txBody>
          <a:bodyPr wrap="none" rtlCol="0">
            <a:spAutoFit/>
          </a:bodyPr>
          <a:lstStyle/>
          <a:p>
            <a:r>
              <a:rPr kumimoji="1" lang="en-US" altLang="ja-JP" sz="1600" dirty="0" smtClean="0">
                <a:solidFill>
                  <a:srgbClr val="FF0000"/>
                </a:solidFill>
              </a:rPr>
              <a:t>0.68%</a:t>
            </a:r>
            <a:endParaRPr kumimoji="1" lang="ja-JP" altLang="en-US" sz="1600" dirty="0">
              <a:solidFill>
                <a:srgbClr val="FF0000"/>
              </a:solidFill>
            </a:endParaRPr>
          </a:p>
        </p:txBody>
      </p:sp>
      <p:pic>
        <p:nvPicPr>
          <p:cNvPr id="921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507" y="1903163"/>
            <a:ext cx="4259035" cy="2304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19"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44368" y="1901030"/>
            <a:ext cx="4259035" cy="2308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9969" y="4205156"/>
            <a:ext cx="4259035" cy="2304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1"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44368" y="4200889"/>
            <a:ext cx="4259035" cy="2308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Date Placeholder 3"/>
          <p:cNvSpPr>
            <a:spLocks noGrp="1"/>
          </p:cNvSpPr>
          <p:nvPr>
            <p:ph type="dt" idx="10"/>
          </p:nvPr>
        </p:nvSpPr>
        <p:spPr>
          <a:xfrm>
            <a:off x="696912" y="333375"/>
            <a:ext cx="1874823" cy="273050"/>
          </a:xfrm>
        </p:spPr>
        <p:txBody>
          <a:bodyPr/>
          <a:lstStyle/>
          <a:p>
            <a:r>
              <a:rPr lang="en-US" smtClean="0"/>
              <a:t>Jan, 2017</a:t>
            </a:r>
            <a:endParaRPr lang="en-GB"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12</a:t>
            </a:fld>
            <a:endParaRPr lang="en-GB" dirty="0"/>
          </a:p>
        </p:txBody>
      </p:sp>
    </p:spTree>
    <p:extLst>
      <p:ext uri="{BB962C8B-B14F-4D97-AF65-F5344CB8AC3E}">
        <p14:creationId xmlns:p14="http://schemas.microsoft.com/office/powerpoint/2010/main" val="14725080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en-US" altLang="ja-JP" sz="4000" dirty="0" smtClean="0"/>
              <a:t>Conclusion</a:t>
            </a:r>
            <a:endParaRPr kumimoji="1" lang="ja-JP" altLang="en-US" sz="4000" dirty="0"/>
          </a:p>
        </p:txBody>
      </p:sp>
      <p:sp>
        <p:nvSpPr>
          <p:cNvPr id="32" name="コンテンツ プレースホルダー 2"/>
          <p:cNvSpPr>
            <a:spLocks noGrp="1"/>
          </p:cNvSpPr>
          <p:nvPr>
            <p:ph idx="1"/>
          </p:nvPr>
        </p:nvSpPr>
        <p:spPr>
          <a:xfrm>
            <a:off x="484137" y="1612048"/>
            <a:ext cx="8480351" cy="4337231"/>
          </a:xfrm>
        </p:spPr>
        <p:txBody>
          <a:bodyPr>
            <a:normAutofit fontScale="92500" lnSpcReduction="10000"/>
          </a:bodyPr>
          <a:lstStyle/>
          <a:p>
            <a:r>
              <a:rPr kumimoji="1" lang="en-US" altLang="ja-JP" sz="2800" dirty="0" smtClean="0"/>
              <a:t>We conducted a collision rate analysis and showed that current solutions[1] suffered from significant performance degradation in OBSS environment.</a:t>
            </a:r>
          </a:p>
          <a:p>
            <a:r>
              <a:rPr kumimoji="1" lang="en-US" altLang="ja-JP" sz="2800" dirty="0" smtClean="0"/>
              <a:t>The proposed method which uses Dual AID </a:t>
            </a:r>
            <a:r>
              <a:rPr kumimoji="1" lang="en-US" altLang="ja-JP" sz="2800" dirty="0" smtClean="0"/>
              <a:t> with </a:t>
            </a:r>
            <a:r>
              <a:rPr kumimoji="1" lang="en-US" altLang="ja-JP" sz="2800" dirty="0" smtClean="0"/>
              <a:t>the short scrambled BSSID (SS-BSSID) improves the performance in </a:t>
            </a:r>
            <a:r>
              <a:rPr lang="en-US" altLang="ja-JP" sz="2800" dirty="0"/>
              <a:t>OBSS, as well as provides means for avoiding consistent </a:t>
            </a:r>
            <a:r>
              <a:rPr lang="en-US" altLang="ja-JP" sz="2800" dirty="0" smtClean="0"/>
              <a:t>collisions.</a:t>
            </a:r>
          </a:p>
          <a:p>
            <a:r>
              <a:rPr lang="en-US" sz="2800" dirty="0"/>
              <a:t>If the TA/RA is the AP itself, the TA/RA AID field should be filled with the 8 </a:t>
            </a:r>
            <a:r>
              <a:rPr lang="en-US" sz="2800" dirty="0" smtClean="0"/>
              <a:t>bits of the EDMG BSS AID</a:t>
            </a:r>
            <a:endParaRPr lang="en-US" sz="2800" dirty="0"/>
          </a:p>
          <a:p>
            <a:endParaRPr lang="en-US" altLang="ja-JP" sz="2800" dirty="0" smtClean="0"/>
          </a:p>
          <a:p>
            <a:r>
              <a:rPr kumimoji="1" lang="en-US" altLang="ja-JP" sz="2800" dirty="0"/>
              <a:t> </a:t>
            </a:r>
            <a:endParaRPr kumimoji="1" lang="en-US" altLang="ja-JP" sz="2800" dirty="0" smtClean="0"/>
          </a:p>
          <a:p>
            <a:endParaRPr kumimoji="1" lang="ja-JP" altLang="en-US" sz="28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088162"/>
            <a:ext cx="9144000" cy="1227786"/>
          </a:xfrm>
          <a:prstGeom prst="rect">
            <a:avLst/>
          </a:prstGeom>
        </p:spPr>
      </p:pic>
      <p:sp>
        <p:nvSpPr>
          <p:cNvPr id="4" name="Oval 3"/>
          <p:cNvSpPr/>
          <p:nvPr/>
        </p:nvSpPr>
        <p:spPr bwMode="auto">
          <a:xfrm>
            <a:off x="2897746" y="5088162"/>
            <a:ext cx="2356834" cy="1387251"/>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9" name="Oval 18"/>
          <p:cNvSpPr/>
          <p:nvPr/>
        </p:nvSpPr>
        <p:spPr bwMode="auto">
          <a:xfrm>
            <a:off x="6484908" y="5008429"/>
            <a:ext cx="1293931" cy="1387251"/>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 name="Date Placeholder 3"/>
          <p:cNvSpPr>
            <a:spLocks noGrp="1"/>
          </p:cNvSpPr>
          <p:nvPr>
            <p:ph type="dt" idx="10"/>
          </p:nvPr>
        </p:nvSpPr>
        <p:spPr>
          <a:xfrm>
            <a:off x="696912" y="333375"/>
            <a:ext cx="1874823" cy="273050"/>
          </a:xfrm>
        </p:spPr>
        <p:txBody>
          <a:bodyPr/>
          <a:lstStyle/>
          <a:p>
            <a:r>
              <a:rPr lang="en-US" smtClean="0"/>
              <a:t>Jan, 2017</a:t>
            </a:r>
            <a:endParaRPr lang="en-GB" dirty="0"/>
          </a:p>
        </p:txBody>
      </p:sp>
      <p:sp>
        <p:nvSpPr>
          <p:cNvPr id="6" name="Slide Number Placeholder 5"/>
          <p:cNvSpPr>
            <a:spLocks noGrp="1"/>
          </p:cNvSpPr>
          <p:nvPr>
            <p:ph type="sldNum" idx="12"/>
          </p:nvPr>
        </p:nvSpPr>
        <p:spPr/>
        <p:txBody>
          <a:bodyPr/>
          <a:lstStyle/>
          <a:p>
            <a:r>
              <a:rPr lang="en-GB" smtClean="0"/>
              <a:t>Slide </a:t>
            </a:r>
            <a:fld id="{D09C756B-EB39-4236-ADBB-73052B179AE4}" type="slidenum">
              <a:rPr lang="en-GB" smtClean="0"/>
              <a:pPr/>
              <a:t>13</a:t>
            </a:fld>
            <a:endParaRPr lang="en-GB" dirty="0"/>
          </a:p>
        </p:txBody>
      </p:sp>
    </p:spTree>
    <p:extLst>
      <p:ext uri="{BB962C8B-B14F-4D97-AF65-F5344CB8AC3E}">
        <p14:creationId xmlns:p14="http://schemas.microsoft.com/office/powerpoint/2010/main" val="27479955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References</a:t>
            </a:r>
            <a:endParaRPr kumimoji="1" lang="ja-JP" altLang="en-US" dirty="0"/>
          </a:p>
        </p:txBody>
      </p:sp>
      <p:sp>
        <p:nvSpPr>
          <p:cNvPr id="3" name="コンテンツ プレースホルダー 2"/>
          <p:cNvSpPr>
            <a:spLocks noGrp="1"/>
          </p:cNvSpPr>
          <p:nvPr>
            <p:ph idx="1"/>
          </p:nvPr>
        </p:nvSpPr>
        <p:spPr/>
        <p:txBody>
          <a:bodyPr>
            <a:normAutofit/>
          </a:bodyPr>
          <a:lstStyle/>
          <a:p>
            <a:pPr>
              <a:buFont typeface="+mj-lt"/>
              <a:buAutoNum type="arabicPeriod"/>
            </a:pPr>
            <a:endParaRPr lang="en-US" altLang="ja-JP" sz="2400" dirty="0" smtClean="0"/>
          </a:p>
          <a:p>
            <a:pPr>
              <a:buFont typeface="+mj-lt"/>
              <a:buAutoNum type="arabicPeriod"/>
            </a:pPr>
            <a:r>
              <a:rPr lang="en-US" altLang="ja-JP" sz="2400" dirty="0" smtClean="0"/>
              <a:t>11-16-0416-01-00ay-short-ssw-format-for-11ay</a:t>
            </a:r>
            <a:endParaRPr lang="en-US" altLang="ja-JP" sz="2400" dirty="0"/>
          </a:p>
        </p:txBody>
      </p:sp>
      <p:sp>
        <p:nvSpPr>
          <p:cNvPr id="6" name="Date Placeholder 3"/>
          <p:cNvSpPr>
            <a:spLocks noGrp="1"/>
          </p:cNvSpPr>
          <p:nvPr>
            <p:ph type="dt" idx="10"/>
          </p:nvPr>
        </p:nvSpPr>
        <p:spPr>
          <a:xfrm>
            <a:off x="696912" y="333375"/>
            <a:ext cx="1874823" cy="273050"/>
          </a:xfrm>
        </p:spPr>
        <p:txBody>
          <a:bodyPr/>
          <a:lstStyle/>
          <a:p>
            <a:r>
              <a:rPr lang="en-US" smtClean="0"/>
              <a:t>Jan, 2017</a:t>
            </a:r>
            <a:endParaRPr lang="en-GB" dirty="0"/>
          </a:p>
        </p:txBody>
      </p:sp>
      <p:sp>
        <p:nvSpPr>
          <p:cNvPr id="4" name="Slide Number Placeholder 3"/>
          <p:cNvSpPr>
            <a:spLocks noGrp="1"/>
          </p:cNvSpPr>
          <p:nvPr>
            <p:ph type="sldNum" idx="12"/>
          </p:nvPr>
        </p:nvSpPr>
        <p:spPr/>
        <p:txBody>
          <a:bodyPr/>
          <a:lstStyle/>
          <a:p>
            <a:r>
              <a:rPr lang="en-GB" smtClean="0"/>
              <a:t>Slide </a:t>
            </a:r>
            <a:fld id="{D09C756B-EB39-4236-ADBB-73052B179AE4}" type="slidenum">
              <a:rPr lang="en-GB" smtClean="0"/>
              <a:pPr/>
              <a:t>14</a:t>
            </a:fld>
            <a:endParaRPr lang="en-GB" dirty="0"/>
          </a:p>
        </p:txBody>
      </p:sp>
    </p:spTree>
    <p:extLst>
      <p:ext uri="{BB962C8B-B14F-4D97-AF65-F5344CB8AC3E}">
        <p14:creationId xmlns:p14="http://schemas.microsoft.com/office/powerpoint/2010/main" val="40077214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en-US" altLang="ja-JP" sz="4000" dirty="0" smtClean="0"/>
              <a:t>Straw Poll1/Motion</a:t>
            </a:r>
            <a:endParaRPr kumimoji="1" lang="ja-JP" altLang="en-US" sz="4000" dirty="0"/>
          </a:p>
        </p:txBody>
      </p:sp>
      <p:sp>
        <p:nvSpPr>
          <p:cNvPr id="32" name="コンテンツ プレースホルダー 2"/>
          <p:cNvSpPr>
            <a:spLocks noGrp="1"/>
          </p:cNvSpPr>
          <p:nvPr>
            <p:ph idx="1"/>
          </p:nvPr>
        </p:nvSpPr>
        <p:spPr>
          <a:xfrm>
            <a:off x="196105" y="1612048"/>
            <a:ext cx="8768383" cy="2609040"/>
          </a:xfrm>
        </p:spPr>
        <p:txBody>
          <a:bodyPr>
            <a:noAutofit/>
          </a:bodyPr>
          <a:lstStyle/>
          <a:p>
            <a:r>
              <a:rPr lang="en-US" altLang="ja-JP" sz="2400" dirty="0" smtClean="0"/>
              <a:t>Do you agree to</a:t>
            </a:r>
            <a:r>
              <a:rPr lang="en-US" altLang="ja-JP" dirty="0"/>
              <a:t> </a:t>
            </a:r>
            <a:r>
              <a:rPr lang="en-US" altLang="ja-JP" dirty="0" smtClean="0">
                <a:solidFill>
                  <a:schemeClr val="tx1"/>
                </a:solidFill>
              </a:rPr>
              <a:t>define in the SFD,  </a:t>
            </a:r>
            <a:r>
              <a:rPr lang="en-US" altLang="ja-JP" dirty="0">
                <a:solidFill>
                  <a:schemeClr val="tx1"/>
                </a:solidFill>
              </a:rPr>
              <a:t>the 16 bits of address field within Short SSW frame </a:t>
            </a:r>
            <a:r>
              <a:rPr lang="en-US" altLang="ja-JP" dirty="0" smtClean="0">
                <a:solidFill>
                  <a:schemeClr val="tx1"/>
                </a:solidFill>
              </a:rPr>
              <a:t>to </a:t>
            </a:r>
            <a:r>
              <a:rPr lang="en-US" altLang="ja-JP" dirty="0">
                <a:solidFill>
                  <a:schemeClr val="tx1"/>
                </a:solidFill>
              </a:rPr>
              <a:t>contain RA and TA AID </a:t>
            </a:r>
            <a:r>
              <a:rPr lang="en-US" altLang="ja-JP" dirty="0" smtClean="0">
                <a:solidFill>
                  <a:schemeClr val="tx1"/>
                </a:solidFill>
              </a:rPr>
              <a:t>fields. </a:t>
            </a:r>
            <a:r>
              <a:rPr lang="en-US" altLang="ja-JP" dirty="0">
                <a:solidFill>
                  <a:schemeClr val="tx1"/>
                </a:solidFill>
              </a:rPr>
              <a:t>If the TA or RA is the AP itself, the TA or RA AID field should be filled with the 8 </a:t>
            </a:r>
            <a:r>
              <a:rPr lang="en-US" altLang="ja-JP" dirty="0" smtClean="0">
                <a:solidFill>
                  <a:schemeClr val="tx1"/>
                </a:solidFill>
              </a:rPr>
              <a:t>bits of </a:t>
            </a:r>
            <a:r>
              <a:rPr lang="en-US" altLang="ja-JP" dirty="0">
                <a:solidFill>
                  <a:schemeClr val="tx1"/>
                </a:solidFill>
              </a:rPr>
              <a:t>the </a:t>
            </a:r>
            <a:r>
              <a:rPr lang="en-US" altLang="ja-JP" dirty="0" smtClean="0">
                <a:solidFill>
                  <a:schemeClr val="tx1"/>
                </a:solidFill>
              </a:rPr>
              <a:t>EDMG BSS AID . </a:t>
            </a:r>
            <a:r>
              <a:rPr lang="en-US" altLang="ja-JP" dirty="0">
                <a:solidFill>
                  <a:schemeClr val="tx1"/>
                </a:solidFill>
              </a:rPr>
              <a:t>In case of ISS and Unicast, the Short SSW Feedback field should be replaced by the Short Scrambled BSSID(SS-BSSID) </a:t>
            </a:r>
            <a:r>
              <a:rPr lang="en-US" altLang="ja-JP" dirty="0" smtClean="0">
                <a:solidFill>
                  <a:schemeClr val="tx1"/>
                </a:solidFill>
              </a:rPr>
              <a:t>field”</a:t>
            </a:r>
            <a:endParaRPr lang="en-US" altLang="ja-JP" sz="2400" dirty="0" smtClean="0">
              <a:solidFill>
                <a:schemeClr val="tx1"/>
              </a:solidFill>
            </a:endParaRPr>
          </a:p>
          <a:p>
            <a:endParaRPr lang="en-US" altLang="ja-JP" sz="2400" dirty="0" smtClean="0"/>
          </a:p>
        </p:txBody>
      </p:sp>
      <p:sp>
        <p:nvSpPr>
          <p:cNvPr id="6" name="Date Placeholder 3"/>
          <p:cNvSpPr>
            <a:spLocks noGrp="1"/>
          </p:cNvSpPr>
          <p:nvPr>
            <p:ph type="dt" idx="10"/>
          </p:nvPr>
        </p:nvSpPr>
        <p:spPr>
          <a:xfrm>
            <a:off x="696912" y="333375"/>
            <a:ext cx="1874823" cy="273050"/>
          </a:xfrm>
        </p:spPr>
        <p:txBody>
          <a:bodyPr/>
          <a:lstStyle/>
          <a:p>
            <a:r>
              <a:rPr lang="en-US" smtClean="0"/>
              <a:t>Jan, 2017</a:t>
            </a:r>
            <a:endParaRPr lang="en-GB"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15</a:t>
            </a:fld>
            <a:endParaRPr lang="en-GB" dirty="0"/>
          </a:p>
        </p:txBody>
      </p:sp>
    </p:spTree>
    <p:extLst>
      <p:ext uri="{BB962C8B-B14F-4D97-AF65-F5344CB8AC3E}">
        <p14:creationId xmlns:p14="http://schemas.microsoft.com/office/powerpoint/2010/main" val="2412181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en-US" altLang="ja-JP" sz="4000" dirty="0" smtClean="0"/>
              <a:t>Straw Poll2/Motion</a:t>
            </a:r>
            <a:endParaRPr kumimoji="1" lang="ja-JP" altLang="en-US" sz="4000" dirty="0"/>
          </a:p>
        </p:txBody>
      </p:sp>
      <p:sp>
        <p:nvSpPr>
          <p:cNvPr id="32" name="コンテンツ プレースホルダー 2"/>
          <p:cNvSpPr>
            <a:spLocks noGrp="1"/>
          </p:cNvSpPr>
          <p:nvPr>
            <p:ph idx="1"/>
          </p:nvPr>
        </p:nvSpPr>
        <p:spPr>
          <a:xfrm>
            <a:off x="196105" y="1612048"/>
            <a:ext cx="8768383" cy="4841288"/>
          </a:xfrm>
        </p:spPr>
        <p:txBody>
          <a:bodyPr>
            <a:noAutofit/>
          </a:bodyPr>
          <a:lstStyle/>
          <a:p>
            <a:r>
              <a:rPr lang="en-US" altLang="ja-JP" sz="2400" dirty="0" smtClean="0"/>
              <a:t>Do you agree to add the following to the SFD</a:t>
            </a:r>
            <a:br>
              <a:rPr lang="en-US" altLang="ja-JP" sz="2400" dirty="0" smtClean="0"/>
            </a:br>
            <a:r>
              <a:rPr lang="en-US" altLang="ja-JP" sz="2400" dirty="0" smtClean="0"/>
              <a:t>“</a:t>
            </a:r>
            <a:r>
              <a:rPr lang="en-US" altLang="ja-JP" sz="2400" dirty="0" smtClean="0">
                <a:solidFill>
                  <a:schemeClr val="tx1"/>
                </a:solidFill>
              </a:rPr>
              <a:t>The BSSID values are scrambled with the following formula before the calculation of SS-BSSID in the Short SSW packet.</a:t>
            </a:r>
          </a:p>
          <a:p>
            <a:pPr marL="400050" lvl="2" indent="0">
              <a:buNone/>
            </a:pPr>
            <a:r>
              <a:rPr lang="en-US" altLang="ja-JP" dirty="0" smtClean="0">
                <a:solidFill>
                  <a:schemeClr val="tx1"/>
                </a:solidFill>
              </a:rPr>
              <a:t>	scrambled i-th word </a:t>
            </a:r>
            <a:r>
              <a:rPr lang="en-US" altLang="ja-JP" dirty="0">
                <a:solidFill>
                  <a:schemeClr val="tx1"/>
                </a:solidFill>
              </a:rPr>
              <a:t>= (i-th </a:t>
            </a:r>
            <a:r>
              <a:rPr lang="en-US" altLang="ja-JP" dirty="0" smtClean="0">
                <a:solidFill>
                  <a:schemeClr val="tx1"/>
                </a:solidFill>
              </a:rPr>
              <a:t>word </a:t>
            </a:r>
            <a:r>
              <a:rPr lang="en-US" altLang="ja-JP" dirty="0">
                <a:solidFill>
                  <a:schemeClr val="tx1"/>
                </a:solidFill>
              </a:rPr>
              <a:t>+ </a:t>
            </a:r>
            <a:r>
              <a:rPr lang="en-US" altLang="ja-JP" dirty="0" smtClean="0">
                <a:solidFill>
                  <a:schemeClr val="tx1"/>
                </a:solidFill>
              </a:rPr>
              <a:t>scramble pattern) </a:t>
            </a:r>
            <a:r>
              <a:rPr lang="en-US" altLang="ja-JP" dirty="0">
                <a:solidFill>
                  <a:schemeClr val="tx1"/>
                </a:solidFill>
              </a:rPr>
              <a:t>mod </a:t>
            </a:r>
            <a:r>
              <a:rPr lang="en-US" altLang="ja-JP" dirty="0" smtClean="0">
                <a:solidFill>
                  <a:schemeClr val="tx1"/>
                </a:solidFill>
              </a:rPr>
              <a:t>2</a:t>
            </a:r>
            <a:r>
              <a:rPr lang="en-US" altLang="ja-JP" baseline="30000" dirty="0" smtClean="0">
                <a:solidFill>
                  <a:schemeClr val="tx1"/>
                </a:solidFill>
              </a:rPr>
              <a:t>16</a:t>
            </a:r>
            <a:r>
              <a:rPr lang="en-US" altLang="ja-JP" dirty="0" smtClean="0">
                <a:solidFill>
                  <a:schemeClr val="tx1"/>
                </a:solidFill>
              </a:rPr>
              <a:t>,</a:t>
            </a:r>
            <a:br>
              <a:rPr lang="en-US" altLang="ja-JP" dirty="0" smtClean="0">
                <a:solidFill>
                  <a:schemeClr val="tx1"/>
                </a:solidFill>
              </a:rPr>
            </a:br>
            <a:r>
              <a:rPr lang="en-US" altLang="ja-JP" dirty="0" smtClean="0">
                <a:solidFill>
                  <a:schemeClr val="tx1"/>
                </a:solidFill>
              </a:rPr>
              <a:t>where each word is the part of the BSSID which is split by 16 bits, and + is integer addition.</a:t>
            </a:r>
          </a:p>
          <a:p>
            <a:pPr marL="400050" lvl="2" indent="0">
              <a:buNone/>
            </a:pPr>
            <a:r>
              <a:rPr lang="en-US" altLang="ja-JP" dirty="0" smtClean="0"/>
              <a:t>”</a:t>
            </a:r>
          </a:p>
          <a:p>
            <a:endParaRPr kumimoji="1" lang="ja-JP" altLang="en-US" sz="2400" dirty="0"/>
          </a:p>
        </p:txBody>
      </p:sp>
      <p:sp>
        <p:nvSpPr>
          <p:cNvPr id="6" name="Date Placeholder 3"/>
          <p:cNvSpPr>
            <a:spLocks noGrp="1"/>
          </p:cNvSpPr>
          <p:nvPr>
            <p:ph type="dt" idx="10"/>
          </p:nvPr>
        </p:nvSpPr>
        <p:spPr>
          <a:xfrm>
            <a:off x="696912" y="333375"/>
            <a:ext cx="1874823" cy="273050"/>
          </a:xfrm>
        </p:spPr>
        <p:txBody>
          <a:bodyPr/>
          <a:lstStyle/>
          <a:p>
            <a:r>
              <a:rPr lang="en-US" smtClean="0"/>
              <a:t>Jan, 2017</a:t>
            </a:r>
            <a:endParaRPr lang="en-GB"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16</a:t>
            </a:fld>
            <a:endParaRPr lang="en-GB" dirty="0"/>
          </a:p>
        </p:txBody>
      </p:sp>
    </p:spTree>
    <p:extLst>
      <p:ext uri="{BB962C8B-B14F-4D97-AF65-F5344CB8AC3E}">
        <p14:creationId xmlns:p14="http://schemas.microsoft.com/office/powerpoint/2010/main" val="30798350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en-US" altLang="ja-JP" sz="4000" dirty="0" smtClean="0"/>
              <a:t>Straw Poll3/Motion</a:t>
            </a:r>
            <a:endParaRPr kumimoji="1" lang="ja-JP" altLang="en-US" sz="4000" dirty="0"/>
          </a:p>
        </p:txBody>
      </p:sp>
      <p:sp>
        <p:nvSpPr>
          <p:cNvPr id="32" name="コンテンツ プレースホルダー 2"/>
          <p:cNvSpPr>
            <a:spLocks noGrp="1"/>
          </p:cNvSpPr>
          <p:nvPr>
            <p:ph idx="1"/>
          </p:nvPr>
        </p:nvSpPr>
        <p:spPr>
          <a:xfrm>
            <a:off x="196105" y="1612048"/>
            <a:ext cx="8768383" cy="4841288"/>
          </a:xfrm>
        </p:spPr>
        <p:txBody>
          <a:bodyPr>
            <a:noAutofit/>
          </a:bodyPr>
          <a:lstStyle/>
          <a:p>
            <a:r>
              <a:rPr lang="en-US" altLang="ja-JP" sz="2400" dirty="0" smtClean="0"/>
              <a:t>Do you agree to add the following to the SFD</a:t>
            </a:r>
            <a:br>
              <a:rPr lang="en-US" altLang="ja-JP" sz="2400" dirty="0" smtClean="0"/>
            </a:br>
            <a:r>
              <a:rPr lang="en-US" altLang="ja-JP" sz="2400" dirty="0" smtClean="0"/>
              <a:t>“</a:t>
            </a:r>
            <a:r>
              <a:rPr lang="en-US" altLang="ja-JP" dirty="0" smtClean="0">
                <a:solidFill>
                  <a:schemeClr val="tx1"/>
                </a:solidFill>
              </a:rPr>
              <a:t>Scramble </a:t>
            </a:r>
            <a:r>
              <a:rPr lang="en-US" altLang="ja-JP" dirty="0">
                <a:solidFill>
                  <a:schemeClr val="tx1"/>
                </a:solidFill>
              </a:rPr>
              <a:t>patterns for SS-BSSID calculation are defined as follows:</a:t>
            </a:r>
          </a:p>
          <a:p>
            <a:pPr lvl="1" eaLnBrk="0" hangingPunct="0">
              <a:spcBef>
                <a:spcPct val="0"/>
              </a:spcBef>
            </a:pPr>
            <a:r>
              <a:rPr lang="en-US" altLang="ja-JP" dirty="0" smtClean="0">
                <a:solidFill>
                  <a:schemeClr val="tx1"/>
                </a:solidFill>
              </a:rPr>
              <a:t>   Scramble pattern = (0x5795 * seed) mod </a:t>
            </a:r>
            <a:r>
              <a:rPr lang="en-US" altLang="ja-JP" sz="1800" kern="1200" dirty="0">
                <a:solidFill>
                  <a:schemeClr val="tx1"/>
                </a:solidFill>
                <a:latin typeface="Times New Roman" pitchFamily="16" charset="0"/>
                <a:ea typeface="MS Gothic" charset="-128"/>
                <a:cs typeface="+mn-cs"/>
              </a:rPr>
              <a:t>2</a:t>
            </a:r>
            <a:r>
              <a:rPr lang="en-US" altLang="ja-JP" sz="1800" kern="1200" baseline="30000" dirty="0">
                <a:solidFill>
                  <a:schemeClr val="tx1"/>
                </a:solidFill>
                <a:latin typeface="Times New Roman" pitchFamily="16" charset="0"/>
                <a:ea typeface="MS Gothic" charset="-128"/>
                <a:cs typeface="+mn-cs"/>
              </a:rPr>
              <a:t>15</a:t>
            </a:r>
            <a:endParaRPr lang="en-US" altLang="ja-JP" kern="1200" dirty="0">
              <a:solidFill>
                <a:schemeClr val="tx1"/>
              </a:solidFill>
              <a:latin typeface="Times New Roman" pitchFamily="16" charset="0"/>
              <a:ea typeface="MS Gothic" charset="-128"/>
              <a:cs typeface="+mn-cs"/>
            </a:endParaRPr>
          </a:p>
          <a:p>
            <a:r>
              <a:rPr lang="en-US" altLang="ja-JP" dirty="0" smtClean="0">
                <a:solidFill>
                  <a:schemeClr val="tx1"/>
                </a:solidFill>
              </a:rPr>
              <a:t>The </a:t>
            </a:r>
            <a:r>
              <a:rPr lang="en-US" altLang="ja-JP" dirty="0">
                <a:solidFill>
                  <a:schemeClr val="tx1"/>
                </a:solidFill>
              </a:rPr>
              <a:t>seed is the scrambler initialization in the PHY header of the Short SSW packet. ”</a:t>
            </a:r>
            <a:endParaRPr kumimoji="1" lang="ja-JP" altLang="en-US" sz="2400" dirty="0"/>
          </a:p>
        </p:txBody>
      </p:sp>
      <p:sp>
        <p:nvSpPr>
          <p:cNvPr id="6" name="Date Placeholder 3"/>
          <p:cNvSpPr>
            <a:spLocks noGrp="1"/>
          </p:cNvSpPr>
          <p:nvPr>
            <p:ph type="dt" idx="10"/>
          </p:nvPr>
        </p:nvSpPr>
        <p:spPr>
          <a:xfrm>
            <a:off x="696912" y="333375"/>
            <a:ext cx="1874823" cy="273050"/>
          </a:xfrm>
        </p:spPr>
        <p:txBody>
          <a:bodyPr/>
          <a:lstStyle/>
          <a:p>
            <a:r>
              <a:rPr lang="en-US" smtClean="0"/>
              <a:t>Jan, 2017</a:t>
            </a:r>
            <a:endParaRPr lang="en-GB"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17</a:t>
            </a:fld>
            <a:endParaRPr lang="en-GB" dirty="0"/>
          </a:p>
        </p:txBody>
      </p:sp>
    </p:spTree>
    <p:extLst>
      <p:ext uri="{BB962C8B-B14F-4D97-AF65-F5344CB8AC3E}">
        <p14:creationId xmlns:p14="http://schemas.microsoft.com/office/powerpoint/2010/main" val="40326460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Backgrounds</a:t>
            </a:r>
          </a:p>
        </p:txBody>
      </p:sp>
      <p:sp>
        <p:nvSpPr>
          <p:cNvPr id="3" name="Content Placeholder 2"/>
          <p:cNvSpPr>
            <a:spLocks noGrp="1"/>
          </p:cNvSpPr>
          <p:nvPr>
            <p:ph idx="1"/>
          </p:nvPr>
        </p:nvSpPr>
        <p:spPr>
          <a:xfrm>
            <a:off x="467544" y="1412776"/>
            <a:ext cx="8229600" cy="4525963"/>
          </a:xfrm>
        </p:spPr>
        <p:txBody>
          <a:bodyPr>
            <a:normAutofit/>
          </a:bodyPr>
          <a:lstStyle/>
          <a:p>
            <a:r>
              <a:rPr lang="en-US" sz="2000" dirty="0"/>
              <a:t>In [1</a:t>
            </a:r>
            <a:r>
              <a:rPr lang="en-US" sz="2000" dirty="0" smtClean="0"/>
              <a:t>], </a:t>
            </a:r>
            <a:r>
              <a:rPr lang="en-US" sz="2000" dirty="0" smtClean="0"/>
              <a:t>the addressing field is still TBD, it’s suggested to compress the two 48 bits TA and RA MAC addresses to 16 bits address</a:t>
            </a:r>
            <a:endParaRPr lang="en-US" sz="2000" dirty="0"/>
          </a:p>
          <a:p>
            <a:endParaRPr lang="en-US" dirty="0" smtClean="0"/>
          </a:p>
          <a:p>
            <a:endParaRPr lang="en-US" sz="2000" dirty="0" smtClean="0"/>
          </a:p>
          <a:p>
            <a:r>
              <a:rPr lang="en-US" sz="2000" dirty="0" smtClean="0"/>
              <a:t>We </a:t>
            </a:r>
            <a:r>
              <a:rPr lang="en-US" sz="2000" dirty="0"/>
              <a:t>assume it would be as : A(16bits):= CRC16( RA(48bits)||TA(48bits)), whereby the A denotes the Addressing field in the Short SSW frames and RA and TA both denote the addressing field inherent within 11ad SSW frames, CRC16 denotes the CRC 16-CCITT.</a:t>
            </a:r>
          </a:p>
          <a:p>
            <a:r>
              <a:rPr lang="en-US" sz="2000" dirty="0"/>
              <a:t>It’s also lack of quantitative analysis of the false positive (probability of collision in the context of OBSS environment). </a:t>
            </a:r>
          </a:p>
          <a:p>
            <a:r>
              <a:rPr lang="en-US" sz="2000" dirty="0"/>
              <a:t>We would like to propose using 16bits dual partial AIDs ( RA-AID(8bit),TA-AID(8bit) to fill up the address field which achieves better false positive probability and efficiency.</a:t>
            </a:r>
          </a:p>
          <a:p>
            <a:pPr>
              <a:buNone/>
            </a:pPr>
            <a:endParaRPr lang="en-US" sz="2000" dirty="0"/>
          </a:p>
        </p:txBody>
      </p:sp>
      <p:graphicFrame>
        <p:nvGraphicFramePr>
          <p:cNvPr id="8" name="Table 7"/>
          <p:cNvGraphicFramePr>
            <a:graphicFrameLocks noGrp="1"/>
          </p:cNvGraphicFramePr>
          <p:nvPr>
            <p:extLst>
              <p:ext uri="{D42A27DB-BD31-4B8C-83A1-F6EECF244321}">
                <p14:modId xmlns:p14="http://schemas.microsoft.com/office/powerpoint/2010/main" val="1243510961"/>
              </p:ext>
            </p:extLst>
          </p:nvPr>
        </p:nvGraphicFramePr>
        <p:xfrm>
          <a:off x="2101855" y="2236783"/>
          <a:ext cx="4938702" cy="815356"/>
        </p:xfrm>
        <a:graphic>
          <a:graphicData uri="http://schemas.openxmlformats.org/drawingml/2006/table">
            <a:tbl>
              <a:tblPr/>
              <a:tblGrid>
                <a:gridCol w="386917">
                  <a:extLst>
                    <a:ext uri="{9D8B030D-6E8A-4147-A177-3AD203B41FA5}">
                      <a16:colId xmlns:a16="http://schemas.microsoft.com/office/drawing/2014/main" xmlns="" val="20000"/>
                    </a:ext>
                  </a:extLst>
                </a:gridCol>
                <a:gridCol w="515890">
                  <a:extLst>
                    <a:ext uri="{9D8B030D-6E8A-4147-A177-3AD203B41FA5}">
                      <a16:colId xmlns:a16="http://schemas.microsoft.com/office/drawing/2014/main" xmlns="" val="20001"/>
                    </a:ext>
                  </a:extLst>
                </a:gridCol>
                <a:gridCol w="723527">
                  <a:extLst>
                    <a:ext uri="{9D8B030D-6E8A-4147-A177-3AD203B41FA5}">
                      <a16:colId xmlns:a16="http://schemas.microsoft.com/office/drawing/2014/main" xmlns="" val="20002"/>
                    </a:ext>
                  </a:extLst>
                </a:gridCol>
                <a:gridCol w="576064">
                  <a:extLst>
                    <a:ext uri="{9D8B030D-6E8A-4147-A177-3AD203B41FA5}">
                      <a16:colId xmlns:a16="http://schemas.microsoft.com/office/drawing/2014/main" xmlns="" val="20003"/>
                    </a:ext>
                  </a:extLst>
                </a:gridCol>
                <a:gridCol w="470773">
                  <a:extLst>
                    <a:ext uri="{9D8B030D-6E8A-4147-A177-3AD203B41FA5}">
                      <a16:colId xmlns:a16="http://schemas.microsoft.com/office/drawing/2014/main" xmlns="" val="20004"/>
                    </a:ext>
                  </a:extLst>
                </a:gridCol>
                <a:gridCol w="680112">
                  <a:extLst>
                    <a:ext uri="{9D8B030D-6E8A-4147-A177-3AD203B41FA5}">
                      <a16:colId xmlns:a16="http://schemas.microsoft.com/office/drawing/2014/main" xmlns="" val="20005"/>
                    </a:ext>
                  </a:extLst>
                </a:gridCol>
                <a:gridCol w="577307">
                  <a:extLst>
                    <a:ext uri="{9D8B030D-6E8A-4147-A177-3AD203B41FA5}">
                      <a16:colId xmlns:a16="http://schemas.microsoft.com/office/drawing/2014/main" xmlns="" val="20006"/>
                    </a:ext>
                  </a:extLst>
                </a:gridCol>
                <a:gridCol w="648072">
                  <a:extLst>
                    <a:ext uri="{9D8B030D-6E8A-4147-A177-3AD203B41FA5}">
                      <a16:colId xmlns:a16="http://schemas.microsoft.com/office/drawing/2014/main" xmlns="" val="20007"/>
                    </a:ext>
                  </a:extLst>
                </a:gridCol>
                <a:gridCol w="360040">
                  <a:extLst>
                    <a:ext uri="{9D8B030D-6E8A-4147-A177-3AD203B41FA5}">
                      <a16:colId xmlns:a16="http://schemas.microsoft.com/office/drawing/2014/main" xmlns="" val="20008"/>
                    </a:ext>
                  </a:extLst>
                </a:gridCol>
              </a:tblGrid>
              <a:tr h="574056">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Packet Type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strike="noStrike" dirty="0">
                          <a:solidFill>
                            <a:srgbClr val="000000"/>
                          </a:solidFill>
                          <a:effectLst/>
                          <a:latin typeface="Arial" panose="020B0604020202020204" pitchFamily="34" charset="0"/>
                          <a:ea typeface="Times New Roman" panose="02020603050405020304" pitchFamily="18" charset="0"/>
                        </a:rPr>
                        <a:t>Addressing</a:t>
                      </a:r>
                      <a:endParaRPr lang="en-US" sz="800" strike="noStrike"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CDOWN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RF</a:t>
                      </a:r>
                      <a:r>
                        <a:rPr lang="en-US" sz="800" kern="1200" baseline="0" dirty="0">
                          <a:solidFill>
                            <a:srgbClr val="000000"/>
                          </a:solidFill>
                          <a:effectLst/>
                          <a:latin typeface="Arial" panose="020B0604020202020204" pitchFamily="34" charset="0"/>
                          <a:ea typeface="Times New Roman" panose="02020603050405020304" pitchFamily="18" charset="0"/>
                          <a:cs typeface="+mn-cs"/>
                        </a:rPr>
                        <a:t> Chain</a:t>
                      </a:r>
                      <a:r>
                        <a:rPr lang="en-US" sz="800" kern="1200" dirty="0">
                          <a:solidFill>
                            <a:srgbClr val="000000"/>
                          </a:solidFill>
                          <a:effectLst/>
                          <a:latin typeface="Arial" panose="020B0604020202020204" pitchFamily="34" charset="0"/>
                          <a:ea typeface="Times New Roman" panose="02020603050405020304" pitchFamily="18" charset="0"/>
                          <a:cs typeface="+mn-cs"/>
                        </a:rPr>
                        <a:t> ID</a:t>
                      </a: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Short SSW Feedback</a:t>
                      </a: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Direction</a:t>
                      </a: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Reserved</a:t>
                      </a: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FCS</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01317">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Bits:</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a:noFill/>
                    </a:lnT>
                    <a:lnB>
                      <a:noFill/>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2</a:t>
                      </a: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16</a:t>
                      </a: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sym typeface="Wingdings" panose="05000000000000000000" pitchFamily="2" charset="2"/>
                        </a:rPr>
                        <a:t>11</a:t>
                      </a:r>
                      <a:endParaRPr lang="en-US" sz="800" kern="1200" dirty="0">
                        <a:solidFill>
                          <a:srgbClr val="000000"/>
                        </a:solidFill>
                        <a:effectLst/>
                        <a:latin typeface="Arial" panose="020B0604020202020204" pitchFamily="34" charset="0"/>
                        <a:ea typeface="Times New Roman" panose="02020603050405020304" pitchFamily="18" charset="0"/>
                        <a:cs typeface="+mn-cs"/>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sym typeface="Wingdings" panose="05000000000000000000" pitchFamily="2" charset="2"/>
                        </a:rPr>
                        <a:t>2</a:t>
                      </a:r>
                      <a:endParaRPr lang="en-US" sz="800" kern="1200" dirty="0">
                        <a:solidFill>
                          <a:srgbClr val="000000"/>
                        </a:solidFill>
                        <a:effectLst/>
                        <a:latin typeface="Arial" panose="020B0604020202020204" pitchFamily="34" charset="0"/>
                        <a:ea typeface="Times New Roman" panose="02020603050405020304" pitchFamily="18" charset="0"/>
                        <a:cs typeface="+mn-cs"/>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11</a:t>
                      </a: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1</a:t>
                      </a: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1</a:t>
                      </a: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4</a:t>
                      </a: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1"/>
                  </a:ext>
                </a:extLst>
              </a:tr>
            </a:tbl>
          </a:graphicData>
        </a:graphic>
      </p:graphicFrame>
      <p:sp>
        <p:nvSpPr>
          <p:cNvPr id="9" name="Oval 8"/>
          <p:cNvSpPr/>
          <p:nvPr/>
        </p:nvSpPr>
        <p:spPr>
          <a:xfrm>
            <a:off x="2843808" y="2116035"/>
            <a:ext cx="936104" cy="93610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le 5"/>
          <p:cNvGraphicFramePr>
            <a:graphicFrameLocks noGrp="1"/>
          </p:cNvGraphicFramePr>
          <p:nvPr>
            <p:extLst/>
          </p:nvPr>
        </p:nvGraphicFramePr>
        <p:xfrm>
          <a:off x="755576" y="5949280"/>
          <a:ext cx="6840759" cy="725492"/>
        </p:xfrm>
        <a:graphic>
          <a:graphicData uri="http://schemas.openxmlformats.org/drawingml/2006/table">
            <a:tbl>
              <a:tblPr/>
              <a:tblGrid>
                <a:gridCol w="535932">
                  <a:extLst>
                    <a:ext uri="{9D8B030D-6E8A-4147-A177-3AD203B41FA5}">
                      <a16:colId xmlns:a16="http://schemas.microsoft.com/office/drawing/2014/main" xmlns="" val="20000"/>
                    </a:ext>
                  </a:extLst>
                </a:gridCol>
                <a:gridCol w="714576">
                  <a:extLst>
                    <a:ext uri="{9D8B030D-6E8A-4147-A177-3AD203B41FA5}">
                      <a16:colId xmlns:a16="http://schemas.microsoft.com/office/drawing/2014/main" xmlns="" val="20001"/>
                    </a:ext>
                  </a:extLst>
                </a:gridCol>
                <a:gridCol w="1002181">
                  <a:extLst>
                    <a:ext uri="{9D8B030D-6E8A-4147-A177-3AD203B41FA5}">
                      <a16:colId xmlns:a16="http://schemas.microsoft.com/office/drawing/2014/main" xmlns="" val="20002"/>
                    </a:ext>
                  </a:extLst>
                </a:gridCol>
                <a:gridCol w="797925">
                  <a:extLst>
                    <a:ext uri="{9D8B030D-6E8A-4147-A177-3AD203B41FA5}">
                      <a16:colId xmlns:a16="http://schemas.microsoft.com/office/drawing/2014/main" xmlns="" val="20003"/>
                    </a:ext>
                  </a:extLst>
                </a:gridCol>
                <a:gridCol w="652083">
                  <a:extLst>
                    <a:ext uri="{9D8B030D-6E8A-4147-A177-3AD203B41FA5}">
                      <a16:colId xmlns:a16="http://schemas.microsoft.com/office/drawing/2014/main" xmlns="" val="20004"/>
                    </a:ext>
                  </a:extLst>
                </a:gridCol>
                <a:gridCol w="942046">
                  <a:extLst>
                    <a:ext uri="{9D8B030D-6E8A-4147-A177-3AD203B41FA5}">
                      <a16:colId xmlns:a16="http://schemas.microsoft.com/office/drawing/2014/main" xmlns="" val="20005"/>
                    </a:ext>
                  </a:extLst>
                </a:gridCol>
                <a:gridCol w="799647">
                  <a:extLst>
                    <a:ext uri="{9D8B030D-6E8A-4147-A177-3AD203B41FA5}">
                      <a16:colId xmlns:a16="http://schemas.microsoft.com/office/drawing/2014/main" xmlns="" val="20006"/>
                    </a:ext>
                  </a:extLst>
                </a:gridCol>
                <a:gridCol w="897666">
                  <a:extLst>
                    <a:ext uri="{9D8B030D-6E8A-4147-A177-3AD203B41FA5}">
                      <a16:colId xmlns:a16="http://schemas.microsoft.com/office/drawing/2014/main" xmlns="" val="20007"/>
                    </a:ext>
                  </a:extLst>
                </a:gridCol>
                <a:gridCol w="498703">
                  <a:extLst>
                    <a:ext uri="{9D8B030D-6E8A-4147-A177-3AD203B41FA5}">
                      <a16:colId xmlns:a16="http://schemas.microsoft.com/office/drawing/2014/main" xmlns="" val="20008"/>
                    </a:ext>
                  </a:extLst>
                </a:gridCol>
              </a:tblGrid>
              <a:tr h="484192">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Packet Type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strike="noStrike" dirty="0">
                          <a:solidFill>
                            <a:srgbClr val="000000"/>
                          </a:solidFill>
                          <a:effectLst/>
                          <a:latin typeface="Arial" panose="020B0604020202020204" pitchFamily="34" charset="0"/>
                          <a:ea typeface="Times New Roman" panose="02020603050405020304" pitchFamily="18" charset="0"/>
                        </a:rPr>
                        <a:t>Addressing</a:t>
                      </a:r>
                      <a:endParaRPr lang="en-US" sz="800" strike="noStrike"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CDOWN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RF</a:t>
                      </a:r>
                      <a:r>
                        <a:rPr lang="en-US" sz="800" kern="1200" baseline="0" dirty="0">
                          <a:solidFill>
                            <a:srgbClr val="000000"/>
                          </a:solidFill>
                          <a:effectLst/>
                          <a:latin typeface="Arial" panose="020B0604020202020204" pitchFamily="34" charset="0"/>
                          <a:ea typeface="Times New Roman" panose="02020603050405020304" pitchFamily="18" charset="0"/>
                          <a:cs typeface="+mn-cs"/>
                        </a:rPr>
                        <a:t> Chain</a:t>
                      </a:r>
                      <a:r>
                        <a:rPr lang="en-US" sz="800" kern="1200" dirty="0">
                          <a:solidFill>
                            <a:srgbClr val="000000"/>
                          </a:solidFill>
                          <a:effectLst/>
                          <a:latin typeface="Arial" panose="020B0604020202020204" pitchFamily="34" charset="0"/>
                          <a:ea typeface="Times New Roman" panose="02020603050405020304" pitchFamily="18" charset="0"/>
                          <a:cs typeface="+mn-cs"/>
                        </a:rPr>
                        <a:t> ID</a:t>
                      </a: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Short SSW Feedback</a:t>
                      </a: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Direction</a:t>
                      </a: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Reserved</a:t>
                      </a: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FCS</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35888">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Bits:</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a:noFill/>
                    </a:lnT>
                    <a:lnB>
                      <a:noFill/>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2</a:t>
                      </a: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16</a:t>
                      </a: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sym typeface="Wingdings" panose="05000000000000000000" pitchFamily="2" charset="2"/>
                        </a:rPr>
                        <a:t>11</a:t>
                      </a:r>
                      <a:endParaRPr lang="en-US" sz="800" kern="1200" dirty="0">
                        <a:solidFill>
                          <a:srgbClr val="000000"/>
                        </a:solidFill>
                        <a:effectLst/>
                        <a:latin typeface="Arial" panose="020B0604020202020204" pitchFamily="34" charset="0"/>
                        <a:ea typeface="Times New Roman" panose="02020603050405020304" pitchFamily="18" charset="0"/>
                        <a:cs typeface="+mn-cs"/>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sym typeface="Wingdings" panose="05000000000000000000" pitchFamily="2" charset="2"/>
                        </a:rPr>
                        <a:t>2</a:t>
                      </a:r>
                      <a:endParaRPr lang="en-US" sz="800" kern="1200" dirty="0">
                        <a:solidFill>
                          <a:srgbClr val="000000"/>
                        </a:solidFill>
                        <a:effectLst/>
                        <a:latin typeface="Arial" panose="020B0604020202020204" pitchFamily="34" charset="0"/>
                        <a:ea typeface="Times New Roman" panose="02020603050405020304" pitchFamily="18" charset="0"/>
                        <a:cs typeface="+mn-cs"/>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11</a:t>
                      </a: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1</a:t>
                      </a: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1</a:t>
                      </a: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a:solidFill>
                            <a:srgbClr val="000000"/>
                          </a:solidFill>
                          <a:effectLst/>
                          <a:latin typeface="Arial" panose="020B0604020202020204" pitchFamily="34" charset="0"/>
                          <a:ea typeface="Times New Roman" panose="02020603050405020304" pitchFamily="18" charset="0"/>
                          <a:cs typeface="+mn-cs"/>
                        </a:rPr>
                        <a:t>4</a:t>
                      </a: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1"/>
                  </a:ext>
                </a:extLst>
              </a:tr>
            </a:tbl>
          </a:graphicData>
        </a:graphic>
      </p:graphicFrame>
      <p:sp>
        <p:nvSpPr>
          <p:cNvPr id="7" name="Rectangle 6"/>
          <p:cNvSpPr/>
          <p:nvPr/>
        </p:nvSpPr>
        <p:spPr>
          <a:xfrm>
            <a:off x="2123728" y="6021288"/>
            <a:ext cx="720080"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2483768" y="5949280"/>
            <a:ext cx="0" cy="5040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979712" y="5949280"/>
            <a:ext cx="504056" cy="430887"/>
          </a:xfrm>
          <a:prstGeom prst="rect">
            <a:avLst/>
          </a:prstGeom>
          <a:noFill/>
        </p:spPr>
        <p:txBody>
          <a:bodyPr wrap="square" rtlCol="0">
            <a:spAutoFit/>
          </a:bodyPr>
          <a:lstStyle/>
          <a:p>
            <a:r>
              <a:rPr lang="en-US" sz="1100" dirty="0">
                <a:solidFill>
                  <a:srgbClr val="FF0000"/>
                </a:solidFill>
              </a:rPr>
              <a:t>RA </a:t>
            </a:r>
          </a:p>
          <a:p>
            <a:r>
              <a:rPr lang="en-US" sz="1100" dirty="0">
                <a:solidFill>
                  <a:srgbClr val="FF0000"/>
                </a:solidFill>
              </a:rPr>
              <a:t>AID1</a:t>
            </a:r>
          </a:p>
        </p:txBody>
      </p:sp>
      <p:sp>
        <p:nvSpPr>
          <p:cNvPr id="13" name="TextBox 12"/>
          <p:cNvSpPr txBox="1"/>
          <p:nvPr/>
        </p:nvSpPr>
        <p:spPr>
          <a:xfrm>
            <a:off x="2555776" y="5949280"/>
            <a:ext cx="506870" cy="430887"/>
          </a:xfrm>
          <a:prstGeom prst="rect">
            <a:avLst/>
          </a:prstGeom>
          <a:noFill/>
        </p:spPr>
        <p:txBody>
          <a:bodyPr wrap="none" rtlCol="0">
            <a:spAutoFit/>
          </a:bodyPr>
          <a:lstStyle/>
          <a:p>
            <a:r>
              <a:rPr lang="en-US" sz="1100" dirty="0">
                <a:solidFill>
                  <a:srgbClr val="FF0000"/>
                </a:solidFill>
              </a:rPr>
              <a:t>TA </a:t>
            </a:r>
          </a:p>
          <a:p>
            <a:r>
              <a:rPr lang="en-US" sz="1100" dirty="0">
                <a:solidFill>
                  <a:srgbClr val="FF0000"/>
                </a:solidFill>
              </a:rPr>
              <a:t>AID2</a:t>
            </a:r>
          </a:p>
        </p:txBody>
      </p:sp>
      <p:sp>
        <p:nvSpPr>
          <p:cNvPr id="14" name="Date Placeholder 3"/>
          <p:cNvSpPr>
            <a:spLocks noGrp="1"/>
          </p:cNvSpPr>
          <p:nvPr>
            <p:ph type="dt" idx="10"/>
          </p:nvPr>
        </p:nvSpPr>
        <p:spPr>
          <a:xfrm>
            <a:off x="696912" y="333375"/>
            <a:ext cx="1874823" cy="273050"/>
          </a:xfrm>
        </p:spPr>
        <p:txBody>
          <a:bodyPr/>
          <a:lstStyle/>
          <a:p>
            <a:r>
              <a:rPr lang="en-US" smtClean="0"/>
              <a:t>Jan, 2017</a:t>
            </a:r>
            <a:endParaRPr lang="en-GB" dirty="0"/>
          </a:p>
        </p:txBody>
      </p:sp>
      <p:sp>
        <p:nvSpPr>
          <p:cNvPr id="4" name="Slide Number Placeholder 3"/>
          <p:cNvSpPr>
            <a:spLocks noGrp="1"/>
          </p:cNvSpPr>
          <p:nvPr>
            <p:ph type="sldNum" idx="12"/>
          </p:nvPr>
        </p:nvSpPr>
        <p:spPr/>
        <p:txBody>
          <a:bodyPr/>
          <a:lstStyle/>
          <a:p>
            <a:r>
              <a:rPr lang="en-GB" smtClean="0"/>
              <a:t>Slide </a:t>
            </a:r>
            <a:fld id="{D09C756B-EB39-4236-ADBB-73052B179AE4}" type="slidenum">
              <a:rPr lang="en-GB" smtClean="0"/>
              <a:pPr/>
              <a:t>2</a:t>
            </a:fld>
            <a:endParaRPr lang="en-GB" dirty="0"/>
          </a:p>
        </p:txBody>
      </p:sp>
    </p:spTree>
    <p:extLst>
      <p:ext uri="{BB962C8B-B14F-4D97-AF65-F5344CB8AC3E}">
        <p14:creationId xmlns:p14="http://schemas.microsoft.com/office/powerpoint/2010/main" val="3075158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How to calculate the False Positive Rate </a:t>
            </a:r>
            <a:endParaRPr lang="en-CA" sz="3600" dirty="0"/>
          </a:p>
        </p:txBody>
      </p:sp>
      <p:graphicFrame>
        <p:nvGraphicFramePr>
          <p:cNvPr id="1027" name="Object 3"/>
          <p:cNvGraphicFramePr>
            <a:graphicFrameLocks noChangeAspect="1"/>
          </p:cNvGraphicFramePr>
          <p:nvPr/>
        </p:nvGraphicFramePr>
        <p:xfrm>
          <a:off x="1259632" y="1844824"/>
          <a:ext cx="4320480" cy="367701"/>
        </p:xfrm>
        <a:graphic>
          <a:graphicData uri="http://schemas.openxmlformats.org/presentationml/2006/ole">
            <mc:AlternateContent xmlns:mc="http://schemas.openxmlformats.org/markup-compatibility/2006">
              <mc:Choice xmlns:v="urn:schemas-microsoft-com:vml" Requires="v">
                <p:oleObj spid="_x0000_s6278" name="Equation" r:id="rId3" imgW="2984400" imgH="253800" progId="Equation.3">
                  <p:embed/>
                </p:oleObj>
              </mc:Choice>
              <mc:Fallback>
                <p:oleObj name="Equation" r:id="rId3" imgW="2984400" imgH="253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9632" y="1844824"/>
                        <a:ext cx="4320480" cy="367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5" name="Content Placeholder 24"/>
          <p:cNvSpPr>
            <a:spLocks noGrp="1"/>
          </p:cNvSpPr>
          <p:nvPr>
            <p:ph idx="1"/>
          </p:nvPr>
        </p:nvSpPr>
        <p:spPr>
          <a:xfrm>
            <a:off x="467544" y="1340768"/>
            <a:ext cx="8229600" cy="4525963"/>
          </a:xfrm>
        </p:spPr>
        <p:txBody>
          <a:bodyPr>
            <a:normAutofit fontScale="47500" lnSpcReduction="20000"/>
          </a:bodyPr>
          <a:lstStyle/>
          <a:p>
            <a:r>
              <a:rPr lang="en-US" dirty="0"/>
              <a:t>The false positive for hashed address calculation within a (P)BSS is based on  [3]</a:t>
            </a:r>
          </a:p>
          <a:p>
            <a:pPr>
              <a:buNone/>
            </a:pPr>
            <a:r>
              <a:rPr lang="en-US" dirty="0"/>
              <a:t>                                                                                  </a:t>
            </a:r>
          </a:p>
          <a:p>
            <a:pPr>
              <a:buNone/>
            </a:pPr>
            <a:r>
              <a:rPr lang="en-US" dirty="0"/>
              <a:t>                                                                                                                                        </a:t>
            </a:r>
          </a:p>
          <a:p>
            <a:pPr>
              <a:buNone/>
            </a:pPr>
            <a:r>
              <a:rPr lang="en-US" dirty="0"/>
              <a:t>                                                                                                                                                (1)</a:t>
            </a:r>
          </a:p>
          <a:p>
            <a:pPr>
              <a:buNone/>
            </a:pPr>
            <a:r>
              <a:rPr lang="en-US" dirty="0"/>
              <a:t>       </a:t>
            </a:r>
          </a:p>
          <a:p>
            <a:pPr>
              <a:buNone/>
            </a:pPr>
            <a:endParaRPr lang="en-US" dirty="0"/>
          </a:p>
          <a:p>
            <a:pPr>
              <a:buNone/>
            </a:pPr>
            <a:r>
              <a:rPr lang="en-US" dirty="0"/>
              <a:t>         Where n denotes number of STAs per BSS, H equals to 2^m, where m denotes number of bits.</a:t>
            </a:r>
          </a:p>
          <a:p>
            <a:pPr>
              <a:buNone/>
            </a:pPr>
            <a:endParaRPr lang="en-US" dirty="0"/>
          </a:p>
          <a:p>
            <a:r>
              <a:rPr lang="en-US" dirty="0"/>
              <a:t>Lemma 1: the false positive probability in OBSS (b&gt;=2), the false positive for hashed address for OBSS with equal number of STAs per BSS,  is calculated as</a:t>
            </a:r>
          </a:p>
          <a:p>
            <a:pPr>
              <a:buNone/>
            </a:pPr>
            <a:r>
              <a:rPr lang="en-US" dirty="0"/>
              <a:t>                                                                                   </a:t>
            </a:r>
          </a:p>
          <a:p>
            <a:pPr>
              <a:buNone/>
            </a:pPr>
            <a:r>
              <a:rPr lang="en-US" dirty="0"/>
              <a:t>                                                                                                                                          (2)</a:t>
            </a:r>
          </a:p>
          <a:p>
            <a:pPr>
              <a:buNone/>
            </a:pPr>
            <a:endParaRPr lang="en-US" dirty="0"/>
          </a:p>
          <a:p>
            <a:pPr>
              <a:buNone/>
            </a:pPr>
            <a:r>
              <a:rPr lang="en-US" dirty="0"/>
              <a:t>       Where the b denotes the number of BSS, namely the OBSS. </a:t>
            </a:r>
          </a:p>
          <a:p>
            <a:endParaRPr lang="en-US" dirty="0"/>
          </a:p>
          <a:p>
            <a:r>
              <a:rPr lang="en-US" dirty="0"/>
              <a:t>Lemma 2: The false positive for dual AID calculation within OBSS with equal number of STAs is as:</a:t>
            </a:r>
          </a:p>
          <a:p>
            <a:pPr>
              <a:buNone/>
            </a:pPr>
            <a:endParaRPr lang="en-US" dirty="0"/>
          </a:p>
          <a:p>
            <a:pPr>
              <a:buNone/>
            </a:pPr>
            <a:r>
              <a:rPr lang="en-US" dirty="0"/>
              <a:t>                                                                                                               (3)</a:t>
            </a:r>
          </a:p>
          <a:p>
            <a:pPr>
              <a:buNone/>
            </a:pPr>
            <a:endParaRPr lang="en-US" dirty="0"/>
          </a:p>
          <a:p>
            <a:r>
              <a:rPr lang="en-US" dirty="0"/>
              <a:t>Assuming  p&lt;1% is the good false positive rate which is equivalent of PER &lt;10^(-2) </a:t>
            </a:r>
          </a:p>
          <a:p>
            <a:pPr>
              <a:buNone/>
            </a:pPr>
            <a:r>
              <a:rPr lang="en-US" dirty="0"/>
              <a:t>     </a:t>
            </a:r>
          </a:p>
        </p:txBody>
      </p:sp>
      <p:graphicFrame>
        <p:nvGraphicFramePr>
          <p:cNvPr id="1030" name="Object 6"/>
          <p:cNvGraphicFramePr>
            <a:graphicFrameLocks noChangeAspect="1"/>
          </p:cNvGraphicFramePr>
          <p:nvPr/>
        </p:nvGraphicFramePr>
        <p:xfrm>
          <a:off x="1187624" y="4653136"/>
          <a:ext cx="2286372" cy="319029"/>
        </p:xfrm>
        <a:graphic>
          <a:graphicData uri="http://schemas.openxmlformats.org/presentationml/2006/ole">
            <mc:AlternateContent xmlns:mc="http://schemas.openxmlformats.org/markup-compatibility/2006">
              <mc:Choice xmlns:v="urn:schemas-microsoft-com:vml" Requires="v">
                <p:oleObj spid="_x0000_s6279" name="Equation" r:id="rId5" imgW="1638000" imgH="228600" progId="Equation.3">
                  <p:embed/>
                </p:oleObj>
              </mc:Choice>
              <mc:Fallback>
                <p:oleObj name="Equation" r:id="rId5" imgW="163800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87624" y="4653136"/>
                        <a:ext cx="2286372" cy="3190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32" name="Object 8"/>
          <p:cNvGraphicFramePr>
            <a:graphicFrameLocks noChangeAspect="1"/>
          </p:cNvGraphicFramePr>
          <p:nvPr/>
        </p:nvGraphicFramePr>
        <p:xfrm>
          <a:off x="1042988" y="3500438"/>
          <a:ext cx="4537075" cy="279400"/>
        </p:xfrm>
        <a:graphic>
          <a:graphicData uri="http://schemas.openxmlformats.org/presentationml/2006/ole">
            <mc:AlternateContent xmlns:mc="http://schemas.openxmlformats.org/markup-compatibility/2006">
              <mc:Choice xmlns:v="urn:schemas-microsoft-com:vml" Requires="v">
                <p:oleObj spid="_x0000_s6280" name="Equation" r:id="rId7" imgW="3720960" imgH="228600" progId="Equation.3">
                  <p:embed/>
                </p:oleObj>
              </mc:Choice>
              <mc:Fallback>
                <p:oleObj name="Equation" r:id="rId7" imgW="372096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42988" y="3500438"/>
                        <a:ext cx="4537075"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Date Placeholder 3"/>
          <p:cNvSpPr>
            <a:spLocks noGrp="1"/>
          </p:cNvSpPr>
          <p:nvPr>
            <p:ph type="dt" idx="10"/>
          </p:nvPr>
        </p:nvSpPr>
        <p:spPr>
          <a:xfrm>
            <a:off x="696912" y="333375"/>
            <a:ext cx="1874823" cy="273050"/>
          </a:xfrm>
        </p:spPr>
        <p:txBody>
          <a:bodyPr/>
          <a:lstStyle/>
          <a:p>
            <a:r>
              <a:rPr lang="en-US" smtClean="0"/>
              <a:t>Jan, 2017</a:t>
            </a:r>
            <a:endParaRPr lang="en-GB"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3</a:t>
            </a:fld>
            <a:endParaRPr lang="en-GB" dirty="0"/>
          </a:p>
        </p:txBody>
      </p:sp>
    </p:spTree>
    <p:extLst>
      <p:ext uri="{BB962C8B-B14F-4D97-AF65-F5344CB8AC3E}">
        <p14:creationId xmlns:p14="http://schemas.microsoft.com/office/powerpoint/2010/main" val="36534527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429" y="221804"/>
            <a:ext cx="8229600" cy="1143000"/>
          </a:xfrm>
        </p:spPr>
        <p:txBody>
          <a:bodyPr>
            <a:normAutofit/>
          </a:bodyPr>
          <a:lstStyle/>
          <a:p>
            <a:r>
              <a:rPr lang="en-US" dirty="0"/>
              <a:t>Hashed Address </a:t>
            </a:r>
            <a:r>
              <a:rPr lang="en-US" dirty="0" err="1"/>
              <a:t>vs</a:t>
            </a:r>
            <a:r>
              <a:rPr lang="en-US" dirty="0"/>
              <a:t> 16bits dual AIDs</a:t>
            </a:r>
          </a:p>
        </p:txBody>
      </p:sp>
      <p:graphicFrame>
        <p:nvGraphicFramePr>
          <p:cNvPr id="7" name="Content Placeholder 6"/>
          <p:cNvGraphicFramePr>
            <a:graphicFrameLocks noGrp="1"/>
          </p:cNvGraphicFramePr>
          <p:nvPr>
            <p:ph idx="1"/>
          </p:nvPr>
        </p:nvGraphicFramePr>
        <p:xfrm>
          <a:off x="539552" y="1340768"/>
          <a:ext cx="3826768" cy="2044824"/>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Box 11"/>
          <p:cNvSpPr txBox="1"/>
          <p:nvPr/>
        </p:nvSpPr>
        <p:spPr>
          <a:xfrm>
            <a:off x="1331640" y="980728"/>
            <a:ext cx="1471878" cy="307777"/>
          </a:xfrm>
          <a:prstGeom prst="rect">
            <a:avLst/>
          </a:prstGeom>
          <a:noFill/>
        </p:spPr>
        <p:txBody>
          <a:bodyPr wrap="none" rtlCol="0">
            <a:spAutoFit/>
          </a:bodyPr>
          <a:lstStyle/>
          <a:p>
            <a:r>
              <a:rPr lang="en-US" sz="1400" b="1" dirty="0">
                <a:solidFill>
                  <a:srgbClr val="FF0000"/>
                </a:solidFill>
              </a:rPr>
              <a:t>b=1 (Single BSS)</a:t>
            </a:r>
          </a:p>
        </p:txBody>
      </p:sp>
      <p:sp>
        <p:nvSpPr>
          <p:cNvPr id="13" name="TextBox 12"/>
          <p:cNvSpPr txBox="1"/>
          <p:nvPr/>
        </p:nvSpPr>
        <p:spPr>
          <a:xfrm>
            <a:off x="5629551" y="1014433"/>
            <a:ext cx="1233030" cy="307777"/>
          </a:xfrm>
          <a:prstGeom prst="rect">
            <a:avLst/>
          </a:prstGeom>
          <a:noFill/>
        </p:spPr>
        <p:txBody>
          <a:bodyPr wrap="none" rtlCol="0">
            <a:spAutoFit/>
          </a:bodyPr>
          <a:lstStyle/>
          <a:p>
            <a:r>
              <a:rPr lang="en-US" sz="1400" b="1" dirty="0">
                <a:solidFill>
                  <a:srgbClr val="FF0000"/>
                </a:solidFill>
              </a:rPr>
              <a:t>b=2 (3 OBSS)</a:t>
            </a:r>
          </a:p>
        </p:txBody>
      </p:sp>
      <p:sp>
        <p:nvSpPr>
          <p:cNvPr id="14" name="TextBox 13"/>
          <p:cNvSpPr txBox="1"/>
          <p:nvPr/>
        </p:nvSpPr>
        <p:spPr>
          <a:xfrm>
            <a:off x="1403648" y="3645024"/>
            <a:ext cx="1233030" cy="307777"/>
          </a:xfrm>
          <a:prstGeom prst="rect">
            <a:avLst/>
          </a:prstGeom>
          <a:noFill/>
        </p:spPr>
        <p:txBody>
          <a:bodyPr wrap="none" rtlCol="0">
            <a:spAutoFit/>
          </a:bodyPr>
          <a:lstStyle/>
          <a:p>
            <a:r>
              <a:rPr lang="en-US" sz="1400" b="1" dirty="0">
                <a:solidFill>
                  <a:srgbClr val="FF0000"/>
                </a:solidFill>
              </a:rPr>
              <a:t>b=5 (5 OBSS)</a:t>
            </a:r>
          </a:p>
        </p:txBody>
      </p:sp>
      <p:sp>
        <p:nvSpPr>
          <p:cNvPr id="15" name="TextBox 14"/>
          <p:cNvSpPr txBox="1"/>
          <p:nvPr/>
        </p:nvSpPr>
        <p:spPr>
          <a:xfrm>
            <a:off x="5724128" y="3645024"/>
            <a:ext cx="1138453" cy="307777"/>
          </a:xfrm>
          <a:prstGeom prst="rect">
            <a:avLst/>
          </a:prstGeom>
          <a:noFill/>
        </p:spPr>
        <p:txBody>
          <a:bodyPr wrap="none" rtlCol="0">
            <a:spAutoFit/>
          </a:bodyPr>
          <a:lstStyle/>
          <a:p>
            <a:r>
              <a:rPr lang="en-US" sz="1400" b="1" dirty="0"/>
              <a:t>b=8 (8 OBSS)</a:t>
            </a:r>
          </a:p>
        </p:txBody>
      </p:sp>
      <p:graphicFrame>
        <p:nvGraphicFramePr>
          <p:cNvPr id="18" name="Chart 17"/>
          <p:cNvGraphicFramePr/>
          <p:nvPr/>
        </p:nvGraphicFramePr>
        <p:xfrm>
          <a:off x="683568" y="3933056"/>
          <a:ext cx="3672408" cy="194421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Chart 18"/>
          <p:cNvGraphicFramePr/>
          <p:nvPr/>
        </p:nvGraphicFramePr>
        <p:xfrm>
          <a:off x="4932040" y="4005064"/>
          <a:ext cx="3528392" cy="197849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 name="Chart 19"/>
          <p:cNvGraphicFramePr/>
          <p:nvPr/>
        </p:nvGraphicFramePr>
        <p:xfrm>
          <a:off x="4644008" y="1268760"/>
          <a:ext cx="3960440" cy="2088232"/>
        </p:xfrm>
        <a:graphic>
          <a:graphicData uri="http://schemas.openxmlformats.org/drawingml/2006/chart">
            <c:chart xmlns:c="http://schemas.openxmlformats.org/drawingml/2006/chart" xmlns:r="http://schemas.openxmlformats.org/officeDocument/2006/relationships" r:id="rId5"/>
          </a:graphicData>
        </a:graphic>
      </p:graphicFrame>
      <p:sp>
        <p:nvSpPr>
          <p:cNvPr id="21" name="Date Placeholder 3"/>
          <p:cNvSpPr>
            <a:spLocks noGrp="1"/>
          </p:cNvSpPr>
          <p:nvPr>
            <p:ph type="dt" idx="10"/>
          </p:nvPr>
        </p:nvSpPr>
        <p:spPr>
          <a:xfrm>
            <a:off x="696912" y="333375"/>
            <a:ext cx="1874823" cy="273050"/>
          </a:xfrm>
        </p:spPr>
        <p:txBody>
          <a:bodyPr/>
          <a:lstStyle/>
          <a:p>
            <a:r>
              <a:rPr lang="en-US" smtClean="0"/>
              <a:t>Jan, 2017</a:t>
            </a:r>
            <a:endParaRPr lang="en-GB"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4</a:t>
            </a:fld>
            <a:endParaRPr lang="en-GB" dirty="0"/>
          </a:p>
        </p:txBody>
      </p:sp>
    </p:spTree>
    <p:extLst>
      <p:ext uri="{BB962C8B-B14F-4D97-AF65-F5344CB8AC3E}">
        <p14:creationId xmlns:p14="http://schemas.microsoft.com/office/powerpoint/2010/main" val="7909692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6" name="Picture 115" descr="RX efficiency with Hashed Addr.png"/>
          <p:cNvPicPr>
            <a:picLocks noChangeAspect="1"/>
          </p:cNvPicPr>
          <p:nvPr/>
        </p:nvPicPr>
        <p:blipFill>
          <a:blip r:embed="rId2" cstate="print"/>
          <a:stretch>
            <a:fillRect/>
          </a:stretch>
        </p:blipFill>
        <p:spPr>
          <a:xfrm>
            <a:off x="539552" y="1340768"/>
            <a:ext cx="3990601" cy="4176464"/>
          </a:xfrm>
          <a:prstGeom prst="rect">
            <a:avLst/>
          </a:prstGeom>
        </p:spPr>
      </p:pic>
      <p:sp>
        <p:nvSpPr>
          <p:cNvPr id="2" name="Title 1"/>
          <p:cNvSpPr>
            <a:spLocks noGrp="1"/>
          </p:cNvSpPr>
          <p:nvPr>
            <p:ph type="title"/>
          </p:nvPr>
        </p:nvSpPr>
        <p:spPr>
          <a:xfrm>
            <a:off x="483175" y="269776"/>
            <a:ext cx="8229600" cy="1143000"/>
          </a:xfrm>
        </p:spPr>
        <p:txBody>
          <a:bodyPr>
            <a:normAutofit/>
          </a:bodyPr>
          <a:lstStyle/>
          <a:p>
            <a:r>
              <a:rPr lang="en-US" dirty="0"/>
              <a:t>RX Decoding Efficiency</a:t>
            </a:r>
          </a:p>
        </p:txBody>
      </p:sp>
      <p:sp>
        <p:nvSpPr>
          <p:cNvPr id="112" name="Content Placeholder 2"/>
          <p:cNvSpPr txBox="1">
            <a:spLocks/>
          </p:cNvSpPr>
          <p:nvPr/>
        </p:nvSpPr>
        <p:spPr>
          <a:xfrm>
            <a:off x="2411760" y="4797152"/>
            <a:ext cx="5760640" cy="1656184"/>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a:ln>
                  <a:noFill/>
                </a:ln>
                <a:solidFill>
                  <a:schemeClr val="tx1"/>
                </a:solidFill>
                <a:effectLst/>
                <a:uLnTx/>
                <a:uFillTx/>
                <a:latin typeface="+mn-lt"/>
                <a:ea typeface="+mn-ea"/>
                <a:cs typeface="+mn-cs"/>
              </a:rPr>
              <a:t> In</a:t>
            </a:r>
            <a:r>
              <a:rPr kumimoji="0" lang="en-US" sz="2000" b="0" i="0" u="none" strike="noStrike" kern="1200" cap="none" spc="0" normalizeH="0" noProof="0" dirty="0">
                <a:ln>
                  <a:noFill/>
                </a:ln>
                <a:solidFill>
                  <a:schemeClr val="tx1"/>
                </a:solidFill>
                <a:effectLst/>
                <a:uLnTx/>
                <a:uFillTx/>
                <a:latin typeface="+mn-lt"/>
                <a:ea typeface="+mn-ea"/>
                <a:cs typeface="+mn-cs"/>
              </a:rPr>
              <a:t> comparison, the hashed addresses scheme consumes more time in hashing and matching (the box), the time complexity is linearly  depending on the size of the List of MAC addresses  </a:t>
            </a:r>
            <a:r>
              <a:rPr kumimoji="0" lang="en-US" sz="2000" b="0" i="1" u="none" strike="noStrike" kern="1200" cap="none" spc="0" normalizeH="0" noProof="0" dirty="0">
                <a:ln>
                  <a:noFill/>
                </a:ln>
                <a:solidFill>
                  <a:schemeClr val="tx1"/>
                </a:solidFill>
                <a:effectLst/>
                <a:uLnTx/>
                <a:uFillTx/>
                <a:latin typeface="+mn-lt"/>
                <a:ea typeface="+mn-ea"/>
                <a:cs typeface="+mn-cs"/>
              </a:rPr>
              <a:t>O</a:t>
            </a:r>
            <a:r>
              <a:rPr kumimoji="0" lang="en-US" sz="2000" b="0" i="0" u="none" strike="noStrike" kern="1200" cap="none" spc="0" normalizeH="0" noProof="0" dirty="0">
                <a:ln>
                  <a:noFill/>
                </a:ln>
                <a:solidFill>
                  <a:schemeClr val="tx1"/>
                </a:solidFill>
                <a:effectLst/>
                <a:uLnTx/>
                <a:uFillTx/>
                <a:latin typeface="+mn-lt"/>
                <a:ea typeface="+mn-ea"/>
                <a:cs typeface="+mn-cs"/>
              </a:rPr>
              <a:t>(N) in a general case </a:t>
            </a:r>
          </a:p>
          <a:p>
            <a:pPr marL="342900" marR="0" lvl="0" indent="-342900" algn="l" defTabSz="914400" rtl="0" eaLnBrk="1" fontAlgn="auto" latinLnBrk="0" hangingPunct="1">
              <a:lnSpc>
                <a:spcPct val="100000"/>
              </a:lnSpc>
              <a:spcBef>
                <a:spcPct val="20000"/>
              </a:spcBef>
              <a:spcAft>
                <a:spcPts val="0"/>
              </a:spcAft>
              <a:buClrTx/>
              <a:buSzTx/>
              <a:tabLst/>
              <a:defRPr/>
            </a:pPr>
            <a:r>
              <a:rPr lang="en-US" sz="2000" dirty="0" smtClean="0"/>
              <a:t>.</a:t>
            </a:r>
            <a:endParaRPr lang="en-US" sz="2000" dirty="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117" name="TextBox 116"/>
          <p:cNvSpPr txBox="1"/>
          <p:nvPr/>
        </p:nvSpPr>
        <p:spPr>
          <a:xfrm>
            <a:off x="971600" y="1052736"/>
            <a:ext cx="3318409" cy="276999"/>
          </a:xfrm>
          <a:prstGeom prst="rect">
            <a:avLst/>
          </a:prstGeom>
          <a:noFill/>
        </p:spPr>
        <p:txBody>
          <a:bodyPr wrap="none" rtlCol="0">
            <a:spAutoFit/>
          </a:bodyPr>
          <a:lstStyle/>
          <a:p>
            <a:r>
              <a:rPr lang="en-US" sz="1200" dirty="0"/>
              <a:t>Decoding Sequence with Hashed Address scheme </a:t>
            </a:r>
          </a:p>
        </p:txBody>
      </p:sp>
      <p:pic>
        <p:nvPicPr>
          <p:cNvPr id="118" name="Picture 117" descr="RX efficiency with AID.png"/>
          <p:cNvPicPr>
            <a:picLocks noChangeAspect="1"/>
          </p:cNvPicPr>
          <p:nvPr/>
        </p:nvPicPr>
        <p:blipFill>
          <a:blip r:embed="rId3" cstate="print"/>
          <a:stretch>
            <a:fillRect/>
          </a:stretch>
        </p:blipFill>
        <p:spPr>
          <a:xfrm>
            <a:off x="6444208" y="1412776"/>
            <a:ext cx="1569433" cy="3440887"/>
          </a:xfrm>
          <a:prstGeom prst="rect">
            <a:avLst/>
          </a:prstGeom>
        </p:spPr>
      </p:pic>
      <p:sp>
        <p:nvSpPr>
          <p:cNvPr id="119" name="TextBox 118"/>
          <p:cNvSpPr txBox="1"/>
          <p:nvPr/>
        </p:nvSpPr>
        <p:spPr>
          <a:xfrm>
            <a:off x="5940152" y="1052736"/>
            <a:ext cx="2882840" cy="276999"/>
          </a:xfrm>
          <a:prstGeom prst="rect">
            <a:avLst/>
          </a:prstGeom>
          <a:noFill/>
        </p:spPr>
        <p:txBody>
          <a:bodyPr wrap="none" rtlCol="0">
            <a:spAutoFit/>
          </a:bodyPr>
          <a:lstStyle/>
          <a:p>
            <a:r>
              <a:rPr lang="en-US" sz="1200" dirty="0"/>
              <a:t>Decoding Sequence with Dual AID schemes</a:t>
            </a:r>
          </a:p>
        </p:txBody>
      </p:sp>
      <p:sp>
        <p:nvSpPr>
          <p:cNvPr id="8" name="Date Placeholder 3"/>
          <p:cNvSpPr>
            <a:spLocks noGrp="1"/>
          </p:cNvSpPr>
          <p:nvPr>
            <p:ph type="dt" idx="10"/>
          </p:nvPr>
        </p:nvSpPr>
        <p:spPr>
          <a:xfrm>
            <a:off x="696912" y="333375"/>
            <a:ext cx="1874823" cy="273050"/>
          </a:xfrm>
        </p:spPr>
        <p:txBody>
          <a:bodyPr/>
          <a:lstStyle/>
          <a:p>
            <a:r>
              <a:rPr lang="en-US" smtClean="0"/>
              <a:t>Jan, 2017</a:t>
            </a:r>
            <a:endParaRPr lang="en-GB"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5</a:t>
            </a:fld>
            <a:endParaRPr lang="en-GB" dirty="0"/>
          </a:p>
        </p:txBody>
      </p:sp>
    </p:spTree>
    <p:extLst>
      <p:ext uri="{BB962C8B-B14F-4D97-AF65-F5344CB8AC3E}">
        <p14:creationId xmlns:p14="http://schemas.microsoft.com/office/powerpoint/2010/main" val="25101062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6455" y="565166"/>
            <a:ext cx="7770813" cy="559578"/>
          </a:xfrm>
        </p:spPr>
        <p:txBody>
          <a:bodyPr>
            <a:normAutofit fontScale="90000"/>
          </a:bodyPr>
          <a:lstStyle/>
          <a:p>
            <a:r>
              <a:rPr lang="en-US" sz="3200" dirty="0"/>
              <a:t>Solution: for the AID=0 </a:t>
            </a:r>
            <a:r>
              <a:rPr lang="en-US" sz="3200" dirty="0" smtClean="0"/>
              <a:t>problem in OBSS</a:t>
            </a:r>
            <a:endParaRPr lang="en-US" sz="3200" dirty="0"/>
          </a:p>
        </p:txBody>
      </p:sp>
      <p:sp>
        <p:nvSpPr>
          <p:cNvPr id="3" name="Content Placeholder 2"/>
          <p:cNvSpPr>
            <a:spLocks noGrp="1"/>
          </p:cNvSpPr>
          <p:nvPr>
            <p:ph idx="1"/>
          </p:nvPr>
        </p:nvSpPr>
        <p:spPr>
          <a:xfrm>
            <a:off x="416341" y="1124744"/>
            <a:ext cx="8229600" cy="4525963"/>
          </a:xfrm>
        </p:spPr>
        <p:txBody>
          <a:bodyPr>
            <a:normAutofit fontScale="62500" lnSpcReduction="20000"/>
          </a:bodyPr>
          <a:lstStyle/>
          <a:p>
            <a:r>
              <a:rPr lang="en-US" dirty="0"/>
              <a:t>AID =0 problem definition: when DMG PCP/AP assigns the AID to DMG STA, it follows the rule specified in 9.4.1.8 [4]</a:t>
            </a:r>
          </a:p>
          <a:p>
            <a:pPr lvl="1"/>
            <a:r>
              <a:rPr lang="en-US" dirty="0"/>
              <a:t> 1-254 are assigned to STAs</a:t>
            </a:r>
          </a:p>
          <a:p>
            <a:pPr lvl="1"/>
            <a:r>
              <a:rPr lang="en-US" dirty="0"/>
              <a:t> 0 is assigned to PCP/</a:t>
            </a:r>
            <a:r>
              <a:rPr lang="en-US" dirty="0" err="1"/>
              <a:t>Aps</a:t>
            </a:r>
            <a:endParaRPr lang="en-US" dirty="0"/>
          </a:p>
          <a:p>
            <a:pPr lvl="1"/>
            <a:r>
              <a:rPr lang="en-US" dirty="0"/>
              <a:t> 255 is assigned to </a:t>
            </a:r>
            <a:r>
              <a:rPr lang="en-US" dirty="0" err="1"/>
              <a:t>b’cast</a:t>
            </a:r>
            <a:r>
              <a:rPr lang="en-US" dirty="0"/>
              <a:t> address</a:t>
            </a:r>
          </a:p>
          <a:p>
            <a:pPr lvl="1"/>
            <a:r>
              <a:rPr lang="en-US" dirty="0">
                <a:solidFill>
                  <a:schemeClr val="tx1"/>
                </a:solidFill>
              </a:rPr>
              <a:t>The 8 MSBs of the AID field to 0</a:t>
            </a:r>
          </a:p>
          <a:p>
            <a:pPr lvl="1"/>
            <a:r>
              <a:rPr lang="en-US" dirty="0"/>
              <a:t> When operating in the OBSS, the false positive probability will be significantly greater when all PCP/APs are assigned with AID=0</a:t>
            </a:r>
          </a:p>
          <a:p>
            <a:r>
              <a:rPr lang="en-US" dirty="0"/>
              <a:t>In EDMG, PCP/AP may choose to  randomly generate the 8 bits “EDMG BSS AID” applied to the 8 MSBs of the AIDs for both EDMG PCP/APs and EDMG STAs.</a:t>
            </a:r>
          </a:p>
          <a:p>
            <a:r>
              <a:rPr lang="en-US" dirty="0"/>
              <a:t>When the EDMG PCP/AP transmits or receives  the short SSW frames, the AID field for EDMG PCP/AP should be filled with the 8 bits of  EDMG BSS AID.</a:t>
            </a:r>
          </a:p>
          <a:p>
            <a:r>
              <a:rPr lang="en-US" dirty="0"/>
              <a:t> When the EDMG STA transmits or receives the short SSW frames, the AID field for EDMG STA should be filled with the 8 LSBs of the DMG AID field.</a:t>
            </a:r>
          </a:p>
          <a:p>
            <a:r>
              <a:rPr lang="en-US" dirty="0"/>
              <a:t> </a:t>
            </a:r>
            <a:r>
              <a:rPr lang="en-US" dirty="0" smtClean="0"/>
              <a:t>The delivery of the EDMG BSS AID: </a:t>
            </a:r>
            <a:endParaRPr lang="en-US" dirty="0"/>
          </a:p>
          <a:p>
            <a:r>
              <a:rPr lang="en-US" dirty="0" smtClean="0">
                <a:solidFill>
                  <a:schemeClr val="tx1"/>
                </a:solidFill>
              </a:rPr>
              <a:t>       </a:t>
            </a:r>
            <a:r>
              <a:rPr lang="en-US" dirty="0" smtClean="0">
                <a:solidFill>
                  <a:schemeClr val="tx1"/>
                </a:solidFill>
              </a:rPr>
              <a:t>For example, </a:t>
            </a:r>
            <a:r>
              <a:rPr lang="en-US" dirty="0" smtClean="0">
                <a:solidFill>
                  <a:schemeClr val="tx1"/>
                </a:solidFill>
              </a:rPr>
              <a:t> </a:t>
            </a:r>
            <a:r>
              <a:rPr lang="en-US" dirty="0" smtClean="0">
                <a:solidFill>
                  <a:schemeClr val="tx1"/>
                </a:solidFill>
              </a:rPr>
              <a:t>the EDMG BSS AID could be delivered to STA through EDMG </a:t>
            </a:r>
            <a:r>
              <a:rPr lang="en-US" dirty="0">
                <a:solidFill>
                  <a:schemeClr val="tx1"/>
                </a:solidFill>
              </a:rPr>
              <a:t>capability information elements  </a:t>
            </a:r>
            <a:r>
              <a:rPr lang="en-US" dirty="0" smtClean="0">
                <a:solidFill>
                  <a:schemeClr val="tx1"/>
                </a:solidFill>
              </a:rPr>
              <a:t>or EDMG operation elements:</a:t>
            </a:r>
            <a:endParaRPr lang="en-US" dirty="0">
              <a:solidFill>
                <a:schemeClr val="tx1"/>
              </a:solidFill>
            </a:endParaRPr>
          </a:p>
          <a:p>
            <a:endParaRPr lang="en-US" dirty="0"/>
          </a:p>
          <a:p>
            <a:pPr>
              <a:buNone/>
            </a:pPr>
            <a:r>
              <a:rPr lang="en-US" dirty="0"/>
              <a:t>         </a:t>
            </a:r>
          </a:p>
          <a:p>
            <a:pPr>
              <a:buNone/>
            </a:pPr>
            <a:endParaRPr lang="en-US" dirty="0"/>
          </a:p>
        </p:txBody>
      </p:sp>
      <p:sp>
        <p:nvSpPr>
          <p:cNvPr id="11" name="Date Placeholder 3"/>
          <p:cNvSpPr>
            <a:spLocks noGrp="1"/>
          </p:cNvSpPr>
          <p:nvPr>
            <p:ph type="dt" idx="10"/>
          </p:nvPr>
        </p:nvSpPr>
        <p:spPr>
          <a:xfrm>
            <a:off x="696912" y="333375"/>
            <a:ext cx="1874823" cy="273050"/>
          </a:xfrm>
        </p:spPr>
        <p:txBody>
          <a:bodyPr/>
          <a:lstStyle/>
          <a:p>
            <a:r>
              <a:rPr lang="en-US" smtClean="0"/>
              <a:t>Jan, 2017</a:t>
            </a:r>
            <a:endParaRPr lang="en-GB" dirty="0"/>
          </a:p>
        </p:txBody>
      </p:sp>
      <p:sp>
        <p:nvSpPr>
          <p:cNvPr id="4" name="Slide Number Placeholder 3"/>
          <p:cNvSpPr>
            <a:spLocks noGrp="1"/>
          </p:cNvSpPr>
          <p:nvPr>
            <p:ph type="sldNum" idx="12"/>
          </p:nvPr>
        </p:nvSpPr>
        <p:spPr/>
        <p:txBody>
          <a:bodyPr/>
          <a:lstStyle/>
          <a:p>
            <a:r>
              <a:rPr lang="en-GB" smtClean="0"/>
              <a:t>Slide </a:t>
            </a:r>
            <a:fld id="{D09C756B-EB39-4236-ADBB-73052B179AE4}" type="slidenum">
              <a:rPr lang="en-GB" smtClean="0"/>
              <a:pPr/>
              <a:t>6</a:t>
            </a:fld>
            <a:endParaRPr lang="en-GB" dirty="0"/>
          </a:p>
        </p:txBody>
      </p:sp>
    </p:spTree>
    <p:extLst>
      <p:ext uri="{BB962C8B-B14F-4D97-AF65-F5344CB8AC3E}">
        <p14:creationId xmlns:p14="http://schemas.microsoft.com/office/powerpoint/2010/main" val="8866589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BSS AID Generation</a:t>
            </a:r>
          </a:p>
        </p:txBody>
      </p:sp>
      <p:sp>
        <p:nvSpPr>
          <p:cNvPr id="3" name="Content Placeholder 2"/>
          <p:cNvSpPr>
            <a:spLocks noGrp="1"/>
          </p:cNvSpPr>
          <p:nvPr>
            <p:ph idx="1"/>
          </p:nvPr>
        </p:nvSpPr>
        <p:spPr/>
        <p:txBody>
          <a:bodyPr/>
          <a:lstStyle/>
          <a:p>
            <a:r>
              <a:rPr lang="en-US" dirty="0"/>
              <a:t>Option I: The BSS AID  (8 MSBs of the EDMG AID field) is randomly generated by AP</a:t>
            </a:r>
          </a:p>
          <a:p>
            <a:r>
              <a:rPr lang="en-US" dirty="0"/>
              <a:t>Option II: 8 bit BSS Coloring scheme.</a:t>
            </a:r>
          </a:p>
        </p:txBody>
      </p:sp>
      <p:sp>
        <p:nvSpPr>
          <p:cNvPr id="4" name="Date Placeholder 3"/>
          <p:cNvSpPr>
            <a:spLocks noGrp="1"/>
          </p:cNvSpPr>
          <p:nvPr>
            <p:ph type="dt" idx="10"/>
          </p:nvPr>
        </p:nvSpPr>
        <p:spPr>
          <a:xfrm>
            <a:off x="696912" y="333375"/>
            <a:ext cx="1874823" cy="273050"/>
          </a:xfrm>
        </p:spPr>
        <p:txBody>
          <a:bodyPr/>
          <a:lstStyle/>
          <a:p>
            <a:r>
              <a:rPr lang="en-US" smtClean="0"/>
              <a:t>Jan, 2017</a:t>
            </a:r>
            <a:endParaRPr lang="en-GB" dirty="0"/>
          </a:p>
        </p:txBody>
      </p:sp>
      <p:sp>
        <p:nvSpPr>
          <p:cNvPr id="5" name="Slide Number Placeholder 4"/>
          <p:cNvSpPr>
            <a:spLocks noGrp="1"/>
          </p:cNvSpPr>
          <p:nvPr>
            <p:ph type="sldNum" idx="12"/>
          </p:nvPr>
        </p:nvSpPr>
        <p:spPr/>
        <p:txBody>
          <a:bodyPr/>
          <a:lstStyle/>
          <a:p>
            <a:r>
              <a:rPr lang="en-GB" smtClean="0"/>
              <a:t>Slide </a:t>
            </a:r>
            <a:fld id="{D09C756B-EB39-4236-ADBB-73052B179AE4}" type="slidenum">
              <a:rPr lang="en-GB" smtClean="0"/>
              <a:pPr/>
              <a:t>7</a:t>
            </a:fld>
            <a:endParaRPr lang="en-GB" dirty="0"/>
          </a:p>
        </p:txBody>
      </p:sp>
    </p:spTree>
    <p:extLst>
      <p:ext uri="{BB962C8B-B14F-4D97-AF65-F5344CB8AC3E}">
        <p14:creationId xmlns:p14="http://schemas.microsoft.com/office/powerpoint/2010/main" val="34481651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Benefit of address scrambling</a:t>
            </a:r>
            <a:endParaRPr kumimoji="1" lang="ja-JP" altLang="en-US" dirty="0"/>
          </a:p>
        </p:txBody>
      </p:sp>
      <p:sp>
        <p:nvSpPr>
          <p:cNvPr id="6" name="コンテンツ プレースホルダー 5"/>
          <p:cNvSpPr>
            <a:spLocks noGrp="1"/>
          </p:cNvSpPr>
          <p:nvPr>
            <p:ph idx="1"/>
          </p:nvPr>
        </p:nvSpPr>
        <p:spPr>
          <a:xfrm>
            <a:off x="457200" y="1124744"/>
            <a:ext cx="8229600" cy="2880320"/>
          </a:xfrm>
        </p:spPr>
        <p:txBody>
          <a:bodyPr>
            <a:noAutofit/>
          </a:bodyPr>
          <a:lstStyle/>
          <a:p>
            <a:r>
              <a:rPr kumimoji="1" lang="en-US" altLang="ja-JP" sz="2400" dirty="0" smtClean="0"/>
              <a:t>By applying seed to the Addressing, </a:t>
            </a:r>
            <a:r>
              <a:rPr kumimoji="1" lang="en-US" altLang="ja-JP" sz="2400" dirty="0" smtClean="0"/>
              <a:t>collision </a:t>
            </a:r>
            <a:r>
              <a:rPr kumimoji="1" lang="en-US" altLang="ja-JP" sz="2400" dirty="0" smtClean="0"/>
              <a:t>can be </a:t>
            </a:r>
            <a:r>
              <a:rPr kumimoji="1" lang="en-US" altLang="ja-JP" sz="2400" dirty="0" smtClean="0"/>
              <a:t>further reduced </a:t>
            </a:r>
            <a:r>
              <a:rPr kumimoji="1" lang="en-US" altLang="ja-JP" sz="2400" dirty="0" smtClean="0"/>
              <a:t>compared with dual AIDs only. i.e. when SLS is failed, STA can re-try SLS with different seed.</a:t>
            </a:r>
          </a:p>
          <a:p>
            <a:r>
              <a:rPr lang="en-US" altLang="ja-JP" sz="2400" dirty="0" smtClean="0"/>
              <a:t>Consistent collision rate with two seed (i.e. the rate that both successive two SLSs are failed) should be square of  the collision rate per transmission if the scrambling is properly designed.</a:t>
            </a:r>
            <a:endParaRPr lang="en-US" altLang="ja-JP" sz="2400" dirty="0"/>
          </a:p>
          <a:p>
            <a:endParaRPr kumimoji="1" lang="en-US" altLang="ja-JP" sz="2800" dirty="0" smtClean="0"/>
          </a:p>
        </p:txBody>
      </p:sp>
      <p:sp>
        <p:nvSpPr>
          <p:cNvPr id="7" name="Date Placeholder 3"/>
          <p:cNvSpPr>
            <a:spLocks noGrp="1"/>
          </p:cNvSpPr>
          <p:nvPr>
            <p:ph type="dt" idx="10"/>
          </p:nvPr>
        </p:nvSpPr>
        <p:spPr>
          <a:xfrm>
            <a:off x="696912" y="333375"/>
            <a:ext cx="1874823" cy="273050"/>
          </a:xfrm>
        </p:spPr>
        <p:txBody>
          <a:bodyPr/>
          <a:lstStyle/>
          <a:p>
            <a:r>
              <a:rPr lang="en-US" smtClean="0"/>
              <a:t>Jan, 2017</a:t>
            </a:r>
            <a:endParaRPr lang="en-GB"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8</a:t>
            </a:fld>
            <a:endParaRPr lang="en-GB" dirty="0"/>
          </a:p>
        </p:txBody>
      </p:sp>
    </p:spTree>
    <p:extLst>
      <p:ext uri="{BB962C8B-B14F-4D97-AF65-F5344CB8AC3E}">
        <p14:creationId xmlns:p14="http://schemas.microsoft.com/office/powerpoint/2010/main" val="2972614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Dual AID with the Short Scrambled BSSID</a:t>
            </a:r>
            <a:endParaRPr kumimoji="1" lang="ja-JP" altLang="en-US" dirty="0"/>
          </a:p>
        </p:txBody>
      </p:sp>
      <p:sp>
        <p:nvSpPr>
          <p:cNvPr id="6" name="コンテンツ プレースホルダー 5"/>
          <p:cNvSpPr>
            <a:spLocks noGrp="1"/>
          </p:cNvSpPr>
          <p:nvPr>
            <p:ph idx="1"/>
          </p:nvPr>
        </p:nvSpPr>
        <p:spPr>
          <a:xfrm>
            <a:off x="457200" y="1412776"/>
            <a:ext cx="8229600" cy="1612776"/>
          </a:xfrm>
        </p:spPr>
        <p:txBody>
          <a:bodyPr>
            <a:normAutofit fontScale="85000" lnSpcReduction="20000"/>
          </a:bodyPr>
          <a:lstStyle/>
          <a:p>
            <a:r>
              <a:rPr lang="en-US" altLang="ja-JP" sz="2400" dirty="0" smtClean="0"/>
              <a:t>The addressing is based on Dual AID for the Short SSW addressing fields.</a:t>
            </a:r>
            <a:endParaRPr kumimoji="1" lang="en-US" altLang="ja-JP" sz="2400" dirty="0" smtClean="0"/>
          </a:p>
          <a:p>
            <a:r>
              <a:rPr kumimoji="1" lang="en-US" altLang="ja-JP" sz="2400" dirty="0" smtClean="0"/>
              <a:t>In </a:t>
            </a:r>
            <a:r>
              <a:rPr kumimoji="1" lang="en-US" altLang="ja-JP" sz="2400" b="1" dirty="0" smtClean="0"/>
              <a:t>ISS</a:t>
            </a:r>
            <a:r>
              <a:rPr kumimoji="1" lang="en-US" altLang="ja-JP" sz="2400" dirty="0" smtClean="0"/>
              <a:t>, Short SSW packet includes </a:t>
            </a:r>
            <a:r>
              <a:rPr kumimoji="1" lang="en-US" altLang="ja-JP" sz="2400" b="1" dirty="0" smtClean="0"/>
              <a:t>Short Scrambled BSSID </a:t>
            </a:r>
            <a:r>
              <a:rPr kumimoji="1" lang="en-US" altLang="ja-JP" sz="2400" dirty="0" smtClean="0"/>
              <a:t>field, whose value is the 10 </a:t>
            </a:r>
            <a:r>
              <a:rPr kumimoji="1" lang="en-US" altLang="ja-JP" sz="2400" dirty="0" smtClean="0"/>
              <a:t>LSBs </a:t>
            </a:r>
            <a:r>
              <a:rPr kumimoji="1" lang="en-US" altLang="ja-JP" sz="2400" dirty="0" smtClean="0"/>
              <a:t>of CRC-16-CCITT of the </a:t>
            </a:r>
            <a:r>
              <a:rPr kumimoji="1" lang="en-US" altLang="ja-JP" sz="2400" b="1" u="sng" dirty="0" smtClean="0"/>
              <a:t>BSSID</a:t>
            </a:r>
            <a:r>
              <a:rPr kumimoji="1" lang="en-US" altLang="ja-JP" sz="2400" dirty="0" smtClean="0"/>
              <a:t>.</a:t>
            </a:r>
          </a:p>
          <a:p>
            <a:r>
              <a:rPr lang="en-US" altLang="ja-JP" sz="2400" dirty="0" smtClean="0"/>
              <a:t>The BSSID is scrambled with </a:t>
            </a:r>
            <a:r>
              <a:rPr lang="en-US" altLang="ja-JP" sz="2400" b="1" dirty="0" smtClean="0"/>
              <a:t>integer addition scrambling</a:t>
            </a:r>
            <a:r>
              <a:rPr lang="en-US" altLang="ja-JP" sz="2400" dirty="0" smtClean="0"/>
              <a:t/>
            </a:r>
            <a:br>
              <a:rPr lang="en-US" altLang="ja-JP" sz="2400" dirty="0" smtClean="0"/>
            </a:br>
            <a:r>
              <a:rPr lang="en-US" altLang="ja-JP" sz="2400" dirty="0" smtClean="0"/>
              <a:t>before CRC calculation.</a:t>
            </a:r>
            <a:endParaRPr kumimoji="1" lang="ja-JP" altLang="en-US" sz="2400" dirty="0"/>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31749644"/>
              </p:ext>
            </p:extLst>
          </p:nvPr>
        </p:nvGraphicFramePr>
        <p:xfrm>
          <a:off x="1296247" y="3108960"/>
          <a:ext cx="6549918" cy="739140"/>
        </p:xfrm>
        <a:graphic>
          <a:graphicData uri="http://schemas.openxmlformats.org/presentationml/2006/ole">
            <mc:AlternateContent xmlns:mc="http://schemas.openxmlformats.org/markup-compatibility/2006">
              <mc:Choice xmlns:v="urn:schemas-microsoft-com:vml" Requires="v">
                <p:oleObj spid="_x0000_s7198" name="Visio" r:id="rId3" imgW="7261661" imgH="822960" progId="Visio.Drawing.15">
                  <p:embed/>
                </p:oleObj>
              </mc:Choice>
              <mc:Fallback>
                <p:oleObj name="Visio" r:id="rId3" imgW="7261661" imgH="822960" progId="Visio.Drawing.15">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6247" y="3108960"/>
                        <a:ext cx="6549918" cy="739140"/>
                      </a:xfrm>
                      <a:prstGeom prst="rect">
                        <a:avLst/>
                      </a:prstGeom>
                      <a:noFill/>
                    </p:spPr>
                  </p:pic>
                </p:oleObj>
              </mc:Fallback>
            </mc:AlternateContent>
          </a:graphicData>
        </a:graphic>
      </p:graphicFrame>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612950"/>
            <a:ext cx="9144000" cy="1227786"/>
          </a:xfrm>
          <a:prstGeom prst="rect">
            <a:avLst/>
          </a:prstGeom>
        </p:spPr>
      </p:pic>
      <p:cxnSp>
        <p:nvCxnSpPr>
          <p:cNvPr id="10" name="Straight Connector 9"/>
          <p:cNvCxnSpPr/>
          <p:nvPr/>
        </p:nvCxnSpPr>
        <p:spPr bwMode="auto">
          <a:xfrm>
            <a:off x="6272011" y="3657600"/>
            <a:ext cx="425003" cy="122862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flipH="1">
            <a:off x="7534141" y="3657600"/>
            <a:ext cx="115911" cy="122862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Date Placeholder 3"/>
          <p:cNvSpPr>
            <a:spLocks noGrp="1"/>
          </p:cNvSpPr>
          <p:nvPr>
            <p:ph type="dt" idx="10"/>
          </p:nvPr>
        </p:nvSpPr>
        <p:spPr>
          <a:xfrm>
            <a:off x="696912" y="333375"/>
            <a:ext cx="1874823" cy="273050"/>
          </a:xfrm>
        </p:spPr>
        <p:txBody>
          <a:bodyPr/>
          <a:lstStyle/>
          <a:p>
            <a:r>
              <a:rPr lang="en-US" smtClean="0"/>
              <a:t>Jan, 2017</a:t>
            </a:r>
            <a:endParaRPr lang="en-GB" dirty="0"/>
          </a:p>
        </p:txBody>
      </p:sp>
      <p:sp>
        <p:nvSpPr>
          <p:cNvPr id="18" name="Slide Number Placeholder 17"/>
          <p:cNvSpPr>
            <a:spLocks noGrp="1"/>
          </p:cNvSpPr>
          <p:nvPr>
            <p:ph type="sldNum" idx="12"/>
          </p:nvPr>
        </p:nvSpPr>
        <p:spPr/>
        <p:txBody>
          <a:bodyPr/>
          <a:lstStyle/>
          <a:p>
            <a:r>
              <a:rPr lang="en-GB" smtClean="0"/>
              <a:t>Slide </a:t>
            </a:r>
            <a:fld id="{D09C756B-EB39-4236-ADBB-73052B179AE4}" type="slidenum">
              <a:rPr lang="en-GB" smtClean="0"/>
              <a:pPr/>
              <a:t>9</a:t>
            </a:fld>
            <a:endParaRPr lang="en-GB" dirty="0"/>
          </a:p>
        </p:txBody>
      </p:sp>
    </p:spTree>
    <p:extLst>
      <p:ext uri="{BB962C8B-B14F-4D97-AF65-F5344CB8AC3E}">
        <p14:creationId xmlns:p14="http://schemas.microsoft.com/office/powerpoint/2010/main" val="39203526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35641</TotalTime>
  <Words>1272</Words>
  <Application>Microsoft Office PowerPoint</Application>
  <PresentationFormat>On-screen Show (4:3)</PresentationFormat>
  <Paragraphs>243</Paragraphs>
  <Slides>17</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3</vt:i4>
      </vt:variant>
      <vt:variant>
        <vt:lpstr>Slide Titles</vt:lpstr>
      </vt:variant>
      <vt:variant>
        <vt:i4>17</vt:i4>
      </vt:variant>
    </vt:vector>
  </HeadingPairs>
  <TitlesOfParts>
    <vt:vector size="27" baseType="lpstr">
      <vt:lpstr>Arial Unicode MS</vt:lpstr>
      <vt:lpstr>MS Gothic</vt:lpstr>
      <vt:lpstr>Arial</vt:lpstr>
      <vt:lpstr>Cambria Math</vt:lpstr>
      <vt:lpstr>Times New Roman</vt:lpstr>
      <vt:lpstr>Wingdings</vt:lpstr>
      <vt:lpstr>802-11-Submission</vt:lpstr>
      <vt:lpstr>Document</vt:lpstr>
      <vt:lpstr>Equation</vt:lpstr>
      <vt:lpstr>Visio</vt:lpstr>
      <vt:lpstr>Optimized Short SSW frame addressing scheme to reduce the false positive</vt:lpstr>
      <vt:lpstr>Backgrounds</vt:lpstr>
      <vt:lpstr>How to calculate the False Positive Rate </vt:lpstr>
      <vt:lpstr>Hashed Address vs 16bits dual AIDs</vt:lpstr>
      <vt:lpstr>RX Decoding Efficiency</vt:lpstr>
      <vt:lpstr>Solution: for the AID=0 problem in OBSS</vt:lpstr>
      <vt:lpstr>BSS AID Generation</vt:lpstr>
      <vt:lpstr>Benefit of address scrambling</vt:lpstr>
      <vt:lpstr>Dual AID with the Short Scrambled BSSID</vt:lpstr>
      <vt:lpstr>Integer addition scrambling</vt:lpstr>
      <vt:lpstr>Receiver procedure (+ collision rate)</vt:lpstr>
      <vt:lpstr>Collision probability analysis</vt:lpstr>
      <vt:lpstr>Conclusion</vt:lpstr>
      <vt:lpstr>References</vt:lpstr>
      <vt:lpstr>Straw Poll1/Motion</vt:lpstr>
      <vt:lpstr>Straw Poll2/Motion</vt:lpstr>
      <vt:lpstr>Straw Poll3/Motion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BSS Color Field Size Measurements</dc:title>
  <dc:creator>Chuck Lukaszewski</dc:creator>
  <cp:lastModifiedBy>Rob Sun</cp:lastModifiedBy>
  <cp:revision>337</cp:revision>
  <cp:lastPrinted>2015-08-25T06:16:53Z</cp:lastPrinted>
  <dcterms:created xsi:type="dcterms:W3CDTF">2014-05-13T18:39:25Z</dcterms:created>
  <dcterms:modified xsi:type="dcterms:W3CDTF">2017-01-18T13:59:55Z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1484162738</vt:lpwstr>
  </property>
</Properties>
</file>