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3" r:id="rId4"/>
    <p:sldId id="265" r:id="rId5"/>
    <p:sldId id="266" r:id="rId6"/>
    <p:sldId id="269" r:id="rId7"/>
    <p:sldId id="270" r:id="rId8"/>
    <p:sldId id="271" r:id="rId9"/>
    <p:sldId id="262" r:id="rId10"/>
    <p:sldId id="272" r:id="rId11"/>
    <p:sldId id="273" r:id="rId12"/>
    <p:sldId id="274" r:id="rId13"/>
    <p:sldId id="275" r:id="rId14"/>
    <p:sldId id="276" r:id="rId15"/>
    <p:sldId id="277" r:id="rId16"/>
    <p:sldId id="267" r:id="rId17"/>
    <p:sldId id="268" r:id="rId18"/>
    <p:sldId id="26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13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05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53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82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147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8960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906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423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778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08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631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001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01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802.11-17/0007r1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/>
              <a:t>Training Field </a:t>
            </a:r>
            <a:r>
              <a:rPr lang="en-US" altLang="en-US" dirty="0"/>
              <a:t>Structure </a:t>
            </a:r>
            <a:r>
              <a:rPr lang="en-US" altLang="en-US" dirty="0" smtClean="0"/>
              <a:t>Definition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04062"/>
              </p:ext>
            </p:extLst>
          </p:nvPr>
        </p:nvGraphicFramePr>
        <p:xfrm>
          <a:off x="534988" y="2659062"/>
          <a:ext cx="7916862" cy="397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Document" r:id="rId4" imgW="8267030" imgH="4137542" progId="Word.Document.8">
                  <p:embed/>
                </p:oleObj>
              </mc:Choice>
              <mc:Fallback>
                <p:oleObj name="Document" r:id="rId4" imgW="8267030" imgH="413754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659062"/>
                        <a:ext cx="7916862" cy="39703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018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BRP Request Field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886200"/>
            <a:ext cx="7772400" cy="17526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802.11ad has 5 reserved bits in the BRP-Request field (B27 to B31)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We could use these for the E-DMG BRP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More flexible to define a new BRP Request Field for E-DMG STAs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Add at least one more octet for additional signaling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553" y="1752600"/>
            <a:ext cx="7150894" cy="1764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7626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BRP Request Field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239940"/>
              </p:ext>
            </p:extLst>
          </p:nvPr>
        </p:nvGraphicFramePr>
        <p:xfrm>
          <a:off x="933451" y="2212264"/>
          <a:ext cx="7219949" cy="3045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6650">
                  <a:extLst>
                    <a:ext uri="{9D8B030D-6E8A-4147-A177-3AD203B41FA5}">
                      <a16:colId xmlns="" xmlns:a16="http://schemas.microsoft.com/office/drawing/2014/main" val="2773423126"/>
                    </a:ext>
                  </a:extLst>
                </a:gridCol>
                <a:gridCol w="739443">
                  <a:extLst>
                    <a:ext uri="{9D8B030D-6E8A-4147-A177-3AD203B41FA5}">
                      <a16:colId xmlns="" xmlns:a16="http://schemas.microsoft.com/office/drawing/2014/main" val="2542302815"/>
                    </a:ext>
                  </a:extLst>
                </a:gridCol>
                <a:gridCol w="4073856">
                  <a:extLst>
                    <a:ext uri="{9D8B030D-6E8A-4147-A177-3AD203B41FA5}">
                      <a16:colId xmlns="" xmlns:a16="http://schemas.microsoft.com/office/drawing/2014/main" val="1826535880"/>
                    </a:ext>
                  </a:extLst>
                </a:gridCol>
              </a:tblGrid>
              <a:tr h="281940">
                <a:tc>
                  <a:txBody>
                    <a:bodyPr/>
                    <a:lstStyle/>
                    <a:p>
                      <a:r>
                        <a:rPr lang="en-US" sz="1400" dirty="0"/>
                        <a:t>Field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Bits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Description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506370176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400" dirty="0"/>
                        <a:t>L-RX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 of requested TRN-R/T</a:t>
                      </a:r>
                      <a:r>
                        <a:rPr lang="en-US" sz="1400" baseline="0" dirty="0"/>
                        <a:t> training units (1-255)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66679394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TX/RX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consecutive TRN-Units in the TRN field for which the transmitter uses the same set of transmit AWVs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213646743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400" i="1" dirty="0"/>
                        <a:t>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Number of TRN fields in CE field (0, 1, 2 or 4)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729337237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400" i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r of TRN fields per CE field (1-16)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670193037"/>
                  </a:ext>
                </a:extLst>
              </a:tr>
              <a:tr h="569036">
                <a:tc>
                  <a:txBody>
                    <a:bodyPr/>
                    <a:lstStyle/>
                    <a:p>
                      <a:r>
                        <a:rPr lang="en-US" sz="1400" i="1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TRN-T AWV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repeat factor (1, 2, 3, 4, or 8)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816891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45927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EDMG Header bits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1800" b="0" dirty="0"/>
              <a:t>Need bits to define:</a:t>
            </a:r>
          </a:p>
          <a:p>
            <a:pPr marL="0" indent="0"/>
            <a:endParaRPr lang="en-US" dirty="0"/>
          </a:p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420326"/>
              </p:ext>
            </p:extLst>
          </p:nvPr>
        </p:nvGraphicFramePr>
        <p:xfrm>
          <a:off x="1219200" y="2590800"/>
          <a:ext cx="6686549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850">
                  <a:extLst>
                    <a:ext uri="{9D8B030D-6E8A-4147-A177-3AD203B41FA5}">
                      <a16:colId xmlns="" xmlns:a16="http://schemas.microsoft.com/office/drawing/2014/main" val="2773423126"/>
                    </a:ext>
                  </a:extLst>
                </a:gridCol>
                <a:gridCol w="684814">
                  <a:extLst>
                    <a:ext uri="{9D8B030D-6E8A-4147-A177-3AD203B41FA5}">
                      <a16:colId xmlns="" xmlns:a16="http://schemas.microsoft.com/office/drawing/2014/main" val="2542302815"/>
                    </a:ext>
                  </a:extLst>
                </a:gridCol>
                <a:gridCol w="3772885">
                  <a:extLst>
                    <a:ext uri="{9D8B030D-6E8A-4147-A177-3AD203B41FA5}">
                      <a16:colId xmlns="" xmlns:a16="http://schemas.microsoft.com/office/drawing/2014/main" val="1826535880"/>
                    </a:ext>
                  </a:extLst>
                </a:gridCol>
              </a:tblGrid>
              <a:tr h="2819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Field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Bits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506370176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i="1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Number of TRN fields in CE field (0, 1, 2 or 4)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4167084304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400" i="1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r of TRN fields per CE field (1 - 16)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00768775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i="1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TRN-T AWV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repeat factor (1, 2, 3, 4 or 8)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579161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8442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Capabilities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One of the mandatory settings must be used in initial beamforming before 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Mandatory for RX processing of TRN-T fields</a:t>
            </a:r>
            <a:r>
              <a:rPr lang="en-US" sz="1800" b="0" dirty="0" smtClean="0"/>
              <a:t>:  (</a:t>
            </a:r>
            <a:r>
              <a:rPr lang="en-US" sz="1800" b="0" dirty="0"/>
              <a:t>P = 2, N = 3, M = 6) and (P = 2, M = 8, N = 1)</a:t>
            </a:r>
          </a:p>
          <a:p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After association, STAs may request other combinations</a:t>
            </a:r>
          </a:p>
          <a:p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TRN-R/T field capabilities should be part of the core capabilities E-DMG capabilities element</a:t>
            </a:r>
          </a:p>
        </p:txBody>
      </p:sp>
    </p:spTree>
    <p:extLst>
      <p:ext uri="{BB962C8B-B14F-4D97-AF65-F5344CB8AC3E}">
        <p14:creationId xmlns:p14="http://schemas.microsoft.com/office/powerpoint/2010/main" val="27918739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Capabilities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1800" b="0" dirty="0"/>
              <a:t>Bit fields needed for transmit capabilities:</a:t>
            </a:r>
          </a:p>
          <a:p>
            <a:pPr lvl="1"/>
            <a:endParaRPr lang="en-US" sz="18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704500"/>
              </p:ext>
            </p:extLst>
          </p:nvPr>
        </p:nvGraphicFramePr>
        <p:xfrm>
          <a:off x="1371704" y="2595230"/>
          <a:ext cx="6475203" cy="3129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443">
                  <a:extLst>
                    <a:ext uri="{9D8B030D-6E8A-4147-A177-3AD203B41FA5}">
                      <a16:colId xmlns="" xmlns:a16="http://schemas.microsoft.com/office/drawing/2014/main" val="2865360492"/>
                    </a:ext>
                  </a:extLst>
                </a:gridCol>
                <a:gridCol w="460442">
                  <a:extLst>
                    <a:ext uri="{9D8B030D-6E8A-4147-A177-3AD203B41FA5}">
                      <a16:colId xmlns="" xmlns:a16="http://schemas.microsoft.com/office/drawing/2014/main" val="3511673403"/>
                    </a:ext>
                  </a:extLst>
                </a:gridCol>
                <a:gridCol w="5294318">
                  <a:extLst>
                    <a:ext uri="{9D8B030D-6E8A-4147-A177-3AD203B41FA5}">
                      <a16:colId xmlns="" xmlns:a16="http://schemas.microsoft.com/office/drawing/2014/main" val="1016612225"/>
                    </a:ext>
                  </a:extLst>
                </a:gridCol>
              </a:tblGrid>
              <a:tr h="2819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Field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Bits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920682443"/>
                  </a:ext>
                </a:extLst>
              </a:tr>
              <a:tr h="29819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TP0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Capable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of transmitting with P = 0 (i.e. no CE field)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589332318"/>
                  </a:ext>
                </a:extLst>
              </a:tr>
              <a:tr h="31843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TP1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Capable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of transmitting with P = 1 (i.e. CE field consists of 1 TRN-R/T)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721901812"/>
                  </a:ext>
                </a:extLst>
              </a:tr>
              <a:tr h="31843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TP4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Capable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of transmitting with P = 4 (i.e. CE field consists of 4 TRN-R/T)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901965715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TN2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Capable of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transmitting with N = 2 (AWV repeated over 2 TRN-T fields)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065898099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TN4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Capable of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transmitting with N = 4 (AWV repeated over 4 TRN-T fields)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082072014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TN8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Capable of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transmitting with N = 8 (AWV repeated over 8 TRN-T fields)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50275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Capabilities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1800" b="0" dirty="0"/>
              <a:t>A similar set of bits can be used for receive capabilities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534567"/>
              </p:ext>
            </p:extLst>
          </p:nvPr>
        </p:nvGraphicFramePr>
        <p:xfrm>
          <a:off x="1297197" y="2667000"/>
          <a:ext cx="6475203" cy="3306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443">
                  <a:extLst>
                    <a:ext uri="{9D8B030D-6E8A-4147-A177-3AD203B41FA5}">
                      <a16:colId xmlns="" xmlns:a16="http://schemas.microsoft.com/office/drawing/2014/main" val="2865360492"/>
                    </a:ext>
                  </a:extLst>
                </a:gridCol>
                <a:gridCol w="460442">
                  <a:extLst>
                    <a:ext uri="{9D8B030D-6E8A-4147-A177-3AD203B41FA5}">
                      <a16:colId xmlns="" xmlns:a16="http://schemas.microsoft.com/office/drawing/2014/main" val="3511673403"/>
                    </a:ext>
                  </a:extLst>
                </a:gridCol>
                <a:gridCol w="5294318">
                  <a:extLst>
                    <a:ext uri="{9D8B030D-6E8A-4147-A177-3AD203B41FA5}">
                      <a16:colId xmlns="" xmlns:a16="http://schemas.microsoft.com/office/drawing/2014/main" val="1016612225"/>
                    </a:ext>
                  </a:extLst>
                </a:gridCol>
              </a:tblGrid>
              <a:tr h="2819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Field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Bits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920682443"/>
                  </a:ext>
                </a:extLst>
              </a:tr>
              <a:tr h="29819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RP0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Capable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of receiving with P = 0 (i.e. no CE field)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589332318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RP1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Capable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of receiving with P = 1 (i.e. CE field consists of 1 TRN-T)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76903809"/>
                  </a:ext>
                </a:extLst>
              </a:tr>
              <a:tr h="31843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RP4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Capable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of receiving with P = 4 (i.e. CE field consists of 4 TRN-T)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901965715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RN2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Capable of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receiving with N = 2 (AWV repeated over 2 TRN-T fields)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394731483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RN4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Capable of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receiving with N = 4 (AWV repeated over 4 TRN-T fields)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91286509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RN8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Capable of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receiving with N = 8 (AWV repeated over 8 TRN-T fields)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95051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sz="1800" b="0" dirty="0"/>
              <a:t>Do you agree that (1) the AGC field currently defined for single-carrier and control mode EDMG PPDUs shall be removed </a:t>
            </a:r>
            <a:r>
              <a:rPr lang="en-US" sz="1800" b="0" dirty="0" smtClean="0"/>
              <a:t>and (2) the training field of EDMG PPDUs shall be defined as shown below for the single-carrier and control modes?  In the proposed structure, </a:t>
            </a:r>
            <a:r>
              <a:rPr lang="en-US" sz="1800" b="0" dirty="0"/>
              <a:t>the number of TRN sequences used for channel </a:t>
            </a:r>
            <a:r>
              <a:rPr lang="en-US" sz="1800" b="0" dirty="0" smtClean="0"/>
              <a:t>estimation (that is, transmitted with the same AWV </a:t>
            </a:r>
            <a:r>
              <a:rPr lang="en-US" sz="1800" b="0" dirty="0"/>
              <a:t>as </a:t>
            </a:r>
            <a:r>
              <a:rPr lang="en-US" sz="1800" b="0" dirty="0" smtClean="0"/>
              <a:t>the preamble/data fields) </a:t>
            </a:r>
            <a:r>
              <a:rPr lang="en-US" sz="1800" b="0" dirty="0"/>
              <a:t>(</a:t>
            </a:r>
            <a:r>
              <a:rPr lang="en-US" sz="1800" b="0" i="1" dirty="0"/>
              <a:t>P</a:t>
            </a:r>
            <a:r>
              <a:rPr lang="en-US" sz="1800" b="0" dirty="0"/>
              <a:t>) and for BF training </a:t>
            </a:r>
            <a:r>
              <a:rPr lang="en-US" sz="1800" b="0" dirty="0" smtClean="0"/>
              <a:t>(which </a:t>
            </a:r>
            <a:r>
              <a:rPr lang="en-US" sz="1800" b="0" dirty="0"/>
              <a:t>may use different AWV settings depending on whether transmit or receive training is used) (</a:t>
            </a:r>
            <a:r>
              <a:rPr lang="en-US" sz="1800" b="0" i="1" dirty="0"/>
              <a:t>M</a:t>
            </a:r>
            <a:r>
              <a:rPr lang="en-US" sz="1800" b="0" dirty="0"/>
              <a:t>) in a </a:t>
            </a:r>
            <a:r>
              <a:rPr lang="en-US" sz="1800" b="0" dirty="0" smtClean="0"/>
              <a:t>TRN-Unit is configurable.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908" y="4267200"/>
            <a:ext cx="7474796" cy="15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035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  <a:ln/>
        </p:spPr>
        <p:txBody>
          <a:bodyPr/>
          <a:lstStyle/>
          <a:p>
            <a:r>
              <a:rPr lang="en-US" sz="1800" b="0" dirty="0" smtClean="0"/>
              <a:t>      Do </a:t>
            </a:r>
            <a:r>
              <a:rPr lang="en-US" sz="1800" b="0" dirty="0"/>
              <a:t>you agree to incorporate the additions to the BRP Request Field (slide </a:t>
            </a:r>
            <a:r>
              <a:rPr lang="en-US" sz="1800" b="0" dirty="0" smtClean="0"/>
              <a:t>11), </a:t>
            </a:r>
            <a:r>
              <a:rPr lang="en-US" sz="1800" b="0" dirty="0"/>
              <a:t>EDMG Header A bits (slide </a:t>
            </a:r>
            <a:r>
              <a:rPr lang="en-US" sz="1800" b="0" dirty="0" smtClean="0"/>
              <a:t>12), </a:t>
            </a:r>
            <a:r>
              <a:rPr lang="en-US" sz="1800" b="0" dirty="0"/>
              <a:t>Mandatory features (slide </a:t>
            </a:r>
            <a:r>
              <a:rPr lang="en-US" sz="1800" b="0" dirty="0" smtClean="0"/>
              <a:t>13), </a:t>
            </a:r>
            <a:r>
              <a:rPr lang="en-US" sz="1800" b="0" dirty="0"/>
              <a:t>and Capabilities element (slides </a:t>
            </a:r>
            <a:r>
              <a:rPr lang="en-US" sz="1800" b="0" dirty="0" smtClean="0"/>
              <a:t>14 </a:t>
            </a:r>
            <a:r>
              <a:rPr lang="en-US" sz="1800" b="0" dirty="0"/>
              <a:t>and </a:t>
            </a:r>
            <a:r>
              <a:rPr lang="en-US" sz="1800" b="0" dirty="0" smtClean="0"/>
              <a:t>15) </a:t>
            </a:r>
            <a:r>
              <a:rPr lang="en-US" sz="1800" b="0" dirty="0"/>
              <a:t>to the SFD? </a:t>
            </a:r>
          </a:p>
        </p:txBody>
      </p:sp>
    </p:spTree>
    <p:extLst>
      <p:ext uri="{BB962C8B-B14F-4D97-AF65-F5344CB8AC3E}">
        <p14:creationId xmlns:p14="http://schemas.microsoft.com/office/powerpoint/2010/main" val="38923297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/>
            <a:r>
              <a:rPr lang="en-US" b="0" dirty="0" smtClean="0"/>
              <a:t>    We </a:t>
            </a:r>
            <a:r>
              <a:rPr lang="en-US" b="0" dirty="0"/>
              <a:t>propose and discuss AGC and TRN structures for the EDMG </a:t>
            </a:r>
            <a:r>
              <a:rPr lang="en-US" b="0" dirty="0" smtClean="0"/>
              <a:t>single-carrier and control modes.</a:t>
            </a:r>
            <a:endParaRPr lang="en-US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TRN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82737"/>
            <a:ext cx="7772400" cy="489267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following structure is defined in the 11ad spec for the TRN field: 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r>
              <a:rPr lang="en-US" sz="1800" b="0" dirty="0"/>
              <a:t>     where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CE subfield:    </a:t>
            </a:r>
            <a:r>
              <a:rPr lang="en-US" sz="1400" dirty="0" smtClean="0"/>
              <a:t>[-</a:t>
            </a:r>
            <a:r>
              <a:rPr lang="en-US" sz="1400" dirty="0"/>
              <a:t>Gb128 –Ga128 Gb128 –Ga128 –Gb128 Ga128 –Gb128 –Ga128  –Gb128]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TRN subfield: </a:t>
            </a:r>
            <a:r>
              <a:rPr lang="en-US" sz="1400" dirty="0"/>
              <a:t>[Ga128 –Gb128 Ga128 Gb128 Ga128]</a:t>
            </a:r>
          </a:p>
          <a:p>
            <a:endParaRPr lang="en-US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It should be noted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TRN field is composed of two different sequences (CE and TRN)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Each TRN-Unit consists of one CE sequence (9×128) and 4 TRN subfields (5×128 each)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3520" y="2062709"/>
            <a:ext cx="5638800" cy="19812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TRN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82737"/>
            <a:ext cx="7772400" cy="489267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After analyzing different options to improve the TRN structure for </a:t>
            </a:r>
            <a:r>
              <a:rPr lang="en-US" sz="1800" b="0" dirty="0" smtClean="0"/>
              <a:t>different implementations and BF flows, </a:t>
            </a:r>
            <a:r>
              <a:rPr lang="en-US" sz="1800" b="0" dirty="0"/>
              <a:t>we came to the conclusion that a structure which uses just one “subfield sequence” is advantageous.  </a:t>
            </a:r>
          </a:p>
          <a:p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We </a:t>
            </a:r>
            <a:r>
              <a:rPr lang="en-US" sz="1800" b="0" dirty="0" smtClean="0"/>
              <a:t>thus propose </a:t>
            </a:r>
            <a:r>
              <a:rPr lang="en-US" sz="1800" b="0" dirty="0"/>
              <a:t>the following TRN structure:</a:t>
            </a:r>
          </a:p>
          <a:p>
            <a:endParaRPr lang="en-US" sz="14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342900" lvl="1" indent="-342900">
              <a:buFontTx/>
              <a:buChar char="•"/>
            </a:pPr>
            <a:endParaRPr lang="en-US" sz="800" dirty="0" smtClean="0"/>
          </a:p>
          <a:p>
            <a:pPr marL="742950" lvl="2" indent="-342900">
              <a:buFontTx/>
              <a:buChar char="•"/>
            </a:pPr>
            <a:r>
              <a:rPr lang="en-US" dirty="0" smtClean="0"/>
              <a:t>First </a:t>
            </a:r>
            <a:r>
              <a:rPr lang="en-US" i="1" dirty="0" smtClean="0"/>
              <a:t>P</a:t>
            </a:r>
            <a:r>
              <a:rPr lang="en-US" dirty="0" smtClean="0"/>
              <a:t> sequences in a TRN-Unit: </a:t>
            </a:r>
            <a:r>
              <a:rPr lang="en-US" dirty="0"/>
              <a:t>Same AWV as preamble/data</a:t>
            </a:r>
            <a:r>
              <a:rPr lang="en-US" dirty="0" smtClean="0"/>
              <a:t>.</a:t>
            </a:r>
          </a:p>
          <a:p>
            <a:pPr marL="742950" lvl="2" indent="-342900">
              <a:buFontTx/>
              <a:buChar char="•"/>
            </a:pPr>
            <a:r>
              <a:rPr lang="en-US" dirty="0" smtClean="0"/>
              <a:t>Last </a:t>
            </a:r>
            <a:r>
              <a:rPr lang="en-US" i="1" dirty="0" smtClean="0"/>
              <a:t>M</a:t>
            </a:r>
            <a:r>
              <a:rPr lang="en-US" dirty="0" smtClean="0"/>
              <a:t> sequences in a TRN-Unit may </a:t>
            </a:r>
            <a:r>
              <a:rPr lang="en-US" dirty="0"/>
              <a:t>use different AWV settings depending on whether transmit or receive training is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Additional </a:t>
            </a:r>
            <a:r>
              <a:rPr lang="en-US" sz="1800" b="0" i="1" dirty="0" smtClean="0"/>
              <a:t>P</a:t>
            </a:r>
            <a:r>
              <a:rPr lang="en-US" sz="1800" b="0" dirty="0" smtClean="0"/>
              <a:t> sequences at the end of the training field allow for frequency tracking.</a:t>
            </a:r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604" y="3127354"/>
            <a:ext cx="7474796" cy="15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0634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TRN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96913" y="2209800"/>
            <a:ext cx="7772400" cy="2895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 smtClean="0"/>
              <a:t>In addition, we propose to keep the </a:t>
            </a:r>
            <a:r>
              <a:rPr lang="en-US" sz="1800" b="0" kern="0" dirty="0"/>
              <a:t>structure of a TRN-Unit </a:t>
            </a:r>
            <a:r>
              <a:rPr lang="en-US" sz="1800" b="0" kern="0" dirty="0" smtClean="0"/>
              <a:t>configurable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kern="0" dirty="0" smtClean="0"/>
              <a:t>P</a:t>
            </a:r>
            <a:r>
              <a:rPr lang="en-US" sz="1800" kern="0" dirty="0" smtClean="0"/>
              <a:t> </a:t>
            </a:r>
            <a:r>
              <a:rPr lang="en-US" sz="1800" kern="0" dirty="0"/>
              <a:t>TRN sequences used for CE estimation and </a:t>
            </a:r>
            <a:r>
              <a:rPr lang="en-US" sz="1800" i="1" kern="0" dirty="0"/>
              <a:t>M</a:t>
            </a:r>
            <a:r>
              <a:rPr lang="en-US" sz="1800" kern="0" dirty="0"/>
              <a:t> TRN sequences used for BF </a:t>
            </a:r>
            <a:r>
              <a:rPr lang="en-US" sz="1800" kern="0" dirty="0" smtClean="0"/>
              <a:t>training, where </a:t>
            </a:r>
            <a:r>
              <a:rPr lang="en-US" sz="1800" i="1" kern="0" dirty="0" smtClean="0"/>
              <a:t>P</a:t>
            </a:r>
            <a:r>
              <a:rPr lang="en-US" sz="1800" kern="0" dirty="0" smtClean="0"/>
              <a:t> and </a:t>
            </a:r>
            <a:r>
              <a:rPr lang="en-US" sz="1800" i="1" kern="0" dirty="0" smtClean="0"/>
              <a:t>M</a:t>
            </a:r>
            <a:r>
              <a:rPr lang="en-US" sz="1800" kern="0" dirty="0" smtClean="0"/>
              <a:t> are configurable values.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The “optimal” values for </a:t>
            </a:r>
            <a:r>
              <a:rPr lang="en-US" sz="1800" i="1" kern="0" dirty="0"/>
              <a:t>P</a:t>
            </a:r>
            <a:r>
              <a:rPr lang="en-US" sz="1800" kern="0" dirty="0"/>
              <a:t> and </a:t>
            </a:r>
            <a:r>
              <a:rPr lang="en-US" sz="1800" i="1" kern="0" dirty="0"/>
              <a:t>M</a:t>
            </a:r>
            <a:r>
              <a:rPr lang="en-US" sz="1800" kern="0" dirty="0"/>
              <a:t> for different implementations and BF training flows may be different</a:t>
            </a:r>
            <a:r>
              <a:rPr lang="en-US" sz="1800" kern="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/>
              <a:t>Proposed values: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i="1" dirty="0"/>
              <a:t>P</a:t>
            </a:r>
            <a:r>
              <a:rPr lang="en-US" sz="1800" dirty="0"/>
              <a:t> programmable takes on values 0, 1, 2, 4 (2 bits)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i="1" dirty="0"/>
              <a:t>M</a:t>
            </a:r>
            <a:r>
              <a:rPr lang="en-US" sz="1800" dirty="0"/>
              <a:t> programmable –  1 - 16 (only multiples of </a:t>
            </a:r>
            <a:r>
              <a:rPr lang="en-US" sz="1800" i="1" dirty="0" smtClean="0"/>
              <a:t>N </a:t>
            </a:r>
            <a:r>
              <a:rPr lang="en-US" sz="1800" dirty="0" smtClean="0"/>
              <a:t>– see next slide) </a:t>
            </a:r>
            <a:r>
              <a:rPr lang="en-US" sz="1800" dirty="0"/>
              <a:t>(4 bits)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endParaRPr lang="en-US" sz="1800" b="0" kern="0" dirty="0"/>
          </a:p>
        </p:txBody>
      </p:sp>
    </p:spTree>
    <p:extLst>
      <p:ext uri="{BB962C8B-B14F-4D97-AF65-F5344CB8AC3E}">
        <p14:creationId xmlns:p14="http://schemas.microsoft.com/office/powerpoint/2010/main" val="25056625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TRN – Repetition Factor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96913" y="1981200"/>
            <a:ext cx="77724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Beamforming implementations can be simplified if the TRN sequences are </a:t>
            </a:r>
            <a:r>
              <a:rPr lang="en-US" sz="1800" b="0" dirty="0" smtClean="0"/>
              <a:t>longer.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To </a:t>
            </a:r>
            <a:r>
              <a:rPr lang="en-US" sz="1800" b="0" dirty="0"/>
              <a:t>allow longer sequences for TX beam refinement, we allow a TX AWV held for </a:t>
            </a:r>
            <a:r>
              <a:rPr lang="en-US" sz="1800" b="0" i="1" dirty="0"/>
              <a:t>N</a:t>
            </a:r>
            <a:r>
              <a:rPr lang="en-US" sz="1800" b="0" dirty="0"/>
              <a:t> multiple contiguous TRN fields.  For example, N = 2 and M = 8: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23225" y="5193771"/>
            <a:ext cx="6613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First TX AWV</a:t>
            </a:r>
          </a:p>
        </p:txBody>
      </p:sp>
      <p:sp>
        <p:nvSpPr>
          <p:cNvPr id="8" name="Rectangle 7"/>
          <p:cNvSpPr/>
          <p:nvPr/>
        </p:nvSpPr>
        <p:spPr>
          <a:xfrm>
            <a:off x="2049793" y="4702210"/>
            <a:ext cx="721233" cy="48006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CE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71026" y="4702210"/>
            <a:ext cx="452628" cy="4800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TRN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23654" y="4702210"/>
            <a:ext cx="452628" cy="4800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TRN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76282" y="4702210"/>
            <a:ext cx="452628" cy="4800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TRN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28910" y="4702210"/>
            <a:ext cx="452628" cy="4800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TRN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81538" y="4702210"/>
            <a:ext cx="452628" cy="4800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TRN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34166" y="4702210"/>
            <a:ext cx="452628" cy="4800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TRN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483891" y="4702210"/>
            <a:ext cx="452628" cy="4800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TRN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936519" y="4702210"/>
            <a:ext cx="452628" cy="4800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TRN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405379" y="4702210"/>
            <a:ext cx="721233" cy="48006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CE</a:t>
            </a:r>
          </a:p>
        </p:txBody>
      </p:sp>
      <p:sp>
        <p:nvSpPr>
          <p:cNvPr id="19" name="Right Brace 18"/>
          <p:cNvSpPr/>
          <p:nvPr/>
        </p:nvSpPr>
        <p:spPr>
          <a:xfrm rot="5400000">
            <a:off x="3011975" y="5059703"/>
            <a:ext cx="446777" cy="881836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Brace 19"/>
          <p:cNvSpPr/>
          <p:nvPr/>
        </p:nvSpPr>
        <p:spPr>
          <a:xfrm rot="5400000">
            <a:off x="3903142" y="5059705"/>
            <a:ext cx="446777" cy="881836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Brace 20"/>
          <p:cNvSpPr/>
          <p:nvPr/>
        </p:nvSpPr>
        <p:spPr>
          <a:xfrm rot="5400000">
            <a:off x="4803825" y="5059704"/>
            <a:ext cx="446777" cy="881836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981200" y="5697569"/>
            <a:ext cx="1626489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First TX AWV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633765" y="5545169"/>
            <a:ext cx="969946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Second TX AWV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54553" y="5697569"/>
            <a:ext cx="1619608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Third TX AWV</a:t>
            </a:r>
          </a:p>
        </p:txBody>
      </p:sp>
      <p:sp>
        <p:nvSpPr>
          <p:cNvPr id="25" name="Right Brace 24"/>
          <p:cNvSpPr/>
          <p:nvPr/>
        </p:nvSpPr>
        <p:spPr>
          <a:xfrm rot="16200000">
            <a:off x="4362554" y="2628134"/>
            <a:ext cx="446777" cy="3606412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567449" y="3886200"/>
            <a:ext cx="684803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/>
              <a:t>M=8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971020" y="5191970"/>
            <a:ext cx="609246" cy="276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N=2</a:t>
            </a:r>
          </a:p>
        </p:txBody>
      </p:sp>
    </p:spTree>
    <p:extLst>
      <p:ext uri="{BB962C8B-B14F-4D97-AF65-F5344CB8AC3E}">
        <p14:creationId xmlns:p14="http://schemas.microsoft.com/office/powerpoint/2010/main" val="27810381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TRN – Repetition Factor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96913" y="1828800"/>
            <a:ext cx="77724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A few notes: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Repeat </a:t>
            </a:r>
            <a:r>
              <a:rPr lang="en-US" sz="1800" b="0" dirty="0"/>
              <a:t>parameter </a:t>
            </a:r>
            <a:r>
              <a:rPr lang="en-US" sz="1800" b="0" i="1" dirty="0"/>
              <a:t>N</a:t>
            </a:r>
            <a:r>
              <a:rPr lang="en-US" sz="1800" b="0" dirty="0"/>
              <a:t> only applies to the TRN sequences used for beamforming training</a:t>
            </a:r>
            <a:r>
              <a:rPr lang="en-US" sz="1800" b="0" dirty="0" smtClean="0"/>
              <a:t>.  It </a:t>
            </a:r>
            <a:r>
              <a:rPr lang="en-US" sz="1800" b="0" dirty="0"/>
              <a:t>does not apply to the </a:t>
            </a:r>
            <a:r>
              <a:rPr lang="en-US" sz="1800" b="0" i="1" dirty="0"/>
              <a:t>P</a:t>
            </a:r>
            <a:r>
              <a:rPr lang="en-US" sz="1800" b="0" dirty="0"/>
              <a:t> TRN fields that comprise the CE </a:t>
            </a:r>
            <a:r>
              <a:rPr lang="en-US" sz="1800" b="0" dirty="0" smtClean="0"/>
              <a:t>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/>
              <a:t>M</a:t>
            </a:r>
            <a:r>
              <a:rPr lang="en-US" sz="1800" dirty="0"/>
              <a:t> (TRN-T fields per group) must be a multiple of </a:t>
            </a:r>
            <a:r>
              <a:rPr lang="en-US" sz="1800" i="1" dirty="0"/>
              <a:t>N</a:t>
            </a:r>
            <a:r>
              <a:rPr lang="en-US" sz="1800" dirty="0"/>
              <a:t> (repeated TRN-T fields)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Repeat </a:t>
            </a:r>
            <a:r>
              <a:rPr lang="en-US" sz="1800" b="0" dirty="0"/>
              <a:t>parameter </a:t>
            </a:r>
            <a:r>
              <a:rPr lang="en-US" sz="1800" b="0" i="1" dirty="0"/>
              <a:t>N</a:t>
            </a:r>
            <a:r>
              <a:rPr lang="en-US" sz="1800" b="0" dirty="0"/>
              <a:t> is allowed to take on values of 1, 2, 3, 4, and 8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Only 2 bits required to signal this in BRP Request and EDMG Header A</a:t>
            </a:r>
          </a:p>
          <a:p>
            <a:pPr marL="457200" lvl="1" indent="0"/>
            <a:r>
              <a:rPr lang="en-US" sz="1800" b="0" dirty="0" smtClean="0"/>
              <a:t>	00 </a:t>
            </a:r>
            <a:r>
              <a:rPr lang="en-US" sz="1800" b="0" dirty="0"/>
              <a:t>=&gt; </a:t>
            </a:r>
            <a:r>
              <a:rPr lang="en-US" sz="1800" b="0" i="1" dirty="0"/>
              <a:t>N</a:t>
            </a:r>
            <a:r>
              <a:rPr lang="en-US" sz="1800" b="0" dirty="0"/>
              <a:t>=1, 01 =&gt; </a:t>
            </a:r>
            <a:r>
              <a:rPr lang="en-US" sz="1800" b="0" i="1" dirty="0"/>
              <a:t>N</a:t>
            </a:r>
            <a:r>
              <a:rPr lang="en-US" sz="1800" b="0" dirty="0"/>
              <a:t>=2, 10 =&gt; </a:t>
            </a:r>
            <a:r>
              <a:rPr lang="en-US" sz="1800" b="0" i="1" dirty="0"/>
              <a:t>N</a:t>
            </a:r>
            <a:r>
              <a:rPr lang="en-US" sz="1800" b="0" dirty="0"/>
              <a:t>=3 or </a:t>
            </a:r>
            <a:r>
              <a:rPr lang="en-US" sz="1800" b="0" i="1" dirty="0"/>
              <a:t>N</a:t>
            </a:r>
            <a:r>
              <a:rPr lang="en-US" sz="1800" b="0" dirty="0"/>
              <a:t>=8 depending on the value of </a:t>
            </a:r>
            <a:r>
              <a:rPr lang="en-US" sz="1800" b="0" i="1" dirty="0"/>
              <a:t>M</a:t>
            </a:r>
            <a:r>
              <a:rPr lang="en-US" sz="1800" b="0" dirty="0"/>
              <a:t> </a:t>
            </a:r>
            <a:r>
              <a:rPr lang="en-US" sz="1800" b="0" dirty="0" smtClean="0"/>
              <a:t>	(</a:t>
            </a:r>
            <a:r>
              <a:rPr lang="en-US" sz="1800" b="0" dirty="0"/>
              <a:t>3,6, 9, 12) or (8, 16</a:t>
            </a:r>
            <a:r>
              <a:rPr lang="en-US" sz="1800" b="0" dirty="0" smtClean="0"/>
              <a:t>), 11 </a:t>
            </a:r>
            <a:r>
              <a:rPr lang="en-US" sz="1800" b="0" dirty="0"/>
              <a:t>=&gt; </a:t>
            </a:r>
            <a:r>
              <a:rPr lang="en-US" sz="1800" b="0" i="1" dirty="0"/>
              <a:t>N</a:t>
            </a:r>
            <a:r>
              <a:rPr lang="en-US" sz="1800" b="0" dirty="0"/>
              <a:t> = 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Only needed for TRN-T </a:t>
            </a:r>
            <a:r>
              <a:rPr lang="en-US" sz="1800" b="0" dirty="0" smtClean="0"/>
              <a:t>training.  For </a:t>
            </a:r>
            <a:r>
              <a:rPr lang="en-US" sz="1800" b="0" dirty="0"/>
              <a:t>TRN-R implementations can do what they </a:t>
            </a:r>
            <a:r>
              <a:rPr lang="en-US" sz="1800" b="0" dirty="0" smtClean="0"/>
              <a:t>like.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9141028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TRN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96913" y="1676399"/>
            <a:ext cx="7772400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Default </a:t>
            </a:r>
            <a:r>
              <a:rPr lang="en-US" sz="1800" b="0" dirty="0"/>
              <a:t>values: </a:t>
            </a:r>
            <a:endParaRPr lang="en-US" sz="18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Either </a:t>
            </a:r>
            <a:r>
              <a:rPr lang="en-US" sz="1800" b="0" dirty="0"/>
              <a:t>(</a:t>
            </a:r>
            <a:r>
              <a:rPr lang="en-US" sz="1800" b="0" i="1" dirty="0"/>
              <a:t>P</a:t>
            </a:r>
            <a:r>
              <a:rPr lang="en-US" sz="1800" b="0" dirty="0"/>
              <a:t> = 2, </a:t>
            </a:r>
            <a:r>
              <a:rPr lang="en-US" sz="1800" b="0" i="1" dirty="0"/>
              <a:t>M</a:t>
            </a:r>
            <a:r>
              <a:rPr lang="en-US" sz="1800" b="0" dirty="0"/>
              <a:t> = 6, </a:t>
            </a:r>
            <a:r>
              <a:rPr lang="en-US" sz="1800" b="0" i="1" dirty="0"/>
              <a:t>N</a:t>
            </a:r>
            <a:r>
              <a:rPr lang="en-US" sz="1800" b="0" dirty="0"/>
              <a:t> = 3) or (</a:t>
            </a:r>
            <a:r>
              <a:rPr lang="en-US" sz="1800" b="0" i="1" dirty="0"/>
              <a:t>P</a:t>
            </a:r>
            <a:r>
              <a:rPr lang="en-US" sz="1800" b="0" dirty="0"/>
              <a:t> = 2, </a:t>
            </a:r>
            <a:r>
              <a:rPr lang="en-US" sz="1800" b="0" i="1" dirty="0"/>
              <a:t>M</a:t>
            </a:r>
            <a:r>
              <a:rPr lang="en-US" sz="1800" b="0" dirty="0"/>
              <a:t> = 8, </a:t>
            </a:r>
            <a:r>
              <a:rPr lang="en-US" sz="1800" b="0" i="1" dirty="0"/>
              <a:t>N</a:t>
            </a:r>
            <a:r>
              <a:rPr lang="en-US" sz="1800" b="0" dirty="0"/>
              <a:t> = 1) is used when capabilities of the RX are </a:t>
            </a:r>
            <a:r>
              <a:rPr lang="en-US" sz="1800" b="0" dirty="0" smtClean="0"/>
              <a:t>unknown.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Mandatory for RX processing of TRN-T fields</a:t>
            </a:r>
            <a:endParaRPr lang="en-US" sz="18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Configuration is determined by the transmitter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Devices signal capabilities for other values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For TRN-R:  10 identical TRN-R fields are sent per TRN Unit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802.11ay TRN signaling in Header 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SFD defines 8 bits in header for TRN-R/T units (1-255) and 8 bits for RX TRN-Units per Each TX TRN-Unit training configuration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2 bits for P,  4 bits for M, and 2 bits for 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24 bits total </a:t>
            </a:r>
          </a:p>
        </p:txBody>
      </p:sp>
    </p:spTree>
    <p:extLst>
      <p:ext uri="{BB962C8B-B14F-4D97-AF65-F5344CB8AC3E}">
        <p14:creationId xmlns:p14="http://schemas.microsoft.com/office/powerpoint/2010/main" val="4149754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AGC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05000"/>
                <a:ext cx="7772400" cy="4114800"/>
              </a:xfrm>
              <a:ln/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The 11ad spec defines that the AGC field is made up of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800" b="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800" b="0" i="1" dirty="0"/>
                  <a:t> </a:t>
                </a:r>
                <a:r>
                  <a:rPr lang="en-US" sz="1800" b="0" dirty="0"/>
                  <a:t>subfields, where the subfield is given by [Ga64 </a:t>
                </a:r>
                <a:r>
                  <a:rPr lang="en-US" sz="1800" b="0" dirty="0" err="1"/>
                  <a:t>Ga64</a:t>
                </a:r>
                <a:r>
                  <a:rPr lang="en-US" sz="1800" b="0" dirty="0"/>
                  <a:t> </a:t>
                </a:r>
                <a:r>
                  <a:rPr lang="en-US" sz="1800" b="0" dirty="0" err="1"/>
                  <a:t>Ga64</a:t>
                </a:r>
                <a:r>
                  <a:rPr lang="en-US" sz="1800" b="0" dirty="0"/>
                  <a:t> </a:t>
                </a:r>
                <a:r>
                  <a:rPr lang="en-US" sz="1800" b="0" dirty="0" err="1"/>
                  <a:t>Ga64</a:t>
                </a:r>
                <a:r>
                  <a:rPr lang="en-US" sz="1800" b="0" dirty="0"/>
                  <a:t> Ga64] </a:t>
                </a:r>
                <a:r>
                  <a:rPr lang="en-US" sz="1800" b="0" dirty="0" smtClean="0"/>
                  <a:t>in the SC mode or by </a:t>
                </a:r>
                <a:r>
                  <a:rPr lang="en-US" sz="1800" b="0" dirty="0"/>
                  <a:t>[</a:t>
                </a:r>
                <a:r>
                  <a:rPr lang="en-US" sz="1800" b="0" dirty="0" smtClean="0"/>
                  <a:t>Gb64 </a:t>
                </a:r>
                <a:r>
                  <a:rPr lang="en-US" sz="1800" b="0" dirty="0" err="1" smtClean="0"/>
                  <a:t>Gb64</a:t>
                </a:r>
                <a:r>
                  <a:rPr lang="en-US" sz="1800" b="0" dirty="0" smtClean="0"/>
                  <a:t> </a:t>
                </a:r>
                <a:r>
                  <a:rPr lang="en-US" sz="1800" b="0" dirty="0" err="1" smtClean="0"/>
                  <a:t>Gb64</a:t>
                </a:r>
                <a:r>
                  <a:rPr lang="en-US" sz="1800" b="0" dirty="0" smtClean="0"/>
                  <a:t> </a:t>
                </a:r>
                <a:r>
                  <a:rPr lang="en-US" sz="1800" b="0" dirty="0" err="1" smtClean="0"/>
                  <a:t>Gb64</a:t>
                </a:r>
                <a:r>
                  <a:rPr lang="en-US" sz="1800" b="0" dirty="0" smtClean="0"/>
                  <a:t> Gb64</a:t>
                </a:r>
                <a:r>
                  <a:rPr lang="en-US" sz="1800" b="0" dirty="0"/>
                  <a:t>] in the </a:t>
                </a:r>
                <a:r>
                  <a:rPr lang="en-US" sz="1800" b="0" dirty="0" smtClean="0"/>
                  <a:t>control mode, and </a:t>
                </a:r>
                <a:r>
                  <a:rPr lang="en-US" sz="1800" b="0" i="1" dirty="0"/>
                  <a:t>N</a:t>
                </a:r>
                <a:r>
                  <a:rPr lang="en-US" sz="1800" b="0" dirty="0"/>
                  <a:t> is the Training Length field (number of </a:t>
                </a:r>
                <a:r>
                  <a:rPr lang="en-US" sz="1800" b="0" dirty="0" smtClean="0"/>
                  <a:t>TRN-Units).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Our analysis of the legacy AGC structure showed that the gain obtained by completely deleting the AGC field (lower overhead, HW complexity) offsets potential performance losses.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Overhead:  Training length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</m:oMath>
                </a14:m>
                <a:r>
                  <a:rPr lang="en-US" sz="1600" dirty="0"/>
                  <a:t> increased to 256 from 32.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It is possible to set the AGC by using measurements obtained in other fields</a:t>
                </a:r>
              </a:p>
              <a:p>
                <a:pPr lvl="1"/>
                <a:endParaRPr lang="en-US" sz="16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We </a:t>
                </a:r>
                <a:r>
                  <a:rPr lang="en-US" sz="1800" b="0" dirty="0" smtClean="0"/>
                  <a:t>thus propose </a:t>
                </a:r>
                <a:r>
                  <a:rPr lang="en-US" sz="1800" b="0" dirty="0"/>
                  <a:t>the removal of the AGC field from the EDMG PPDU definition.</a:t>
                </a:r>
                <a:endParaRPr lang="en-US" sz="1600" b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600" dirty="0"/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05000"/>
                <a:ext cx="7772400" cy="4114800"/>
              </a:xfrm>
              <a:blipFill rotWithShape="0">
                <a:blip r:embed="rId3"/>
                <a:stretch>
                  <a:fillRect l="-549" t="-88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390</TotalTime>
  <Words>1729</Words>
  <Application>Microsoft Office PowerPoint</Application>
  <PresentationFormat>On-screen Show (4:3)</PresentationFormat>
  <Paragraphs>316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Training Field Structure Definition</vt:lpstr>
      <vt:lpstr>Abstract</vt:lpstr>
      <vt:lpstr>TRN</vt:lpstr>
      <vt:lpstr>TRN</vt:lpstr>
      <vt:lpstr>TRN</vt:lpstr>
      <vt:lpstr>TRN – Repetition Factor</vt:lpstr>
      <vt:lpstr>TRN – Repetition Factor</vt:lpstr>
      <vt:lpstr>TRN</vt:lpstr>
      <vt:lpstr>AGC</vt:lpstr>
      <vt:lpstr>BRP Request Field</vt:lpstr>
      <vt:lpstr>BRP Request Field</vt:lpstr>
      <vt:lpstr>EDMG Header bits</vt:lpstr>
      <vt:lpstr>Capabilities</vt:lpstr>
      <vt:lpstr>Capabilities</vt:lpstr>
      <vt:lpstr>Capabilities</vt:lpstr>
      <vt:lpstr>SP 1</vt:lpstr>
      <vt:lpstr>SP 2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AGC and TRN Structure Definition</dc:title>
  <dc:creator>Da Silva, Claudio</dc:creator>
  <cp:lastModifiedBy>Da Silva, Claudio</cp:lastModifiedBy>
  <cp:revision>50</cp:revision>
  <cp:lastPrinted>1601-01-01T00:00:00Z</cp:lastPrinted>
  <dcterms:created xsi:type="dcterms:W3CDTF">2016-12-27T22:23:46Z</dcterms:created>
  <dcterms:modified xsi:type="dcterms:W3CDTF">2017-01-16T18:53:17Z</dcterms:modified>
</cp:coreProperties>
</file>