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14" autoAdjust="0"/>
    <p:restoredTop sz="96291" autoAdjust="0"/>
  </p:normalViewPr>
  <p:slideViewPr>
    <p:cSldViewPr>
      <p:cViewPr varScale="1">
        <p:scale>
          <a:sx n="122" d="100"/>
          <a:sy n="122" d="100"/>
        </p:scale>
        <p:origin x="118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022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hr-HR" altLang="hr-HR" smtClean="0"/>
              <a:t>doc.: IEEE 802.11-16/1289r0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Adrian Stephens (Intel Corporation)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numCol="1" anchor="ctr"/>
          <a:lstStyle/>
          <a:p>
            <a:endParaRPr lang="en-GB" alt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numCol="1" anchor="ctr"/>
          <a:lstStyle/>
          <a:p>
            <a:endParaRPr lang="en-GB" alt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hr-HR" altLang="hr-HR" smtClean="0"/>
              <a:t>doc.: IEEE 802.11-16/1289r0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Adrian Stephens (Intel Corporation)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numCol="1" anchor="ctr"/>
          <a:lstStyle/>
          <a:p>
            <a:endParaRPr lang="en-GB" alt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numCol="1" anchor="ctr"/>
          <a:lstStyle/>
          <a:p>
            <a:endParaRPr lang="en-GB" alt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r-HR" altLang="hr-HR" sz="1400" smtClean="0"/>
              <a:t>doc.: IEEE 802.11-16/1289r0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October 2016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Adrian Stephens (Intel Corporation)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/>
          <a:lstStyle/>
          <a:p>
            <a:endParaRPr lang="en-GB" alt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820210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306967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251565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423168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62288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133661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Shape 46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374352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45287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05090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971797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75947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610496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5152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GB" alt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 alt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81373" y="6475413"/>
            <a:ext cx="1362552" cy="184666"/>
          </a:xfrm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Nehru Bhandaru et.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GB" alt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alt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Nehru Bhandaru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 numCol="1"/>
          <a:lstStyle/>
          <a:p>
            <a:r>
              <a:rPr lang="en-US" smtClean="0"/>
              <a:t>Click to edit Master title style</a:t>
            </a:r>
            <a:endParaRPr lang="en-GB" alt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alt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Nehru Bhandaru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GB" alt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numCol="1"/>
          <a:lstStyle/>
          <a:p>
            <a:pPr lvl="0"/>
            <a:endParaRPr lang="en-GB" alt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Nehru Bhandaru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dirty="0" smtClean="0"/>
              <a:t>Click to edit Master title style</a:t>
            </a:r>
            <a:endParaRPr lang="en-GB" alt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alt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42899" y="6475413"/>
            <a:ext cx="1401026" cy="184666"/>
          </a:xfrm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Nehru Bhandaru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numCol="1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 alt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numCol="1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42899" y="6475413"/>
            <a:ext cx="1401026" cy="184666"/>
          </a:xfrm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Nehru Bhandaru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GB" alt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alt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alt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Nehru Bhandaru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alt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alt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alt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Nehru Bhandaru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GB" alt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Nehru Bhandaru et.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Nehru Bhandaru et. al.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alt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alt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Nehru Bhandaru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alt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alt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Nehru Bhandaru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Nehru Bhandaru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1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802.11-16/1643r0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numCol="1" anchor="ctr"/>
          <a:lstStyle/>
          <a:p>
            <a:endParaRPr lang="en-GB" alt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numCol="1" anchor="ctr"/>
          <a:lstStyle/>
          <a:p>
            <a:endParaRPr lang="en-GB" alt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January 2017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554421" y="1133992"/>
            <a:ext cx="7772400" cy="1066800"/>
          </a:xfrm>
          <a:noFill/>
        </p:spPr>
        <p:txBody>
          <a:bodyPr numCol="1"/>
          <a:lstStyle/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</a:pPr>
            <a:r>
              <a:rPr lang="en-US" dirty="0"/>
              <a:t>Pre-Association</a:t>
            </a:r>
            <a:br>
              <a:rPr lang="en-US" dirty="0"/>
            </a:br>
            <a:r>
              <a:rPr lang="en-US" dirty="0"/>
              <a:t>Negotiation of Management Frame Protection</a:t>
            </a:r>
            <a:br>
              <a:rPr lang="en-US" dirty="0"/>
            </a:br>
            <a:r>
              <a:rPr lang="en-US" dirty="0"/>
              <a:t>(PANMFP)</a:t>
            </a:r>
            <a:endParaRPr lang="en-US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3973" y="3410094"/>
            <a:ext cx="7772400" cy="381000"/>
          </a:xfrm>
          <a:noFill/>
        </p:spPr>
        <p:txBody>
          <a:bodyPr numCol="1"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2017-03-01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775228"/>
              </p:ext>
            </p:extLst>
          </p:nvPr>
        </p:nvGraphicFramePr>
        <p:xfrm>
          <a:off x="549275" y="4518025"/>
          <a:ext cx="7666038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1" name="Document" r:id="rId5" imgW="8534400" imgH="2095500" progId="Word.Document.8">
                  <p:embed/>
                </p:oleObj>
              </mc:Choice>
              <mc:Fallback>
                <p:oleObj name="Document" r:id="rId5" imgW="8534400" imgH="2095500" progId="Word.Document.8">
                  <p:embed/>
                  <p:pic>
                    <p:nvPicPr>
                      <p:cNvPr id="0" name="Picture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4518025"/>
                        <a:ext cx="7666038" cy="187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>
          <a:xfrm>
            <a:off x="554421" y="3806017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numCol="1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142900" y="6475413"/>
            <a:ext cx="1401025" cy="184666"/>
          </a:xfrm>
        </p:spPr>
        <p:txBody>
          <a:bodyPr numCol="1"/>
          <a:lstStyle/>
          <a:p>
            <a:pPr>
              <a:defRPr/>
            </a:pPr>
            <a:r>
              <a:rPr lang="en-US" dirty="0"/>
              <a:t>Nehru Bhandaru et. 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>
                <a:solidFill>
                  <a:schemeClr val="dk1"/>
                </a:solidFill>
              </a:rPr>
              <a:t>Questions &amp; Discussion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533400" y="1424152"/>
            <a:ext cx="8351700" cy="46935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/>
              <a:t>Can we use SAE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No, since SAE derives PMK only</a:t>
            </a:r>
          </a:p>
          <a:p>
            <a:pPr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/>
              <a:t>What about FILS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Used for initial authentication only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Key confirmation part of association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Wrapped data can be used to execute EAP-</a:t>
            </a:r>
            <a:r>
              <a:rPr lang="en-US" dirty="0" err="1"/>
              <a:t>rp</a:t>
            </a:r>
            <a:r>
              <a:rPr lang="en-US" dirty="0"/>
              <a:t> protocol to derive PMK</a:t>
            </a:r>
          </a:p>
          <a:p>
            <a:pPr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/>
              <a:t>What about FBT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PMK-r1 can be used as PMK in PANMFP</a:t>
            </a:r>
          </a:p>
          <a:p>
            <a:pPr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/>
              <a:t>How is PMK distributed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No new mechanisms for PMK distribution.</a:t>
            </a:r>
          </a:p>
          <a:p>
            <a:pPr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/>
              <a:t>Can we work with no PMK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Possibly, similar to OWE</a:t>
            </a:r>
          </a:p>
          <a:p>
            <a:pPr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/>
              <a:t>Changes to 802.11 state machine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Not required, but filtering rules change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Shape 110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numCol="1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 numCol="1"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r>
              <a:rPr lang="en-US" smtClean="0"/>
              <a:t>Nehru Bhandaru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205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>
                <a:solidFill>
                  <a:schemeClr val="dk1"/>
                </a:solidFill>
              </a:rPr>
              <a:t>Questions &amp; Discussion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468300" y="1628775"/>
            <a:ext cx="8351700" cy="46935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 smtClean="0"/>
              <a:t>Do we need replay protection for negotiation</a:t>
            </a:r>
          </a:p>
          <a:p>
            <a:pPr lvl="1" indent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 smtClean="0"/>
              <a:t>No, renegotiate with new </a:t>
            </a:r>
            <a:r>
              <a:rPr lang="en-US" dirty="0" err="1" smtClean="0"/>
              <a:t>Nonces</a:t>
            </a:r>
            <a:r>
              <a:rPr lang="en-US" dirty="0" smtClean="0"/>
              <a:t> or FFEs</a:t>
            </a:r>
          </a:p>
          <a:p>
            <a:pPr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 smtClean="0"/>
              <a:t> Can association follow PANMFP authentication and data frame protection using keys derived via PANMFP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 smtClean="0"/>
              <a:t>No</a:t>
            </a:r>
            <a:r>
              <a:rPr lang="en-US" dirty="0"/>
              <a:t>, must 802.11 re-authenticate, re-associate and establish an RSN SA that is not from </a:t>
            </a:r>
            <a:r>
              <a:rPr lang="en-US" dirty="0" smtClean="0"/>
              <a:t>PANMFP</a:t>
            </a:r>
          </a:p>
          <a:p>
            <a:pPr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 smtClean="0"/>
              <a:t> Can </a:t>
            </a:r>
            <a:r>
              <a:rPr lang="en-US" dirty="0"/>
              <a:t>Authentication happen with Public Keys and Certificates instead of a PMK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Yes, but not in the scope of this </a:t>
            </a:r>
            <a:r>
              <a:rPr lang="en-US" dirty="0" smtClean="0"/>
              <a:t>proposal</a:t>
            </a:r>
          </a:p>
          <a:p>
            <a:pPr marL="685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dirty="0" smtClean="0"/>
              <a:t>Can the key be negotiated in two messages</a:t>
            </a:r>
          </a:p>
          <a:p>
            <a:pPr marL="1085850"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dirty="0" smtClean="0"/>
              <a:t>No, since the first message may not be protected and needs to be confirmed</a:t>
            </a:r>
            <a:endParaRPr lang="en-US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7" name="Shape 117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numCol="1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 numCol="1"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r>
              <a:rPr lang="en-US" smtClean="0"/>
              <a:t>Nehru Bhandaru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667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dirty="0" smtClean="0">
                <a:solidFill>
                  <a:schemeClr val="dk1"/>
                </a:solidFill>
              </a:rPr>
              <a:t>Summary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468300" y="1628775"/>
            <a:ext cx="8351700" cy="46935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 smtClean="0"/>
              <a:t>FTM/11az needs security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/>
              <a:t>FTM frame protection </a:t>
            </a:r>
            <a:r>
              <a:rPr lang="en-US" dirty="0" smtClean="0"/>
              <a:t>should use standard MFP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 smtClean="0"/>
              <a:t>Presented a pre-association protocol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 smtClean="0"/>
              <a:t>To establish </a:t>
            </a:r>
            <a:r>
              <a:rPr lang="en-US" dirty="0"/>
              <a:t>keys to protect FTM </a:t>
            </a:r>
            <a:r>
              <a:rPr lang="en-US" dirty="0" smtClean="0"/>
              <a:t>and other frames prior to association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/>
              <a:t>I</a:t>
            </a:r>
            <a:r>
              <a:rPr lang="en-US" dirty="0" smtClean="0"/>
              <a:t>ndependent </a:t>
            </a:r>
            <a:r>
              <a:rPr lang="en-US" dirty="0"/>
              <a:t>of </a:t>
            </a:r>
            <a:r>
              <a:rPr lang="en-US" dirty="0" smtClean="0"/>
              <a:t>FTM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 smtClean="0"/>
              <a:t>Can possibly protect other frames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" name="Shape 124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numCol="1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 numCol="1"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r>
              <a:rPr lang="en-US" smtClean="0"/>
              <a:t>Nehru Bhandaru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039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dirty="0" smtClean="0">
                <a:solidFill>
                  <a:schemeClr val="dk1"/>
                </a:solidFill>
              </a:rPr>
              <a:t>Straw Poll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468300" y="1628775"/>
            <a:ext cx="8351700" cy="46935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smtClean="0"/>
              <a:t>802.11 authentication method described here should be used for negotiating pre-association security (Keys, SA) used to secure FTM</a:t>
            </a: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 smtClean="0"/>
              <a:t>Agree: </a:t>
            </a:r>
            <a:endParaRPr lang="en-US" dirty="0" smtClean="0"/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 smtClean="0"/>
              <a:t>Disagree</a:t>
            </a:r>
            <a:r>
              <a:rPr lang="en-US" dirty="0" smtClean="0"/>
              <a:t>: </a:t>
            </a:r>
            <a:endParaRPr lang="en-US" dirty="0" smtClean="0"/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 smtClean="0"/>
              <a:t>Abstain</a:t>
            </a:r>
            <a:r>
              <a:rPr lang="en-US" dirty="0" smtClean="0"/>
              <a:t>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" name="Shape 124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numCol="1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 numCol="1"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r>
              <a:rPr lang="en-US" smtClean="0"/>
              <a:t>Nehru Bhandaru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017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References</a:t>
            </a:r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468312" y="1916110"/>
            <a:ext cx="8351835" cy="4249737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[1] IEEE </a:t>
            </a:r>
            <a:r>
              <a:rPr lang="en-US" sz="2000" b="1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Std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802.11 REVmc_D8.0,  IEEE Standard for Information Technology – Telecommunications and information exchange between systems, local and metropolitan area networks – Specific requirements, Part 11: Wireless LAN Medium Access Control (MAC) and Physical Layer (PHY) Specifications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lang="en-US" sz="2000" dirty="0"/>
              <a:t>2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 “Proposed 802.11az Functional  Requirements”,  IEEE 802.11-16/424r3</a:t>
            </a:r>
          </a:p>
          <a:p>
            <a:pPr marL="0" lvl="0" indent="0" rtl="0">
              <a:spcBef>
                <a:spcPts val="400"/>
              </a:spcBef>
              <a:buNone/>
            </a:pPr>
            <a:r>
              <a:rPr lang="en-US" sz="2000" dirty="0"/>
              <a:t>[3] IEEE 802.11-16/1020r0, Q. Wang, et. al., “Security Enhancement to FTM”, July 2016</a:t>
            </a:r>
          </a:p>
          <a:p>
            <a:pPr marL="0" lvl="0" indent="0" rtl="0">
              <a:spcBef>
                <a:spcPts val="400"/>
              </a:spcBef>
              <a:buNone/>
            </a:pPr>
            <a:r>
              <a:rPr lang="en-US" sz="2000" dirty="0"/>
              <a:t>[4] IEEE 802.11-16/1256-01-00az, Qi Wang et. al., Functional Requirement for Secure Ranging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dirty="0"/>
              <a:t>[5] IEEE 802.11-16/1498-01-00az, Qi Wang et. al., FTM Security in Associated and Un-</a:t>
            </a:r>
            <a:r>
              <a:rPr lang="en-US" sz="2000" dirty="0" err="1"/>
              <a:t>sssociated</a:t>
            </a:r>
            <a:r>
              <a:rPr lang="en-US" sz="2000" dirty="0"/>
              <a:t> States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1" name="Shape 131"/>
          <p:cNvSpPr txBox="1"/>
          <p:nvPr/>
        </p:nvSpPr>
        <p:spPr>
          <a:xfrm>
            <a:off x="4344987" y="6475412"/>
            <a:ext cx="530223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numCol="1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 numCol="1"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r>
              <a:rPr lang="en-US" smtClean="0"/>
              <a:t>Nehru Bhandaru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174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dirty="0"/>
              <a:t>Background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68300" y="1628775"/>
            <a:ext cx="8352000" cy="45885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t" anchorCtr="0">
            <a:noAutofit/>
          </a:bodyPr>
          <a:lstStyle/>
          <a:p>
            <a:pPr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 smtClean="0"/>
              <a:t> Motivation </a:t>
            </a:r>
            <a:r>
              <a:rPr lang="en-US" dirty="0"/>
              <a:t>for FTM Security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Integrity of measurement and location</a:t>
            </a:r>
          </a:p>
          <a:p>
            <a: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Requires management and control frame protection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Location and ranging privacy</a:t>
            </a:r>
          </a:p>
          <a:p>
            <a: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Management frame protection</a:t>
            </a:r>
          </a:p>
          <a:p>
            <a:pPr lvl="0" indent="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dirty="0" smtClean="0"/>
              <a:t> Earlier </a:t>
            </a:r>
            <a:r>
              <a:rPr lang="en-US" sz="2400" b="1" dirty="0"/>
              <a:t>Contributions (See references)</a:t>
            </a:r>
          </a:p>
          <a:p>
            <a:pPr lvl="1" indent="45720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dirty="0"/>
              <a:t>FTM Security Enhancements (16/1020r0)</a:t>
            </a:r>
          </a:p>
          <a:p>
            <a:pPr lvl="1" indent="45720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dirty="0"/>
              <a:t>Security Requirements (16/1256r1)</a:t>
            </a:r>
          </a:p>
          <a:p>
            <a:pPr lvl="1" indent="45720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dirty="0"/>
              <a:t>FTM Security in Associated and Un-associated States (16/1498r1)</a:t>
            </a:r>
          </a:p>
          <a:p>
            <a:pPr lvl="0" indent="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 smtClean="0"/>
              <a:t> Group </a:t>
            </a:r>
            <a:r>
              <a:rPr lang="en-US" dirty="0"/>
              <a:t>interest in more detail</a:t>
            </a:r>
          </a:p>
          <a:p>
            <a:pPr lvl="1" indent="45720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Protection in Un-associated state</a:t>
            </a:r>
          </a:p>
          <a:p>
            <a:pPr lvl="1" indent="45720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Mechanism allows any </a:t>
            </a:r>
            <a:r>
              <a:rPr lang="en-US" dirty="0" smtClean="0"/>
              <a:t>management frame </a:t>
            </a:r>
            <a:r>
              <a:rPr lang="en-US" dirty="0"/>
              <a:t>to be protected</a:t>
            </a:r>
          </a:p>
          <a:p>
            <a:pPr lvl="1" indent="45720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Using standard MFP after key derivation whether associated or not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3" name="Shape 43"/>
          <p:cNvSpPr txBox="1"/>
          <p:nvPr/>
        </p:nvSpPr>
        <p:spPr>
          <a:xfrm>
            <a:off x="4344987" y="6475412"/>
            <a:ext cx="530223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numCol="1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 numCol="1"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r>
              <a:rPr lang="en-US" smtClean="0"/>
              <a:t>Nehru Bhandaru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909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/>
              <a:t>Introduction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68300" y="162877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dirty="0"/>
              <a:t>We believe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Standard Management Frame Protection (MFP) i.e. using AES-</a:t>
            </a:r>
            <a:r>
              <a:rPr lang="en-US" dirty="0" err="1"/>
              <a:t>xCMP</a:t>
            </a:r>
            <a:r>
              <a:rPr lang="en-US" dirty="0"/>
              <a:t> should be leveraged to protect management frames pre and post association</a:t>
            </a:r>
          </a:p>
          <a:p>
            <a: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Protect FTM/Location</a:t>
            </a:r>
          </a:p>
          <a:p>
            <a: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Protect additional discovery mechanisms (e.g. Service Discovery)</a:t>
            </a:r>
          </a:p>
          <a:p>
            <a: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Additional privacy pre-association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Possible in Un-associated state with extensions to key negotiation </a:t>
            </a:r>
            <a:r>
              <a:rPr lang="en-US" dirty="0" smtClean="0"/>
              <a:t>protocol(s)</a:t>
            </a:r>
          </a:p>
          <a:p>
            <a:pPr marL="685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dirty="0" smtClean="0"/>
              <a:t>PANMFP </a:t>
            </a:r>
            <a:r>
              <a:rPr lang="en-US" dirty="0"/>
              <a:t>protocol is presented here</a:t>
            </a:r>
          </a:p>
          <a:p>
            <a:pPr lvl="1" indent="45720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Not discussed in this presentation</a:t>
            </a:r>
          </a:p>
          <a:p>
            <a:pPr lvl="2" rtl="0">
              <a:spcBef>
                <a:spcPts val="0"/>
              </a:spcBef>
            </a:pPr>
            <a:r>
              <a:rPr lang="en-US" dirty="0"/>
              <a:t>Control frame protection, but it can leverage MFP</a:t>
            </a:r>
          </a:p>
          <a:p>
            <a:pPr lvl="2" rtl="0">
              <a:spcBef>
                <a:spcPts val="0"/>
              </a:spcBef>
            </a:pPr>
            <a:r>
              <a:rPr lang="en-US" dirty="0"/>
              <a:t>Mechanisms to protect against physical layer attacks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" name="Shape 50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numCol="1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 numCol="1"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r>
              <a:rPr lang="en-US" smtClean="0"/>
              <a:t>Nehru Bhandaru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229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>
                <a:solidFill>
                  <a:schemeClr val="dk1"/>
                </a:solidFill>
              </a:rPr>
              <a:t>PANMFP Authentication Protocol</a:t>
            </a:r>
          </a:p>
        </p:txBody>
      </p:sp>
      <p:sp>
        <p:nvSpPr>
          <p:cNvPr id="56" name="Shape 56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numCol="1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57" name="Shape 57"/>
          <p:cNvCxnSpPr/>
          <p:nvPr/>
        </p:nvCxnSpPr>
        <p:spPr>
          <a:xfrm>
            <a:off x="1657350" y="2265582"/>
            <a:ext cx="19200" cy="39066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58" name="Shape 58"/>
          <p:cNvCxnSpPr/>
          <p:nvPr/>
        </p:nvCxnSpPr>
        <p:spPr>
          <a:xfrm>
            <a:off x="6543675" y="2265582"/>
            <a:ext cx="19200" cy="39066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59" name="Shape 59"/>
          <p:cNvSpPr txBox="1"/>
          <p:nvPr/>
        </p:nvSpPr>
        <p:spPr>
          <a:xfrm>
            <a:off x="1192300" y="1903400"/>
            <a:ext cx="1931900" cy="362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dirty="0" smtClean="0"/>
              <a:t>non-AP STA</a:t>
            </a:r>
            <a:endParaRPr lang="en-US" dirty="0"/>
          </a:p>
        </p:txBody>
      </p:sp>
      <p:sp>
        <p:nvSpPr>
          <p:cNvPr id="60" name="Shape 60"/>
          <p:cNvSpPr txBox="1"/>
          <p:nvPr/>
        </p:nvSpPr>
        <p:spPr>
          <a:xfrm>
            <a:off x="6281774" y="1919225"/>
            <a:ext cx="652425" cy="362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/>
              <a:t>AP</a:t>
            </a:r>
          </a:p>
        </p:txBody>
      </p:sp>
      <p:cxnSp>
        <p:nvCxnSpPr>
          <p:cNvPr id="61" name="Shape 61"/>
          <p:cNvCxnSpPr/>
          <p:nvPr/>
        </p:nvCxnSpPr>
        <p:spPr>
          <a:xfrm rot="10800000" flipH="1">
            <a:off x="1657350" y="3421174"/>
            <a:ext cx="4943400" cy="42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62" name="Shape 62"/>
          <p:cNvCxnSpPr/>
          <p:nvPr/>
        </p:nvCxnSpPr>
        <p:spPr>
          <a:xfrm rot="10800000">
            <a:off x="2695425" y="2706652"/>
            <a:ext cx="38673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63" name="Shape 63"/>
          <p:cNvSpPr txBox="1"/>
          <p:nvPr/>
        </p:nvSpPr>
        <p:spPr>
          <a:xfrm>
            <a:off x="2552700" y="2265575"/>
            <a:ext cx="1792200" cy="25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000"/>
              <a:t>Beacon(RSNIE(PANMFP))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x="1738400" y="3131975"/>
            <a:ext cx="4943400" cy="25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000"/>
              <a:t>Auth(1, PANMFP, PMKID(s), DH-S(FCG, FFE) or SNonce, RSNIE, Wrapped Data)</a:t>
            </a:r>
          </a:p>
        </p:txBody>
      </p:sp>
      <p:cxnSp>
        <p:nvCxnSpPr>
          <p:cNvPr id="65" name="Shape 65"/>
          <p:cNvCxnSpPr/>
          <p:nvPr/>
        </p:nvCxnSpPr>
        <p:spPr>
          <a:xfrm>
            <a:off x="1659900" y="4738845"/>
            <a:ext cx="4931400" cy="78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66" name="Shape 66"/>
          <p:cNvSpPr txBox="1"/>
          <p:nvPr/>
        </p:nvSpPr>
        <p:spPr>
          <a:xfrm>
            <a:off x="2098050" y="4431672"/>
            <a:ext cx="2652900" cy="25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000"/>
              <a:t>Auth(3, PANMFP, MIC)</a:t>
            </a:r>
          </a:p>
        </p:txBody>
      </p:sp>
      <p:cxnSp>
        <p:nvCxnSpPr>
          <p:cNvPr id="67" name="Shape 67"/>
          <p:cNvCxnSpPr/>
          <p:nvPr/>
        </p:nvCxnSpPr>
        <p:spPr>
          <a:xfrm flipH="1">
            <a:off x="1695225" y="4124374"/>
            <a:ext cx="4905600" cy="159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68" name="Shape 68"/>
          <p:cNvSpPr txBox="1"/>
          <p:nvPr/>
        </p:nvSpPr>
        <p:spPr>
          <a:xfrm>
            <a:off x="1894100" y="3798625"/>
            <a:ext cx="4632000" cy="25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000"/>
              <a:t>Auth(2, PANMFP, PMKID, DH-A(FCG, FFE) or ANonce, Wrapped Data, MIC)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 numCol="1"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r>
              <a:rPr lang="en-US" smtClean="0"/>
              <a:t>Nehru Bhandaru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39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>
                <a:solidFill>
                  <a:schemeClr val="dk1"/>
                </a:solidFill>
              </a:rPr>
              <a:t>PANMFP Authentication Protocol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68312" y="1628775"/>
            <a:ext cx="8351700" cy="4249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/>
              <a:t>RSN IE advertises PANMFP AKM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/>
              <a:t>PANMFP 802.11 authentication protocol establishes a PTK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Mutual authentication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Includes key confirmation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Optional support for PFS</a:t>
            </a:r>
          </a:p>
          <a:p>
            <a:pPr lvl="1" indent="45720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Use existing elements - FCG, FFE, Wrapped Data, </a:t>
            </a:r>
            <a:r>
              <a:rPr lang="en-US" dirty="0" smtClean="0"/>
              <a:t>MIC</a:t>
            </a:r>
          </a:p>
          <a:p>
            <a:pPr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 smtClean="0"/>
              <a:t> Management </a:t>
            </a:r>
            <a:r>
              <a:rPr lang="en-US" dirty="0"/>
              <a:t>frame protection using the PTK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Unicast frame protection only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Protect robust action frames and </a:t>
            </a:r>
            <a:r>
              <a:rPr lang="en-US" dirty="0" smtClean="0"/>
              <a:t>de-authentication frame</a:t>
            </a:r>
            <a:endParaRPr lang="en-US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5" name="Shape 75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numCol="1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 numCol="1"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r>
              <a:rPr lang="en-US" smtClean="0"/>
              <a:t>Nehru Bhandaru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582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>
                <a:solidFill>
                  <a:schemeClr val="dk1"/>
                </a:solidFill>
              </a:rPr>
              <a:t>PANMFP Authentication Protocol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468312" y="1628775"/>
            <a:ext cx="8351700" cy="4249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t" anchorCtr="0">
            <a:noAutofit/>
          </a:bodyPr>
          <a:lstStyle/>
          <a:p>
            <a:pPr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 smtClean="0"/>
              <a:t> Authentication </a:t>
            </a:r>
            <a:r>
              <a:rPr lang="en-US" dirty="0"/>
              <a:t>Frame 1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PMKID(s) identifying possible PMK(s)</a:t>
            </a:r>
          </a:p>
          <a:p>
            <a: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from initial Security Association to another AP in ESS</a:t>
            </a:r>
          </a:p>
          <a:p>
            <a: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can use any AKM for initial SA</a:t>
            </a:r>
          </a:p>
          <a:p>
            <a: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identified in RSN IE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Allow for DH or </a:t>
            </a:r>
            <a:r>
              <a:rPr lang="en-US" dirty="0" err="1"/>
              <a:t>Nonces</a:t>
            </a:r>
            <a:r>
              <a:rPr lang="en-US" dirty="0"/>
              <a:t> to derive PTK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Optionally allow Wrapped Data - can carry EAP-</a:t>
            </a:r>
            <a:r>
              <a:rPr lang="en-US" dirty="0" err="1"/>
              <a:t>rp</a:t>
            </a:r>
            <a:r>
              <a:rPr lang="en-US" dirty="0"/>
              <a:t> as in FILS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" name="Shape 82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numCol="1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 numCol="1"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r>
              <a:rPr lang="en-US" smtClean="0"/>
              <a:t>Nehru Bhandaru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040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>
                <a:solidFill>
                  <a:schemeClr val="dk1"/>
                </a:solidFill>
              </a:rPr>
              <a:t>PANMFP Authentication Protocol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468312" y="1628775"/>
            <a:ext cx="8351700" cy="4249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t" anchorCtr="0">
            <a:noAutofit/>
          </a:bodyPr>
          <a:lstStyle/>
          <a:p>
            <a:pPr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 smtClean="0"/>
              <a:t> Authentication </a:t>
            </a:r>
            <a:r>
              <a:rPr lang="en-US" dirty="0"/>
              <a:t>Frame 2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PMKID identifying the PMK</a:t>
            </a:r>
          </a:p>
          <a:p>
            <a:pPr lvl="1" indent="469900" rtl="0">
              <a:spcBef>
                <a:spcPts val="0"/>
              </a:spcBef>
              <a:buClr>
                <a:schemeClr val="dk1"/>
              </a:buClr>
              <a:buSzPct val="90000"/>
              <a:buFont typeface="Times New Roman"/>
              <a:buChar char="–"/>
            </a:pPr>
            <a:r>
              <a:rPr lang="en-US" dirty="0"/>
              <a:t>Optionally allow Wrapped Data - can carry EAP-</a:t>
            </a:r>
            <a:r>
              <a:rPr lang="en-US" dirty="0" err="1"/>
              <a:t>rp</a:t>
            </a:r>
            <a:r>
              <a:rPr lang="en-US" dirty="0"/>
              <a:t> as in FILS</a:t>
            </a:r>
          </a:p>
          <a:p>
            <a:pPr lvl="1" indent="46990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1800" dirty="0"/>
              <a:t>MIC protects the frame</a:t>
            </a:r>
          </a:p>
          <a:p>
            <a:pPr lvl="2" rtl="0">
              <a:spcBef>
                <a:spcPts val="0"/>
              </a:spcBef>
              <a:buSzPct val="100000"/>
            </a:pPr>
            <a:r>
              <a:rPr lang="en-US" dirty="0"/>
              <a:t> AP derives PTK before sending the frame</a:t>
            </a:r>
          </a:p>
          <a:p>
            <a:pPr lvl="2" rtl="0">
              <a:spcBef>
                <a:spcPts val="0"/>
              </a:spcBef>
              <a:buSzPct val="100000"/>
            </a:pPr>
            <a:r>
              <a:rPr lang="en-US" dirty="0"/>
              <a:t> </a:t>
            </a:r>
            <a:r>
              <a:rPr lang="en-US" sz="1800" dirty="0"/>
              <a:t>DH public values or </a:t>
            </a:r>
            <a:r>
              <a:rPr lang="en-US" sz="1800" dirty="0" err="1"/>
              <a:t>nonces</a:t>
            </a:r>
            <a:r>
              <a:rPr lang="en-US" sz="1800" dirty="0"/>
              <a:t> are integrity protected using </a:t>
            </a:r>
            <a:r>
              <a:rPr lang="en-US" dirty="0"/>
              <a:t>PTK (KCK)</a:t>
            </a:r>
          </a:p>
          <a:p>
            <a:pPr lvl="2" rtl="0">
              <a:spcBef>
                <a:spcPts val="0"/>
              </a:spcBef>
            </a:pPr>
            <a:r>
              <a:rPr lang="en-US" dirty="0"/>
              <a:t> KCK used with CMAC or HMAC-SHA-xxx where xxx is 384 or 256 as determined by RSNIE</a:t>
            </a:r>
          </a:p>
          <a:p>
            <a:pPr lvl="1" indent="457200" rtl="0">
              <a:spcBef>
                <a:spcPts val="0"/>
              </a:spcBef>
              <a:buClr>
                <a:schemeClr val="dk1"/>
              </a:buClr>
              <a:buSzPct val="111111"/>
              <a:buFont typeface="Times New Roman"/>
              <a:buChar char="–"/>
            </a:pPr>
            <a:r>
              <a:rPr lang="en-US" dirty="0"/>
              <a:t> </a:t>
            </a:r>
            <a:r>
              <a:rPr lang="en-US" sz="1800" dirty="0"/>
              <a:t> Example key derivation(s)</a:t>
            </a:r>
          </a:p>
          <a:p>
            <a:pPr marL="914400" lvl="0" indent="-6985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r>
              <a:rPr lang="en-US" sz="1100" dirty="0">
                <a:latin typeface="Arial"/>
                <a:ea typeface="Arial"/>
                <a:cs typeface="Arial"/>
                <a:sym typeface="Arial"/>
              </a:rPr>
              <a:t>PTK without PFS = KDF-Hash-Length(PMK, “PANMFP-PTK”, </a:t>
            </a:r>
            <a:r>
              <a:rPr lang="en-US" sz="1100" dirty="0" err="1">
                <a:latin typeface="Arial"/>
                <a:ea typeface="Arial"/>
                <a:cs typeface="Arial"/>
                <a:sym typeface="Arial"/>
              </a:rPr>
              <a:t>SNonce</a:t>
            </a:r>
            <a:r>
              <a:rPr lang="en-US" sz="1100" dirty="0">
                <a:latin typeface="Arial"/>
                <a:ea typeface="Arial"/>
                <a:cs typeface="Arial"/>
                <a:sym typeface="Arial"/>
              </a:rPr>
              <a:t>||</a:t>
            </a:r>
            <a:r>
              <a:rPr lang="en-US" sz="1100" dirty="0" err="1">
                <a:latin typeface="Arial"/>
                <a:ea typeface="Arial"/>
                <a:cs typeface="Arial"/>
                <a:sym typeface="Arial"/>
              </a:rPr>
              <a:t>ANonce</a:t>
            </a:r>
            <a:r>
              <a:rPr lang="en-US" sz="1100" dirty="0">
                <a:latin typeface="Arial"/>
                <a:ea typeface="Arial"/>
                <a:cs typeface="Arial"/>
                <a:sym typeface="Arial"/>
              </a:rPr>
              <a:t>||BSSID||STA-</a:t>
            </a:r>
            <a:r>
              <a:rPr lang="en-US" sz="1100" dirty="0" err="1">
                <a:latin typeface="Arial"/>
                <a:ea typeface="Arial"/>
                <a:cs typeface="Arial"/>
                <a:sym typeface="Arial"/>
              </a:rPr>
              <a:t>Addr</a:t>
            </a:r>
            <a:r>
              <a:rPr lang="en-US" sz="1100" dirty="0"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914400" lvl="0" indent="-6985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r>
              <a:rPr lang="en-US" sz="1100" dirty="0">
                <a:latin typeface="Arial"/>
                <a:ea typeface="Arial"/>
                <a:cs typeface="Arial"/>
                <a:sym typeface="Arial"/>
              </a:rPr>
              <a:t>PTK with PFS = KDF-Hash-Length(PMK, “PANMFP-PTK”, DH-shared-secret||BSSID||STA-</a:t>
            </a:r>
            <a:r>
              <a:rPr lang="en-US" sz="1100" dirty="0" err="1">
                <a:latin typeface="Arial"/>
                <a:ea typeface="Arial"/>
                <a:cs typeface="Arial"/>
                <a:sym typeface="Arial"/>
              </a:rPr>
              <a:t>Addr</a:t>
            </a:r>
            <a:r>
              <a:rPr lang="en-US" sz="1100" dirty="0"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lvl="2" rtl="0">
              <a:spcBef>
                <a:spcPts val="0"/>
              </a:spcBef>
            </a:pPr>
            <a:r>
              <a:rPr lang="en-US" dirty="0"/>
              <a:t> MIC lengths of 16 or 24 octets as in [1]</a:t>
            </a:r>
          </a:p>
          <a:p>
            <a:pPr lvl="2" rtl="0">
              <a:spcBef>
                <a:spcPts val="0"/>
              </a:spcBef>
            </a:pPr>
            <a:r>
              <a:rPr lang="en-US" dirty="0"/>
              <a:t> KCK length is per AKM in the RSNIE</a:t>
            </a:r>
          </a:p>
          <a:p>
            <a:pPr lvl="2" rtl="0">
              <a:spcBef>
                <a:spcPts val="0"/>
              </a:spcBef>
            </a:pPr>
            <a:r>
              <a:rPr lang="en-US" dirty="0"/>
              <a:t> KEK not used</a:t>
            </a:r>
          </a:p>
          <a:p>
            <a:pPr marL="1371600" lvl="0" indent="-6985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endParaRPr sz="1100" dirty="0">
              <a:latin typeface="Arial"/>
              <a:ea typeface="Arial"/>
              <a:cs typeface="Arial"/>
              <a:sym typeface="Arial"/>
            </a:endParaRPr>
          </a:p>
          <a:p>
            <a:pPr marL="1371600" lvl="0" indent="-6985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endParaRPr sz="11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numCol="1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 numCol="1"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r>
              <a:rPr lang="en-US" smtClean="0"/>
              <a:t>Nehru Bhandaru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312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>
                <a:solidFill>
                  <a:schemeClr val="dk1"/>
                </a:solidFill>
              </a:rPr>
              <a:t>PANMFP Authentication Protocol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68312" y="1628775"/>
            <a:ext cx="8351700" cy="4249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t" anchorCtr="0">
            <a:noAutofit/>
          </a:bodyPr>
          <a:lstStyle/>
          <a:p>
            <a:pPr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 smtClean="0"/>
              <a:t> Authentication </a:t>
            </a:r>
            <a:r>
              <a:rPr lang="en-US" dirty="0"/>
              <a:t>Frame 3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dirty="0"/>
              <a:t>Completes key confirmation with MIC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Keys installed on AP after the frame is </a:t>
            </a:r>
            <a:r>
              <a:rPr lang="en-US" dirty="0" err="1"/>
              <a:t>ACK’d</a:t>
            </a:r>
            <a:endParaRPr lang="en-US" dirty="0"/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Keys installed on non-AP STA after the frame ACK is received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Shape 96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numCol="1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 numCol="1"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r>
              <a:rPr lang="en-US" smtClean="0"/>
              <a:t>Nehru Bhandaru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829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ctr" anchorCtr="0">
            <a:noAutofit/>
          </a:bodyPr>
          <a:lstStyle/>
          <a:p>
            <a:pPr lvl="0" algn="l" rtl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>
                <a:solidFill>
                  <a:schemeClr val="dk1"/>
                </a:solidFill>
              </a:rPr>
              <a:t>Expected changes  to 802.11 Spec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68300" y="1628775"/>
            <a:ext cx="8351700" cy="4600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numCol="1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/>
              <a:t>AKM selector for PANMFP AKM (Table 9-133)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/>
              <a:t>Algorithm Assigned Number for PANMFP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/>
              <a:t>PANMFP Key derivation and hierarchy (12.7.1.x)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/>
              <a:t>PANMFP Authentication Protocol (12.x)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frame generation and processing on STA and AP</a:t>
            </a:r>
          </a:p>
          <a:p>
            <a:pPr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 smtClean="0"/>
              <a:t> Frame </a:t>
            </a:r>
            <a:r>
              <a:rPr lang="en-US" dirty="0"/>
              <a:t>filtering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Robust action frames are class 2 when SA established by PANMFP is present</a:t>
            </a:r>
          </a:p>
          <a:p>
            <a:pPr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 smtClean="0"/>
              <a:t> FTM </a:t>
            </a:r>
            <a:r>
              <a:rPr lang="en-US" dirty="0"/>
              <a:t>negotiation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Advertise secure FTM capabilities (Extended Capabilities IE)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Negotiate secure FTM use (FTM parameters)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Secure FTM relies on PANMFP and standard MFP</a:t>
            </a:r>
          </a:p>
          <a:p>
            <a:pPr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 smtClean="0"/>
              <a:t> FTM </a:t>
            </a:r>
            <a:r>
              <a:rPr lang="en-US" dirty="0"/>
              <a:t>Security Considerations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" name="Shape 103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numCol="1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 numCol="1"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r>
              <a:rPr lang="en-US" smtClean="0"/>
              <a:t>Nehru Bhandaru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51973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107447</TotalTime>
  <Words>1091</Words>
  <Application>Microsoft Macintosh PowerPoint</Application>
  <PresentationFormat>On-screen Show (4:3)</PresentationFormat>
  <Paragraphs>206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Times New Roman</vt:lpstr>
      <vt:lpstr>Arial</vt:lpstr>
      <vt:lpstr>Default Design</vt:lpstr>
      <vt:lpstr>Document</vt:lpstr>
      <vt:lpstr>Pre-Association Negotiation of Management Frame Protection (PANMFP)</vt:lpstr>
      <vt:lpstr>Background</vt:lpstr>
      <vt:lpstr>Introduction</vt:lpstr>
      <vt:lpstr>PANMFP Authentication Protocol</vt:lpstr>
      <vt:lpstr>PANMFP Authentication Protocol</vt:lpstr>
      <vt:lpstr>PANMFP Authentication Protocol</vt:lpstr>
      <vt:lpstr>PANMFP Authentication Protocol</vt:lpstr>
      <vt:lpstr>PANMFP Authentication Protocol</vt:lpstr>
      <vt:lpstr>Expected changes  to 802.11 Spec</vt:lpstr>
      <vt:lpstr>Questions &amp; Discussion</vt:lpstr>
      <vt:lpstr>Questions &amp; Discussion</vt:lpstr>
      <vt:lpstr>Summary</vt:lpstr>
      <vt:lpstr>Straw Poll</vt:lpstr>
      <vt:lpstr>References</vt:lpstr>
    </vt:vector>
  </TitlesOfParts>
  <Manager/>
  <Company>Broadcom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Pre-Association Negotiation of Management Frame Protection</dc:title>
  <dc:subject/>
  <dc:creator>Nehru Bhandaru et. al.</dc:creator>
  <cp:keywords>December 2016, 802.11az, Security</cp:keywords>
  <dc:description/>
  <cp:lastModifiedBy>Nehru Bhandaru</cp:lastModifiedBy>
  <cp:revision>2149</cp:revision>
  <cp:lastPrinted>1998-02-10T13:28:06Z</cp:lastPrinted>
  <dcterms:created xsi:type="dcterms:W3CDTF">1998-02-10T13:07:52Z</dcterms:created>
  <dcterms:modified xsi:type="dcterms:W3CDTF">2017-01-06T22:03:28Z</dcterms:modified>
  <cp:category/>
</cp:coreProperties>
</file>