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429" r:id="rId3"/>
    <p:sldId id="385" r:id="rId4"/>
    <p:sldId id="386" r:id="rId5"/>
    <p:sldId id="387" r:id="rId6"/>
    <p:sldId id="388" r:id="rId7"/>
    <p:sldId id="390" r:id="rId8"/>
    <p:sldId id="391" r:id="rId9"/>
    <p:sldId id="392" r:id="rId10"/>
    <p:sldId id="393" r:id="rId11"/>
    <p:sldId id="454" r:id="rId12"/>
    <p:sldId id="455" r:id="rId13"/>
    <p:sldId id="456" r:id="rId14"/>
    <p:sldId id="457" r:id="rId15"/>
    <p:sldId id="458" r:id="rId16"/>
    <p:sldId id="394" r:id="rId17"/>
    <p:sldId id="395" r:id="rId18"/>
    <p:sldId id="396" r:id="rId19"/>
    <p:sldId id="397" r:id="rId20"/>
    <p:sldId id="398" r:id="rId21"/>
    <p:sldId id="399" r:id="rId22"/>
    <p:sldId id="400" r:id="rId23"/>
    <p:sldId id="401" r:id="rId24"/>
    <p:sldId id="402" r:id="rId25"/>
    <p:sldId id="403" r:id="rId26"/>
    <p:sldId id="404" r:id="rId27"/>
    <p:sldId id="405" r:id="rId28"/>
    <p:sldId id="406" r:id="rId29"/>
    <p:sldId id="407" r:id="rId30"/>
    <p:sldId id="411" r:id="rId31"/>
    <p:sldId id="412" r:id="rId32"/>
    <p:sldId id="440" r:id="rId33"/>
    <p:sldId id="441" r:id="rId34"/>
    <p:sldId id="442" r:id="rId35"/>
    <p:sldId id="408" r:id="rId36"/>
    <p:sldId id="453" r:id="rId37"/>
    <p:sldId id="462" r:id="rId38"/>
    <p:sldId id="463" r:id="rId39"/>
    <p:sldId id="464" r:id="rId40"/>
    <p:sldId id="409" r:id="rId41"/>
    <p:sldId id="410" r:id="rId42"/>
    <p:sldId id="439" r:id="rId43"/>
    <p:sldId id="413" r:id="rId44"/>
    <p:sldId id="414" r:id="rId45"/>
    <p:sldId id="450" r:id="rId46"/>
    <p:sldId id="415" r:id="rId47"/>
    <p:sldId id="416" r:id="rId48"/>
    <p:sldId id="417" r:id="rId49"/>
    <p:sldId id="418" r:id="rId50"/>
    <p:sldId id="459" r:id="rId51"/>
    <p:sldId id="424" r:id="rId52"/>
    <p:sldId id="432" r:id="rId53"/>
    <p:sldId id="425" r:id="rId54"/>
    <p:sldId id="448" r:id="rId55"/>
    <p:sldId id="449" r:id="rId56"/>
    <p:sldId id="426" r:id="rId57"/>
    <p:sldId id="427" r:id="rId58"/>
    <p:sldId id="428" r:id="rId59"/>
    <p:sldId id="419" r:id="rId60"/>
    <p:sldId id="420" r:id="rId61"/>
    <p:sldId id="421" r:id="rId62"/>
    <p:sldId id="422" r:id="rId63"/>
    <p:sldId id="4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429"/>
            <p14:sldId id="385"/>
            <p14:sldId id="386"/>
            <p14:sldId id="387"/>
            <p14:sldId id="388"/>
            <p14:sldId id="390"/>
            <p14:sldId id="391"/>
            <p14:sldId id="392"/>
            <p14:sldId id="393"/>
            <p14:sldId id="454"/>
            <p14:sldId id="455"/>
            <p14:sldId id="456"/>
            <p14:sldId id="457"/>
            <p14:sldId id="458"/>
            <p14:sldId id="394"/>
            <p14:sldId id="395"/>
            <p14:sldId id="396"/>
          </p14:sldIdLst>
        </p14:section>
        <p14:section name="Slot #1" id="{8011746D-81A9-49E2-ACB8-98A4477292B3}">
          <p14:sldIdLst>
            <p14:sldId id="397"/>
            <p14:sldId id="398"/>
            <p14:sldId id="399"/>
            <p14:sldId id="400"/>
            <p14:sldId id="401"/>
            <p14:sldId id="402"/>
            <p14:sldId id="403"/>
          </p14:sldIdLst>
        </p14:section>
        <p14:section name="Slot#2" id="{D9FDAC3C-59EC-4F24-A258-990E5A99524B}">
          <p14:sldIdLst>
            <p14:sldId id="404"/>
            <p14:sldId id="405"/>
            <p14:sldId id="406"/>
            <p14:sldId id="407"/>
            <p14:sldId id="411"/>
            <p14:sldId id="412"/>
          </p14:sldIdLst>
        </p14:section>
        <p14:section name="Slot#3" id="{672E29FE-B76C-49B6-9C6F-695967E7C4EC}">
          <p14:sldIdLst>
            <p14:sldId id="440"/>
            <p14:sldId id="441"/>
            <p14:sldId id="442"/>
            <p14:sldId id="408"/>
            <p14:sldId id="453"/>
            <p14:sldId id="462"/>
            <p14:sldId id="463"/>
            <p14:sldId id="464"/>
            <p14:sldId id="409"/>
            <p14:sldId id="410"/>
            <p14:sldId id="439"/>
            <p14:sldId id="413"/>
            <p14:sldId id="414"/>
          </p14:sldIdLst>
        </p14:section>
        <p14:section name="Backup" id="{9FBC3677-2CD2-4DE4-B71A-F5EAB5A48DDF}">
          <p14:sldIdLst>
            <p14:sldId id="450"/>
            <p14:sldId id="415"/>
            <p14:sldId id="416"/>
            <p14:sldId id="417"/>
            <p14:sldId id="418"/>
            <p14:sldId id="459"/>
          </p14:sldIdLst>
        </p14:section>
        <p14:section name="Motions' templates" id="{A00CE131-3A42-486E-8953-DA2CA69571D8}">
          <p14:sldIdLst>
            <p14:sldId id="424"/>
            <p14:sldId id="432"/>
            <p14:sldId id="425"/>
            <p14:sldId id="448"/>
            <p14:sldId id="449"/>
            <p14:sldId id="426"/>
            <p14:sldId id="427"/>
            <p14:sldId id="428"/>
          </p14:sldIdLst>
        </p14:section>
        <p14:section name="Template ins." id="{36DBBB44-409E-4E78-B32A-6F729B1C4114}">
          <p14:sldIdLst>
            <p14:sldId id="419"/>
            <p14:sldId id="420"/>
            <p14:sldId id="421"/>
            <p14:sldId id="422"/>
            <p14:sldId id="4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735" autoAdjust="0"/>
    <p:restoredTop sz="95179" autoAdjust="0"/>
  </p:normalViewPr>
  <p:slideViewPr>
    <p:cSldViewPr>
      <p:cViewPr>
        <p:scale>
          <a:sx n="75" d="100"/>
          <a:sy n="75" d="100"/>
        </p:scale>
        <p:origin x="738" y="-3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62" d="100"/>
          <a:sy n="62" d="100"/>
        </p:scale>
        <p:origin x="262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337671384"/>
        <c:axId val="337676872"/>
        <c:axId val="0"/>
      </c:bar3DChart>
      <c:catAx>
        <c:axId val="337671384"/>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337676872"/>
        <c:crosses val="autoZero"/>
        <c:auto val="1"/>
        <c:lblAlgn val="ctr"/>
        <c:lblOffset val="100"/>
        <c:tickLblSkip val="3"/>
        <c:tickMarkSkip val="1"/>
        <c:noMultiLvlLbl val="0"/>
      </c:catAx>
      <c:valAx>
        <c:axId val="33767687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337671384"/>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Jan. 2017</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332512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252250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564276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159133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355431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3877528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88A8A0-3F50-469E-A92C-A12372574A0C}" type="slidenum">
              <a:rPr lang="en-US" smtClean="0"/>
              <a:t>36</a:t>
            </a:fld>
            <a:endParaRPr lang="en-US"/>
          </a:p>
        </p:txBody>
      </p:sp>
    </p:spTree>
    <p:extLst>
      <p:ext uri="{BB962C8B-B14F-4D97-AF65-F5344CB8AC3E}">
        <p14:creationId xmlns:p14="http://schemas.microsoft.com/office/powerpoint/2010/main" val="3183864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88A8A0-3F50-469E-A92C-A12372574A0C}" type="slidenum">
              <a:rPr lang="en-US" smtClean="0"/>
              <a:t>45</a:t>
            </a:fld>
            <a:endParaRPr lang="en-US"/>
          </a:p>
        </p:txBody>
      </p:sp>
    </p:spTree>
    <p:extLst>
      <p:ext uri="{BB962C8B-B14F-4D97-AF65-F5344CB8AC3E}">
        <p14:creationId xmlns:p14="http://schemas.microsoft.com/office/powerpoint/2010/main" val="2728743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9629"/>
            <a:ext cx="8229600" cy="1152000"/>
          </a:xfrm>
        </p:spPr>
        <p:txBody>
          <a:bodyPr/>
          <a:lstStyle>
            <a:lvl1pPr>
              <a:defRPr>
                <a:latin typeface="Intel Clear Light" panose="020B0404020203020204" pitchFamily="34" charset="0"/>
              </a:defRPr>
            </a:lvl1pPr>
          </a:lstStyle>
          <a:p>
            <a:r>
              <a:rPr lang="de-DE" dirty="0" smtClean="0"/>
              <a:t>28pt Headline</a:t>
            </a:r>
            <a:endParaRPr lang="de-DE" dirty="0"/>
          </a:p>
        </p:txBody>
      </p:sp>
      <p:sp>
        <p:nvSpPr>
          <p:cNvPr id="3" name="Datumsplatzhalter 2"/>
          <p:cNvSpPr>
            <a:spLocks noGrp="1"/>
          </p:cNvSpPr>
          <p:nvPr>
            <p:ph type="dt" sz="half" idx="10"/>
          </p:nvPr>
        </p:nvSpPr>
        <p:spPr/>
        <p:txBody>
          <a:bodyPr/>
          <a:lstStyle>
            <a:lvl1pPr>
              <a:defRPr>
                <a:latin typeface="Intel Clear" panose="020B0604020203020204" pitchFamily="34" charset="0"/>
              </a:defRPr>
            </a:lvl1pPr>
          </a:lstStyle>
          <a:p>
            <a:fld id="{C8B5CA9C-FFAE-734D-8488-685557D6D07F}" type="datetime1">
              <a:rPr lang="en-US" smtClean="0"/>
              <a:pPr/>
              <a:t>1/18/2017</a:t>
            </a:fld>
            <a:endParaRPr lang="en-US"/>
          </a:p>
        </p:txBody>
      </p:sp>
      <p:sp>
        <p:nvSpPr>
          <p:cNvPr id="4" name="Fußzeilenplatzhalter 3"/>
          <p:cNvSpPr>
            <a:spLocks noGrp="1"/>
          </p:cNvSpPr>
          <p:nvPr>
            <p:ph type="ftr" sz="quarter" idx="11"/>
          </p:nvPr>
        </p:nvSpPr>
        <p:spPr/>
        <p:txBody>
          <a:bodyPr/>
          <a:lstStyle>
            <a:lvl1pPr>
              <a:defRPr>
                <a:latin typeface="Intel Clear" panose="020B0604020203020204" pitchFamily="34" charset="0"/>
              </a:defRPr>
            </a:lvl1pPr>
          </a:lstStyle>
          <a:p>
            <a:endParaRPr lang="en-US" dirty="0"/>
          </a:p>
        </p:txBody>
      </p:sp>
      <p:sp>
        <p:nvSpPr>
          <p:cNvPr id="5" name="Foliennummernplatzhalter 4"/>
          <p:cNvSpPr>
            <a:spLocks noGrp="1"/>
          </p:cNvSpPr>
          <p:nvPr>
            <p:ph type="sldNum" sz="quarter" idx="12"/>
          </p:nvPr>
        </p:nvSpPr>
        <p:spPr/>
        <p:txBody>
          <a:bodyPr/>
          <a:lstStyle>
            <a:lvl1pPr>
              <a:defRPr>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598400"/>
            <a:ext cx="8229600" cy="45264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Tree>
    <p:extLst>
      <p:ext uri="{BB962C8B-B14F-4D97-AF65-F5344CB8AC3E}">
        <p14:creationId xmlns:p14="http://schemas.microsoft.com/office/powerpoint/2010/main" val="1411670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Jan.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 2017</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 2017</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802.11-16/1599r2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about/sasb/1216sasbmin.pdf" TargetMode="External"/><Relationship Id="rId2" Type="http://schemas.openxmlformats.org/officeDocument/2006/relationships/hyperlink" Target="http://standards.ieee.org/develop/policies/policy_rev.pdf" TargetMode="External"/><Relationship Id="rId1" Type="http://schemas.openxmlformats.org/officeDocument/2006/relationships/slideLayout" Target="../slideLayouts/slideLayout2.xml"/><Relationship Id="rId6" Type="http://schemas.openxmlformats.org/officeDocument/2006/relationships/hyperlink" Target="http://standards.ieee.org/about/sasb/0316sasbmin.pdf" TargetMode="External"/><Relationship Id="rId5" Type="http://schemas.openxmlformats.org/officeDocument/2006/relationships/hyperlink" Target="http://standards.ieee.org/about/sasb/0616sasbmin.pdf" TargetMode="External"/><Relationship Id="rId4" Type="http://schemas.openxmlformats.org/officeDocument/2006/relationships/hyperlink" Target="http://standards.ieee.org/about/sasb/0916sasbmin.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https://development.standards.ieee.org/myproject/Public/mytools/mob/slideset.ppt"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January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2016-12-27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Jan. 2017</a:t>
            </a:r>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11"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3595583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2"/>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3"/>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4"/>
              </a:rPr>
              <a:t>https://standards.ieee.org/develop/policies/bylaws/sb_bylaws.pdf </a:t>
            </a:r>
            <a:r>
              <a:rPr lang="en-US" sz="1400" kern="0" dirty="0" smtClean="0"/>
              <a:t> section 5.2.1.3 and </a:t>
            </a:r>
            <a:r>
              <a:rPr lang="en-GB" sz="1400" u="sng" kern="0" dirty="0" smtClean="0">
                <a:hlinkClick r:id="rId3"/>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3824539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8"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Tree>
    <p:extLst>
      <p:ext uri="{BB962C8B-B14F-4D97-AF65-F5344CB8AC3E}">
        <p14:creationId xmlns:p14="http://schemas.microsoft.com/office/powerpoint/2010/main" val="1391204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8"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9"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Tree>
    <p:extLst>
      <p:ext uri="{BB962C8B-B14F-4D97-AF65-F5344CB8AC3E}">
        <p14:creationId xmlns:p14="http://schemas.microsoft.com/office/powerpoint/2010/main" val="3648371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4254591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smtClean="0">
                <a:ln>
                  <a:noFill/>
                </a:ln>
                <a:solidFill>
                  <a:srgbClr val="000000"/>
                </a:solidFill>
                <a:effectLst/>
                <a:uLnTx/>
                <a:uFillTx/>
                <a:latin typeface="Times New Roman"/>
                <a:ea typeface="+mn-ea"/>
                <a:cs typeface="+mn-cs"/>
                <a:hlinkClick r:id="rId2"/>
              </a:rPr>
              <a:t>http://standards.ieee.org/develop/policies/policy_rev.pdf</a:t>
            </a:r>
            <a:endParaRPr kumimoji="0" lang="en-US" sz="2000" b="1" i="0" u="none" strike="noStrike" kern="0" cap="none" spc="0" normalizeH="0" baseline="0" noProof="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rgbClr val="000000"/>
                </a:solidFill>
                <a:effectLst/>
                <a:uLnTx/>
                <a:uFillTx/>
                <a:latin typeface="Times New Roman"/>
                <a:hlinkClick r:id="rId3"/>
              </a:rPr>
              <a:t>http://standards.ieee.org/about/sasb/1216sasbmin.pdf</a:t>
            </a:r>
            <a:r>
              <a:rPr kumimoji="0" lang="en-US" sz="2000" b="0" i="0" u="none" strike="noStrike" kern="0" cap="none" spc="0" normalizeH="0" baseline="0" noProof="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rgbClr val="000000"/>
                </a:solidFill>
                <a:effectLst/>
                <a:uLnTx/>
                <a:uFillTx/>
                <a:latin typeface="Times New Roman"/>
                <a:hlinkClick r:id="rId4"/>
              </a:rPr>
              <a:t>http://standards.ieee.org/about/sasb/0916sasbmin.pdf</a:t>
            </a:r>
            <a:r>
              <a:rPr kumimoji="0" lang="en-US" sz="2000" b="0" i="0" u="none" strike="noStrike" kern="0" cap="none" spc="0" normalizeH="0" baseline="0" noProof="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rgbClr val="000000"/>
                </a:solidFill>
                <a:effectLst/>
                <a:uLnTx/>
                <a:uFillTx/>
                <a:latin typeface="Times New Roman"/>
                <a:hlinkClick r:id="rId5"/>
              </a:rPr>
              <a:t>http://standards.ieee.org/about/sasb/0616sasbmin.pdf</a:t>
            </a:r>
            <a:r>
              <a:rPr kumimoji="0" lang="en-US" sz="2000" b="0" i="0" u="none" strike="noStrike" kern="0" cap="none" spc="0" normalizeH="0" baseline="0" noProof="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rgbClr val="000000"/>
                </a:solidFill>
                <a:effectLst/>
                <a:uLnTx/>
                <a:uFillTx/>
                <a:latin typeface="Times New Roman"/>
                <a:hlinkClick r:id="rId6"/>
              </a:rPr>
              <a:t>http://standards.ieee.org/about/sasb/0316sasbmin.pdf</a:t>
            </a:r>
            <a:r>
              <a:rPr kumimoji="0" lang="en-US" sz="2000" b="0" i="0" u="none" strike="noStrike" kern="0" cap="none" spc="0" normalizeH="0" baseline="0" noProof="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47445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Schedule at a glance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29811160"/>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3282199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(11-16-1563r2).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744308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93646077"/>
              </p:ext>
            </p:extLst>
          </p:nvPr>
        </p:nvGraphicFramePr>
        <p:xfrm>
          <a:off x="380206" y="1751013"/>
          <a:ext cx="8458200" cy="4494134"/>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Jan.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11-16-1563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Naveen Kakani</a:t>
                      </a:r>
                    </a:p>
                  </a:txBody>
                  <a:tcPr marT="45712" marB="45712"/>
                </a:tc>
                <a:tc>
                  <a:txBody>
                    <a:bodyPr/>
                    <a:lstStyle/>
                    <a:p>
                      <a:r>
                        <a:rPr lang="en-US" sz="1400" dirty="0" smtClean="0"/>
                        <a:t>Nov.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11-16-1643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Pre-Association Negotiation of Management Frame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kern="1200" dirty="0" smtClean="0">
                          <a:solidFill>
                            <a:schemeClr val="dk1"/>
                          </a:solidFill>
                          <a:latin typeface="+mn-lt"/>
                          <a:ea typeface="+mn-ea"/>
                          <a:cs typeface="+mn-cs"/>
                        </a:rPr>
                        <a:t>11-17-0050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Feng Jiang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NDP-</a:t>
                      </a:r>
                      <a:r>
                        <a:rPr lang="en-US" sz="1400" kern="1200" dirty="0" err="1" smtClean="0">
                          <a:solidFill>
                            <a:schemeClr val="dk1"/>
                          </a:solidFill>
                          <a:latin typeface="+mn-lt"/>
                          <a:ea typeface="+mn-ea"/>
                          <a:cs typeface="+mn-cs"/>
                        </a:rPr>
                        <a:t>Based_Measurement_Protocol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11-17-0120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Secured Location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11-17-0142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60GHz-additional-functional-requirements-for-LOS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11-17-0141</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 proposal for the 11az Protocol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11-17-0144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HE_FTM_Mesurement_Phase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953351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33371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7"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8"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Atlanta, GA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Jan. 15</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-20</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a:t>
            </a:r>
            <a:r>
              <a:rPr lang="en-US" altLang="en-US" sz="1600" b="0" dirty="0" smtClean="0">
                <a:cs typeface="Times New Roman" panose="02020603050405020304" pitchFamily="18" charset="0"/>
              </a:rPr>
              <a:t>Intel Corporation)</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a:t>
            </a:r>
            <a:r>
              <a:rPr lang="en-US" altLang="en-US" sz="1600" b="0" dirty="0">
                <a:cs typeface="Times New Roman" panose="02020603050405020304" pitchFamily="18" charset="0"/>
              </a:rPr>
              <a:t>Intel Corporation)</a:t>
            </a:r>
            <a:endParaRPr lang="en-US" altLang="en-US" sz="1600" b="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Technical Editor</a:t>
            </a:r>
            <a:r>
              <a:rPr lang="en-US" altLang="en-US" sz="2000" dirty="0">
                <a:cs typeface="Times New Roman" panose="02020603050405020304" pitchFamily="18" charset="0"/>
              </a:rPr>
              <a:t>: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Tree>
    <p:extLst>
      <p:ext uri="{BB962C8B-B14F-4D97-AF65-F5344CB8AC3E}">
        <p14:creationId xmlns:p14="http://schemas.microsoft.com/office/powerpoint/2010/main" val="2961880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488232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1</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44275394"/>
              </p:ext>
            </p:extLst>
          </p:nvPr>
        </p:nvGraphicFramePr>
        <p:xfrm>
          <a:off x="323528" y="1916832"/>
          <a:ext cx="8424935" cy="323264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11-16-1563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Naveen Kakani</a:t>
                      </a:r>
                    </a:p>
                  </a:txBody>
                  <a:tcPr marT="45712" marB="45712"/>
                </a:tc>
                <a:tc>
                  <a:txBody>
                    <a:bodyPr/>
                    <a:lstStyle/>
                    <a:p>
                      <a:r>
                        <a:rPr lang="en-US" sz="1400" dirty="0" smtClean="0"/>
                        <a:t>Nov.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305408">
                <a:tc>
                  <a:txBody>
                    <a:bodyPr/>
                    <a:lstStyle/>
                    <a:p>
                      <a:r>
                        <a:rPr lang="en-US" sz="1400" dirty="0" smtClean="0"/>
                        <a:t>11-16-1643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Pre-Association Negotiation of Management Frame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30min</a:t>
                      </a:r>
                    </a:p>
                  </a:txBody>
                  <a:tcPr marT="45712" marB="45712"/>
                </a:tc>
              </a:tr>
              <a:tr h="305408">
                <a:tc>
                  <a:txBody>
                    <a:bodyPr/>
                    <a:lstStyle/>
                    <a:p>
                      <a:r>
                        <a:rPr lang="en-US" sz="1400" kern="1200" dirty="0" smtClean="0">
                          <a:solidFill>
                            <a:schemeClr val="dk1"/>
                          </a:solidFill>
                          <a:latin typeface="+mn-lt"/>
                          <a:ea typeface="+mn-ea"/>
                          <a:cs typeface="+mn-cs"/>
                        </a:rPr>
                        <a:t>11-17-0050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Feng Jiang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NDP-</a:t>
                      </a:r>
                      <a:r>
                        <a:rPr lang="en-US" sz="1400" kern="1200" dirty="0" err="1" smtClean="0">
                          <a:solidFill>
                            <a:schemeClr val="dk1"/>
                          </a:solidFill>
                          <a:latin typeface="+mn-lt"/>
                          <a:ea typeface="+mn-ea"/>
                          <a:cs typeface="+mn-cs"/>
                        </a:rPr>
                        <a:t>Based_Measurement_Protocol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30min</a:t>
                      </a:r>
                    </a:p>
                  </a:txBody>
                  <a:tcPr marT="45712" marB="45712"/>
                </a:tc>
              </a:tr>
              <a:tr h="305408">
                <a:tc>
                  <a:txBody>
                    <a:bodyPr/>
                    <a:lstStyle/>
                    <a:p>
                      <a:r>
                        <a:rPr lang="en-US" sz="1400" dirty="0" smtClean="0"/>
                        <a:t>11-17-0120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Secured Location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30min</a:t>
                      </a:r>
                    </a:p>
                  </a:txBody>
                  <a:tcPr marT="45712" marB="45712"/>
                </a:tc>
              </a:tr>
              <a:tr h="305408">
                <a:tc>
                  <a:txBody>
                    <a:bodyPr/>
                    <a:lstStyle/>
                    <a:p>
                      <a:r>
                        <a:rPr lang="en-US" sz="1400" dirty="0" smtClean="0"/>
                        <a:t>11-17-0142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60GHz-additional-functional-requirements-for-LOS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 time permits</a:t>
                      </a:r>
                    </a:p>
                  </a:txBody>
                  <a:tcPr marT="45712" marB="45712"/>
                </a:tc>
              </a:tr>
            </a:tbl>
          </a:graphicData>
        </a:graphic>
      </p:graphicFrame>
    </p:spTree>
    <p:extLst>
      <p:ext uri="{BB962C8B-B14F-4D97-AF65-F5344CB8AC3E}">
        <p14:creationId xmlns:p14="http://schemas.microsoft.com/office/powerpoint/2010/main" val="1766805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a:t>Document </a:t>
            </a:r>
            <a:r>
              <a:rPr lang="en-US" b="0" dirty="0" smtClean="0"/>
              <a:t>11-16/1563r2 “</a:t>
            </a:r>
            <a:r>
              <a:rPr lang="en-US" dirty="0"/>
              <a:t>Meeting Minutes November 2016 Session</a:t>
            </a:r>
            <a:r>
              <a:rPr lang="en-US" b="0" dirty="0" smtClean="0"/>
              <a:t>” </a:t>
            </a:r>
            <a:r>
              <a:rPr lang="en-US" b="0" dirty="0"/>
              <a:t>posted to Mentor </a:t>
            </a:r>
            <a:r>
              <a:rPr lang="en-US" b="0" dirty="0" smtClean="0"/>
              <a:t>on Nov. 23</a:t>
            </a:r>
            <a:r>
              <a:rPr lang="en-US" b="0" baseline="30000" dirty="0" smtClean="0"/>
              <a:t>rd</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11-16/1563r2 as </a:t>
            </a:r>
            <a:r>
              <a:rPr lang="en-US" b="0" dirty="0" err="1" smtClean="0"/>
              <a:t>TGaz</a:t>
            </a:r>
            <a:r>
              <a:rPr lang="en-US" b="0" dirty="0" smtClean="0"/>
              <a:t> </a:t>
            </a:r>
            <a:r>
              <a:rPr lang="en-US" b="0" dirty="0"/>
              <a:t>meeting minutes for the </a:t>
            </a:r>
            <a:r>
              <a:rPr lang="en-US" b="0" dirty="0" smtClean="0"/>
              <a:t>Nov. meeting</a:t>
            </a:r>
            <a:r>
              <a:rPr lang="en-US" b="0" dirty="0"/>
              <a:t>. </a:t>
            </a:r>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Assaf Kasher</a:t>
            </a:r>
            <a:endParaRPr lang="en-US" b="0" dirty="0"/>
          </a:p>
          <a:p>
            <a:r>
              <a:rPr lang="en-US" b="0" dirty="0"/>
              <a:t>Results (Y/N/A</a:t>
            </a:r>
            <a:r>
              <a:rPr lang="en-US" b="0" dirty="0" smtClean="0"/>
              <a:t>): 17/ 0 / 0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861866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53478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119550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163308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401971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4079248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2</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09059078"/>
              </p:ext>
            </p:extLst>
          </p:nvPr>
        </p:nvGraphicFramePr>
        <p:xfrm>
          <a:off x="656785" y="2420888"/>
          <a:ext cx="7772404" cy="3423664"/>
        </p:xfrm>
        <a:graphic>
          <a:graphicData uri="http://schemas.openxmlformats.org/drawingml/2006/table">
            <a:tbl>
              <a:tblPr firstRow="1" bandRow="1">
                <a:tableStyleId>{21E4AEA4-8DFA-4A89-87EB-49C32662AFE0}</a:tableStyleId>
              </a:tblPr>
              <a:tblGrid>
                <a:gridCol w="1106903"/>
                <a:gridCol w="1728192"/>
                <a:gridCol w="2520280"/>
                <a:gridCol w="1616927"/>
                <a:gridCol w="80010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11-17-0120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Secured Location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p>
                  </a:txBody>
                  <a:tcPr marT="45712" marB="45712"/>
                </a:tc>
              </a:tr>
              <a:tr h="160012">
                <a:tc>
                  <a:txBody>
                    <a:bodyPr/>
                    <a:lstStyle/>
                    <a:p>
                      <a:r>
                        <a:rPr lang="en-US" sz="1400" dirty="0" smtClean="0"/>
                        <a:t>11-17-0142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60GHz-additional-functional-requirements-for-LOS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 </a:t>
                      </a:r>
                    </a:p>
                  </a:txBody>
                  <a:tcPr marT="45712" marB="45712"/>
                </a:tc>
              </a:tr>
              <a:tr h="160012">
                <a:tc>
                  <a:txBody>
                    <a:bodyPr/>
                    <a:lstStyle/>
                    <a:p>
                      <a:r>
                        <a:rPr lang="en-US" sz="1400" dirty="0" smtClean="0"/>
                        <a:t>11-17-0141</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 proposal for the 11az Protocol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11-17-0144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HE_FTM_Mesurement_Phase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 as time permits</a:t>
                      </a:r>
                      <a:endParaRPr lang="en-US" sz="1400" kern="1200" dirty="0">
                        <a:solidFill>
                          <a:schemeClr val="dk1"/>
                        </a:solidFill>
                        <a:latin typeface="+mn-lt"/>
                        <a:ea typeface="+mn-ea"/>
                        <a:cs typeface="+mn-cs"/>
                      </a:endParaRPr>
                    </a:p>
                  </a:txBody>
                  <a:tcPr marT="45712" marB="45712"/>
                </a:tc>
              </a:tr>
              <a:tr h="160012">
                <a:tc>
                  <a:txBody>
                    <a:bodyPr/>
                    <a:lstStyle/>
                    <a:p>
                      <a:endParaRPr lang="en-US" sz="1400" strike="sngStrike" dirty="0"/>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sngStrike"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7385120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96874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 Atlanta, GA meeting</a:t>
            </a:r>
            <a:r>
              <a:rPr lang="en-US" altLang="en-US" dirty="0"/>
              <a:t>.</a:t>
            </a:r>
          </a:p>
          <a:p>
            <a:pPr lvl="1">
              <a:spcBef>
                <a:spcPct val="20000"/>
              </a:spcBef>
              <a:buFontTx/>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08246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4417420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154390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sz="3600" dirty="0"/>
              <a:t>Meeting Slot </a:t>
            </a:r>
            <a:r>
              <a:rPr lang="en-US" altLang="en-US" sz="3600" dirty="0" smtClean="0"/>
              <a:t>#3</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255726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5820102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7155736"/>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602729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39198"/>
          </a:xfrm>
        </p:spPr>
        <p:txBody>
          <a:bodyPr/>
          <a:lstStyle/>
          <a:p>
            <a:r>
              <a:rPr lang="en-US" dirty="0"/>
              <a:t>Activity timelines post the July </a:t>
            </a:r>
            <a:r>
              <a:rPr lang="en-US" dirty="0" smtClean="0"/>
              <a:t>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pSp>
        <p:nvGrpSpPr>
          <p:cNvPr id="67" name="Group 66"/>
          <p:cNvGrpSpPr/>
          <p:nvPr/>
        </p:nvGrpSpPr>
        <p:grpSpPr>
          <a:xfrm>
            <a:off x="35940" y="1124744"/>
            <a:ext cx="9042758" cy="5262862"/>
            <a:chOff x="35940" y="1124744"/>
            <a:chExt cx="9042758" cy="5262862"/>
          </a:xfrm>
        </p:grpSpPr>
        <p:sp>
          <p:nvSpPr>
            <p:cNvPr id="68"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9"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0"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Rectangle 71"/>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73" name="Rectangle 72"/>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74" name="Rectangle 73"/>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75" name="Rectangle 74"/>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76" name="Rectangle 75"/>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77" name="Rectangle 76"/>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78"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9" name="Rectangle 78"/>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80"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81"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82" name="Isosceles Triangle 81"/>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83" name="Isosceles Triangle 82"/>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4"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6" name="Isosceles Triangle 85"/>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7"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88"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89" name="Isosceles Triangle 88"/>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Rectangle 89"/>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91"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92" name="Isosceles Triangle 91"/>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3" name="Rectangle 92"/>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94" name="Rectangle 93"/>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95" name="Rectangle 94"/>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96"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98" name="Rectangle 97"/>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99"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0" name="Isosceles Triangle 99"/>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01" name="Straight Connector 100"/>
            <p:cNvCxnSpPr>
              <a:stCxn id="93" idx="1"/>
              <a:endCxn id="95"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Rectangle 101"/>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3" name="Rectangle 102"/>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4" name="Rectangle 103"/>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105" name="TextBox 104"/>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106" name="TextBox 105"/>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107" name="Rectangle 106"/>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8" name="Rectangle 107"/>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9" name="Rectangle 108"/>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0" name="Straight Connector 109"/>
            <p:cNvCxnSpPr>
              <a:cxnSpLocks noChangeAspect="1"/>
              <a:stCxn id="102"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Connector 110"/>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TextBox 11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113" name="Rectangle 112"/>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14" name="Rectangle 113"/>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15" name="Rectangle 114"/>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6" name="Straight Connector 115"/>
            <p:cNvCxnSpPr>
              <a:cxnSpLocks noChangeAspect="1"/>
              <a:stCxn id="113"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118" name="Oval Callout 117"/>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119" name="Oval Callout 118"/>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120" name="Curved Left Arrow 119"/>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Curved Left Arrow 120"/>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Curved Left Arrow 121"/>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3" name="Group 122"/>
            <p:cNvGrpSpPr/>
            <p:nvPr/>
          </p:nvGrpSpPr>
          <p:grpSpPr>
            <a:xfrm flipH="1">
              <a:off x="3246480" y="2293764"/>
              <a:ext cx="518789" cy="3227211"/>
              <a:chOff x="5859942" y="2736929"/>
              <a:chExt cx="537754" cy="3227211"/>
            </a:xfrm>
          </p:grpSpPr>
          <p:sp>
            <p:nvSpPr>
              <p:cNvPr id="125" name="Curved Left Arrow 124"/>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Curved Left Arrow 125"/>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Curved Left Arrow 126"/>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24" name="TextBox 123"/>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grpSp>
    </p:spTree>
    <p:extLst>
      <p:ext uri="{BB962C8B-B14F-4D97-AF65-F5344CB8AC3E}">
        <p14:creationId xmlns:p14="http://schemas.microsoft.com/office/powerpoint/2010/main" val="9278147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62571"/>
            <a:ext cx="8229600" cy="799058"/>
          </a:xfrm>
        </p:spPr>
        <p:txBody>
          <a:bodyPr/>
          <a:lstStyle/>
          <a:p>
            <a:r>
              <a:rPr lang="en-US" sz="2800" dirty="0">
                <a:solidFill>
                  <a:schemeClr val="tx2"/>
                </a:solidFill>
                <a:latin typeface="+mj-lt"/>
              </a:rPr>
              <a:t>Proposed Activity Timelines For TG Consideration</a:t>
            </a:r>
          </a:p>
        </p:txBody>
      </p:sp>
      <p:grpSp>
        <p:nvGrpSpPr>
          <p:cNvPr id="40" name="Group 39"/>
          <p:cNvGrpSpPr/>
          <p:nvPr/>
        </p:nvGrpSpPr>
        <p:grpSpPr>
          <a:xfrm>
            <a:off x="74364" y="1844823"/>
            <a:ext cx="9034902" cy="4176465"/>
            <a:chOff x="74364" y="1844823"/>
            <a:chExt cx="9034902" cy="4176465"/>
          </a:xfrm>
        </p:grpSpPr>
        <p:sp>
          <p:nvSpPr>
            <p:cNvPr id="26"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51" name="Rectangle 50"/>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2" name="Group 1"/>
            <p:cNvGrpSpPr/>
            <p:nvPr/>
          </p:nvGrpSpPr>
          <p:grpSpPr>
            <a:xfrm>
              <a:off x="2515384" y="3403855"/>
              <a:ext cx="2482054" cy="257760"/>
              <a:chOff x="2515383" y="2827791"/>
              <a:chExt cx="2920713" cy="187855"/>
            </a:xfrm>
          </p:grpSpPr>
          <p:sp>
            <p:nvSpPr>
              <p:cNvPr id="54" name="Rectangle 53"/>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57" name="Rectangle 5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58" name="Rectangle 5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59" name="Rectangle 5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8" name="Rectangle 17"/>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2" name="Rectangle 11"/>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3" name="Rectangle 12"/>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4" name="Rectangle 13"/>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5" name="Rectangle 14"/>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6" name="Rectangle 15"/>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20"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25" name="Isosceles Triangle 24"/>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Isosceles Triangle 27"/>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Isosceles Triangle 3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9" name="Rectangle 28"/>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32" name="Rectangle 31"/>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33" name="Rectangle 32"/>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34" name="Rectangle 33"/>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3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37" name="Rectangle 3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4" name="Group 3"/>
            <p:cNvGrpSpPr/>
            <p:nvPr/>
          </p:nvGrpSpPr>
          <p:grpSpPr>
            <a:xfrm>
              <a:off x="1339290" y="1844824"/>
              <a:ext cx="6503157" cy="4176464"/>
              <a:chOff x="1339290" y="1268760"/>
              <a:chExt cx="6503157" cy="3782041"/>
            </a:xfrm>
          </p:grpSpPr>
          <p:sp>
            <p:nvSpPr>
              <p:cNvPr id="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7"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8"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9" name="Isosceles Triangle 38"/>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56"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83" name="Group 82"/>
            <p:cNvGrpSpPr/>
            <p:nvPr/>
          </p:nvGrpSpPr>
          <p:grpSpPr>
            <a:xfrm>
              <a:off x="4139952" y="2244287"/>
              <a:ext cx="699794" cy="359852"/>
              <a:chOff x="3349527" y="1607958"/>
              <a:chExt cx="699794" cy="359852"/>
            </a:xfrm>
          </p:grpSpPr>
          <p:sp>
            <p:nvSpPr>
              <p:cNvPr id="84"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5"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3" name="TextBox 42"/>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7" name="Rectangle 46"/>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TextBox 49"/>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52" name="TextBox 5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53" name="TextBox 5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61" name="Rectangle 60"/>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62" name="Rectangle 61"/>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65" name="Rectangle 64"/>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66" name="Rectangle 65"/>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7" name="Rectangle 66"/>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68" name="Rectangle 67"/>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71" name="Rectangle 70"/>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72" name="Straight Connector 71"/>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2506801" y="3685282"/>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1200324" y="2899544"/>
              <a:ext cx="13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Rectangle 78"/>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80" name="TextBox 79"/>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81" name="Rectangle 80"/>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82" name="Oval Callout 81"/>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86" name="Oval Callout 85"/>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8" name="Isosceles Triangle 87"/>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30"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87" name="Straight Connector 86"/>
            <p:cNvCxnSpPr/>
            <p:nvPr/>
          </p:nvCxnSpPr>
          <p:spPr bwMode="auto">
            <a:xfrm>
              <a:off x="2003247" y="3977809"/>
              <a:ext cx="70435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3066887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Constitutes D0.1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No hard definition </a:t>
            </a:r>
            <a:r>
              <a:rPr lang="en-US" b="0" dirty="0" smtClean="0"/>
              <a:t>exists.</a:t>
            </a:r>
          </a:p>
          <a:p>
            <a:pPr>
              <a:buFont typeface="Arial" panose="020B0604020202020204" pitchFamily="34" charset="0"/>
              <a:buChar char="•"/>
            </a:pPr>
            <a:r>
              <a:rPr lang="en-US" b="0" dirty="0" smtClean="0"/>
              <a:t>D1.0 </a:t>
            </a:r>
            <a:r>
              <a:rPr lang="en-US" b="0" dirty="0"/>
              <a:t>is a draft going to WG ballot moving the group to formal CR process which is formal and time consuming.</a:t>
            </a:r>
          </a:p>
          <a:p>
            <a:r>
              <a:rPr lang="en-US" b="0" dirty="0" smtClean="0"/>
              <a:t>Discussion</a:t>
            </a:r>
            <a:r>
              <a:rPr lang="en-US" b="0" dirty="0"/>
              <a:t>:</a:t>
            </a:r>
          </a:p>
          <a:p>
            <a:pPr>
              <a:buFont typeface="Arial" panose="020B0604020202020204" pitchFamily="34" charset="0"/>
              <a:buChar char="•"/>
            </a:pPr>
            <a:r>
              <a:rPr lang="en-US" b="0" dirty="0"/>
              <a:t>What constitutes a D0.1</a:t>
            </a:r>
            <a:r>
              <a:rPr lang="en-US" b="0" dirty="0" smtClean="0"/>
              <a:t>? Some possibilities:</a:t>
            </a:r>
            <a:endParaRPr lang="en-US" b="0" dirty="0"/>
          </a:p>
          <a:p>
            <a:pPr lvl="1">
              <a:buFont typeface="Arial" panose="020B0604020202020204" pitchFamily="34" charset="0"/>
              <a:buChar char="•"/>
            </a:pPr>
            <a:r>
              <a:rPr lang="en-US" b="0" dirty="0"/>
              <a:t>SFD feature freeze worthy (actual freeze happens on D1.0) for at least at least 2 of the focus areas.</a:t>
            </a:r>
          </a:p>
          <a:p>
            <a:pPr lvl="1">
              <a:buFont typeface="Arial" panose="020B0604020202020204" pitchFamily="34" charset="0"/>
              <a:buChar char="•"/>
            </a:pPr>
            <a:r>
              <a:rPr lang="en-US" b="0" dirty="0"/>
              <a:t>The protocol is 50% complete, but not sufficiently mature to go to internal TG CR (no formal process).</a:t>
            </a:r>
          </a:p>
          <a:p>
            <a:pPr lvl="1">
              <a:buFont typeface="Arial" panose="020B0604020202020204" pitchFamily="34" charset="0"/>
              <a:buChar char="•"/>
            </a:pPr>
            <a:r>
              <a:rPr lang="en-US" b="0" dirty="0"/>
              <a:t>There sufficient material to justify prioritizing internal CR over new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Tree>
    <p:extLst>
      <p:ext uri="{BB962C8B-B14F-4D97-AF65-F5344CB8AC3E}">
        <p14:creationId xmlns:p14="http://schemas.microsoft.com/office/powerpoint/2010/main" val="13992822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D0.1</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a:t>Motion:</a:t>
            </a:r>
          </a:p>
          <a:p>
            <a:r>
              <a:rPr lang="en-US" b="0" dirty="0" err="1"/>
              <a:t>TGaz</a:t>
            </a:r>
            <a:r>
              <a:rPr lang="en-US" b="0" dirty="0"/>
              <a:t> agrees that its POR for D0.1 will meet the following criteria: </a:t>
            </a:r>
          </a:p>
          <a:p>
            <a:pPr>
              <a:buFont typeface="Arial" panose="020B0604020202020204" pitchFamily="34" charset="0"/>
              <a:buChar char="•"/>
            </a:pPr>
            <a:r>
              <a:rPr lang="en-US" b="0" dirty="0"/>
              <a:t>SFD feature freeze worthy (actual freeze happens on D1.0) in at least 2 of the focus areas.</a:t>
            </a:r>
          </a:p>
          <a:p>
            <a:pPr>
              <a:buFont typeface="Arial" panose="020B0604020202020204" pitchFamily="34" charset="0"/>
              <a:buChar char="•"/>
            </a:pPr>
            <a:r>
              <a:rPr lang="en-US" b="0" dirty="0"/>
              <a:t>The protocol is 50% complete, but not sufficiently mature to go to internal TG CR (no formal process).</a:t>
            </a:r>
          </a:p>
          <a:p>
            <a:r>
              <a:rPr lang="en-US" b="0" dirty="0"/>
              <a:t>Moved: Assaf Kasher</a:t>
            </a:r>
          </a:p>
          <a:p>
            <a:r>
              <a:rPr lang="en-US" b="0" dirty="0"/>
              <a:t>Seconded: Naveen Kakani</a:t>
            </a:r>
          </a:p>
          <a:p>
            <a:r>
              <a:rPr lang="en-US" b="0" dirty="0"/>
              <a:t>Y:	12 	N:	0	A: 3</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Tree>
    <p:extLst>
      <p:ext uri="{BB962C8B-B14F-4D97-AF65-F5344CB8AC3E}">
        <p14:creationId xmlns:p14="http://schemas.microsoft.com/office/powerpoint/2010/main" val="3432486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Timelines Approval</a:t>
            </a:r>
          </a:p>
        </p:txBody>
      </p:sp>
      <p:sp>
        <p:nvSpPr>
          <p:cNvPr id="3" name="Content Placeholder 2"/>
          <p:cNvSpPr>
            <a:spLocks noGrp="1"/>
          </p:cNvSpPr>
          <p:nvPr>
            <p:ph idx="1"/>
          </p:nvPr>
        </p:nvSpPr>
        <p:spPr/>
        <p:txBody>
          <a:bodyPr/>
          <a:lstStyle/>
          <a:p>
            <a:r>
              <a:rPr lang="en-US" dirty="0"/>
              <a:t>Motion:</a:t>
            </a:r>
          </a:p>
          <a:p>
            <a:pPr marL="0" indent="0"/>
            <a:r>
              <a:rPr lang="en-US" b="0" dirty="0"/>
              <a:t>We commit to </a:t>
            </a:r>
            <a:r>
              <a:rPr lang="en-US" b="0" dirty="0" err="1"/>
              <a:t>TGaz</a:t>
            </a:r>
            <a:r>
              <a:rPr lang="en-US" b="0" dirty="0"/>
              <a:t> timelines as depicted in slide 36 of submission 1599r2 .</a:t>
            </a:r>
          </a:p>
          <a:p>
            <a:pPr marL="0" indent="0"/>
            <a:endParaRPr lang="en-US" b="0" dirty="0"/>
          </a:p>
          <a:p>
            <a:r>
              <a:rPr lang="en-US" dirty="0"/>
              <a:t>Moved</a:t>
            </a:r>
            <a:r>
              <a:rPr lang="en-US" b="0" dirty="0"/>
              <a:t>:  Assaf Kasher</a:t>
            </a:r>
          </a:p>
          <a:p>
            <a:r>
              <a:rPr lang="en-US" dirty="0"/>
              <a:t>2</a:t>
            </a:r>
            <a:r>
              <a:rPr lang="en-US" baseline="30000" dirty="0"/>
              <a:t>nd</a:t>
            </a:r>
            <a:r>
              <a:rPr lang="en-US" b="0" dirty="0"/>
              <a:t>: Naveen Kakani</a:t>
            </a:r>
          </a:p>
          <a:p>
            <a:endParaRPr lang="en-US" b="0" dirty="0"/>
          </a:p>
          <a:p>
            <a:r>
              <a:rPr lang="en-US" b="0" dirty="0"/>
              <a:t>Y: 15			N: 0		A: 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Tree>
    <p:extLst>
      <p:ext uri="{BB962C8B-B14F-4D97-AF65-F5344CB8AC3E}">
        <p14:creationId xmlns:p14="http://schemas.microsoft.com/office/powerpoint/2010/main" val="3623107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smtClean="0"/>
              <a:t>Please contact WG officers Jon </a:t>
            </a:r>
            <a:r>
              <a:rPr lang="en-US" altLang="en-US" dirty="0"/>
              <a:t>Rosdahl </a:t>
            </a:r>
            <a:r>
              <a:rPr lang="en-US" altLang="en-US" dirty="0" smtClean="0"/>
              <a:t>and Dorothy Stanley.</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a:t>
            </a:r>
            <a:r>
              <a:rPr lang="en-US" altLang="en-US" sz="2000" b="0" dirty="0" smtClean="0"/>
              <a:t>and other noise making device - Silent </a:t>
            </a:r>
            <a:r>
              <a:rPr lang="en-US" altLang="en-US" sz="2000" b="0" dirty="0"/>
              <a:t>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081411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the </a:t>
            </a:r>
            <a:r>
              <a:rPr lang="en-US" altLang="en-US" dirty="0" smtClean="0">
                <a:solidFill>
                  <a:schemeClr val="tx2"/>
                </a:solidFill>
              </a:rPr>
              <a:t>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1225408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Mar. 8</a:t>
            </a:r>
            <a:r>
              <a:rPr lang="en-US" altLang="en-US" baseline="30000" dirty="0" smtClean="0"/>
              <a:t>th</a:t>
            </a:r>
            <a:r>
              <a:rPr lang="en-US" altLang="en-US" dirty="0" smtClean="0"/>
              <a:t> (</a:t>
            </a:r>
            <a:r>
              <a:rPr lang="en-US" altLang="en-US" dirty="0" smtClean="0"/>
              <a:t>Wed.) 10:00AM </a:t>
            </a:r>
            <a:r>
              <a:rPr lang="en-US" altLang="en-US" dirty="0"/>
              <a:t>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01216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529245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8161668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2584664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4"/>
          <p:cNvSpPr txBox="1">
            <a:spLocks noChangeArrowheads="1"/>
          </p:cNvSpPr>
          <p:nvPr/>
        </p:nvSpPr>
        <p:spPr bwMode="auto">
          <a:xfrm>
            <a:off x="74364" y="165604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51" name="Rectangle 50"/>
          <p:cNvSpPr/>
          <p:nvPr/>
        </p:nvSpPr>
        <p:spPr>
          <a:xfrm>
            <a:off x="2507489" y="2830330"/>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2" name="Group 1"/>
          <p:cNvGrpSpPr/>
          <p:nvPr/>
        </p:nvGrpSpPr>
        <p:grpSpPr>
          <a:xfrm>
            <a:off x="2515384" y="2827791"/>
            <a:ext cx="2482054" cy="257760"/>
            <a:chOff x="2515383" y="2827791"/>
            <a:chExt cx="2920713" cy="187855"/>
          </a:xfrm>
        </p:grpSpPr>
        <p:sp>
          <p:nvSpPr>
            <p:cNvPr id="54" name="Rectangle 53"/>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57" name="Rectangle 5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58" name="Rectangle 5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59" name="Rectangle 5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8" name="Rectangle 17"/>
          <p:cNvSpPr>
            <a:spLocks noChangeArrowheads="1"/>
          </p:cNvSpPr>
          <p:nvPr/>
        </p:nvSpPr>
        <p:spPr bwMode="auto">
          <a:xfrm>
            <a:off x="119990" y="1268760"/>
            <a:ext cx="8989276" cy="5112568"/>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6511536" y="127542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2" name="Rectangle 11"/>
          <p:cNvSpPr>
            <a:spLocks noChangeArrowheads="1"/>
          </p:cNvSpPr>
          <p:nvPr/>
        </p:nvSpPr>
        <p:spPr bwMode="auto">
          <a:xfrm>
            <a:off x="5246042" y="126876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3" name="Rectangle 12"/>
          <p:cNvSpPr>
            <a:spLocks noChangeArrowheads="1"/>
          </p:cNvSpPr>
          <p:nvPr/>
        </p:nvSpPr>
        <p:spPr bwMode="auto">
          <a:xfrm>
            <a:off x="2707935" y="126876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4" name="Rectangle 13"/>
          <p:cNvSpPr>
            <a:spLocks noChangeArrowheads="1"/>
          </p:cNvSpPr>
          <p:nvPr/>
        </p:nvSpPr>
        <p:spPr bwMode="auto">
          <a:xfrm>
            <a:off x="1392602" y="126875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5" name="Rectangle 14"/>
          <p:cNvSpPr>
            <a:spLocks noChangeArrowheads="1"/>
          </p:cNvSpPr>
          <p:nvPr/>
        </p:nvSpPr>
        <p:spPr bwMode="auto">
          <a:xfrm>
            <a:off x="119990" y="126875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6" name="Rectangle 15"/>
          <p:cNvSpPr>
            <a:spLocks noChangeArrowheads="1"/>
          </p:cNvSpPr>
          <p:nvPr/>
        </p:nvSpPr>
        <p:spPr bwMode="auto">
          <a:xfrm>
            <a:off x="3971649" y="126875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20" name="Text Box 29"/>
          <p:cNvSpPr txBox="1">
            <a:spLocks noChangeArrowheads="1"/>
          </p:cNvSpPr>
          <p:nvPr/>
        </p:nvSpPr>
        <p:spPr bwMode="auto">
          <a:xfrm flipH="1">
            <a:off x="8052350" y="164545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25" name="Isosceles Triangle 24"/>
          <p:cNvSpPr>
            <a:spLocks noChangeArrowheads="1"/>
          </p:cNvSpPr>
          <p:nvPr/>
        </p:nvSpPr>
        <p:spPr bwMode="auto">
          <a:xfrm>
            <a:off x="167026" y="167094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Isosceles Triangle 27"/>
          <p:cNvSpPr>
            <a:spLocks noChangeArrowheads="1"/>
          </p:cNvSpPr>
          <p:nvPr/>
        </p:nvSpPr>
        <p:spPr bwMode="auto">
          <a:xfrm>
            <a:off x="8029176" y="168587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Isosceles Triangle 30"/>
          <p:cNvSpPr>
            <a:spLocks noChangeArrowheads="1"/>
          </p:cNvSpPr>
          <p:nvPr/>
        </p:nvSpPr>
        <p:spPr bwMode="auto">
          <a:xfrm>
            <a:off x="866400" y="167667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9" name="Rectangle 28"/>
          <p:cNvSpPr/>
          <p:nvPr/>
        </p:nvSpPr>
        <p:spPr>
          <a:xfrm>
            <a:off x="2513659" y="2295048"/>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32" name="Rectangle 31"/>
          <p:cNvSpPr/>
          <p:nvPr/>
        </p:nvSpPr>
        <p:spPr>
          <a:xfrm>
            <a:off x="475194" y="210759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33" name="Rectangle 32"/>
          <p:cNvSpPr/>
          <p:nvPr/>
        </p:nvSpPr>
        <p:spPr>
          <a:xfrm>
            <a:off x="2977682" y="2454207"/>
            <a:ext cx="5101865"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34" name="Rectangle 33"/>
          <p:cNvSpPr/>
          <p:nvPr/>
        </p:nvSpPr>
        <p:spPr>
          <a:xfrm>
            <a:off x="1185921" y="210759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36" name="Text Box 24"/>
          <p:cNvSpPr txBox="1">
            <a:spLocks noChangeArrowheads="1"/>
          </p:cNvSpPr>
          <p:nvPr/>
        </p:nvSpPr>
        <p:spPr bwMode="auto">
          <a:xfrm>
            <a:off x="98149" y="210577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37" name="Rectangle 36"/>
          <p:cNvSpPr>
            <a:spLocks noChangeArrowheads="1"/>
          </p:cNvSpPr>
          <p:nvPr/>
        </p:nvSpPr>
        <p:spPr bwMode="auto">
          <a:xfrm>
            <a:off x="7804614" y="127542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4" name="Group 3"/>
          <p:cNvGrpSpPr/>
          <p:nvPr/>
        </p:nvGrpSpPr>
        <p:grpSpPr>
          <a:xfrm>
            <a:off x="1339290" y="1268760"/>
            <a:ext cx="6503157" cy="5112568"/>
            <a:chOff x="1339290" y="1268760"/>
            <a:chExt cx="6503157" cy="3782041"/>
          </a:xfrm>
        </p:grpSpPr>
        <p:sp>
          <p:nvSpPr>
            <p:cNvPr id="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7"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8"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9" name="Text Box 26"/>
          <p:cNvSpPr txBox="1">
            <a:spLocks noChangeArrowheads="1"/>
          </p:cNvSpPr>
          <p:nvPr/>
        </p:nvSpPr>
        <p:spPr bwMode="auto">
          <a:xfrm flipH="1">
            <a:off x="6029548" y="1695846"/>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flipH="1">
            <a:off x="5887977" y="168826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5199338" y="1696027"/>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5032526" y="168349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9" name="Isosceles Triangle 38"/>
          <p:cNvSpPr>
            <a:spLocks noChangeArrowheads="1"/>
          </p:cNvSpPr>
          <p:nvPr/>
        </p:nvSpPr>
        <p:spPr bwMode="auto">
          <a:xfrm>
            <a:off x="2441683" y="169982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56" name="Text Box 24"/>
          <p:cNvSpPr txBox="1">
            <a:spLocks noChangeArrowheads="1"/>
          </p:cNvSpPr>
          <p:nvPr/>
        </p:nvSpPr>
        <p:spPr bwMode="auto">
          <a:xfrm>
            <a:off x="1849178" y="165476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83" name="Group 82"/>
          <p:cNvGrpSpPr/>
          <p:nvPr/>
        </p:nvGrpSpPr>
        <p:grpSpPr>
          <a:xfrm>
            <a:off x="3799541" y="1688694"/>
            <a:ext cx="671742" cy="359852"/>
            <a:chOff x="3349527" y="1607958"/>
            <a:chExt cx="671742" cy="359852"/>
          </a:xfrm>
        </p:grpSpPr>
        <p:sp>
          <p:nvSpPr>
            <p:cNvPr id="84" name="Text Box 24"/>
            <p:cNvSpPr txBox="1">
              <a:spLocks noChangeArrowheads="1"/>
            </p:cNvSpPr>
            <p:nvPr/>
          </p:nvSpPr>
          <p:spPr bwMode="auto">
            <a:xfrm>
              <a:off x="3502902" y="1607958"/>
              <a:ext cx="51836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Nov. 2017</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 name="Title 2"/>
          <p:cNvSpPr>
            <a:spLocks noGrp="1"/>
          </p:cNvSpPr>
          <p:nvPr>
            <p:ph type="title"/>
          </p:nvPr>
        </p:nvSpPr>
        <p:spPr>
          <a:xfrm>
            <a:off x="457200" y="562571"/>
            <a:ext cx="8229600" cy="799058"/>
          </a:xfrm>
        </p:spPr>
        <p:txBody>
          <a:bodyPr/>
          <a:lstStyle/>
          <a:p>
            <a:r>
              <a:rPr lang="en-US" sz="2800" dirty="0">
                <a:solidFill>
                  <a:schemeClr val="tx2"/>
                </a:solidFill>
                <a:latin typeface="+mj-lt"/>
              </a:rPr>
              <a:t>Proposed Activity Timelines For TG Consideration</a:t>
            </a:r>
          </a:p>
        </p:txBody>
      </p:sp>
      <p:sp>
        <p:nvSpPr>
          <p:cNvPr id="35" name="Text Box 24"/>
          <p:cNvSpPr txBox="1">
            <a:spLocks noChangeArrowheads="1"/>
          </p:cNvSpPr>
          <p:nvPr/>
        </p:nvSpPr>
        <p:spPr bwMode="auto">
          <a:xfrm>
            <a:off x="4080240" y="245138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1096725" y="209940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2339752" y="228465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3" name="TextBox 42"/>
          <p:cNvSpPr txBox="1"/>
          <p:nvPr/>
        </p:nvSpPr>
        <p:spPr>
          <a:xfrm>
            <a:off x="209157" y="2611174"/>
            <a:ext cx="878097" cy="351026"/>
          </a:xfrm>
          <a:prstGeom prst="rect">
            <a:avLst/>
          </a:prstGeom>
          <a:noFill/>
        </p:spPr>
        <p:txBody>
          <a:bodyPr wrap="square" lIns="0" tIns="0" rIns="0" bIns="0" rtlCol="0">
            <a:noAutofit/>
          </a:bodyPr>
          <a:lstStyle/>
          <a:p>
            <a:r>
              <a:rPr lang="en-US" sz="800" dirty="0" smtClean="0">
                <a:solidFill>
                  <a:schemeClr val="tx1"/>
                </a:solidFill>
              </a:rPr>
              <a:t>Range Accuracy</a:t>
            </a:r>
          </a:p>
          <a:p>
            <a:r>
              <a:rPr lang="en-US" sz="800" dirty="0" smtClean="0">
                <a:solidFill>
                  <a:schemeClr val="tx1"/>
                </a:solidFill>
              </a:rPr>
              <a:t>Coverage in &lt;6Ghz</a:t>
            </a:r>
            <a:endParaRPr lang="en-US" sz="800" dirty="0">
              <a:solidFill>
                <a:schemeClr val="tx1"/>
              </a:solidFill>
            </a:endParaRPr>
          </a:p>
        </p:txBody>
      </p:sp>
      <p:sp>
        <p:nvSpPr>
          <p:cNvPr id="47" name="Rectangle 46"/>
          <p:cNvSpPr/>
          <p:nvPr/>
        </p:nvSpPr>
        <p:spPr>
          <a:xfrm>
            <a:off x="1185921" y="264070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TextBox 49"/>
          <p:cNvSpPr txBox="1"/>
          <p:nvPr/>
        </p:nvSpPr>
        <p:spPr>
          <a:xfrm>
            <a:off x="218568" y="3232613"/>
            <a:ext cx="926442" cy="169132"/>
          </a:xfrm>
          <a:prstGeom prst="rect">
            <a:avLst/>
          </a:prstGeom>
          <a:noFill/>
        </p:spPr>
        <p:txBody>
          <a:bodyPr wrap="square" lIns="0" tIns="0" rIns="0" bIns="0" rtlCol="0">
            <a:noAutofit/>
          </a:bodyPr>
          <a:lstStyle/>
          <a:p>
            <a:r>
              <a:rPr lang="en-US" sz="800" dirty="0" smtClean="0">
                <a:solidFill>
                  <a:schemeClr val="tx1"/>
                </a:solidFill>
              </a:rPr>
              <a:t>Security</a:t>
            </a:r>
            <a:endParaRPr lang="en-US" sz="800" dirty="0">
              <a:solidFill>
                <a:schemeClr val="tx1"/>
              </a:solidFill>
            </a:endParaRPr>
          </a:p>
        </p:txBody>
      </p:sp>
      <p:sp>
        <p:nvSpPr>
          <p:cNvPr id="52" name="TextBox 51"/>
          <p:cNvSpPr txBox="1"/>
          <p:nvPr/>
        </p:nvSpPr>
        <p:spPr>
          <a:xfrm>
            <a:off x="208283" y="3662280"/>
            <a:ext cx="926442" cy="169132"/>
          </a:xfrm>
          <a:prstGeom prst="rect">
            <a:avLst/>
          </a:prstGeom>
          <a:noFill/>
        </p:spPr>
        <p:txBody>
          <a:bodyPr wrap="square" lIns="0" tIns="0" rIns="0" bIns="0" rtlCol="0">
            <a:noAutofit/>
          </a:bodyPr>
          <a:lstStyle/>
          <a:p>
            <a:r>
              <a:rPr lang="en-US" sz="800" dirty="0" smtClean="0">
                <a:solidFill>
                  <a:schemeClr val="tx1"/>
                </a:solidFill>
              </a:rPr>
              <a:t>60Ghz</a:t>
            </a:r>
            <a:endParaRPr lang="en-US" sz="800" dirty="0">
              <a:solidFill>
                <a:schemeClr val="tx1"/>
              </a:solidFill>
            </a:endParaRPr>
          </a:p>
        </p:txBody>
      </p:sp>
      <p:sp>
        <p:nvSpPr>
          <p:cNvPr id="53" name="TextBox 52"/>
          <p:cNvSpPr txBox="1"/>
          <p:nvPr/>
        </p:nvSpPr>
        <p:spPr>
          <a:xfrm>
            <a:off x="204625" y="4218884"/>
            <a:ext cx="926442" cy="169132"/>
          </a:xfrm>
          <a:prstGeom prst="rect">
            <a:avLst/>
          </a:prstGeom>
          <a:noFill/>
        </p:spPr>
        <p:txBody>
          <a:bodyPr wrap="square" lIns="0" tIns="0" rIns="0" bIns="0" rtlCol="0">
            <a:noAutofit/>
          </a:bodyPr>
          <a:lstStyle/>
          <a:p>
            <a:r>
              <a:rPr lang="en-US" sz="800" dirty="0" smtClean="0">
                <a:solidFill>
                  <a:schemeClr val="tx1"/>
                </a:solidFill>
              </a:rPr>
              <a:t>Scalability</a:t>
            </a:r>
            <a:endParaRPr lang="en-US" sz="800" dirty="0">
              <a:solidFill>
                <a:schemeClr val="tx1"/>
              </a:solidFill>
            </a:endParaRPr>
          </a:p>
        </p:txBody>
      </p:sp>
      <p:sp>
        <p:nvSpPr>
          <p:cNvPr id="61" name="Rectangle 60"/>
          <p:cNvSpPr/>
          <p:nvPr/>
        </p:nvSpPr>
        <p:spPr>
          <a:xfrm>
            <a:off x="2005377" y="317831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62" name="Rectangle 61"/>
          <p:cNvSpPr/>
          <p:nvPr/>
        </p:nvSpPr>
        <p:spPr>
          <a:xfrm>
            <a:off x="2006377" y="317768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65" name="Rectangle 64"/>
          <p:cNvSpPr/>
          <p:nvPr/>
        </p:nvSpPr>
        <p:spPr>
          <a:xfrm>
            <a:off x="2513659" y="383141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66" name="Rectangle 65"/>
          <p:cNvSpPr/>
          <p:nvPr/>
        </p:nvSpPr>
        <p:spPr>
          <a:xfrm>
            <a:off x="1185921" y="364396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7" name="Rectangle 66"/>
          <p:cNvSpPr/>
          <p:nvPr/>
        </p:nvSpPr>
        <p:spPr>
          <a:xfrm>
            <a:off x="2513659" y="440633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68" name="Rectangle 67"/>
          <p:cNvSpPr/>
          <p:nvPr/>
        </p:nvSpPr>
        <p:spPr>
          <a:xfrm>
            <a:off x="1184525" y="421888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71" name="Rectangle 70"/>
          <p:cNvSpPr/>
          <p:nvPr/>
        </p:nvSpPr>
        <p:spPr>
          <a:xfrm>
            <a:off x="3187446" y="3367031"/>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72" name="Straight Connector 71"/>
          <p:cNvCxnSpPr/>
          <p:nvPr/>
        </p:nvCxnSpPr>
        <p:spPr bwMode="auto">
          <a:xfrm>
            <a:off x="467447" y="232348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2506801" y="3109218"/>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a:off x="1184525" y="385819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a:off x="1184525" y="2852936"/>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1200324" y="2323480"/>
            <a:ext cx="13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402600" y="31047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1186401" y="442043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Rectangle 78"/>
          <p:cNvSpPr/>
          <p:nvPr/>
        </p:nvSpPr>
        <p:spPr>
          <a:xfrm>
            <a:off x="2513659" y="4909913"/>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80" name="TextBox 79"/>
          <p:cNvSpPr txBox="1"/>
          <p:nvPr/>
        </p:nvSpPr>
        <p:spPr>
          <a:xfrm>
            <a:off x="269862" y="4690758"/>
            <a:ext cx="878097" cy="351026"/>
          </a:xfrm>
          <a:prstGeom prst="rect">
            <a:avLst/>
          </a:prstGeom>
          <a:noFill/>
        </p:spPr>
        <p:txBody>
          <a:bodyPr wrap="square" lIns="0" tIns="0" rIns="0" bIns="0" rtlCol="0">
            <a:noAutofit/>
          </a:bodyPr>
          <a:lstStyle/>
          <a:p>
            <a:r>
              <a:rPr lang="en-US" sz="800" dirty="0" smtClean="0">
                <a:solidFill>
                  <a:schemeClr val="tx1"/>
                </a:solidFill>
              </a:rPr>
              <a:t>Angular in</a:t>
            </a:r>
          </a:p>
          <a:p>
            <a:r>
              <a:rPr lang="en-US" sz="800" dirty="0" smtClean="0">
                <a:solidFill>
                  <a:schemeClr val="tx1"/>
                </a:solidFill>
              </a:rPr>
              <a:t> &lt;6Ghz</a:t>
            </a:r>
            <a:endParaRPr lang="en-US" sz="800" dirty="0">
              <a:solidFill>
                <a:schemeClr val="tx1"/>
              </a:solidFill>
            </a:endParaRPr>
          </a:p>
        </p:txBody>
      </p:sp>
      <p:sp>
        <p:nvSpPr>
          <p:cNvPr id="81" name="Rectangle 80"/>
          <p:cNvSpPr/>
          <p:nvPr/>
        </p:nvSpPr>
        <p:spPr>
          <a:xfrm>
            <a:off x="2003247" y="4720293"/>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82" name="Oval Callout 81"/>
          <p:cNvSpPr/>
          <p:nvPr/>
        </p:nvSpPr>
        <p:spPr bwMode="auto">
          <a:xfrm>
            <a:off x="5348681" y="278030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86" name="Oval Callout 85"/>
          <p:cNvSpPr/>
          <p:nvPr/>
        </p:nvSpPr>
        <p:spPr bwMode="auto">
          <a:xfrm>
            <a:off x="6418793" y="2827635"/>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8" name="Isosceles Triangle 87"/>
          <p:cNvSpPr>
            <a:spLocks noChangeArrowheads="1"/>
          </p:cNvSpPr>
          <p:nvPr/>
        </p:nvSpPr>
        <p:spPr bwMode="auto">
          <a:xfrm>
            <a:off x="3107923" y="169187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Text Box 24"/>
          <p:cNvSpPr txBox="1">
            <a:spLocks noChangeArrowheads="1"/>
          </p:cNvSpPr>
          <p:nvPr/>
        </p:nvSpPr>
        <p:spPr bwMode="auto">
          <a:xfrm>
            <a:off x="3144537" y="164545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30" name="Text Box 24"/>
          <p:cNvSpPr txBox="1">
            <a:spLocks noChangeArrowheads="1"/>
          </p:cNvSpPr>
          <p:nvPr/>
        </p:nvSpPr>
        <p:spPr bwMode="auto">
          <a:xfrm>
            <a:off x="1013037" y="165803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87" name="Straight Connector 86"/>
          <p:cNvCxnSpPr/>
          <p:nvPr/>
        </p:nvCxnSpPr>
        <p:spPr bwMode="auto">
          <a:xfrm>
            <a:off x="2003247" y="3401745"/>
            <a:ext cx="70435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459307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40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3465449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Review </a:t>
            </a:r>
            <a:r>
              <a:rPr lang="en-US" dirty="0" err="1"/>
              <a:t>TGaz</a:t>
            </a:r>
            <a:r>
              <a:rPr lang="en-US" dirty="0"/>
              <a:t> Timeline progress (Nov.)</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20"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21"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4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5893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3331"/>
          </a:xfrm>
        </p:spPr>
        <p:txBody>
          <a:bodyPr/>
          <a:lstStyle/>
          <a:p>
            <a:r>
              <a:rPr lang="en-US" dirty="0"/>
              <a:t>Historical timelines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51425156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6396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51480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162999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smtClean="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098384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Historical </a:t>
            </a:r>
            <a:r>
              <a:rPr lang="en-US" dirty="0"/>
              <a:t>performance data</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02874132"/>
              </p:ext>
            </p:extLst>
          </p:nvPr>
        </p:nvGraphicFramePr>
        <p:xfrm>
          <a:off x="107227" y="1556792"/>
          <a:ext cx="8929269" cy="5019040"/>
        </p:xfrm>
        <a:graphic>
          <a:graphicData uri="http://schemas.openxmlformats.org/drawingml/2006/table">
            <a:tbl>
              <a:tblPr firstRow="1" bandRow="1">
                <a:tableStyleId>{00A15C55-8517-42AA-B614-E9B94910E393}</a:tableStyleId>
              </a:tblPr>
              <a:tblGrid>
                <a:gridCol w="1369269"/>
                <a:gridCol w="1080000"/>
                <a:gridCol w="1080000"/>
                <a:gridCol w="1080000"/>
                <a:gridCol w="1080000"/>
                <a:gridCol w="1080000"/>
                <a:gridCol w="1080000"/>
                <a:gridCol w="1080000"/>
              </a:tblGrid>
              <a:tr h="370840">
                <a:tc>
                  <a:txBody>
                    <a:bodyPr/>
                    <a:lstStyle/>
                    <a:p>
                      <a:pPr algn="ctr"/>
                      <a:r>
                        <a:rPr lang="en-US" sz="1600" dirty="0" smtClean="0"/>
                        <a:t>Stage</a:t>
                      </a:r>
                      <a:endParaRPr lang="en-US" sz="1600" dirty="0"/>
                    </a:p>
                  </a:txBody>
                  <a:tcPr/>
                </a:tc>
                <a:tc gridSpan="7">
                  <a:txBody>
                    <a:bodyPr/>
                    <a:lstStyle/>
                    <a:p>
                      <a:pPr algn="ctr"/>
                      <a:r>
                        <a:rPr lang="en-US" sz="1600" dirty="0" smtClean="0"/>
                        <a:t>Duration</a:t>
                      </a:r>
                      <a:endParaRPr lang="en-US" sz="1600"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c hMerge="1">
                  <a:txBody>
                    <a:bodyPr/>
                    <a:lstStyle/>
                    <a:p>
                      <a:endParaRPr lang="en-US"/>
                    </a:p>
                  </a:txBody>
                  <a:tcPr/>
                </a:tc>
                <a:tc hMerge="1">
                  <a:txBody>
                    <a:bodyPr/>
                    <a:lstStyle/>
                    <a:p>
                      <a:endParaRPr lang="en-US"/>
                    </a:p>
                  </a:txBody>
                  <a:tcPr/>
                </a:tc>
              </a:tr>
              <a:tr h="579120">
                <a:tc>
                  <a:txBody>
                    <a:bodyPr/>
                    <a:lstStyle/>
                    <a:p>
                      <a:endParaRPr lang="en-US" sz="1600" dirty="0"/>
                    </a:p>
                  </a:txBody>
                  <a:tcPr/>
                </a:tc>
                <a:tc>
                  <a:txBody>
                    <a:bodyPr/>
                    <a:lstStyle/>
                    <a:p>
                      <a:r>
                        <a:rPr lang="en-US" sz="1400" dirty="0" smtClean="0"/>
                        <a:t>11v</a:t>
                      </a:r>
                    </a:p>
                  </a:txBody>
                  <a:tcPr/>
                </a:tc>
                <a:tc>
                  <a:txBody>
                    <a:bodyPr/>
                    <a:lstStyle/>
                    <a:p>
                      <a:r>
                        <a:rPr lang="en-US" sz="1400" dirty="0" smtClean="0"/>
                        <a:t>11u</a:t>
                      </a:r>
                    </a:p>
                  </a:txBody>
                  <a:tcPr/>
                </a:tc>
                <a:tc>
                  <a:txBody>
                    <a:bodyPr/>
                    <a:lstStyle/>
                    <a:p>
                      <a:pPr algn="ctr"/>
                      <a:r>
                        <a:rPr lang="en-US" sz="1400" dirty="0" smtClean="0"/>
                        <a:t>11ac</a:t>
                      </a:r>
                    </a:p>
                  </a:txBody>
                  <a:tcPr/>
                </a:tc>
                <a:tc>
                  <a:txBody>
                    <a:bodyPr/>
                    <a:lstStyle/>
                    <a:p>
                      <a:pPr algn="ctr"/>
                      <a:r>
                        <a:rPr lang="en-US" sz="1400" dirty="0" smtClean="0"/>
                        <a:t>11ad</a:t>
                      </a:r>
                    </a:p>
                  </a:txBody>
                  <a:tcPr/>
                </a:tc>
                <a:tc>
                  <a:txBody>
                    <a:bodyPr/>
                    <a:lstStyle/>
                    <a:p>
                      <a:pPr algn="ctr"/>
                      <a:r>
                        <a:rPr lang="en-US" sz="1400" dirty="0" smtClean="0"/>
                        <a:t>11aa</a:t>
                      </a:r>
                    </a:p>
                  </a:txBody>
                  <a:tcPr/>
                </a:tc>
                <a:tc>
                  <a:txBody>
                    <a:bodyPr/>
                    <a:lstStyle/>
                    <a:p>
                      <a:pPr algn="ctr"/>
                      <a:r>
                        <a:rPr lang="en-US" sz="1400" dirty="0" smtClean="0"/>
                        <a:t>1ae</a:t>
                      </a:r>
                      <a:endParaRPr lang="en-US" sz="1400" dirty="0"/>
                    </a:p>
                  </a:txBody>
                  <a:tcPr/>
                </a:tc>
                <a:tc>
                  <a:txBody>
                    <a:bodyPr/>
                    <a:lstStyle/>
                    <a:p>
                      <a:pPr algn="ctr"/>
                      <a:r>
                        <a:rPr lang="en-US" sz="1400" dirty="0" smtClean="0"/>
                        <a:t>Projected</a:t>
                      </a:r>
                      <a:r>
                        <a:rPr lang="en-US" sz="1400" baseline="0" dirty="0" smtClean="0"/>
                        <a:t> </a:t>
                      </a:r>
                      <a:r>
                        <a:rPr lang="en-US" sz="1400" dirty="0" smtClean="0"/>
                        <a:t>11az</a:t>
                      </a:r>
                    </a:p>
                  </a:txBody>
                  <a:tcPr/>
                </a:tc>
              </a:tr>
              <a:tr h="579120">
                <a:tc>
                  <a:txBody>
                    <a:bodyPr/>
                    <a:lstStyle/>
                    <a:p>
                      <a:r>
                        <a:rPr lang="en-US" sz="1400" dirty="0" smtClean="0"/>
                        <a:t>Description</a:t>
                      </a:r>
                      <a:endParaRPr lang="en-US" sz="1400" dirty="0"/>
                    </a:p>
                  </a:txBody>
                  <a:tcPr/>
                </a:tc>
                <a:tc>
                  <a:txBody>
                    <a:bodyPr/>
                    <a:lstStyle/>
                    <a:p>
                      <a:r>
                        <a:rPr lang="en-US" sz="1100" dirty="0" smtClean="0"/>
                        <a:t>Wireless </a:t>
                      </a:r>
                    </a:p>
                    <a:p>
                      <a:r>
                        <a:rPr lang="en-US" sz="1100" dirty="0" smtClean="0"/>
                        <a:t>Network </a:t>
                      </a:r>
                    </a:p>
                    <a:p>
                      <a:r>
                        <a:rPr lang="en-US" sz="1100" dirty="0" smtClean="0"/>
                        <a:t>Management</a:t>
                      </a:r>
                      <a:endParaRPr lang="en-US" sz="1100" dirty="0"/>
                    </a:p>
                  </a:txBody>
                  <a:tcPr/>
                </a:tc>
                <a:tc>
                  <a:txBody>
                    <a:bodyPr/>
                    <a:lstStyle/>
                    <a:p>
                      <a:r>
                        <a:rPr lang="en-US" sz="1100" dirty="0" smtClean="0"/>
                        <a:t>Internetworking with external networks</a:t>
                      </a:r>
                      <a:endParaRPr lang="en-US" sz="1100" dirty="0"/>
                    </a:p>
                  </a:txBody>
                  <a:tcPr/>
                </a:tc>
                <a:tc>
                  <a:txBody>
                    <a:bodyPr/>
                    <a:lstStyle/>
                    <a:p>
                      <a:pPr algn="ctr"/>
                      <a:r>
                        <a:rPr lang="en-US" sz="1100" dirty="0" smtClean="0"/>
                        <a:t>VHT</a:t>
                      </a:r>
                      <a:endParaRPr lang="en-US" sz="1100" dirty="0"/>
                    </a:p>
                  </a:txBody>
                  <a:tcPr/>
                </a:tc>
                <a:tc>
                  <a:txBody>
                    <a:bodyPr/>
                    <a:lstStyle/>
                    <a:p>
                      <a:pPr algn="ctr"/>
                      <a:r>
                        <a:rPr lang="en-US" sz="1100" dirty="0" smtClean="0"/>
                        <a:t>60Ghz VHT</a:t>
                      </a:r>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Prioritization</a:t>
                      </a:r>
                      <a:r>
                        <a:rPr lang="en-US" sz="1100" baseline="0" dirty="0" smtClean="0"/>
                        <a:t> of management frames</a:t>
                      </a:r>
                      <a:endParaRPr lang="en-US" sz="1100" dirty="0" smtClean="0"/>
                    </a:p>
                    <a:p>
                      <a:pPr algn="ctr"/>
                      <a:endParaRPr lang="en-US" sz="1100" dirty="0"/>
                    </a:p>
                  </a:txBody>
                  <a:tcPr/>
                </a:tc>
                <a:tc>
                  <a:txBody>
                    <a:bodyPr/>
                    <a:lstStyle/>
                    <a:p>
                      <a:pPr algn="ctr"/>
                      <a:r>
                        <a:rPr lang="en-US" sz="1100" dirty="0" smtClean="0"/>
                        <a:t>Video Transport</a:t>
                      </a:r>
                      <a:r>
                        <a:rPr lang="en-US" sz="1100" baseline="0" dirty="0" smtClean="0"/>
                        <a:t> Streams</a:t>
                      </a:r>
                      <a:endParaRPr lang="en-US" sz="1100" dirty="0"/>
                    </a:p>
                  </a:txBody>
                  <a:tcPr/>
                </a:tc>
                <a:tc>
                  <a:txBody>
                    <a:bodyPr/>
                    <a:lstStyle/>
                    <a:p>
                      <a:pPr algn="ctr"/>
                      <a:r>
                        <a:rPr lang="en-US" sz="1100" dirty="0" smtClean="0"/>
                        <a:t>NGP</a:t>
                      </a:r>
                      <a:endParaRPr lang="en-US" sz="1100" dirty="0"/>
                    </a:p>
                  </a:txBody>
                  <a:tcPr/>
                </a:tc>
              </a:tr>
              <a:tr h="370840">
                <a:tc>
                  <a:txBody>
                    <a:bodyPr/>
                    <a:lstStyle/>
                    <a:p>
                      <a:r>
                        <a:rPr lang="en-US" sz="1400" dirty="0" smtClean="0"/>
                        <a:t>PAR to approved standard</a:t>
                      </a:r>
                      <a:endParaRPr lang="en-US" sz="1400" dirty="0"/>
                    </a:p>
                  </a:txBody>
                  <a:tcPr/>
                </a:tc>
                <a:tc>
                  <a:txBody>
                    <a:bodyPr/>
                    <a:lstStyle/>
                    <a:p>
                      <a:endParaRPr lang="en-US" dirty="0"/>
                    </a:p>
                  </a:txBody>
                  <a:tcPr/>
                </a:tc>
                <a:tc>
                  <a:txBody>
                    <a:bodyPr/>
                    <a:lstStyle/>
                    <a:p>
                      <a:endParaRPr lang="en-US" dirty="0"/>
                    </a:p>
                  </a:txBody>
                  <a:tcPr/>
                </a:tc>
                <a:tc>
                  <a:txBody>
                    <a:bodyPr/>
                    <a:lstStyle/>
                    <a:p>
                      <a:pPr algn="ctr"/>
                      <a:r>
                        <a:rPr lang="en-US" sz="1200" baseline="0" dirty="0" smtClean="0"/>
                        <a:t>64 m</a:t>
                      </a:r>
                      <a:endParaRPr lang="en-US" sz="1200" dirty="0"/>
                    </a:p>
                  </a:txBody>
                  <a:tcPr/>
                </a:tc>
                <a:tc>
                  <a:txBody>
                    <a:bodyPr/>
                    <a:lstStyle/>
                    <a:p>
                      <a:pPr algn="ctr"/>
                      <a:r>
                        <a:rPr lang="en-US" sz="1200" dirty="0" smtClean="0"/>
                        <a:t>46 </a:t>
                      </a:r>
                      <a:r>
                        <a:rPr lang="en-US" sz="1200" baseline="0" dirty="0" smtClean="0"/>
                        <a:t>m</a:t>
                      </a:r>
                      <a:endParaRPr lang="en-US" sz="12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58 m</a:t>
                      </a:r>
                      <a:endParaRPr lang="en-US" sz="1100" dirty="0">
                        <a:solidFill>
                          <a:schemeClr val="tx1"/>
                        </a:solidFill>
                      </a:endParaRPr>
                    </a:p>
                  </a:txBody>
                  <a:tcPr/>
                </a:tc>
              </a:tr>
              <a:tr h="370840">
                <a:tc>
                  <a:txBody>
                    <a:bodyPr/>
                    <a:lstStyle/>
                    <a:p>
                      <a:r>
                        <a:rPr lang="en-US" sz="1400" dirty="0" smtClean="0"/>
                        <a:t>PAR to D1.0</a:t>
                      </a:r>
                      <a:endParaRPr lang="en-US" sz="1400" dirty="0"/>
                    </a:p>
                  </a:txBody>
                  <a:tcPr/>
                </a:tc>
                <a:tc>
                  <a:txBody>
                    <a:bodyPr/>
                    <a:lstStyle/>
                    <a:p>
                      <a:r>
                        <a:rPr lang="en-US" sz="1100" dirty="0" smtClean="0"/>
                        <a:t>34m (63%)</a:t>
                      </a:r>
                      <a:endParaRPr lang="en-US" sz="1100" dirty="0"/>
                    </a:p>
                  </a:txBody>
                  <a:tcPr/>
                </a:tc>
                <a:tc>
                  <a:txBody>
                    <a:bodyPr/>
                    <a:lstStyle/>
                    <a:p>
                      <a:r>
                        <a:rPr lang="en-US" sz="1100" dirty="0" smtClean="0"/>
                        <a:t>33m (64%)</a:t>
                      </a:r>
                      <a:endParaRPr lang="en-US" sz="1100" dirty="0"/>
                    </a:p>
                  </a:txBody>
                  <a:tcPr/>
                </a:tc>
                <a:tc>
                  <a:txBody>
                    <a:bodyPr/>
                    <a:lstStyle/>
                    <a:p>
                      <a:pPr algn="ctr"/>
                      <a:r>
                        <a:rPr lang="en-US" sz="1100" dirty="0" smtClean="0"/>
                        <a:t>34m</a:t>
                      </a:r>
                      <a:endParaRPr lang="en-US" sz="1100" dirty="0"/>
                    </a:p>
                  </a:txBody>
                  <a:tcPr/>
                </a:tc>
                <a:tc>
                  <a:txBody>
                    <a:bodyPr/>
                    <a:lstStyle/>
                    <a:p>
                      <a:pPr algn="ctr"/>
                      <a:r>
                        <a:rPr lang="en-US" sz="1100" dirty="0" smtClean="0"/>
                        <a:t>21m</a:t>
                      </a:r>
                      <a:endParaRPr lang="en-US" sz="11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24 m</a:t>
                      </a:r>
                      <a:endParaRPr lang="en-US" sz="11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to D0.1</a:t>
                      </a:r>
                      <a:endParaRPr lang="en-US" sz="1400" dirty="0" smtClean="0"/>
                    </a:p>
                  </a:txBody>
                  <a:tcPr/>
                </a:tc>
                <a:tc>
                  <a:txBody>
                    <a:bodyPr/>
                    <a:lstStyle/>
                    <a:p>
                      <a:endParaRPr lang="en-US" sz="1100" dirty="0"/>
                    </a:p>
                  </a:txBody>
                  <a:tcPr/>
                </a:tc>
                <a:tc>
                  <a:txBody>
                    <a:bodyPr/>
                    <a:lstStyle/>
                    <a:p>
                      <a:endParaRPr lang="en-US" sz="1100" dirty="0"/>
                    </a:p>
                  </a:txBody>
                  <a:tcPr/>
                </a:tc>
                <a:tc>
                  <a:txBody>
                    <a:bodyPr/>
                    <a:lstStyle/>
                    <a:p>
                      <a:pPr algn="ctr"/>
                      <a:r>
                        <a:rPr lang="en-US" sz="1100" dirty="0" smtClean="0"/>
                        <a:t>29m</a:t>
                      </a:r>
                      <a:endParaRPr lang="en-US" sz="1100" dirty="0"/>
                    </a:p>
                  </a:txBody>
                  <a:tcPr/>
                </a:tc>
                <a:tc>
                  <a:txBody>
                    <a:bodyPr/>
                    <a:lstStyle/>
                    <a:p>
                      <a:pPr algn="ctr"/>
                      <a:r>
                        <a:rPr lang="en-US" sz="1100" dirty="0" smtClean="0"/>
                        <a:t>17m</a:t>
                      </a:r>
                      <a:endParaRPr lang="en-US" sz="1100" dirty="0"/>
                    </a:p>
                  </a:txBody>
                  <a:tcPr/>
                </a:tc>
                <a:tc>
                  <a:txBody>
                    <a:bodyPr/>
                    <a:lstStyle/>
                    <a:p>
                      <a:pPr algn="ctr"/>
                      <a:endParaRPr lang="en-US" sz="1100" dirty="0">
                        <a:solidFill>
                          <a:schemeClr val="tx1"/>
                        </a:solidFill>
                      </a:endParaRPr>
                    </a:p>
                  </a:txBody>
                  <a:tcPr marL="0" marR="0"/>
                </a:tc>
                <a:tc>
                  <a:txBody>
                    <a:bodyPr/>
                    <a:lstStyle/>
                    <a:p>
                      <a:pPr algn="ctr"/>
                      <a:endParaRPr lang="en-US" sz="1100" dirty="0">
                        <a:solidFill>
                          <a:schemeClr val="tx1"/>
                        </a:solidFill>
                      </a:endParaRPr>
                    </a:p>
                  </a:txBody>
                  <a:tcPr marL="0" marR="0"/>
                </a:tc>
                <a:tc>
                  <a:txBody>
                    <a:bodyPr/>
                    <a:lstStyle/>
                    <a:p>
                      <a:pPr algn="ctr"/>
                      <a:r>
                        <a:rPr lang="en-US" sz="1100" dirty="0" smtClean="0"/>
                        <a:t>20 m</a:t>
                      </a:r>
                      <a:endParaRPr lang="en-US" sz="1100" dirty="0">
                        <a:solidFill>
                          <a:schemeClr val="tx1"/>
                        </a:solidFill>
                      </a:endParaRPr>
                    </a:p>
                  </a:txBody>
                  <a:tcPr marL="0" marR="0"/>
                </a:tc>
              </a:tr>
              <a:tr h="370840">
                <a:tc>
                  <a:txBody>
                    <a:bodyPr/>
                    <a:lstStyle/>
                    <a:p>
                      <a:r>
                        <a:rPr lang="en-US" sz="1400" dirty="0" smtClean="0"/>
                        <a:t>D0.1</a:t>
                      </a:r>
                      <a:r>
                        <a:rPr lang="en-US" sz="1400" baseline="0" dirty="0" smtClean="0"/>
                        <a:t> to </a:t>
                      </a:r>
                      <a:r>
                        <a:rPr lang="en-US" sz="1400" dirty="0" smtClean="0"/>
                        <a:t>Draft 1.0</a:t>
                      </a:r>
                      <a:endParaRPr lang="en-US" sz="1400" dirty="0"/>
                    </a:p>
                  </a:txBody>
                  <a:tcPr/>
                </a:tc>
                <a:tc>
                  <a:txBody>
                    <a:bodyPr/>
                    <a:lstStyle/>
                    <a:p>
                      <a:endParaRPr lang="en-US" sz="1100" dirty="0"/>
                    </a:p>
                  </a:txBody>
                  <a:tcPr/>
                </a:tc>
                <a:tc>
                  <a:txBody>
                    <a:bodyPr/>
                    <a:lstStyle/>
                    <a:p>
                      <a:endParaRPr lang="en-US" sz="1100" dirty="0"/>
                    </a:p>
                  </a:txBody>
                  <a:tcPr/>
                </a:tc>
                <a:tc>
                  <a:txBody>
                    <a:bodyPr/>
                    <a:lstStyle/>
                    <a:p>
                      <a:pPr algn="ctr"/>
                      <a:r>
                        <a:rPr lang="en-US" sz="1100" dirty="0" smtClean="0"/>
                        <a:t>6 </a:t>
                      </a:r>
                      <a:r>
                        <a:rPr lang="en-US" sz="1100" baseline="0" dirty="0" smtClean="0"/>
                        <a:t>m</a:t>
                      </a:r>
                      <a:endParaRPr lang="en-US" sz="1100" dirty="0"/>
                    </a:p>
                  </a:txBody>
                  <a:tcPr/>
                </a:tc>
                <a:tc>
                  <a:txBody>
                    <a:bodyPr/>
                    <a:lstStyle/>
                    <a:p>
                      <a:pPr algn="ctr"/>
                      <a:r>
                        <a:rPr lang="en-US" sz="1100" dirty="0" smtClean="0"/>
                        <a:t>4 </a:t>
                      </a:r>
                      <a:r>
                        <a:rPr lang="en-US" sz="1100" baseline="0" dirty="0" smtClean="0"/>
                        <a:t>m</a:t>
                      </a:r>
                      <a:endParaRPr lang="en-US" sz="1100" dirty="0"/>
                    </a:p>
                  </a:txBody>
                  <a:tcPr/>
                </a:tc>
                <a:tc>
                  <a:txBody>
                    <a:bodyPr/>
                    <a:lstStyle/>
                    <a:p>
                      <a:pPr algn="ctr"/>
                      <a:endParaRPr lang="en-US" sz="1100" dirty="0" smtClean="0">
                        <a:solidFill>
                          <a:schemeClr val="tx1"/>
                        </a:solidFill>
                      </a:endParaRPr>
                    </a:p>
                  </a:txBody>
                  <a:tcPr/>
                </a:tc>
                <a:tc>
                  <a:txBody>
                    <a:bodyPr/>
                    <a:lstStyle/>
                    <a:p>
                      <a:pPr algn="ctr"/>
                      <a:endParaRPr lang="en-US" sz="1100" dirty="0" smtClean="0">
                        <a:solidFill>
                          <a:schemeClr val="tx1"/>
                        </a:solidFill>
                      </a:endParaRPr>
                    </a:p>
                  </a:txBody>
                  <a:tcPr/>
                </a:tc>
                <a:tc>
                  <a:txBody>
                    <a:bodyPr/>
                    <a:lstStyle/>
                    <a:p>
                      <a:pPr algn="ctr"/>
                      <a:r>
                        <a:rPr lang="en-US" sz="1100" dirty="0" smtClean="0"/>
                        <a:t>4 m</a:t>
                      </a:r>
                      <a:endParaRPr lang="en-US" sz="1100" dirty="0" smtClean="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D1.0 to D2.0</a:t>
                      </a:r>
                    </a:p>
                  </a:txBody>
                  <a:tcPr/>
                </a:tc>
                <a:tc>
                  <a:txBody>
                    <a:bodyPr/>
                    <a:lstStyle/>
                    <a:p>
                      <a:r>
                        <a:rPr lang="en-US" sz="1100" dirty="0" smtClean="0"/>
                        <a:t>7m</a:t>
                      </a:r>
                      <a:r>
                        <a:rPr lang="en-US" sz="1100" baseline="0" dirty="0" smtClean="0"/>
                        <a:t> (67%)</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8m (70%)</a:t>
                      </a:r>
                    </a:p>
                    <a:p>
                      <a:endParaRPr lang="en-US" sz="1100" dirty="0"/>
                    </a:p>
                  </a:txBody>
                  <a:tcPr/>
                </a:tc>
                <a:tc>
                  <a:txBody>
                    <a:bodyPr/>
                    <a:lstStyle/>
                    <a:p>
                      <a:pPr algn="ctr"/>
                      <a:r>
                        <a:rPr lang="en-US" sz="1100" dirty="0" smtClean="0"/>
                        <a:t>8 </a:t>
                      </a:r>
                      <a:r>
                        <a:rPr lang="en-US" sz="1100" baseline="0" dirty="0" smtClean="0"/>
                        <a:t>m</a:t>
                      </a:r>
                      <a:endParaRPr lang="en-US" sz="1100" dirty="0"/>
                    </a:p>
                  </a:txBody>
                  <a:tcPr/>
                </a:tc>
                <a:tc>
                  <a:txBody>
                    <a:bodyPr/>
                    <a:lstStyle/>
                    <a:p>
                      <a:pPr algn="ctr"/>
                      <a:r>
                        <a:rPr lang="en-US" sz="1100" dirty="0" smtClean="0"/>
                        <a:t>6 </a:t>
                      </a:r>
                      <a:r>
                        <a:rPr lang="en-US" sz="1100" baseline="0" dirty="0" smtClean="0"/>
                        <a:t>m</a:t>
                      </a:r>
                      <a:endParaRPr lang="en-US" sz="11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6 m</a:t>
                      </a:r>
                      <a:endParaRPr lang="en-US" sz="1100" dirty="0">
                        <a:solidFill>
                          <a:schemeClr val="tx1"/>
                        </a:solidFill>
                      </a:endParaRPr>
                    </a:p>
                  </a:txBody>
                  <a:tcPr/>
                </a:tc>
              </a:tr>
              <a:tr h="370840">
                <a:tc>
                  <a:txBody>
                    <a:bodyPr/>
                    <a:lstStyle/>
                    <a:p>
                      <a:r>
                        <a:rPr lang="en-US" sz="1400" dirty="0" smtClean="0"/>
                        <a:t>D</a:t>
                      </a:r>
                      <a:r>
                        <a:rPr lang="en-US" sz="1400" baseline="0" dirty="0" smtClean="0"/>
                        <a:t>2.0 to Final</a:t>
                      </a:r>
                      <a:endParaRPr lang="en-US" sz="1400" dirty="0"/>
                    </a:p>
                  </a:txBody>
                  <a:tcPr/>
                </a:tc>
                <a:tc>
                  <a:txBody>
                    <a:bodyPr/>
                    <a:lstStyle/>
                    <a:p>
                      <a:endParaRPr lang="en-US" sz="1100" dirty="0"/>
                    </a:p>
                  </a:txBody>
                  <a:tcPr/>
                </a:tc>
                <a:tc>
                  <a:txBody>
                    <a:bodyPr/>
                    <a:lstStyle/>
                    <a:p>
                      <a:endParaRPr lang="en-US" sz="1100" dirty="0"/>
                    </a:p>
                  </a:txBody>
                  <a:tcPr/>
                </a:tc>
                <a:tc>
                  <a:txBody>
                    <a:bodyPr/>
                    <a:lstStyle/>
                    <a:p>
                      <a:pPr algn="ctr"/>
                      <a:r>
                        <a:rPr lang="en-US" sz="1100" dirty="0" smtClean="0"/>
                        <a:t>22 </a:t>
                      </a:r>
                      <a:r>
                        <a:rPr lang="en-US" sz="1100" baseline="0" dirty="0" smtClean="0"/>
                        <a:t>m</a:t>
                      </a:r>
                      <a:endParaRPr lang="en-US" sz="1100" dirty="0"/>
                    </a:p>
                  </a:txBody>
                  <a:tcPr/>
                </a:tc>
                <a:tc>
                  <a:txBody>
                    <a:bodyPr/>
                    <a:lstStyle/>
                    <a:p>
                      <a:pPr algn="ctr"/>
                      <a:r>
                        <a:rPr lang="en-US" sz="1100" dirty="0" smtClean="0"/>
                        <a:t>19 </a:t>
                      </a:r>
                      <a:r>
                        <a:rPr lang="en-US" sz="1100" baseline="0" dirty="0" smtClean="0"/>
                        <a:t>m</a:t>
                      </a:r>
                      <a:endParaRPr lang="en-US" sz="11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24 m</a:t>
                      </a:r>
                      <a:endParaRPr lang="en-US" sz="1100" dirty="0">
                        <a:solidFill>
                          <a:schemeClr val="tx1"/>
                        </a:solidFill>
                      </a:endParaRPr>
                    </a:p>
                  </a:txBody>
                  <a:tcPr/>
                </a:tc>
              </a:tr>
              <a:tr h="370840">
                <a:tc>
                  <a:txBody>
                    <a:bodyPr/>
                    <a:lstStyle/>
                    <a:p>
                      <a:r>
                        <a:rPr lang="en-US" sz="1400" dirty="0" smtClean="0"/>
                        <a:t>Amendment</a:t>
                      </a:r>
                      <a:r>
                        <a:rPr lang="en-US" sz="1400" baseline="0" dirty="0" smtClean="0"/>
                        <a:t> size</a:t>
                      </a:r>
                      <a:endParaRPr lang="en-US" sz="1400" dirty="0"/>
                    </a:p>
                  </a:txBody>
                  <a:tcPr/>
                </a:tc>
                <a:tc>
                  <a:txBody>
                    <a:bodyPr/>
                    <a:lstStyle/>
                    <a:p>
                      <a:endParaRPr lang="en-US" sz="1100" dirty="0"/>
                    </a:p>
                  </a:txBody>
                  <a:tcPr/>
                </a:tc>
                <a:tc>
                  <a:txBody>
                    <a:bodyPr/>
                    <a:lstStyle/>
                    <a:p>
                      <a:endParaRPr lang="en-US" sz="1100" dirty="0"/>
                    </a:p>
                  </a:txBody>
                  <a:tcPr/>
                </a:tc>
                <a:tc>
                  <a:txBody>
                    <a:bodyPr/>
                    <a:lstStyle/>
                    <a:p>
                      <a:pPr algn="ctr"/>
                      <a:r>
                        <a:rPr lang="en-US" sz="1100" dirty="0" smtClean="0"/>
                        <a:t>442 pg.</a:t>
                      </a:r>
                      <a:endParaRPr lang="en-US" sz="1100" dirty="0"/>
                    </a:p>
                  </a:txBody>
                  <a:tcPr/>
                </a:tc>
                <a:tc>
                  <a:txBody>
                    <a:bodyPr/>
                    <a:lstStyle/>
                    <a:p>
                      <a:pPr algn="ctr"/>
                      <a:r>
                        <a:rPr lang="en-US" sz="1100" dirty="0" smtClean="0"/>
                        <a:t>679 pg.</a:t>
                      </a:r>
                      <a:endParaRPr lang="en-US" sz="11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a:t>
                      </a:r>
                      <a:endParaRPr lang="en-US" sz="1100" dirty="0">
                        <a:solidFill>
                          <a:schemeClr val="tx1"/>
                        </a:solidFill>
                      </a:endParaRPr>
                    </a:p>
                  </a:txBody>
                  <a:tcPr/>
                </a:tc>
              </a:tr>
            </a:tbl>
          </a:graphicData>
        </a:graphic>
      </p:graphicFrame>
    </p:spTree>
    <p:extLst>
      <p:ext uri="{BB962C8B-B14F-4D97-AF65-F5344CB8AC3E}">
        <p14:creationId xmlns:p14="http://schemas.microsoft.com/office/powerpoint/2010/main" val="24533266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a:t>Telecon</a:t>
            </a:r>
            <a:r>
              <a:rPr lang="en-US" altLang="en-US" b="0" dirty="0"/>
              <a:t> Minutes</a:t>
            </a:r>
            <a:endParaRPr lang="en-US" dirty="0"/>
          </a:p>
        </p:txBody>
      </p:sp>
      <p:sp>
        <p:nvSpPr>
          <p:cNvPr id="3" name="Content Placeholder 2"/>
          <p:cNvSpPr>
            <a:spLocks noGrp="1"/>
          </p:cNvSpPr>
          <p:nvPr>
            <p:ph idx="1"/>
          </p:nvPr>
        </p:nvSpPr>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2793125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4853691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8840314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a:t>
            </a:r>
            <a:r>
              <a:rPr lang="en-US" dirty="0" smtClean="0"/>
              <a:t>11-16-1535-01-00az-response-to-RAN4-liaison-on-RTT-accuracy.doc </a:t>
            </a:r>
            <a:r>
              <a:rPr lang="en-US" dirty="0"/>
              <a:t>as the IEEE 802.11 response to </a:t>
            </a:r>
            <a:r>
              <a:rPr lang="en-US" dirty="0" smtClean="0"/>
              <a:t>3GPP RAN 4 request for RTT accuracy and </a:t>
            </a:r>
            <a:r>
              <a:rPr lang="en-US" dirty="0"/>
              <a:t>grant the 802.11 chair editorial </a:t>
            </a:r>
            <a:r>
              <a:rPr lang="en-US" dirty="0" smtClean="0"/>
              <a:t>license. </a:t>
            </a:r>
            <a:endParaRPr lang="en-US" dirty="0"/>
          </a:p>
          <a:p>
            <a:endParaRPr lang="en-US" dirty="0" smtClean="0"/>
          </a:p>
          <a:p>
            <a:r>
              <a:rPr lang="en-US" dirty="0" smtClean="0"/>
              <a:t>Moved:</a:t>
            </a:r>
            <a:endParaRPr lang="en-US" dirty="0"/>
          </a:p>
          <a:p>
            <a:r>
              <a:rPr lang="en-US" dirty="0" smtClean="0"/>
              <a:t>2nd: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9250827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r>
              <a:rPr lang="en-US" dirty="0"/>
              <a:t>Approve document “</a:t>
            </a:r>
            <a:r>
              <a:rPr lang="fr-FR" dirty="0"/>
              <a:t>11-16-xxx-yy-00XYZ" as the IEEE 802.11 </a:t>
            </a:r>
            <a:r>
              <a:rPr lang="fr-FR" dirty="0" err="1"/>
              <a:t>response</a:t>
            </a:r>
            <a:r>
              <a:rPr lang="fr-FR" dirty="0"/>
              <a:t> to ATIS ELOC TF </a:t>
            </a:r>
            <a:r>
              <a:rPr lang="fr-FR" dirty="0" err="1"/>
              <a:t>request</a:t>
            </a:r>
            <a:r>
              <a:rPr lang="fr-FR" dirty="0"/>
              <a:t> and </a:t>
            </a:r>
            <a:r>
              <a:rPr lang="fr-FR" dirty="0" err="1"/>
              <a:t>grant</a:t>
            </a:r>
            <a:r>
              <a:rPr lang="fr-FR" dirty="0"/>
              <a:t> the 802.11 chair </a:t>
            </a:r>
            <a:r>
              <a:rPr lang="fr-FR" dirty="0" err="1"/>
              <a:t>editorial</a:t>
            </a:r>
            <a:r>
              <a:rPr lang="fr-FR" dirty="0"/>
              <a:t> licence. </a:t>
            </a:r>
          </a:p>
          <a:p>
            <a:r>
              <a:rPr lang="fr-FR" dirty="0" err="1"/>
              <a:t>Moved</a:t>
            </a:r>
            <a:r>
              <a:rPr lang="fr-FR" dirty="0"/>
              <a:t>: </a:t>
            </a:r>
            <a:r>
              <a:rPr lang="fr-FR" dirty="0" err="1"/>
              <a:t>Ganesh</a:t>
            </a:r>
            <a:r>
              <a:rPr lang="fr-FR" dirty="0"/>
              <a:t> </a:t>
            </a:r>
            <a:r>
              <a:rPr lang="fr-FR" dirty="0" err="1"/>
              <a:t>Venkatesan</a:t>
            </a:r>
            <a:endParaRPr lang="fr-FR" dirty="0"/>
          </a:p>
          <a:p>
            <a:endParaRPr lang="fr-FR" dirty="0"/>
          </a:p>
          <a:p>
            <a:r>
              <a:rPr lang="fr-FR" dirty="0"/>
              <a:t>2</a:t>
            </a:r>
            <a:r>
              <a:rPr lang="fr-FR" baseline="30000" dirty="0"/>
              <a:t>nd</a:t>
            </a:r>
            <a:r>
              <a:rPr lang="fr-FR" dirty="0"/>
              <a:t>: Peter </a:t>
            </a:r>
            <a:r>
              <a:rPr lang="fr-FR" dirty="0" err="1"/>
              <a:t>Ecclesine</a:t>
            </a:r>
            <a:r>
              <a:rPr lang="fr-FR" dirty="0"/>
              <a:t> </a:t>
            </a:r>
          </a:p>
          <a:p>
            <a:r>
              <a:rPr lang="fr-FR" dirty="0" err="1"/>
              <a:t>Approved</a:t>
            </a:r>
            <a:r>
              <a:rPr lang="fr-FR" dirty="0"/>
              <a:t> </a:t>
            </a:r>
            <a:r>
              <a:rPr lang="fr-FR" dirty="0" err="1"/>
              <a:t>unanimous</a:t>
            </a:r>
            <a:r>
              <a:rPr lang="fr-FR" dirty="0"/>
              <a:t>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6512088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90997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080396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a:t>
            </a:r>
            <a:r>
              <a:rPr lang="en-US" dirty="0" smtClean="0"/>
              <a:t>XYZ</a:t>
            </a:r>
            <a:endParaRPr lang="en-US" dirty="0"/>
          </a:p>
        </p:txBody>
      </p:sp>
      <p:sp>
        <p:nvSpPr>
          <p:cNvPr id="3" name="Content Placeholder 2"/>
          <p:cNvSpPr>
            <a:spLocks noGrp="1"/>
          </p:cNvSpPr>
          <p:nvPr>
            <p:ph idx="1"/>
          </p:nvPr>
        </p:nvSpPr>
        <p:spPr/>
        <p:txBody>
          <a:bodyPr/>
          <a:lstStyle/>
          <a:p>
            <a:pPr marL="0" indent="0"/>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endParaRPr lang="en-US" altLang="en-US" dirty="0"/>
          </a:p>
          <a:p>
            <a:pPr marL="0" indent="0"/>
            <a:endParaRPr lang="en-US" altLang="en-US" dirty="0"/>
          </a:p>
          <a:p>
            <a:pPr marL="0" indent="0"/>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41350583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1/4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923156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915638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2/4</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9962841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3/4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9976268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4/4</a:t>
            </a:r>
            <a:br>
              <a:rPr lang="en-GB" dirty="0"/>
            </a:br>
            <a:r>
              <a:rPr lang="en-GB" dirty="0"/>
              <a:t>Recommendations</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2805560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79623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9078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8"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smtClean="0"/>
              <a:t>All participants in this meeting have certain obligations under the IEEE-SA Patent Policy. </a:t>
            </a:r>
          </a:p>
          <a:p>
            <a:pPr lvl="1">
              <a:buFont typeface="Arial" pitchFamily="34" charset="0"/>
              <a:buChar char="•"/>
            </a:pPr>
            <a:r>
              <a:rPr lang="en-US" altLang="en-US" sz="1800" b="1" kern="0" smtClean="0">
                <a:solidFill>
                  <a:srgbClr val="003399"/>
                </a:solidFill>
              </a:rPr>
              <a:t>Participants [Note: </a:t>
            </a:r>
            <a:r>
              <a:rPr lang="en-GB" altLang="en-US" sz="1800" b="1" kern="0" smtClean="0">
                <a:solidFill>
                  <a:srgbClr val="003399"/>
                </a:solidFill>
              </a:rPr>
              <a:t>Quoted text excerpted from IEEE-SA Standards Board Bylaws subclause 6.2</a:t>
            </a:r>
            <a:r>
              <a:rPr lang="en-US" altLang="en-US" sz="1800" b="1" kern="0" smtClean="0">
                <a:solidFill>
                  <a:srgbClr val="003399"/>
                </a:solidFill>
              </a:rPr>
              <a:t>]:</a:t>
            </a:r>
          </a:p>
          <a:p>
            <a:pPr lvl="2">
              <a:buFont typeface="Arial" pitchFamily="34" charset="0"/>
              <a:buChar char="•"/>
            </a:pPr>
            <a:r>
              <a:rPr lang="en-US" altLang="en-US" sz="1800" b="1" kern="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smtClean="0"/>
          </a:p>
          <a:p>
            <a:pPr lvl="2">
              <a:buFont typeface="Arial" pitchFamily="34" charset="0"/>
              <a:buChar char="•"/>
            </a:pPr>
            <a:r>
              <a:rPr lang="en-US" altLang="en-US" sz="1800" b="1" kern="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255356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9" name="Rectangle 3"/>
          <p:cNvSpPr txBox="1">
            <a:spLocks noChangeArrowheads="1"/>
          </p:cNvSpPr>
          <p:nvPr/>
        </p:nvSpPr>
        <p:spPr bwMode="auto">
          <a:xfrm>
            <a:off x="-19127" y="1506605"/>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
        <p:nvSpPr>
          <p:cNvPr id="10"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5"/>
              </a:rPr>
              <a:t>https://</a:t>
            </a:r>
            <a:r>
              <a:rPr lang="en-US" altLang="en-US" sz="1600" b="1" dirty="0" smtClean="0">
                <a:solidFill>
                  <a:schemeClr val="accent6">
                    <a:lumMod val="75000"/>
                  </a:schemeClr>
                </a:solidFill>
                <a:hlinkClick r:id="rId5"/>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Tree>
    <p:extLst>
      <p:ext uri="{BB962C8B-B14F-4D97-AF65-F5344CB8AC3E}">
        <p14:creationId xmlns:p14="http://schemas.microsoft.com/office/powerpoint/2010/main" val="2458013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9"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16022861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58021</TotalTime>
  <Words>3545</Words>
  <Application>Microsoft Office PowerPoint</Application>
  <PresentationFormat>On-screen Show (4:3)</PresentationFormat>
  <Paragraphs>905</Paragraphs>
  <Slides>63</Slides>
  <Notes>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6" baseType="lpstr">
      <vt:lpstr>Arial Unicode MS</vt:lpstr>
      <vt:lpstr>MS Gothic</vt:lpstr>
      <vt:lpstr>MS PGothic</vt:lpstr>
      <vt:lpstr>Arial</vt:lpstr>
      <vt:lpstr>DejaVu Sans</vt:lpstr>
      <vt:lpstr>Intel Clear</vt:lpstr>
      <vt:lpstr>Intel Clear Light</vt:lpstr>
      <vt:lpstr>Monotype Sorts</vt:lpstr>
      <vt:lpstr>Times</vt:lpstr>
      <vt:lpstr>Times New Roman</vt:lpstr>
      <vt:lpstr>Wingdings</vt:lpstr>
      <vt:lpstr>Office Theme</vt:lpstr>
      <vt:lpstr>Document</vt:lpstr>
      <vt:lpstr>TGaz Next Generation Positioning  January Meeting Agenda</vt:lpstr>
      <vt:lpstr>IEEE 802.11 Task Group AZ Next Generation Positioning </vt:lpstr>
      <vt:lpstr>Abstract</vt:lpstr>
      <vt:lpstr>Attendance, Voting &amp; Document Status</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2</vt:lpstr>
      <vt:lpstr>Presentations</vt:lpstr>
      <vt:lpstr>Reminder to do attendance</vt:lpstr>
      <vt:lpstr>Recess</vt:lpstr>
      <vt:lpstr>PowerPoint Presentation</vt:lpstr>
      <vt:lpstr>Meeting Slot # 3 discussion items</vt:lpstr>
      <vt:lpstr>Submission order – Slot 3</vt:lpstr>
      <vt:lpstr>Activity timelines post the July meeting</vt:lpstr>
      <vt:lpstr>Proposed Activity Timelines For TG Consideration</vt:lpstr>
      <vt:lpstr>What Constitutes D0.1</vt:lpstr>
      <vt:lpstr>TGaz D0.1</vt:lpstr>
      <vt:lpstr>TG Timelines Approval</vt:lpstr>
      <vt:lpstr>Goals for the March Meeting </vt:lpstr>
      <vt:lpstr>Teleconference Schedule</vt:lpstr>
      <vt:lpstr>Reminder to do attendance</vt:lpstr>
      <vt:lpstr>AOB?</vt:lpstr>
      <vt:lpstr>Adjourn</vt:lpstr>
      <vt:lpstr>Proposed Activity Timelines For TG Consideration</vt:lpstr>
      <vt:lpstr>PowerPoint Presentation</vt:lpstr>
      <vt:lpstr>Previously: Review TGaz Timeline progress (Nov.)</vt:lpstr>
      <vt:lpstr>Historical timelines data</vt:lpstr>
      <vt:lpstr>Historical performance data</vt:lpstr>
      <vt:lpstr>TG Historical performance data</vt:lpstr>
      <vt:lpstr>Approval of Telecon Minutes</vt:lpstr>
      <vt:lpstr>Motion # X</vt:lpstr>
      <vt:lpstr>Motions and strawpolls as needed</vt:lpstr>
      <vt:lpstr>Motion to Release Liaison</vt:lpstr>
      <vt:lpstr>Motion to Release Liaison</vt:lpstr>
      <vt:lpstr>Strawpoll#1</vt:lpstr>
      <vt:lpstr>Motions on submission xxx</vt:lpstr>
      <vt:lpstr>Strawpoll#1 submission XYZ</vt:lpstr>
      <vt:lpstr>802.11 Template Instructions 1/4</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Jan. Meeting Agenda</dc:title>
  <dc:creator>Segev, Jonathan</dc:creator>
  <cp:keywords>CTPClassification=CTP_PUBLIC:VisualMarkings=</cp:keywords>
  <cp:lastModifiedBy>Segev, Jonathan</cp:lastModifiedBy>
  <cp:revision>502</cp:revision>
  <cp:lastPrinted>1601-01-01T00:00:00Z</cp:lastPrinted>
  <dcterms:created xsi:type="dcterms:W3CDTF">2015-08-09T12:22:17Z</dcterms:created>
  <dcterms:modified xsi:type="dcterms:W3CDTF">2017-01-20T13:26:17Z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df89bb81-2c08-4f6d-93c4-33cb7c56123a</vt:lpwstr>
  </property>
  <property fmtid="{D5CDD505-2E9C-101B-9397-08002B2CF9AE}" pid="3" name="CTP_TimeStamp">
    <vt:lpwstr>2017-01-04 09:02:06Z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