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5"/>
  </p:notesMasterIdLst>
  <p:handoutMasterIdLst>
    <p:handoutMasterId r:id="rId66"/>
  </p:handoutMasterIdLst>
  <p:sldIdLst>
    <p:sldId id="256" r:id="rId2"/>
    <p:sldId id="429" r:id="rId3"/>
    <p:sldId id="385" r:id="rId4"/>
    <p:sldId id="386" r:id="rId5"/>
    <p:sldId id="387" r:id="rId6"/>
    <p:sldId id="388" r:id="rId7"/>
    <p:sldId id="390" r:id="rId8"/>
    <p:sldId id="391" r:id="rId9"/>
    <p:sldId id="392" r:id="rId10"/>
    <p:sldId id="393" r:id="rId11"/>
    <p:sldId id="454" r:id="rId12"/>
    <p:sldId id="455" r:id="rId13"/>
    <p:sldId id="456" r:id="rId14"/>
    <p:sldId id="457" r:id="rId15"/>
    <p:sldId id="458" r:id="rId16"/>
    <p:sldId id="394" r:id="rId17"/>
    <p:sldId id="395" r:id="rId18"/>
    <p:sldId id="396" r:id="rId19"/>
    <p:sldId id="397" r:id="rId20"/>
    <p:sldId id="398" r:id="rId21"/>
    <p:sldId id="399" r:id="rId22"/>
    <p:sldId id="400" r:id="rId23"/>
    <p:sldId id="401" r:id="rId24"/>
    <p:sldId id="402" r:id="rId25"/>
    <p:sldId id="403" r:id="rId26"/>
    <p:sldId id="404" r:id="rId27"/>
    <p:sldId id="405" r:id="rId28"/>
    <p:sldId id="406" r:id="rId29"/>
    <p:sldId id="407" r:id="rId30"/>
    <p:sldId id="411" r:id="rId31"/>
    <p:sldId id="412" r:id="rId32"/>
    <p:sldId id="440" r:id="rId33"/>
    <p:sldId id="441" r:id="rId34"/>
    <p:sldId id="442" r:id="rId35"/>
    <p:sldId id="408" r:id="rId36"/>
    <p:sldId id="453" r:id="rId37"/>
    <p:sldId id="462" r:id="rId38"/>
    <p:sldId id="463" r:id="rId39"/>
    <p:sldId id="464" r:id="rId40"/>
    <p:sldId id="409" r:id="rId41"/>
    <p:sldId id="410" r:id="rId42"/>
    <p:sldId id="439" r:id="rId43"/>
    <p:sldId id="413" r:id="rId44"/>
    <p:sldId id="414" r:id="rId45"/>
    <p:sldId id="450" r:id="rId46"/>
    <p:sldId id="415" r:id="rId47"/>
    <p:sldId id="416" r:id="rId48"/>
    <p:sldId id="417" r:id="rId49"/>
    <p:sldId id="418" r:id="rId50"/>
    <p:sldId id="459" r:id="rId51"/>
    <p:sldId id="424" r:id="rId52"/>
    <p:sldId id="432" r:id="rId53"/>
    <p:sldId id="425" r:id="rId54"/>
    <p:sldId id="448" r:id="rId55"/>
    <p:sldId id="449" r:id="rId56"/>
    <p:sldId id="426" r:id="rId57"/>
    <p:sldId id="427" r:id="rId58"/>
    <p:sldId id="428" r:id="rId59"/>
    <p:sldId id="419" r:id="rId60"/>
    <p:sldId id="420" r:id="rId61"/>
    <p:sldId id="421" r:id="rId62"/>
    <p:sldId id="422" r:id="rId63"/>
    <p:sldId id="423" r:id="rId6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E3F6127-3844-40C8-B9CC-7FB2C760D295}">
          <p14:sldIdLst>
            <p14:sldId id="256"/>
            <p14:sldId id="429"/>
            <p14:sldId id="385"/>
            <p14:sldId id="386"/>
            <p14:sldId id="387"/>
            <p14:sldId id="388"/>
            <p14:sldId id="390"/>
            <p14:sldId id="391"/>
            <p14:sldId id="392"/>
            <p14:sldId id="393"/>
            <p14:sldId id="454"/>
            <p14:sldId id="455"/>
            <p14:sldId id="456"/>
            <p14:sldId id="457"/>
            <p14:sldId id="458"/>
            <p14:sldId id="394"/>
            <p14:sldId id="395"/>
            <p14:sldId id="396"/>
          </p14:sldIdLst>
        </p14:section>
        <p14:section name="Slot #1" id="{8011746D-81A9-49E2-ACB8-98A4477292B3}">
          <p14:sldIdLst>
            <p14:sldId id="397"/>
            <p14:sldId id="398"/>
            <p14:sldId id="399"/>
            <p14:sldId id="400"/>
            <p14:sldId id="401"/>
            <p14:sldId id="402"/>
            <p14:sldId id="403"/>
          </p14:sldIdLst>
        </p14:section>
        <p14:section name="Slot#2" id="{D9FDAC3C-59EC-4F24-A258-990E5A99524B}">
          <p14:sldIdLst>
            <p14:sldId id="404"/>
            <p14:sldId id="405"/>
            <p14:sldId id="406"/>
            <p14:sldId id="407"/>
            <p14:sldId id="411"/>
            <p14:sldId id="412"/>
          </p14:sldIdLst>
        </p14:section>
        <p14:section name="Slot#3" id="{672E29FE-B76C-49B6-9C6F-695967E7C4EC}">
          <p14:sldIdLst>
            <p14:sldId id="440"/>
            <p14:sldId id="441"/>
            <p14:sldId id="442"/>
            <p14:sldId id="408"/>
            <p14:sldId id="453"/>
            <p14:sldId id="462"/>
            <p14:sldId id="463"/>
            <p14:sldId id="464"/>
            <p14:sldId id="409"/>
            <p14:sldId id="410"/>
            <p14:sldId id="439"/>
            <p14:sldId id="413"/>
            <p14:sldId id="414"/>
          </p14:sldIdLst>
        </p14:section>
        <p14:section name="Backup" id="{9FBC3677-2CD2-4DE4-B71A-F5EAB5A48DDF}">
          <p14:sldIdLst>
            <p14:sldId id="450"/>
            <p14:sldId id="415"/>
            <p14:sldId id="416"/>
            <p14:sldId id="417"/>
            <p14:sldId id="418"/>
            <p14:sldId id="459"/>
          </p14:sldIdLst>
        </p14:section>
        <p14:section name="Motions' templates" id="{A00CE131-3A42-486E-8953-DA2CA69571D8}">
          <p14:sldIdLst>
            <p14:sldId id="424"/>
            <p14:sldId id="432"/>
            <p14:sldId id="425"/>
            <p14:sldId id="448"/>
            <p14:sldId id="449"/>
            <p14:sldId id="426"/>
            <p14:sldId id="427"/>
            <p14:sldId id="428"/>
          </p14:sldIdLst>
        </p14:section>
        <p14:section name="Template ins." id="{36DBBB44-409E-4E78-B32A-6F729B1C4114}">
          <p14:sldIdLst>
            <p14:sldId id="419"/>
            <p14:sldId id="420"/>
            <p14:sldId id="421"/>
            <p14:sldId id="422"/>
            <p14:sldId id="42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735" autoAdjust="0"/>
    <p:restoredTop sz="95179" autoAdjust="0"/>
  </p:normalViewPr>
  <p:slideViewPr>
    <p:cSldViewPr>
      <p:cViewPr>
        <p:scale>
          <a:sx n="75" d="100"/>
          <a:sy n="75" d="100"/>
        </p:scale>
        <p:origin x="738" y="-30"/>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62" d="100"/>
          <a:sy n="62" d="100"/>
        </p:scale>
        <p:origin x="2628"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337671384"/>
        <c:axId val="337676872"/>
        <c:axId val="0"/>
      </c:bar3DChart>
      <c:catAx>
        <c:axId val="337671384"/>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337676872"/>
        <c:crosses val="autoZero"/>
        <c:auto val="1"/>
        <c:lblAlgn val="ctr"/>
        <c:lblOffset val="100"/>
        <c:tickLblSkip val="3"/>
        <c:tickMarkSkip val="1"/>
        <c:noMultiLvlLbl val="0"/>
      </c:catAx>
      <c:valAx>
        <c:axId val="337676872"/>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337671384"/>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802.11-15/1466r0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802.11-15/1466r0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Dec. 2015</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Jonathan Segev, Intel Corporation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Jan. 2017</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16</a:t>
            </a:fld>
            <a:endParaRPr lang="en-US"/>
          </a:p>
        </p:txBody>
      </p:sp>
    </p:spTree>
    <p:extLst>
      <p:ext uri="{BB962C8B-B14F-4D97-AF65-F5344CB8AC3E}">
        <p14:creationId xmlns:p14="http://schemas.microsoft.com/office/powerpoint/2010/main" val="3325124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2252250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1564276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28</a:t>
            </a:fld>
            <a:endParaRPr lang="en-US"/>
          </a:p>
        </p:txBody>
      </p:sp>
    </p:spTree>
    <p:extLst>
      <p:ext uri="{BB962C8B-B14F-4D97-AF65-F5344CB8AC3E}">
        <p14:creationId xmlns:p14="http://schemas.microsoft.com/office/powerpoint/2010/main" val="1591339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34</a:t>
            </a:fld>
            <a:endParaRPr lang="en-US"/>
          </a:p>
        </p:txBody>
      </p:sp>
    </p:spTree>
    <p:extLst>
      <p:ext uri="{BB962C8B-B14F-4D97-AF65-F5344CB8AC3E}">
        <p14:creationId xmlns:p14="http://schemas.microsoft.com/office/powerpoint/2010/main" val="3554315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35</a:t>
            </a:fld>
            <a:endParaRPr lang="en-US"/>
          </a:p>
        </p:txBody>
      </p:sp>
    </p:spTree>
    <p:extLst>
      <p:ext uri="{BB962C8B-B14F-4D97-AF65-F5344CB8AC3E}">
        <p14:creationId xmlns:p14="http://schemas.microsoft.com/office/powerpoint/2010/main" val="38775287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88A8A0-3F50-469E-A92C-A12372574A0C}" type="slidenum">
              <a:rPr lang="en-US" smtClean="0"/>
              <a:t>36</a:t>
            </a:fld>
            <a:endParaRPr lang="en-US"/>
          </a:p>
        </p:txBody>
      </p:sp>
    </p:spTree>
    <p:extLst>
      <p:ext uri="{BB962C8B-B14F-4D97-AF65-F5344CB8AC3E}">
        <p14:creationId xmlns:p14="http://schemas.microsoft.com/office/powerpoint/2010/main" val="31838645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88A8A0-3F50-469E-A92C-A12372574A0C}" type="slidenum">
              <a:rPr lang="en-US" smtClean="0"/>
              <a:t>45</a:t>
            </a:fld>
            <a:endParaRPr lang="en-US"/>
          </a:p>
        </p:txBody>
      </p:sp>
    </p:spTree>
    <p:extLst>
      <p:ext uri="{BB962C8B-B14F-4D97-AF65-F5344CB8AC3E}">
        <p14:creationId xmlns:p14="http://schemas.microsoft.com/office/powerpoint/2010/main" val="2728743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Jan. 2017</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Title and Bulle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209629"/>
            <a:ext cx="8229600" cy="1152000"/>
          </a:xfrm>
        </p:spPr>
        <p:txBody>
          <a:bodyPr/>
          <a:lstStyle>
            <a:lvl1pPr>
              <a:defRPr>
                <a:latin typeface="Intel Clear Light" panose="020B0404020203020204" pitchFamily="34" charset="0"/>
              </a:defRPr>
            </a:lvl1pPr>
          </a:lstStyle>
          <a:p>
            <a:r>
              <a:rPr lang="de-DE" dirty="0" smtClean="0"/>
              <a:t>28pt Headline</a:t>
            </a:r>
            <a:endParaRPr lang="de-DE" dirty="0"/>
          </a:p>
        </p:txBody>
      </p:sp>
      <p:sp>
        <p:nvSpPr>
          <p:cNvPr id="3" name="Datumsplatzhalter 2"/>
          <p:cNvSpPr>
            <a:spLocks noGrp="1"/>
          </p:cNvSpPr>
          <p:nvPr>
            <p:ph type="dt" sz="half" idx="10"/>
          </p:nvPr>
        </p:nvSpPr>
        <p:spPr/>
        <p:txBody>
          <a:bodyPr/>
          <a:lstStyle>
            <a:lvl1pPr>
              <a:defRPr>
                <a:latin typeface="Intel Clear" panose="020B0604020203020204" pitchFamily="34" charset="0"/>
              </a:defRPr>
            </a:lvl1pPr>
          </a:lstStyle>
          <a:p>
            <a:fld id="{C8B5CA9C-FFAE-734D-8488-685557D6D07F}" type="datetime1">
              <a:rPr lang="en-US" smtClean="0"/>
              <a:pPr/>
              <a:t>1/18/2017</a:t>
            </a:fld>
            <a:endParaRPr lang="en-US"/>
          </a:p>
        </p:txBody>
      </p:sp>
      <p:sp>
        <p:nvSpPr>
          <p:cNvPr id="4" name="Fußzeilenplatzhalter 3"/>
          <p:cNvSpPr>
            <a:spLocks noGrp="1"/>
          </p:cNvSpPr>
          <p:nvPr>
            <p:ph type="ftr" sz="quarter" idx="11"/>
          </p:nvPr>
        </p:nvSpPr>
        <p:spPr/>
        <p:txBody>
          <a:bodyPr/>
          <a:lstStyle>
            <a:lvl1pPr>
              <a:defRPr>
                <a:latin typeface="Intel Clear" panose="020B0604020203020204" pitchFamily="34" charset="0"/>
              </a:defRPr>
            </a:lvl1pPr>
          </a:lstStyle>
          <a:p>
            <a:endParaRPr lang="en-US" dirty="0"/>
          </a:p>
        </p:txBody>
      </p:sp>
      <p:sp>
        <p:nvSpPr>
          <p:cNvPr id="5" name="Foliennummernplatzhalter 4"/>
          <p:cNvSpPr>
            <a:spLocks noGrp="1"/>
          </p:cNvSpPr>
          <p:nvPr>
            <p:ph type="sldNum" sz="quarter" idx="12"/>
          </p:nvPr>
        </p:nvSpPr>
        <p:spPr/>
        <p:txBody>
          <a:bodyPr/>
          <a:lstStyle>
            <a:lvl1pPr>
              <a:defRPr>
                <a:latin typeface="Intel Clear" panose="020B0604020203020204" pitchFamily="34" charset="0"/>
              </a:defRPr>
            </a:lvl1pPr>
          </a:lstStyle>
          <a:p>
            <a:fld id="{EE2556C5-CE8C-6547-B838-EA80C61A4AF7}" type="slidenum">
              <a:rPr lang="en-US" smtClean="0"/>
              <a:pPr/>
              <a:t>‹#›</a:t>
            </a:fld>
            <a:endParaRPr lang="en-US" dirty="0"/>
          </a:p>
        </p:txBody>
      </p:sp>
      <p:sp>
        <p:nvSpPr>
          <p:cNvPr id="9" name="Textplatzhalter 8"/>
          <p:cNvSpPr>
            <a:spLocks noGrp="1"/>
          </p:cNvSpPr>
          <p:nvPr>
            <p:ph type="body" sz="quarter" idx="13"/>
          </p:nvPr>
        </p:nvSpPr>
        <p:spPr>
          <a:xfrm>
            <a:off x="455613" y="1598400"/>
            <a:ext cx="8229600" cy="4526400"/>
          </a:xfrm>
        </p:spPr>
        <p:txBody>
          <a:bodyPr/>
          <a:lstStyle>
            <a:lvl1pPr>
              <a:defRPr>
                <a:latin typeface="Intel Clear" panose="020B0604020203020204" pitchFamily="34" charset="0"/>
              </a:defRPr>
            </a:lvl1pPr>
            <a:lvl2pPr>
              <a:defRPr>
                <a:latin typeface="Intel Clear" panose="020B0604020203020204" pitchFamily="34" charset="0"/>
              </a:defRPr>
            </a:lvl2pPr>
            <a:lvl3pPr>
              <a:defRPr>
                <a:latin typeface="Intel Clear" panose="020B0604020203020204" pitchFamily="34" charset="0"/>
              </a:defRPr>
            </a:lvl3pPr>
            <a:lvl4pPr>
              <a:defRPr>
                <a:latin typeface="Intel Clear" panose="020B0604020203020204" pitchFamily="34" charset="0"/>
              </a:defRPr>
            </a:lvl4pPr>
            <a:lvl5pPr marL="900000" indent="-180000">
              <a:spcBef>
                <a:spcPts val="300"/>
              </a:spcBef>
              <a:defRPr sz="1200">
                <a:latin typeface="Intel Clear" panose="020B0604020203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dirty="0"/>
          </a:p>
        </p:txBody>
      </p:sp>
    </p:spTree>
    <p:extLst>
      <p:ext uri="{BB962C8B-B14F-4D97-AF65-F5344CB8AC3E}">
        <p14:creationId xmlns:p14="http://schemas.microsoft.com/office/powerpoint/2010/main" val="1411670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Jan. 2017</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Jan. 2017</a:t>
            </a:r>
            <a:endParaRPr lang="en-GB" dirty="0"/>
          </a:p>
        </p:txBody>
      </p:sp>
      <p:sp>
        <p:nvSpPr>
          <p:cNvPr id="6" name="Footer Placeholder 5"/>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Jan. 2017</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Jan. 2017</a:t>
            </a:r>
            <a:endParaRPr lang="en-GB" dirty="0"/>
          </a:p>
        </p:txBody>
      </p:sp>
      <p:sp>
        <p:nvSpPr>
          <p:cNvPr id="4" name="Footer Placeholder 3"/>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Jan. 2017</a:t>
            </a:r>
            <a:endParaRPr lang="en-GB" dirty="0"/>
          </a:p>
        </p:txBody>
      </p:sp>
      <p:sp>
        <p:nvSpPr>
          <p:cNvPr id="3" name="Footer Placeholder 2"/>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Jan. 2017</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Jan. 2017</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802.11-16/1599r2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about/sasb/1216sasbmin.pdf" TargetMode="External"/><Relationship Id="rId2" Type="http://schemas.openxmlformats.org/officeDocument/2006/relationships/hyperlink" Target="http://standards.ieee.org/develop/policies/policy_rev.pdf" TargetMode="External"/><Relationship Id="rId1" Type="http://schemas.openxmlformats.org/officeDocument/2006/relationships/slideLayout" Target="../slideLayouts/slideLayout2.xml"/><Relationship Id="rId6" Type="http://schemas.openxmlformats.org/officeDocument/2006/relationships/hyperlink" Target="http://standards.ieee.org/about/sasb/0316sasbmin.pdf" TargetMode="External"/><Relationship Id="rId5" Type="http://schemas.openxmlformats.org/officeDocument/2006/relationships/hyperlink" Target="http://standards.ieee.org/about/sasb/0616sasbmin.pdf" TargetMode="External"/><Relationship Id="rId4" Type="http://schemas.openxmlformats.org/officeDocument/2006/relationships/hyperlink" Target="http://standards.ieee.org/about/sasb/0916sasbmin.pdf"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https://development.standards.ieee.org/myproject/Public/mytools/mob/slideset.ppt" TargetMode="Externa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395536" y="685800"/>
            <a:ext cx="8496944"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err="1" smtClean="0"/>
              <a:t>TGaz</a:t>
            </a:r>
            <a:r>
              <a:rPr lang="en-US" altLang="en-US" sz="2800" dirty="0" smtClean="0"/>
              <a:t> Next Generation Positioning </a:t>
            </a:r>
            <a:br>
              <a:rPr lang="en-US" altLang="en-US" sz="2800" dirty="0" smtClean="0"/>
            </a:br>
            <a:r>
              <a:rPr lang="en-US" altLang="en-US" sz="2800" dirty="0" smtClean="0"/>
              <a:t>January Meeting Agenda</a:t>
            </a:r>
            <a:endParaRPr lang="en-GB" sz="2800" dirty="0"/>
          </a:p>
        </p:txBody>
      </p:sp>
      <p:sp>
        <p:nvSpPr>
          <p:cNvPr id="3074" name="Rectangle 2"/>
          <p:cNvSpPr>
            <a:spLocks noGrp="1" noChangeArrowheads="1"/>
          </p:cNvSpPr>
          <p:nvPr>
            <p:ph idx="1"/>
          </p:nvPr>
        </p:nvSpPr>
        <p:spPr>
          <a:xfrm>
            <a:off x="696912" y="1724019"/>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2016-12-27</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6" name="Date Placeholder 3"/>
          <p:cNvSpPr>
            <a:spLocks noGrp="1"/>
          </p:cNvSpPr>
          <p:nvPr>
            <p:ph type="dt" idx="15"/>
          </p:nvPr>
        </p:nvSpPr>
        <p:spPr>
          <a:xfrm>
            <a:off x="696912" y="333375"/>
            <a:ext cx="2303451" cy="273050"/>
          </a:xfrm>
        </p:spPr>
        <p:txBody>
          <a:bodyPr/>
          <a:lstStyle/>
          <a:p>
            <a:r>
              <a:rPr lang="en-US" dirty="0" smtClean="0"/>
              <a:t>Jan. 2017</a:t>
            </a:r>
          </a:p>
        </p:txBody>
      </p:sp>
      <p:graphicFrame>
        <p:nvGraphicFramePr>
          <p:cNvPr id="3075" name="Object 3"/>
          <p:cNvGraphicFramePr>
            <a:graphicFrameLocks noChangeAspect="1"/>
          </p:cNvGraphicFramePr>
          <p:nvPr>
            <p:extLst>
              <p:ext uri="{D42A27DB-BD31-4B8C-83A1-F6EECF244321}">
                <p14:modId xmlns:p14="http://schemas.microsoft.com/office/powerpoint/2010/main" val="3290065255"/>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311" name="Document" r:id="rId4" imgW="8235535" imgH="2529304" progId="Word.Document.8">
                  <p:embed/>
                </p:oleObj>
              </mc:Choice>
              <mc:Fallback>
                <p:oleObj name="Document" r:id="rId4" imgW="8235535" imgH="2529304" progId="Word.Document.8">
                  <p:embed/>
                  <p:pic>
                    <p:nvPicPr>
                      <p:cNvPr id="0" name="Picture 3"/>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solidFill>
                  <a:schemeClr val="accent2">
                    <a:lumMod val="75000"/>
                  </a:schemeClr>
                </a:solidFill>
              </a:rPr>
              <a:t>Other Guidelines for IEEE WG Meetings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
        <p:nvSpPr>
          <p:cNvPr id="8" name="Rectangle 4"/>
          <p:cNvSpPr>
            <a:spLocks noChangeArrowheads="1"/>
          </p:cNvSpPr>
          <p:nvPr/>
        </p:nvSpPr>
        <p:spPr bwMode="auto">
          <a:xfrm>
            <a:off x="533400" y="1751013"/>
            <a:ext cx="8229600" cy="4649787"/>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extLst>
      <p:ext uri="{BB962C8B-B14F-4D97-AF65-F5344CB8AC3E}">
        <p14:creationId xmlns:p14="http://schemas.microsoft.com/office/powerpoint/2010/main" val="3595583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2017</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2"/>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3"/>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4"/>
              </a:rPr>
              <a:t>https://standards.ieee.org/develop/policies/bylaws/sb_bylaws.pdf </a:t>
            </a:r>
            <a:r>
              <a:rPr lang="en-US" sz="1400" kern="0" dirty="0" smtClean="0"/>
              <a:t> section 5.2.1.3 and </a:t>
            </a:r>
            <a:r>
              <a:rPr lang="en-GB" sz="1400" u="sng" kern="0" dirty="0" smtClean="0">
                <a:hlinkClick r:id="rId3"/>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3824539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2017</a:t>
            </a:r>
            <a:endParaRPr lang="en-GB" dirty="0"/>
          </a:p>
        </p:txBody>
      </p:sp>
      <p:sp>
        <p:nvSpPr>
          <p:cNvPr id="8"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Tree>
    <p:extLst>
      <p:ext uri="{BB962C8B-B14F-4D97-AF65-F5344CB8AC3E}">
        <p14:creationId xmlns:p14="http://schemas.microsoft.com/office/powerpoint/2010/main" val="1391204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2017</a:t>
            </a:r>
            <a:endParaRPr lang="en-GB" dirty="0"/>
          </a:p>
        </p:txBody>
      </p:sp>
      <p:sp>
        <p:nvSpPr>
          <p:cNvPr id="8"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9"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Tree>
    <p:extLst>
      <p:ext uri="{BB962C8B-B14F-4D97-AF65-F5344CB8AC3E}">
        <p14:creationId xmlns:p14="http://schemas.microsoft.com/office/powerpoint/2010/main" val="3648371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2017</a:t>
            </a:r>
            <a:endParaRPr lang="en-GB" dirty="0"/>
          </a:p>
        </p:txBody>
      </p:sp>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4254591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2017</a:t>
            </a:r>
            <a:endParaRPr lang="en-GB" dirty="0"/>
          </a:p>
        </p:txBody>
      </p:sp>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rgbClr val="000000"/>
                </a:solidFill>
                <a:effectLst/>
                <a:uLnTx/>
                <a:uFillTx/>
                <a:latin typeface="Times New Roman"/>
                <a:ea typeface="+mj-ea"/>
                <a:cs typeface="+mj-cs"/>
              </a:rPr>
              <a:t>IEEE-SA Rule documents updates 2016</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rgbClr val="000000"/>
                </a:solidFill>
                <a:effectLst/>
                <a:uLnTx/>
                <a:uFillTx/>
                <a:latin typeface="Times New Roman"/>
                <a:ea typeface="+mn-ea"/>
                <a:cs typeface="+mn-cs"/>
              </a:rPr>
              <a:t>The changes are listed here: </a:t>
            </a:r>
            <a:r>
              <a:rPr kumimoji="0" lang="en-US" sz="2000" b="1" i="0" u="sng" strike="noStrike" kern="0" cap="none" spc="0" normalizeH="0" baseline="0" noProof="0" smtClean="0">
                <a:ln>
                  <a:noFill/>
                </a:ln>
                <a:solidFill>
                  <a:srgbClr val="000000"/>
                </a:solidFill>
                <a:effectLst/>
                <a:uLnTx/>
                <a:uFillTx/>
                <a:latin typeface="Times New Roman"/>
                <a:ea typeface="+mn-ea"/>
                <a:cs typeface="+mn-cs"/>
                <a:hlinkClick r:id="rId2"/>
              </a:rPr>
              <a:t>http://standards.ieee.org/develop/policies/policy_rev.pdf</a:t>
            </a:r>
            <a:endParaRPr kumimoji="0" lang="en-US" sz="2000" b="1" i="0" u="none" strike="noStrike" kern="0" cap="none" spc="0" normalizeH="0" baseline="0" noProof="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rgbClr val="000000"/>
                </a:solidFill>
                <a:effectLst/>
                <a:uLnTx/>
                <a:uFillTx/>
                <a:latin typeface="Times New Roman"/>
                <a:ea typeface="+mn-ea"/>
                <a:cs typeface="+mn-cs"/>
              </a:rPr>
              <a:t> The Standards Board minutes are here: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smtClean="0">
                <a:ln>
                  <a:noFill/>
                </a:ln>
                <a:solidFill>
                  <a:srgbClr val="000000"/>
                </a:solidFill>
                <a:effectLst/>
                <a:uLnTx/>
                <a:uFillTx/>
                <a:latin typeface="Times New Roman"/>
                <a:hlinkClick r:id="rId3"/>
              </a:rPr>
              <a:t>http://standards.ieee.org/about/sasb/1216sasbmin.pdf</a:t>
            </a:r>
            <a:r>
              <a:rPr kumimoji="0" lang="en-US" sz="2000" b="0" i="0" u="none" strike="noStrike" kern="0" cap="none" spc="0" normalizeH="0" baseline="0" noProof="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smtClean="0">
                <a:ln>
                  <a:noFill/>
                </a:ln>
                <a:solidFill>
                  <a:srgbClr val="000000"/>
                </a:solidFill>
                <a:effectLst/>
                <a:uLnTx/>
                <a:uFillTx/>
                <a:latin typeface="Times New Roman"/>
                <a:hlinkClick r:id="rId4"/>
              </a:rPr>
              <a:t>http://standards.ieee.org/about/sasb/0916sasbmin.pdf</a:t>
            </a:r>
            <a:r>
              <a:rPr kumimoji="0" lang="en-US" sz="2000" b="0" i="0" u="none" strike="noStrike" kern="0" cap="none" spc="0" normalizeH="0" baseline="0" noProof="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smtClean="0">
                <a:ln>
                  <a:noFill/>
                </a:ln>
                <a:solidFill>
                  <a:srgbClr val="000000"/>
                </a:solidFill>
                <a:effectLst/>
                <a:uLnTx/>
                <a:uFillTx/>
                <a:latin typeface="Times New Roman"/>
                <a:hlinkClick r:id="rId5"/>
              </a:rPr>
              <a:t>http://standards.ieee.org/about/sasb/0616sasbmin.pdf</a:t>
            </a:r>
            <a:r>
              <a:rPr kumimoji="0" lang="en-US" sz="2000" b="0" i="0" u="none" strike="noStrike" kern="0" cap="none" spc="0" normalizeH="0" baseline="0" noProof="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smtClean="0">
                <a:ln>
                  <a:noFill/>
                </a:ln>
                <a:solidFill>
                  <a:srgbClr val="000000"/>
                </a:solidFill>
                <a:effectLst/>
                <a:uLnTx/>
                <a:uFillTx/>
                <a:latin typeface="Times New Roman"/>
                <a:hlinkClick r:id="rId6"/>
              </a:rPr>
              <a:t>http://standards.ieee.org/about/sasb/0316sasbmin.pdf</a:t>
            </a:r>
            <a:r>
              <a:rPr kumimoji="0" lang="en-US" sz="2000" b="0" i="0" u="none" strike="noStrike" kern="0" cap="none" spc="0" normalizeH="0" baseline="0" noProof="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kern="0" cap="none" spc="0" normalizeH="0" baseline="0" noProof="0" smtClean="0">
                <a:ln>
                  <a:noFill/>
                </a:ln>
                <a:solidFill>
                  <a:srgbClr val="000000"/>
                </a:solidFill>
                <a:effectLst/>
                <a:uLnTx/>
                <a:uFillTx/>
                <a:latin typeface="Times New Roman"/>
                <a:ea typeface="+mn-ea"/>
                <a:cs typeface="+mn-cs"/>
              </a:rPr>
              <a:t/>
            </a:r>
            <a:br>
              <a:rPr kumimoji="0" lang="en-US" sz="2400" b="1" i="0" u="none" strike="noStrike" kern="0" cap="none" spc="0" normalizeH="0" baseline="0" noProof="0" smtClean="0">
                <a:ln>
                  <a:noFill/>
                </a:ln>
                <a:solidFill>
                  <a:srgbClr val="000000"/>
                </a:solidFill>
                <a:effectLst/>
                <a:uLnTx/>
                <a:uFillTx/>
                <a:latin typeface="Times New Roman"/>
                <a:ea typeface="+mn-ea"/>
                <a:cs typeface="+mn-cs"/>
              </a:rPr>
            </a:br>
            <a:endParaRPr kumimoji="0" lang="en-US" sz="2400" b="1" i="0" u="none" strike="noStrike" kern="0" cap="none" spc="0" normalizeH="0" baseline="0" noProof="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147445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Schedule at a glance</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629811160"/>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endParaRPr lang="en-US" dirty="0"/>
                    </a:p>
                  </a:txBody>
                  <a:tcPr marT="45746" marB="45746"/>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32821990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a:t>Approve previous meeting minutes </a:t>
            </a:r>
            <a:r>
              <a:rPr lang="en-US" altLang="en-US" sz="1800" b="0" dirty="0" smtClean="0"/>
              <a:t>(11-16-1563r2).  </a:t>
            </a:r>
            <a:endParaRPr lang="en-US" altLang="en-US" sz="1800" b="0" dirty="0"/>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a:t>Submissions towards FRD text. </a:t>
            </a:r>
          </a:p>
          <a:p>
            <a:pPr lvl="1" algn="just">
              <a:spcBef>
                <a:spcPct val="20000"/>
              </a:spcBef>
              <a:buFontTx/>
              <a:buChar char="•"/>
            </a:pPr>
            <a:r>
              <a:rPr lang="en-US" altLang="en-US" sz="1600" dirty="0"/>
              <a:t>Submissions towards SRD text.</a:t>
            </a:r>
          </a:p>
          <a:p>
            <a:pPr lvl="1" algn="just">
              <a:spcBef>
                <a:spcPct val="20000"/>
              </a:spcBef>
              <a:buFontTx/>
              <a:buChar char="•"/>
            </a:pPr>
            <a:r>
              <a:rPr lang="en-US" altLang="en-US" sz="1600" dirty="0"/>
              <a:t>Supportive technical submissions to inform the TG.</a:t>
            </a:r>
          </a:p>
          <a:p>
            <a:pPr algn="just">
              <a:spcBef>
                <a:spcPct val="20000"/>
              </a:spcBef>
              <a:buFontTx/>
              <a:buChar char="•"/>
            </a:pPr>
            <a:r>
              <a:rPr lang="en-US" altLang="en-US" sz="1800" b="0" dirty="0" smtClean="0"/>
              <a:t>Review program timelines.</a:t>
            </a:r>
          </a:p>
          <a:p>
            <a:pPr algn="just">
              <a:spcBef>
                <a:spcPct val="20000"/>
              </a:spcBef>
              <a:buFontTx/>
              <a:buChar char="•"/>
            </a:pPr>
            <a:r>
              <a:rPr lang="en-US" altLang="en-US" sz="1800" b="0" dirty="0" smtClean="0"/>
              <a:t>Schedule </a:t>
            </a:r>
            <a:r>
              <a:rPr lang="en-US" altLang="en-US" sz="1800" b="0" dirty="0"/>
              <a:t>teleconference times as needed.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2744308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93646077"/>
              </p:ext>
            </p:extLst>
          </p:nvPr>
        </p:nvGraphicFramePr>
        <p:xfrm>
          <a:off x="380206" y="1751013"/>
          <a:ext cx="8458200" cy="4494134"/>
        </p:xfrm>
        <a:graphic>
          <a:graphicData uri="http://schemas.openxmlformats.org/drawingml/2006/table">
            <a:tbl>
              <a:tblPr firstRow="1" bandRow="1">
                <a:tableStyleId>{21E4AEA4-8DFA-4A89-87EB-49C32662AFE0}</a:tableStyleId>
              </a:tblPr>
              <a:tblGrid>
                <a:gridCol w="1326776"/>
                <a:gridCol w="1712890"/>
                <a:gridCol w="3009006"/>
                <a:gridCol w="2409528"/>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11-16-1599</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Jan. 2017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11-16-1563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Naveen Kakani</a:t>
                      </a:r>
                    </a:p>
                  </a:txBody>
                  <a:tcPr marT="45712" marB="45712"/>
                </a:tc>
                <a:tc>
                  <a:txBody>
                    <a:bodyPr/>
                    <a:lstStyle/>
                    <a:p>
                      <a:r>
                        <a:rPr lang="en-US" sz="1400" dirty="0" smtClean="0"/>
                        <a:t>Nov. meeting minutes</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492360">
                <a:tc>
                  <a:txBody>
                    <a:bodyPr/>
                    <a:lstStyle/>
                    <a:p>
                      <a:r>
                        <a:rPr lang="en-US" sz="1400" dirty="0" smtClean="0"/>
                        <a:t>11-16-1643</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Nehru Bhandaru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Pre-Association Negotiation of Management Frame Protection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492360">
                <a:tc>
                  <a:txBody>
                    <a:bodyPr/>
                    <a:lstStyle/>
                    <a:p>
                      <a:r>
                        <a:rPr lang="en-US" sz="1400" kern="1200" dirty="0" smtClean="0">
                          <a:solidFill>
                            <a:schemeClr val="dk1"/>
                          </a:solidFill>
                          <a:latin typeface="+mn-lt"/>
                          <a:ea typeface="+mn-ea"/>
                          <a:cs typeface="+mn-cs"/>
                        </a:rPr>
                        <a:t>11-17-0050</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Feng Jiang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NDP-</a:t>
                      </a:r>
                      <a:r>
                        <a:rPr lang="en-US" sz="1400" kern="1200" dirty="0" err="1" smtClean="0">
                          <a:solidFill>
                            <a:schemeClr val="dk1"/>
                          </a:solidFill>
                          <a:latin typeface="+mn-lt"/>
                          <a:ea typeface="+mn-ea"/>
                          <a:cs typeface="+mn-cs"/>
                        </a:rPr>
                        <a:t>Based_Measurement_Protocol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11-17-0120</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a:t>
                      </a:r>
                      <a:r>
                        <a:rPr lang="en-US" sz="1400" kern="1200" baseline="0" dirty="0" smtClean="0">
                          <a:solidFill>
                            <a:schemeClr val="dk1"/>
                          </a:solidFill>
                          <a:latin typeface="+mn-lt"/>
                          <a:ea typeface="+mn-ea"/>
                          <a:cs typeface="+mn-cs"/>
                        </a:rPr>
                        <a:t>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Secured Location Threat Model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11-17-0142</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60GHz-additional-functional-requirements-for-LOS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11-17-0141</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Ganesh</a:t>
                      </a:r>
                      <a:r>
                        <a:rPr lang="en-US" sz="1400" kern="1200" baseline="0" dirty="0" smtClean="0">
                          <a:solidFill>
                            <a:schemeClr val="dk1"/>
                          </a:solidFill>
                          <a:latin typeface="+mn-lt"/>
                          <a:ea typeface="+mn-ea"/>
                          <a:cs typeface="+mn-cs"/>
                        </a:rPr>
                        <a:t> </a:t>
                      </a:r>
                      <a:r>
                        <a:rPr lang="en-US" sz="1400" kern="1200" baseline="0" dirty="0" err="1" smtClean="0">
                          <a:solidFill>
                            <a:schemeClr val="dk1"/>
                          </a:solidFill>
                          <a:latin typeface="+mn-lt"/>
                          <a:ea typeface="+mn-ea"/>
                          <a:cs typeface="+mn-cs"/>
                        </a:rPr>
                        <a:t>Venkatesan</a:t>
                      </a:r>
                      <a:endParaRPr lang="en-US" sz="14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 proposal for the 11az Protocol Negotiation Phase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11-17-0144</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400" kern="1200" dirty="0" err="1" smtClean="0">
                          <a:solidFill>
                            <a:schemeClr val="dk1"/>
                          </a:solidFill>
                          <a:latin typeface="+mn-lt"/>
                          <a:ea typeface="+mn-ea"/>
                          <a:cs typeface="+mn-cs"/>
                        </a:rPr>
                        <a:t>HE_FTM_Mesurement_Phase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492360">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953351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3333717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
        <p:nvSpPr>
          <p:cNvPr id="7" name="Title 1"/>
          <p:cNvSpPr>
            <a:spLocks noGrp="1"/>
          </p:cNvSpPr>
          <p:nvPr>
            <p:ph type="title"/>
          </p:nvPr>
        </p:nvSpPr>
        <p:spPr>
          <a:xfrm>
            <a:off x="685799" y="791849"/>
            <a:ext cx="7770813" cy="1773055"/>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Task Group AZ</a:t>
            </a:r>
            <a:br>
              <a:rPr lang="en-US" altLang="en-US" dirty="0" smtClean="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Next </a:t>
            </a:r>
            <a:r>
              <a:rPr lang="en-US" altLang="en-US" dirty="0">
                <a:solidFill>
                  <a:srgbClr val="0000FF"/>
                </a:solidFill>
                <a:cs typeface="Times New Roman" panose="02020603050405020304" pitchFamily="18" charset="0"/>
              </a:rPr>
              <a:t>Generation Positioning </a:t>
            </a:r>
            <a:endParaRPr lang="en-US" dirty="0"/>
          </a:p>
        </p:txBody>
      </p:sp>
      <p:sp>
        <p:nvSpPr>
          <p:cNvPr id="8" name="Content Placeholder 2"/>
          <p:cNvSpPr>
            <a:spLocks noGrp="1"/>
          </p:cNvSpPr>
          <p:nvPr>
            <p:ph idx="1"/>
          </p:nvPr>
        </p:nvSpPr>
        <p:spPr>
          <a:xfrm>
            <a:off x="685800" y="3140968"/>
            <a:ext cx="7770813" cy="2953445"/>
          </a:xfrm>
        </p:spPr>
        <p:txBody>
          <a:bodyPr/>
          <a:lstStyle/>
          <a:p>
            <a:pPr algn="ctr">
              <a:lnSpc>
                <a:spcPct val="90000"/>
              </a:lnSpc>
              <a:buFontTx/>
              <a:buNone/>
            </a:pPr>
            <a:r>
              <a:rPr lang="en-US" altLang="en-US" sz="3600" dirty="0" smtClean="0">
                <a:cs typeface="Times New Roman" panose="02020603050405020304" pitchFamily="18" charset="0"/>
              </a:rPr>
              <a:t>Atlanta, GA</a:t>
            </a:r>
            <a:endParaRPr lang="en-US" altLang="en-US" sz="3600" dirty="0">
              <a:cs typeface="Times New Roman" panose="02020603050405020304" pitchFamily="18" charset="0"/>
            </a:endParaRPr>
          </a:p>
          <a:p>
            <a:pPr algn="ctr">
              <a:lnSpc>
                <a:spcPct val="90000"/>
              </a:lnSpc>
              <a:buFontTx/>
              <a:buNone/>
            </a:pPr>
            <a:r>
              <a:rPr lang="en-US" altLang="en-US" sz="3600" dirty="0" smtClean="0">
                <a:cs typeface="Times New Roman" panose="02020603050405020304" pitchFamily="18" charset="0"/>
              </a:rPr>
              <a:t>Jan. 15</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-20</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 2016</a:t>
            </a:r>
            <a:endParaRPr lang="en-US" altLang="en-US" sz="3600" dirty="0">
              <a:cs typeface="Times New Roman" panose="02020603050405020304" pitchFamily="18" charset="0"/>
            </a:endParaRP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a:t>
            </a:r>
            <a:r>
              <a:rPr lang="en-US" altLang="en-US" sz="1600" b="0" dirty="0" smtClean="0">
                <a:cs typeface="Times New Roman" panose="02020603050405020304" pitchFamily="18" charset="0"/>
              </a:rPr>
              <a:t>Intel Corporation)</a:t>
            </a:r>
          </a:p>
          <a:p>
            <a:pPr algn="ctr">
              <a:lnSpc>
                <a:spcPct val="90000"/>
              </a:lnSpc>
              <a:buFontTx/>
              <a:buNone/>
            </a:pPr>
            <a:r>
              <a:rPr lang="en-US" altLang="en-US" sz="2000" dirty="0" smtClean="0">
                <a:cs typeface="Times New Roman" panose="02020603050405020304" pitchFamily="18" charset="0"/>
              </a:rPr>
              <a:t>Vice-chair:</a:t>
            </a:r>
            <a:r>
              <a:rPr lang="en-US" altLang="en-US" sz="2000" b="0" dirty="0" smtClean="0">
                <a:cs typeface="Times New Roman" panose="02020603050405020304" pitchFamily="18" charset="0"/>
              </a:rPr>
              <a:t> Carlos Aldana </a:t>
            </a:r>
            <a:r>
              <a:rPr lang="en-US" altLang="en-US" sz="1600" b="0" dirty="0" smtClean="0">
                <a:cs typeface="Times New Roman" panose="02020603050405020304" pitchFamily="18" charset="0"/>
              </a:rPr>
              <a:t>(</a:t>
            </a:r>
            <a:r>
              <a:rPr lang="en-US" altLang="en-US" sz="1600" b="0" dirty="0">
                <a:cs typeface="Times New Roman" panose="02020603050405020304" pitchFamily="18" charset="0"/>
              </a:rPr>
              <a:t>Intel Corporation)</a:t>
            </a:r>
            <a:endParaRPr lang="en-US" altLang="en-US" sz="1600" b="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Technical Editor</a:t>
            </a:r>
            <a:r>
              <a:rPr lang="en-US" altLang="en-US" sz="2000" dirty="0">
                <a:cs typeface="Times New Roman" panose="02020603050405020304" pitchFamily="18" charset="0"/>
              </a:rPr>
              <a:t>: </a:t>
            </a:r>
            <a:r>
              <a:rPr lang="en-US" altLang="en-US" sz="2000" b="0" dirty="0">
                <a:cs typeface="Times New Roman" panose="02020603050405020304" pitchFamily="18" charset="0"/>
              </a:rPr>
              <a:t>Chao Chun Wang </a:t>
            </a:r>
            <a:r>
              <a:rPr lang="en-US" altLang="en-US" sz="1600" b="0" dirty="0" smtClean="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endParaRPr lang="en-US" altLang="en-US" sz="1600" b="0" dirty="0">
              <a:cs typeface="Times New Roman" panose="02020603050405020304" pitchFamily="18" charset="0"/>
            </a:endParaRPr>
          </a:p>
        </p:txBody>
      </p:sp>
    </p:spTree>
    <p:extLst>
      <p:ext uri="{BB962C8B-B14F-4D97-AF65-F5344CB8AC3E}">
        <p14:creationId xmlns:p14="http://schemas.microsoft.com/office/powerpoint/2010/main" val="29618800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a:t>Agenda Setting (10 min)</a:t>
            </a:r>
          </a:p>
          <a:p>
            <a:pPr algn="just">
              <a:spcBef>
                <a:spcPct val="20000"/>
              </a:spcBef>
              <a:buFontTx/>
              <a:buChar char="•"/>
            </a:pPr>
            <a:r>
              <a:rPr lang="en-US" altLang="en-US" sz="2000" b="0" dirty="0"/>
              <a:t>Approval of previous meeting minutes (5min</a:t>
            </a:r>
            <a:r>
              <a:rPr lang="en-US" altLang="en-US" sz="2000" b="0" dirty="0" smtClean="0"/>
              <a:t>)</a:t>
            </a:r>
          </a:p>
          <a:p>
            <a:pPr algn="just">
              <a:spcBef>
                <a:spcPct val="20000"/>
              </a:spcBef>
              <a:buFontTx/>
              <a:buChar char="•"/>
            </a:pPr>
            <a:r>
              <a:rPr lang="en-US" altLang="en-US" sz="2000" b="0" dirty="0" smtClean="0"/>
              <a:t>Presentations </a:t>
            </a:r>
            <a:r>
              <a:rPr lang="en-US" altLang="en-US" sz="2000" b="0" dirty="0"/>
              <a:t>to inform the group (as time permits)</a:t>
            </a:r>
            <a:r>
              <a:rPr lang="en-US" altLang="en-US" sz="1600" dirty="0"/>
              <a:t>.</a:t>
            </a:r>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4882323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1</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444275394"/>
              </p:ext>
            </p:extLst>
          </p:nvPr>
        </p:nvGraphicFramePr>
        <p:xfrm>
          <a:off x="323528" y="1916832"/>
          <a:ext cx="8424935" cy="3232640"/>
        </p:xfrm>
        <a:graphic>
          <a:graphicData uri="http://schemas.openxmlformats.org/drawingml/2006/table">
            <a:tbl>
              <a:tblPr firstRow="1" bandRow="1">
                <a:tableStyleId>{21E4AEA4-8DFA-4A89-87EB-49C32662AFE0}</a:tableStyleId>
              </a:tblPr>
              <a:tblGrid>
                <a:gridCol w="1008112"/>
                <a:gridCol w="1296144"/>
                <a:gridCol w="3384376"/>
                <a:gridCol w="1584176"/>
                <a:gridCol w="1152127"/>
              </a:tblGrid>
              <a:tr h="305408">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r>
                        <a:rPr lang="en-US" sz="1500" baseline="0" dirty="0" smtClean="0"/>
                        <a:t> allocation</a:t>
                      </a:r>
                      <a:endParaRPr lang="en-US" sz="1500" dirty="0"/>
                    </a:p>
                  </a:txBody>
                  <a:tcPr marT="45712" marB="45712"/>
                </a:tc>
              </a:tr>
              <a:tr h="305408">
                <a:tc>
                  <a:txBody>
                    <a:bodyPr/>
                    <a:lstStyle/>
                    <a:p>
                      <a:r>
                        <a:rPr lang="en-US" sz="1400" dirty="0" smtClean="0"/>
                        <a:t>11-16-1599</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Nov.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11-16-1563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Naveen Kakani</a:t>
                      </a:r>
                    </a:p>
                  </a:txBody>
                  <a:tcPr marT="45712" marB="45712"/>
                </a:tc>
                <a:tc>
                  <a:txBody>
                    <a:bodyPr/>
                    <a:lstStyle/>
                    <a:p>
                      <a:r>
                        <a:rPr lang="en-US" sz="1400" dirty="0" smtClean="0"/>
                        <a:t>Nov. Meeting Minutes</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5min</a:t>
                      </a:r>
                    </a:p>
                  </a:txBody>
                  <a:tcPr marT="45712" marB="45712"/>
                </a:tc>
              </a:tr>
              <a:tr h="305408">
                <a:tc>
                  <a:txBody>
                    <a:bodyPr/>
                    <a:lstStyle/>
                    <a:p>
                      <a:r>
                        <a:rPr lang="en-US" sz="1400" dirty="0" smtClean="0"/>
                        <a:t>11-16-1643</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Nehru Bhandaru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Pre-Association Negotiation of Management Frame Protection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30min</a:t>
                      </a:r>
                    </a:p>
                  </a:txBody>
                  <a:tcPr marT="45712" marB="45712"/>
                </a:tc>
              </a:tr>
              <a:tr h="305408">
                <a:tc>
                  <a:txBody>
                    <a:bodyPr/>
                    <a:lstStyle/>
                    <a:p>
                      <a:r>
                        <a:rPr lang="en-US" sz="1400" kern="1200" dirty="0" smtClean="0">
                          <a:solidFill>
                            <a:schemeClr val="dk1"/>
                          </a:solidFill>
                          <a:latin typeface="+mn-lt"/>
                          <a:ea typeface="+mn-ea"/>
                          <a:cs typeface="+mn-cs"/>
                        </a:rPr>
                        <a:t>11-17-0050</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Feng Jiang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NDP-</a:t>
                      </a:r>
                      <a:r>
                        <a:rPr lang="en-US" sz="1400" kern="1200" dirty="0" err="1" smtClean="0">
                          <a:solidFill>
                            <a:schemeClr val="dk1"/>
                          </a:solidFill>
                          <a:latin typeface="+mn-lt"/>
                          <a:ea typeface="+mn-ea"/>
                          <a:cs typeface="+mn-cs"/>
                        </a:rPr>
                        <a:t>Based_Measurement_Protocol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30min</a:t>
                      </a:r>
                    </a:p>
                  </a:txBody>
                  <a:tcPr marT="45712" marB="45712"/>
                </a:tc>
              </a:tr>
              <a:tr h="305408">
                <a:tc>
                  <a:txBody>
                    <a:bodyPr/>
                    <a:lstStyle/>
                    <a:p>
                      <a:r>
                        <a:rPr lang="en-US" sz="1400" dirty="0" smtClean="0"/>
                        <a:t>11-17-0120</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a:t>
                      </a:r>
                      <a:r>
                        <a:rPr lang="en-US" sz="1400" kern="1200" baseline="0" dirty="0" smtClean="0">
                          <a:solidFill>
                            <a:schemeClr val="dk1"/>
                          </a:solidFill>
                          <a:latin typeface="+mn-lt"/>
                          <a:ea typeface="+mn-ea"/>
                          <a:cs typeface="+mn-cs"/>
                        </a:rPr>
                        <a:t>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Secured Location Threat Model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30min</a:t>
                      </a:r>
                    </a:p>
                  </a:txBody>
                  <a:tcPr marT="45712" marB="45712"/>
                </a:tc>
              </a:tr>
              <a:tr h="305408">
                <a:tc>
                  <a:txBody>
                    <a:bodyPr/>
                    <a:lstStyle/>
                    <a:p>
                      <a:r>
                        <a:rPr lang="en-US" sz="1400" dirty="0" smtClean="0"/>
                        <a:t>11-17-0142</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60GHz-additional-functional-requirements-for-LOS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20min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As time permits</a:t>
                      </a:r>
                    </a:p>
                  </a:txBody>
                  <a:tcPr marT="45712" marB="45712"/>
                </a:tc>
              </a:tr>
            </a:tbl>
          </a:graphicData>
        </a:graphic>
      </p:graphicFrame>
    </p:spTree>
    <p:extLst>
      <p:ext uri="{BB962C8B-B14F-4D97-AF65-F5344CB8AC3E}">
        <p14:creationId xmlns:p14="http://schemas.microsoft.com/office/powerpoint/2010/main" val="17668054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r>
              <a:rPr lang="en-US" b="0" dirty="0"/>
              <a:t>Document </a:t>
            </a:r>
            <a:r>
              <a:rPr lang="en-US" b="0" dirty="0" smtClean="0"/>
              <a:t>11-16/1563r2 “</a:t>
            </a:r>
            <a:r>
              <a:rPr lang="en-US" dirty="0"/>
              <a:t>Meeting Minutes November 2016 Session</a:t>
            </a:r>
            <a:r>
              <a:rPr lang="en-US" b="0" dirty="0" smtClean="0"/>
              <a:t>” </a:t>
            </a:r>
            <a:r>
              <a:rPr lang="en-US" b="0" dirty="0"/>
              <a:t>posted to Mentor </a:t>
            </a:r>
            <a:r>
              <a:rPr lang="en-US" b="0" dirty="0" smtClean="0"/>
              <a:t>on Nov. 23</a:t>
            </a:r>
            <a:r>
              <a:rPr lang="en-US" b="0" baseline="30000" dirty="0" smtClean="0"/>
              <a:t>rd</a:t>
            </a:r>
            <a:r>
              <a:rPr lang="en-US" b="0" dirty="0" smtClean="0"/>
              <a:t> . </a:t>
            </a:r>
            <a:endParaRPr lang="en-US" b="0" dirty="0"/>
          </a:p>
          <a:p>
            <a:endParaRPr lang="en-US" dirty="0"/>
          </a:p>
          <a:p>
            <a:r>
              <a:rPr lang="en-US" dirty="0"/>
              <a:t>Motion:</a:t>
            </a:r>
          </a:p>
          <a:p>
            <a:pPr marL="0" indent="0"/>
            <a:r>
              <a:rPr lang="en-US" b="0" dirty="0"/>
              <a:t>To approve document </a:t>
            </a:r>
            <a:r>
              <a:rPr lang="en-US" b="0" dirty="0" smtClean="0"/>
              <a:t>11-16/1563r2 as </a:t>
            </a:r>
            <a:r>
              <a:rPr lang="en-US" b="0" dirty="0" err="1" smtClean="0"/>
              <a:t>TGaz</a:t>
            </a:r>
            <a:r>
              <a:rPr lang="en-US" b="0" dirty="0" smtClean="0"/>
              <a:t> </a:t>
            </a:r>
            <a:r>
              <a:rPr lang="en-US" b="0" dirty="0"/>
              <a:t>meeting minutes for the </a:t>
            </a:r>
            <a:r>
              <a:rPr lang="en-US" b="0" dirty="0" smtClean="0"/>
              <a:t>Nov. meeting</a:t>
            </a:r>
            <a:r>
              <a:rPr lang="en-US" b="0" dirty="0"/>
              <a:t>. </a:t>
            </a:r>
          </a:p>
          <a:p>
            <a:r>
              <a:rPr lang="en-US" b="0" dirty="0"/>
              <a:t>Moved by</a:t>
            </a:r>
            <a:r>
              <a:rPr lang="en-US" b="0" dirty="0" smtClean="0"/>
              <a:t>: Ganesh </a:t>
            </a:r>
            <a:r>
              <a:rPr lang="en-US" b="0" dirty="0" err="1" smtClean="0"/>
              <a:t>Venkatesan</a:t>
            </a:r>
            <a:endParaRPr lang="en-US" b="0" dirty="0"/>
          </a:p>
          <a:p>
            <a:r>
              <a:rPr lang="en-US" b="0" dirty="0"/>
              <a:t>Seconded by</a:t>
            </a:r>
            <a:r>
              <a:rPr lang="en-US" b="0" dirty="0" smtClean="0"/>
              <a:t>: Assaf Kasher</a:t>
            </a:r>
            <a:endParaRPr lang="en-US" b="0" dirty="0"/>
          </a:p>
          <a:p>
            <a:r>
              <a:rPr lang="en-US" b="0" dirty="0"/>
              <a:t>Results (Y/N/A</a:t>
            </a:r>
            <a:r>
              <a:rPr lang="en-US" b="0" dirty="0" smtClean="0"/>
              <a:t>): 17/ 0 / 0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861866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53478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reminder</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31195504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21633086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r>
              <a:rPr lang="en-US" altLang="en-US" sz="3200" dirty="0" smtClean="0"/>
              <a:t>Meeting </a:t>
            </a:r>
            <a:r>
              <a:rPr lang="en-US" altLang="en-US" sz="3200" dirty="0"/>
              <a:t>Slot #2</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34019716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p>
          <a:p>
            <a:endParaRPr lang="en-US" sz="20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40792489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2</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109059078"/>
              </p:ext>
            </p:extLst>
          </p:nvPr>
        </p:nvGraphicFramePr>
        <p:xfrm>
          <a:off x="656785" y="2420888"/>
          <a:ext cx="7772404" cy="3423664"/>
        </p:xfrm>
        <a:graphic>
          <a:graphicData uri="http://schemas.openxmlformats.org/drawingml/2006/table">
            <a:tbl>
              <a:tblPr firstRow="1" bandRow="1">
                <a:tableStyleId>{21E4AEA4-8DFA-4A89-87EB-49C32662AFE0}</a:tableStyleId>
              </a:tblPr>
              <a:tblGrid>
                <a:gridCol w="1106903"/>
                <a:gridCol w="1728192"/>
                <a:gridCol w="2520280"/>
                <a:gridCol w="1616927"/>
                <a:gridCol w="800102"/>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endParaRPr lang="en-US" sz="1500" dirty="0"/>
                    </a:p>
                  </a:txBody>
                  <a:tcPr marT="45712" marB="45712"/>
                </a:tc>
              </a:tr>
              <a:tr h="370760">
                <a:tc>
                  <a:txBody>
                    <a:bodyPr/>
                    <a:lstStyle/>
                    <a:p>
                      <a:r>
                        <a:rPr lang="en-US" sz="1400" dirty="0" smtClean="0"/>
                        <a:t>11-16-1599</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Nov.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259072">
                <a:tc>
                  <a:txBody>
                    <a:bodyPr/>
                    <a:lstStyle/>
                    <a:p>
                      <a:r>
                        <a:rPr lang="en-US" sz="1400" dirty="0" smtClean="0"/>
                        <a:t>11-17-0120</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a:t>
                      </a:r>
                      <a:r>
                        <a:rPr lang="en-US" sz="1400" kern="1200" baseline="0" dirty="0" smtClean="0">
                          <a:solidFill>
                            <a:schemeClr val="dk1"/>
                          </a:solidFill>
                          <a:latin typeface="+mn-lt"/>
                          <a:ea typeface="+mn-ea"/>
                          <a:cs typeface="+mn-cs"/>
                        </a:rPr>
                        <a:t>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Secured Location Threat Model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20min</a:t>
                      </a:r>
                    </a:p>
                  </a:txBody>
                  <a:tcPr marT="45712" marB="45712"/>
                </a:tc>
              </a:tr>
              <a:tr h="160012">
                <a:tc>
                  <a:txBody>
                    <a:bodyPr/>
                    <a:lstStyle/>
                    <a:p>
                      <a:r>
                        <a:rPr lang="en-US" sz="1400" dirty="0" smtClean="0"/>
                        <a:t>11-17-0142</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60GHz-additional-functional-requirements-for-LOS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20min </a:t>
                      </a:r>
                    </a:p>
                  </a:txBody>
                  <a:tcPr marT="45712" marB="45712"/>
                </a:tc>
              </a:tr>
              <a:tr h="160012">
                <a:tc>
                  <a:txBody>
                    <a:bodyPr/>
                    <a:lstStyle/>
                    <a:p>
                      <a:r>
                        <a:rPr lang="en-US" sz="1400" dirty="0" smtClean="0"/>
                        <a:t>11-17-0141</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Ganesh</a:t>
                      </a:r>
                      <a:r>
                        <a:rPr lang="en-US" sz="1400" kern="1200" baseline="0" dirty="0" smtClean="0">
                          <a:solidFill>
                            <a:schemeClr val="dk1"/>
                          </a:solidFill>
                          <a:latin typeface="+mn-lt"/>
                          <a:ea typeface="+mn-ea"/>
                          <a:cs typeface="+mn-cs"/>
                        </a:rPr>
                        <a:t> </a:t>
                      </a:r>
                      <a:r>
                        <a:rPr lang="en-US" sz="1400" kern="1200" baseline="0" dirty="0" err="1" smtClean="0">
                          <a:solidFill>
                            <a:schemeClr val="dk1"/>
                          </a:solidFill>
                          <a:latin typeface="+mn-lt"/>
                          <a:ea typeface="+mn-ea"/>
                          <a:cs typeface="+mn-cs"/>
                        </a:rPr>
                        <a:t>Venkatesan</a:t>
                      </a:r>
                      <a:endParaRPr lang="en-US" sz="14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 proposal for the 11az Protocol Negotiation Phase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11-17-0144</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400" kern="1200" dirty="0" err="1" smtClean="0">
                          <a:solidFill>
                            <a:schemeClr val="dk1"/>
                          </a:solidFill>
                          <a:latin typeface="+mn-lt"/>
                          <a:ea typeface="+mn-ea"/>
                          <a:cs typeface="+mn-cs"/>
                        </a:rPr>
                        <a:t>HE_FTM_Mesurement_Phase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 – as time permits</a:t>
                      </a:r>
                      <a:endParaRPr lang="en-US" sz="1400" kern="1200" dirty="0">
                        <a:solidFill>
                          <a:schemeClr val="dk1"/>
                        </a:solidFill>
                        <a:latin typeface="+mn-lt"/>
                        <a:ea typeface="+mn-ea"/>
                        <a:cs typeface="+mn-cs"/>
                      </a:endParaRPr>
                    </a:p>
                  </a:txBody>
                  <a:tcPr marT="45712" marB="45712"/>
                </a:tc>
              </a:tr>
              <a:tr h="160012">
                <a:tc>
                  <a:txBody>
                    <a:bodyPr/>
                    <a:lstStyle/>
                    <a:p>
                      <a:endParaRPr lang="en-US" sz="1400" strike="sngStrike" dirty="0"/>
                    </a:p>
                  </a:txBody>
                  <a:tcPr marT="45712" marB="45712"/>
                </a:tc>
                <a:tc>
                  <a:txBody>
                    <a:bodyPr/>
                    <a:lstStyle/>
                    <a:p>
                      <a:pPr marL="0" algn="l" defTabSz="914400" rtl="0" eaLnBrk="1" latinLnBrk="0" hangingPunct="1"/>
                      <a:endParaRPr lang="en-US" sz="1400" strike="sng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sng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sngStrike"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7385120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3696874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Abstract</a:t>
            </a:r>
            <a:endParaRPr lang="en-US" dirty="0"/>
          </a:p>
        </p:txBody>
      </p:sp>
      <p:sp>
        <p:nvSpPr>
          <p:cNvPr id="3" name="Content Placeholder 2"/>
          <p:cNvSpPr>
            <a:spLocks noGrp="1"/>
          </p:cNvSpPr>
          <p:nvPr>
            <p:ph idx="1"/>
          </p:nvPr>
        </p:nvSpPr>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Jan. Atlanta, GA meeting</a:t>
            </a:r>
            <a:r>
              <a:rPr lang="en-US" altLang="en-US" dirty="0"/>
              <a:t>.</a:t>
            </a:r>
          </a:p>
          <a:p>
            <a:pPr lvl="1">
              <a:spcBef>
                <a:spcPct val="20000"/>
              </a:spcBef>
              <a:buFontTx/>
              <a:buChar char="–"/>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36082469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14417420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21543903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en-US" sz="3600" dirty="0"/>
              <a:t>Meeting Slot </a:t>
            </a:r>
            <a:r>
              <a:rPr lang="en-US" altLang="en-US" sz="3600" dirty="0" smtClean="0"/>
              <a:t>#3</a:t>
            </a:r>
            <a:endParaRPr lang="en-US" altLang="en-US" sz="2000" dirty="0"/>
          </a:p>
          <a:p>
            <a:endParaRPr lang="en-US" sz="3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12557263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p>
          <a:p>
            <a:endParaRPr lang="en-US" sz="20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35820102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07155736"/>
              </p:ext>
            </p:extLst>
          </p:nvPr>
        </p:nvGraphicFramePr>
        <p:xfrm>
          <a:off x="656785" y="2420888"/>
          <a:ext cx="7772404" cy="1655872"/>
        </p:xfrm>
        <a:graphic>
          <a:graphicData uri="http://schemas.openxmlformats.org/drawingml/2006/table">
            <a:tbl>
              <a:tblPr firstRow="1" bandRow="1">
                <a:tableStyleId>{21E4AEA4-8DFA-4A89-87EB-49C32662AFE0}</a:tableStyleId>
              </a:tblPr>
              <a:tblGrid>
                <a:gridCol w="1380624"/>
                <a:gridCol w="1670495"/>
                <a:gridCol w="2304256"/>
                <a:gridCol w="1616927"/>
                <a:gridCol w="800102"/>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endParaRPr lang="en-US" sz="1500" dirty="0"/>
                    </a:p>
                  </a:txBody>
                  <a:tcPr marT="45712" marB="45712"/>
                </a:tc>
              </a:tr>
              <a:tr h="370760">
                <a:tc>
                  <a:txBody>
                    <a:bodyPr/>
                    <a:lstStyle/>
                    <a:p>
                      <a:r>
                        <a:rPr lang="en-US" sz="1400" dirty="0" smtClean="0"/>
                        <a:t>11-16-1599</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Nov.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25907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6027295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39198"/>
          </a:xfrm>
        </p:spPr>
        <p:txBody>
          <a:bodyPr/>
          <a:lstStyle/>
          <a:p>
            <a:r>
              <a:rPr lang="en-US" dirty="0"/>
              <a:t>Activity timelines post the July </a:t>
            </a:r>
            <a:r>
              <a:rPr lang="en-US" dirty="0" smtClean="0"/>
              <a:t>meeting</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grpSp>
        <p:nvGrpSpPr>
          <p:cNvPr id="67" name="Group 66"/>
          <p:cNvGrpSpPr/>
          <p:nvPr/>
        </p:nvGrpSpPr>
        <p:grpSpPr>
          <a:xfrm>
            <a:off x="35940" y="1124744"/>
            <a:ext cx="9042758" cy="5262862"/>
            <a:chOff x="35940" y="1124744"/>
            <a:chExt cx="9042758" cy="5262862"/>
          </a:xfrm>
        </p:grpSpPr>
        <p:sp>
          <p:nvSpPr>
            <p:cNvPr id="68" name="Line 15"/>
            <p:cNvSpPr>
              <a:spLocks noChangeShapeType="1"/>
            </p:cNvSpPr>
            <p:nvPr/>
          </p:nvSpPr>
          <p:spPr bwMode="auto">
            <a:xfrm flipH="1">
              <a:off x="6572543" y="1167606"/>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69" name="Line 14"/>
            <p:cNvSpPr>
              <a:spLocks noChangeShapeType="1"/>
            </p:cNvSpPr>
            <p:nvPr/>
          </p:nvSpPr>
          <p:spPr bwMode="auto">
            <a:xfrm flipH="1">
              <a:off x="3982088" y="1167606"/>
              <a:ext cx="7937"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0" name="Line 10"/>
            <p:cNvSpPr>
              <a:spLocks noChangeShapeType="1"/>
            </p:cNvSpPr>
            <p:nvPr/>
          </p:nvSpPr>
          <p:spPr bwMode="auto">
            <a:xfrm>
              <a:off x="1308721"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1"/>
            <p:cNvSpPr>
              <a:spLocks noChangeShapeType="1"/>
            </p:cNvSpPr>
            <p:nvPr/>
          </p:nvSpPr>
          <p:spPr bwMode="auto">
            <a:xfrm>
              <a:off x="2677035"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Rectangle 71"/>
            <p:cNvSpPr>
              <a:spLocks noChangeArrowheads="1"/>
            </p:cNvSpPr>
            <p:nvPr/>
          </p:nvSpPr>
          <p:spPr bwMode="auto">
            <a:xfrm>
              <a:off x="6480968"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73" name="Rectangle 72"/>
            <p:cNvSpPr>
              <a:spLocks noChangeArrowheads="1"/>
            </p:cNvSpPr>
            <p:nvPr/>
          </p:nvSpPr>
          <p:spPr bwMode="auto">
            <a:xfrm>
              <a:off x="5215474" y="112474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74" name="Rectangle 73"/>
            <p:cNvSpPr>
              <a:spLocks noChangeArrowheads="1"/>
            </p:cNvSpPr>
            <p:nvPr/>
          </p:nvSpPr>
          <p:spPr bwMode="auto">
            <a:xfrm>
              <a:off x="2677366" y="112474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75" name="Rectangle 74"/>
            <p:cNvSpPr>
              <a:spLocks noChangeArrowheads="1"/>
            </p:cNvSpPr>
            <p:nvPr/>
          </p:nvSpPr>
          <p:spPr bwMode="auto">
            <a:xfrm>
              <a:off x="1362034" y="1124744"/>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76" name="Rectangle 75"/>
            <p:cNvSpPr>
              <a:spLocks noChangeArrowheads="1"/>
            </p:cNvSpPr>
            <p:nvPr/>
          </p:nvSpPr>
          <p:spPr bwMode="auto">
            <a:xfrm>
              <a:off x="89421" y="1124744"/>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77" name="Rectangle 76"/>
            <p:cNvSpPr>
              <a:spLocks noChangeArrowheads="1"/>
            </p:cNvSpPr>
            <p:nvPr/>
          </p:nvSpPr>
          <p:spPr bwMode="auto">
            <a:xfrm>
              <a:off x="3941080" y="1124744"/>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78" name="Line 15"/>
            <p:cNvSpPr>
              <a:spLocks noChangeShapeType="1"/>
            </p:cNvSpPr>
            <p:nvPr/>
          </p:nvSpPr>
          <p:spPr bwMode="auto">
            <a:xfrm>
              <a:off x="5240826"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9" name="Rectangle 78"/>
            <p:cNvSpPr>
              <a:spLocks noChangeArrowheads="1"/>
            </p:cNvSpPr>
            <p:nvPr/>
          </p:nvSpPr>
          <p:spPr bwMode="auto">
            <a:xfrm>
              <a:off x="89422" y="1124744"/>
              <a:ext cx="8989276" cy="5262862"/>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80" name="Text Box 26"/>
            <p:cNvSpPr txBox="1">
              <a:spLocks noChangeArrowheads="1"/>
            </p:cNvSpPr>
            <p:nvPr/>
          </p:nvSpPr>
          <p:spPr bwMode="auto">
            <a:xfrm flipH="1">
              <a:off x="4128847" y="1504511"/>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(Mar </a:t>
              </a:r>
              <a:r>
                <a:rPr lang="en-US" altLang="en-US" sz="800" dirty="0" smtClean="0">
                  <a:latin typeface="Arial" panose="020B0604020202020204" pitchFamily="34" charset="0"/>
                  <a:cs typeface="Arial" panose="020B0604020202020204" pitchFamily="34" charset="0"/>
                </a:rPr>
                <a:t>2018)</a:t>
              </a:r>
              <a:endParaRPr lang="en-US" altLang="en-US" sz="800" dirty="0">
                <a:latin typeface="Arial" panose="020B0604020202020204" pitchFamily="34" charset="0"/>
                <a:cs typeface="Arial" panose="020B0604020202020204" pitchFamily="34" charset="0"/>
              </a:endParaRPr>
            </a:p>
          </p:txBody>
        </p:sp>
        <p:sp>
          <p:nvSpPr>
            <p:cNvPr id="81" name="Text Box 29"/>
            <p:cNvSpPr txBox="1">
              <a:spLocks noChangeArrowheads="1"/>
            </p:cNvSpPr>
            <p:nvPr/>
          </p:nvSpPr>
          <p:spPr bwMode="auto">
            <a:xfrm flipH="1">
              <a:off x="6629342" y="1514070"/>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(May. 2020)</a:t>
              </a:r>
              <a:endParaRPr lang="en-US" altLang="en-US" b="0" dirty="0"/>
            </a:p>
          </p:txBody>
        </p:sp>
        <p:sp>
          <p:nvSpPr>
            <p:cNvPr id="82" name="Isosceles Triangle 81"/>
            <p:cNvSpPr>
              <a:spLocks noChangeArrowheads="1"/>
            </p:cNvSpPr>
            <p:nvPr/>
          </p:nvSpPr>
          <p:spPr bwMode="auto">
            <a:xfrm>
              <a:off x="771983"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83" name="Isosceles Triangle 82"/>
            <p:cNvSpPr>
              <a:spLocks noChangeArrowheads="1"/>
            </p:cNvSpPr>
            <p:nvPr/>
          </p:nvSpPr>
          <p:spPr bwMode="auto">
            <a:xfrm flipH="1">
              <a:off x="4727102" y="152575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4" name="Text Box 24"/>
            <p:cNvSpPr txBox="1">
              <a:spLocks noChangeArrowheads="1"/>
            </p:cNvSpPr>
            <p:nvPr/>
          </p:nvSpPr>
          <p:spPr bwMode="auto">
            <a:xfrm>
              <a:off x="2763445" y="1504764"/>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(Sep. 2017)</a:t>
              </a:r>
              <a:endParaRPr lang="en-US" altLang="en-US" sz="8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3404196" y="1520988"/>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6" name="Isosceles Triangle 85"/>
            <p:cNvSpPr>
              <a:spLocks noChangeArrowheads="1"/>
            </p:cNvSpPr>
            <p:nvPr/>
          </p:nvSpPr>
          <p:spPr bwMode="auto">
            <a:xfrm>
              <a:off x="136458" y="152693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7" name="Text Box 24"/>
            <p:cNvSpPr txBox="1">
              <a:spLocks noChangeArrowheads="1"/>
            </p:cNvSpPr>
            <p:nvPr/>
          </p:nvSpPr>
          <p:spPr bwMode="auto">
            <a:xfrm>
              <a:off x="43796" y="151203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SG </a:t>
              </a:r>
            </a:p>
            <a:p>
              <a:pPr algn="ctr"/>
              <a:r>
                <a:rPr lang="en-US" altLang="en-US" sz="800" dirty="0" smtClean="0">
                  <a:latin typeface="Arial" panose="020B0604020202020204" pitchFamily="34" charset="0"/>
                  <a:cs typeface="Arial" panose="020B0604020202020204" pitchFamily="34" charset="0"/>
                </a:rPr>
                <a:t>Formation</a:t>
              </a:r>
            </a:p>
            <a:p>
              <a:pPr algn="ctr"/>
              <a:r>
                <a:rPr lang="en-US" altLang="en-US" sz="800" dirty="0" smtClean="0">
                  <a:latin typeface="Arial" panose="020B0604020202020204" pitchFamily="34" charset="0"/>
                  <a:cs typeface="Arial" panose="020B0604020202020204" pitchFamily="34" charset="0"/>
                </a:rPr>
                <a:t>1-15</a:t>
              </a:r>
              <a:endParaRPr lang="en-US" altLang="en-US" sz="800" dirty="0">
                <a:latin typeface="Arial" panose="020B0604020202020204" pitchFamily="34" charset="0"/>
                <a:cs typeface="Arial" panose="020B0604020202020204" pitchFamily="34" charset="0"/>
              </a:endParaRPr>
            </a:p>
          </p:txBody>
        </p:sp>
        <p:sp>
          <p:nvSpPr>
            <p:cNvPr id="88" name="Text Box 24"/>
            <p:cNvSpPr txBox="1">
              <a:spLocks noChangeArrowheads="1"/>
            </p:cNvSpPr>
            <p:nvPr/>
          </p:nvSpPr>
          <p:spPr bwMode="auto">
            <a:xfrm>
              <a:off x="1002000" y="2240169"/>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11/15-5/16</a:t>
              </a:r>
              <a:endParaRPr lang="en-US" altLang="en-US" sz="700" b="1" dirty="0">
                <a:latin typeface="Arial" panose="020B0604020202020204" pitchFamily="34" charset="0"/>
                <a:cs typeface="Arial" panose="020B0604020202020204" pitchFamily="34" charset="0"/>
              </a:endParaRPr>
            </a:p>
          </p:txBody>
        </p:sp>
        <p:sp>
          <p:nvSpPr>
            <p:cNvPr id="89" name="Isosceles Triangle 88"/>
            <p:cNvSpPr>
              <a:spLocks noChangeArrowheads="1"/>
            </p:cNvSpPr>
            <p:nvPr/>
          </p:nvSpPr>
          <p:spPr bwMode="auto">
            <a:xfrm>
              <a:off x="6701460" y="1536499"/>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0" name="Rectangle 89"/>
            <p:cNvSpPr/>
            <p:nvPr/>
          </p:nvSpPr>
          <p:spPr>
            <a:xfrm>
              <a:off x="1837260" y="2272912"/>
              <a:ext cx="1647264" cy="24344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91" name="Text Box 24"/>
            <p:cNvSpPr txBox="1">
              <a:spLocks noChangeArrowheads="1"/>
            </p:cNvSpPr>
            <p:nvPr/>
          </p:nvSpPr>
          <p:spPr bwMode="auto">
            <a:xfrm>
              <a:off x="982469" y="151401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a:t>
              </a:r>
              <a:r>
                <a:rPr lang="en-US" altLang="en-US" sz="800" dirty="0" smtClean="0">
                  <a:latin typeface="Arial" panose="020B0604020202020204" pitchFamily="34" charset="0"/>
                  <a:cs typeface="Arial" panose="020B0604020202020204" pitchFamily="34" charset="0"/>
                </a:rPr>
                <a:t>formation </a:t>
              </a:r>
            </a:p>
            <a:p>
              <a:pPr algn="ctr"/>
              <a:r>
                <a:rPr lang="en-US" altLang="en-US" sz="800" dirty="0" smtClean="0">
                  <a:latin typeface="Arial" panose="020B0604020202020204" pitchFamily="34" charset="0"/>
                  <a:cs typeface="Arial" panose="020B0604020202020204" pitchFamily="34" charset="0"/>
                </a:rPr>
                <a:t>9-15</a:t>
              </a:r>
              <a:endParaRPr lang="en-US" altLang="en-US" sz="800" dirty="0">
                <a:latin typeface="Arial" panose="020B0604020202020204" pitchFamily="34" charset="0"/>
                <a:cs typeface="Arial" panose="020B0604020202020204" pitchFamily="34" charset="0"/>
              </a:endParaRPr>
            </a:p>
          </p:txBody>
        </p:sp>
        <p:sp>
          <p:nvSpPr>
            <p:cNvPr id="92" name="Isosceles Triangle 91"/>
            <p:cNvSpPr>
              <a:spLocks noChangeArrowheads="1"/>
            </p:cNvSpPr>
            <p:nvPr/>
          </p:nvSpPr>
          <p:spPr bwMode="auto">
            <a:xfrm>
              <a:off x="835832"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3" name="Rectangle 92"/>
            <p:cNvSpPr/>
            <p:nvPr/>
          </p:nvSpPr>
          <p:spPr>
            <a:xfrm>
              <a:off x="444626" y="1987657"/>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94" name="Rectangle 93"/>
            <p:cNvSpPr/>
            <p:nvPr/>
          </p:nvSpPr>
          <p:spPr>
            <a:xfrm>
              <a:off x="2947113" y="2524562"/>
              <a:ext cx="3840583" cy="29697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95" name="Rectangle 94"/>
            <p:cNvSpPr/>
            <p:nvPr/>
          </p:nvSpPr>
          <p:spPr>
            <a:xfrm>
              <a:off x="1155353" y="1987658"/>
              <a:ext cx="1512000" cy="265112"/>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96" name="Text Box 24"/>
            <p:cNvSpPr txBox="1">
              <a:spLocks noChangeArrowheads="1"/>
            </p:cNvSpPr>
            <p:nvPr/>
          </p:nvSpPr>
          <p:spPr bwMode="auto">
            <a:xfrm>
              <a:off x="1814377" y="2518345"/>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5/16-9/17</a:t>
              </a:r>
              <a:endParaRPr lang="en-US" altLang="en-US" sz="700" b="1" dirty="0">
                <a:latin typeface="Arial" panose="020B0604020202020204" pitchFamily="34" charset="0"/>
                <a:cs typeface="Arial" panose="020B0604020202020204" pitchFamily="34" charset="0"/>
              </a:endParaRPr>
            </a:p>
          </p:txBody>
        </p:sp>
        <p:sp>
          <p:nvSpPr>
            <p:cNvPr id="97" name="Text Box 24"/>
            <p:cNvSpPr txBox="1">
              <a:spLocks noChangeArrowheads="1"/>
            </p:cNvSpPr>
            <p:nvPr/>
          </p:nvSpPr>
          <p:spPr bwMode="auto">
            <a:xfrm>
              <a:off x="217171" y="224647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5/15-11/15</a:t>
              </a:r>
              <a:endParaRPr lang="en-US" altLang="en-US" sz="700" b="1" dirty="0">
                <a:latin typeface="Arial" panose="020B0604020202020204" pitchFamily="34" charset="0"/>
                <a:cs typeface="Arial" panose="020B0604020202020204" pitchFamily="34" charset="0"/>
              </a:endParaRPr>
            </a:p>
          </p:txBody>
        </p:sp>
        <p:sp>
          <p:nvSpPr>
            <p:cNvPr id="98" name="Rectangle 97"/>
            <p:cNvSpPr>
              <a:spLocks noChangeArrowheads="1"/>
            </p:cNvSpPr>
            <p:nvPr/>
          </p:nvSpPr>
          <p:spPr bwMode="auto">
            <a:xfrm>
              <a:off x="7774046"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2021</a:t>
              </a:r>
              <a:endParaRPr lang="en-US" altLang="en-US" b="1" dirty="0">
                <a:solidFill>
                  <a:schemeClr val="bg1"/>
                </a:solidFill>
                <a:latin typeface="Arial" panose="020B0604020202020204" pitchFamily="34" charset="0"/>
                <a:cs typeface="Arial" panose="020B0604020202020204" pitchFamily="34" charset="0"/>
              </a:endParaRPr>
            </a:p>
          </p:txBody>
        </p:sp>
        <p:sp>
          <p:nvSpPr>
            <p:cNvPr id="99" name="Line 15"/>
            <p:cNvSpPr>
              <a:spLocks noChangeShapeType="1"/>
            </p:cNvSpPr>
            <p:nvPr/>
          </p:nvSpPr>
          <p:spPr bwMode="auto">
            <a:xfrm flipH="1">
              <a:off x="7808703" y="1124744"/>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0" name="Isosceles Triangle 99"/>
            <p:cNvSpPr>
              <a:spLocks noChangeArrowheads="1"/>
            </p:cNvSpPr>
            <p:nvPr/>
          </p:nvSpPr>
          <p:spPr bwMode="auto">
            <a:xfrm>
              <a:off x="1773196" y="1511397"/>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101" name="Straight Connector 100"/>
            <p:cNvCxnSpPr>
              <a:stCxn id="93" idx="1"/>
              <a:endCxn id="95" idx="1"/>
            </p:cNvCxnSpPr>
            <p:nvPr/>
          </p:nvCxnSpPr>
          <p:spPr bwMode="auto">
            <a:xfrm>
              <a:off x="444626" y="2120214"/>
              <a:ext cx="7107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 name="Rectangle 101"/>
            <p:cNvSpPr/>
            <p:nvPr/>
          </p:nvSpPr>
          <p:spPr>
            <a:xfrm>
              <a:off x="1209226" y="2924944"/>
              <a:ext cx="94777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103" name="Rectangle 102"/>
            <p:cNvSpPr/>
            <p:nvPr/>
          </p:nvSpPr>
          <p:spPr>
            <a:xfrm>
              <a:off x="1835696" y="3248277"/>
              <a:ext cx="164882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104" name="Rectangle 103"/>
            <p:cNvSpPr/>
            <p:nvPr/>
          </p:nvSpPr>
          <p:spPr>
            <a:xfrm>
              <a:off x="2942904" y="3554539"/>
              <a:ext cx="365589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105" name="TextBox 104"/>
            <p:cNvSpPr txBox="1"/>
            <p:nvPr/>
          </p:nvSpPr>
          <p:spPr>
            <a:xfrm>
              <a:off x="155334" y="2930664"/>
              <a:ext cx="871919" cy="523220"/>
            </a:xfrm>
            <a:prstGeom prst="rect">
              <a:avLst/>
            </a:prstGeom>
            <a:noFill/>
          </p:spPr>
          <p:txBody>
            <a:bodyPr wrap="square" rtlCol="0">
              <a:spAutoFit/>
            </a:bodyPr>
            <a:lstStyle/>
            <a:p>
              <a:r>
                <a:rPr lang="en-US" sz="1400" dirty="0" smtClean="0">
                  <a:solidFill>
                    <a:schemeClr val="tx1"/>
                  </a:solidFill>
                </a:rPr>
                <a:t>Accuracy</a:t>
              </a:r>
            </a:p>
            <a:p>
              <a:r>
                <a:rPr lang="en-US" sz="1400" dirty="0" smtClean="0">
                  <a:solidFill>
                    <a:schemeClr val="tx1"/>
                  </a:solidFill>
                </a:rPr>
                <a:t>coverage</a:t>
              </a:r>
              <a:endParaRPr lang="en-US" sz="1400" dirty="0">
                <a:solidFill>
                  <a:schemeClr val="tx1"/>
                </a:solidFill>
              </a:endParaRPr>
            </a:p>
          </p:txBody>
        </p:sp>
        <p:sp>
          <p:nvSpPr>
            <p:cNvPr id="106" name="TextBox 105"/>
            <p:cNvSpPr txBox="1"/>
            <p:nvPr/>
          </p:nvSpPr>
          <p:spPr>
            <a:xfrm>
              <a:off x="255918" y="3939849"/>
              <a:ext cx="687489" cy="307777"/>
            </a:xfrm>
            <a:prstGeom prst="rect">
              <a:avLst/>
            </a:prstGeom>
            <a:noFill/>
          </p:spPr>
          <p:txBody>
            <a:bodyPr wrap="square" rtlCol="0">
              <a:spAutoFit/>
            </a:bodyPr>
            <a:lstStyle/>
            <a:p>
              <a:r>
                <a:rPr lang="en-US" sz="1400" dirty="0" smtClean="0">
                  <a:solidFill>
                    <a:schemeClr val="tx1"/>
                  </a:solidFill>
                </a:rPr>
                <a:t>60Ghz</a:t>
              </a:r>
              <a:endParaRPr lang="en-US" sz="1400" dirty="0">
                <a:solidFill>
                  <a:schemeClr val="tx1"/>
                </a:solidFill>
              </a:endParaRPr>
            </a:p>
          </p:txBody>
        </p:sp>
        <p:sp>
          <p:nvSpPr>
            <p:cNvPr id="107" name="Rectangle 106"/>
            <p:cNvSpPr/>
            <p:nvPr/>
          </p:nvSpPr>
          <p:spPr>
            <a:xfrm>
              <a:off x="1193872" y="3998653"/>
              <a:ext cx="968472"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108" name="Rectangle 107"/>
            <p:cNvSpPr/>
            <p:nvPr/>
          </p:nvSpPr>
          <p:spPr>
            <a:xfrm>
              <a:off x="1911510" y="4323775"/>
              <a:ext cx="157301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109" name="Rectangle 108"/>
            <p:cNvSpPr/>
            <p:nvPr/>
          </p:nvSpPr>
          <p:spPr>
            <a:xfrm>
              <a:off x="3013363" y="4649377"/>
              <a:ext cx="355918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110" name="Straight Connector 109"/>
            <p:cNvCxnSpPr>
              <a:cxnSpLocks noChangeAspect="1"/>
              <a:stCxn id="102" idx="1"/>
            </p:cNvCxnSpPr>
            <p:nvPr/>
          </p:nvCxnSpPr>
          <p:spPr bwMode="auto">
            <a:xfrm>
              <a:off x="1209226" y="3086762"/>
              <a:ext cx="605151"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 name="Straight Connector 110"/>
            <p:cNvCxnSpPr>
              <a:cxnSpLocks noChangeAspect="1"/>
            </p:cNvCxnSpPr>
            <p:nvPr/>
          </p:nvCxnSpPr>
          <p:spPr bwMode="auto">
            <a:xfrm>
              <a:off x="1202497" y="4183511"/>
              <a:ext cx="578727"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2" name="TextBox 111"/>
            <p:cNvSpPr txBox="1"/>
            <p:nvPr/>
          </p:nvSpPr>
          <p:spPr>
            <a:xfrm>
              <a:off x="107504" y="4975667"/>
              <a:ext cx="996622" cy="307777"/>
            </a:xfrm>
            <a:prstGeom prst="rect">
              <a:avLst/>
            </a:prstGeom>
            <a:noFill/>
          </p:spPr>
          <p:txBody>
            <a:bodyPr wrap="square" rtlCol="0">
              <a:spAutoFit/>
            </a:bodyPr>
            <a:lstStyle/>
            <a:p>
              <a:r>
                <a:rPr lang="en-US" sz="1400" dirty="0" smtClean="0">
                  <a:solidFill>
                    <a:schemeClr val="tx1"/>
                  </a:solidFill>
                </a:rPr>
                <a:t>Scalability</a:t>
              </a:r>
              <a:endParaRPr lang="en-US" sz="1400" dirty="0">
                <a:solidFill>
                  <a:schemeClr val="tx1"/>
                </a:solidFill>
              </a:endParaRPr>
            </a:p>
          </p:txBody>
        </p:sp>
        <p:sp>
          <p:nvSpPr>
            <p:cNvPr id="113" name="Rectangle 112"/>
            <p:cNvSpPr/>
            <p:nvPr/>
          </p:nvSpPr>
          <p:spPr>
            <a:xfrm>
              <a:off x="1209226" y="4990385"/>
              <a:ext cx="96109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114" name="Rectangle 113"/>
            <p:cNvSpPr/>
            <p:nvPr/>
          </p:nvSpPr>
          <p:spPr>
            <a:xfrm>
              <a:off x="1849020" y="5313718"/>
              <a:ext cx="1625154"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115" name="Rectangle 114"/>
            <p:cNvSpPr/>
            <p:nvPr/>
          </p:nvSpPr>
          <p:spPr>
            <a:xfrm>
              <a:off x="2956228" y="5619980"/>
              <a:ext cx="3642574"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116" name="Straight Connector 115"/>
            <p:cNvCxnSpPr>
              <a:cxnSpLocks noChangeAspect="1"/>
              <a:stCxn id="113" idx="1"/>
            </p:cNvCxnSpPr>
            <p:nvPr/>
          </p:nvCxnSpPr>
          <p:spPr bwMode="auto">
            <a:xfrm>
              <a:off x="1209226" y="5152203"/>
              <a:ext cx="656309"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7" name="Text Box 24"/>
            <p:cNvSpPr txBox="1">
              <a:spLocks noChangeArrowheads="1"/>
            </p:cNvSpPr>
            <p:nvPr/>
          </p:nvSpPr>
          <p:spPr bwMode="auto">
            <a:xfrm>
              <a:off x="1865535" y="1515749"/>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5-2016</a:t>
              </a:r>
              <a:endParaRPr lang="en-US" altLang="en-US" sz="800" dirty="0">
                <a:latin typeface="Arial" panose="020B0604020202020204" pitchFamily="34" charset="0"/>
                <a:cs typeface="Arial" panose="020B0604020202020204" pitchFamily="34" charset="0"/>
              </a:endParaRPr>
            </a:p>
          </p:txBody>
        </p:sp>
        <p:sp>
          <p:nvSpPr>
            <p:cNvPr id="118" name="Oval Callout 117"/>
            <p:cNvSpPr/>
            <p:nvPr/>
          </p:nvSpPr>
          <p:spPr bwMode="auto">
            <a:xfrm>
              <a:off x="3484524" y="1987657"/>
              <a:ext cx="2167596" cy="287285"/>
            </a:xfrm>
            <a:prstGeom prst="wedgeEllipseCallout">
              <a:avLst>
                <a:gd name="adj1" fmla="val -49921"/>
                <a:gd name="adj2" fmla="val 118294"/>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smtClean="0">
                  <a:ln>
                    <a:noFill/>
                  </a:ln>
                  <a:solidFill>
                    <a:srgbClr val="002060"/>
                  </a:solidFill>
                  <a:effectLst/>
                  <a:latin typeface="Times New Roman" pitchFamily="16" charset="0"/>
                  <a:ea typeface="MS Gothic" charset="-128"/>
                </a:rPr>
                <a:t>SFD feature  Freeze</a:t>
              </a:r>
            </a:p>
          </p:txBody>
        </p:sp>
        <p:sp>
          <p:nvSpPr>
            <p:cNvPr id="119" name="Oval Callout 118"/>
            <p:cNvSpPr/>
            <p:nvPr/>
          </p:nvSpPr>
          <p:spPr bwMode="auto">
            <a:xfrm>
              <a:off x="35940" y="2625205"/>
              <a:ext cx="2167596" cy="287285"/>
            </a:xfrm>
            <a:prstGeom prst="wedgeEllipseCallout">
              <a:avLst>
                <a:gd name="adj1" fmla="val 71520"/>
                <a:gd name="adj2" fmla="val -180706"/>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smtClean="0">
                  <a:ln>
                    <a:noFill/>
                  </a:ln>
                  <a:solidFill>
                    <a:srgbClr val="002060"/>
                  </a:solidFill>
                  <a:effectLst/>
                  <a:latin typeface="Times New Roman" pitchFamily="16" charset="0"/>
                  <a:ea typeface="MS Gothic" charset="-128"/>
                </a:rPr>
                <a:t>FRD Freeze</a:t>
              </a:r>
            </a:p>
          </p:txBody>
        </p:sp>
        <p:sp>
          <p:nvSpPr>
            <p:cNvPr id="120" name="Curved Left Arrow 119"/>
            <p:cNvSpPr/>
            <p:nvPr/>
          </p:nvSpPr>
          <p:spPr bwMode="auto">
            <a:xfrm rot="10800000">
              <a:off x="5796136" y="2584529"/>
              <a:ext cx="449160" cy="1256804"/>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1" name="Curved Left Arrow 120"/>
            <p:cNvSpPr/>
            <p:nvPr/>
          </p:nvSpPr>
          <p:spPr bwMode="auto">
            <a:xfrm rot="10800000">
              <a:off x="5707543" y="2584529"/>
              <a:ext cx="449160" cy="2265013"/>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2" name="Curved Left Arrow 121"/>
            <p:cNvSpPr/>
            <p:nvPr/>
          </p:nvSpPr>
          <p:spPr bwMode="auto">
            <a:xfrm rot="10800000">
              <a:off x="5707542" y="2584529"/>
              <a:ext cx="449160" cy="3227211"/>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123" name="Group 122"/>
            <p:cNvGrpSpPr/>
            <p:nvPr/>
          </p:nvGrpSpPr>
          <p:grpSpPr>
            <a:xfrm flipH="1">
              <a:off x="3246480" y="2293764"/>
              <a:ext cx="518789" cy="3227211"/>
              <a:chOff x="5859942" y="2736929"/>
              <a:chExt cx="537754" cy="3227211"/>
            </a:xfrm>
          </p:grpSpPr>
          <p:sp>
            <p:nvSpPr>
              <p:cNvPr id="125" name="Curved Left Arrow 124"/>
              <p:cNvSpPr/>
              <p:nvPr/>
            </p:nvSpPr>
            <p:spPr bwMode="auto">
              <a:xfrm rot="10800000">
                <a:off x="5948536" y="2736929"/>
                <a:ext cx="449160" cy="1170175"/>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6" name="Curved Left Arrow 125"/>
              <p:cNvSpPr/>
              <p:nvPr/>
            </p:nvSpPr>
            <p:spPr bwMode="auto">
              <a:xfrm rot="10800000">
                <a:off x="5859943" y="2736929"/>
                <a:ext cx="449160" cy="2265013"/>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7" name="Curved Left Arrow 126"/>
              <p:cNvSpPr/>
              <p:nvPr/>
            </p:nvSpPr>
            <p:spPr bwMode="auto">
              <a:xfrm rot="10800000">
                <a:off x="5859942" y="2736929"/>
                <a:ext cx="449160" cy="3227211"/>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sp>
          <p:nvSpPr>
            <p:cNvPr id="124" name="TextBox 123"/>
            <p:cNvSpPr txBox="1"/>
            <p:nvPr/>
          </p:nvSpPr>
          <p:spPr>
            <a:xfrm rot="1093920">
              <a:off x="1656969" y="3458805"/>
              <a:ext cx="6074089" cy="1323439"/>
            </a:xfrm>
            <a:prstGeom prst="rect">
              <a:avLst/>
            </a:prstGeom>
            <a:noFill/>
          </p:spPr>
          <p:txBody>
            <a:bodyPr wrap="square" rtlCol="0">
              <a:spAutoFit/>
            </a:bodyPr>
            <a:lstStyle/>
            <a:p>
              <a:pPr algn="ctr"/>
              <a:r>
                <a:rPr lang="en-US" sz="4000" dirty="0" smtClean="0">
                  <a:solidFill>
                    <a:schemeClr val="tx1"/>
                  </a:solidFill>
                </a:rPr>
                <a:t>TG Timelines Pending Review</a:t>
              </a:r>
              <a:endParaRPr lang="en-US" sz="4000" dirty="0">
                <a:solidFill>
                  <a:schemeClr val="tx1"/>
                </a:solidFill>
              </a:endParaRPr>
            </a:p>
          </p:txBody>
        </p:sp>
      </p:grpSp>
    </p:spTree>
    <p:extLst>
      <p:ext uri="{BB962C8B-B14F-4D97-AF65-F5344CB8AC3E}">
        <p14:creationId xmlns:p14="http://schemas.microsoft.com/office/powerpoint/2010/main" val="9278147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62571"/>
            <a:ext cx="8229600" cy="799058"/>
          </a:xfrm>
        </p:spPr>
        <p:txBody>
          <a:bodyPr/>
          <a:lstStyle/>
          <a:p>
            <a:r>
              <a:rPr lang="en-US" sz="2800" dirty="0">
                <a:solidFill>
                  <a:schemeClr val="tx2"/>
                </a:solidFill>
                <a:latin typeface="+mj-lt"/>
              </a:rPr>
              <a:t>Proposed Activity Timelines For TG Consideration</a:t>
            </a:r>
          </a:p>
        </p:txBody>
      </p:sp>
      <p:grpSp>
        <p:nvGrpSpPr>
          <p:cNvPr id="40" name="Group 39"/>
          <p:cNvGrpSpPr/>
          <p:nvPr/>
        </p:nvGrpSpPr>
        <p:grpSpPr>
          <a:xfrm>
            <a:off x="74364" y="1844823"/>
            <a:ext cx="9034902" cy="4176465"/>
            <a:chOff x="74364" y="1844823"/>
            <a:chExt cx="9034902" cy="4176465"/>
          </a:xfrm>
        </p:grpSpPr>
        <p:sp>
          <p:nvSpPr>
            <p:cNvPr id="26"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51" name="Rectangle 50"/>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2" name="Group 1"/>
            <p:cNvGrpSpPr/>
            <p:nvPr/>
          </p:nvGrpSpPr>
          <p:grpSpPr>
            <a:xfrm>
              <a:off x="2515384" y="3403855"/>
              <a:ext cx="2482054" cy="257760"/>
              <a:chOff x="2515383" y="2827791"/>
              <a:chExt cx="2920713" cy="187855"/>
            </a:xfrm>
          </p:grpSpPr>
          <p:sp>
            <p:nvSpPr>
              <p:cNvPr id="54" name="Rectangle 53"/>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57" name="Rectangle 5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58" name="Rectangle 5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59" name="Rectangle 5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8" name="Rectangle 17"/>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1" name="Rectangle 10"/>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2" name="Rectangle 11"/>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3" name="Rectangle 12"/>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4" name="Rectangle 13"/>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5" name="Rectangle 14"/>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6" name="Rectangle 15"/>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20"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25" name="Isosceles Triangle 24"/>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8" name="Isosceles Triangle 27"/>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Isosceles Triangle 3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9" name="Rectangle 28"/>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32" name="Rectangle 31"/>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33" name="Rectangle 32"/>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34" name="Rectangle 33"/>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3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37" name="Rectangle 3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4" name="Group 3"/>
            <p:cNvGrpSpPr/>
            <p:nvPr/>
          </p:nvGrpSpPr>
          <p:grpSpPr>
            <a:xfrm>
              <a:off x="1339290" y="1844824"/>
              <a:ext cx="6503157" cy="4176464"/>
              <a:chOff x="1339290" y="1268760"/>
              <a:chExt cx="6503157" cy="3782041"/>
            </a:xfrm>
          </p:grpSpPr>
          <p:sp>
            <p:nvSpPr>
              <p:cNvPr id="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7"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8"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22" name="Isosceles Triangle 21"/>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3"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24" name="Isosceles Triangle 23"/>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9" name="Isosceles Triangle 38"/>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56"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83" name="Group 82"/>
            <p:cNvGrpSpPr/>
            <p:nvPr/>
          </p:nvGrpSpPr>
          <p:grpSpPr>
            <a:xfrm>
              <a:off x="4139952" y="2244287"/>
              <a:ext cx="699794" cy="359852"/>
              <a:chOff x="3349527" y="1607958"/>
              <a:chExt cx="699794" cy="359852"/>
            </a:xfrm>
          </p:grpSpPr>
          <p:sp>
            <p:nvSpPr>
              <p:cNvPr id="84"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5"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2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3" name="TextBox 42"/>
            <p:cNvSpPr txBox="1"/>
            <p:nvPr/>
          </p:nvSpPr>
          <p:spPr>
            <a:xfrm>
              <a:off x="209157" y="3187238"/>
              <a:ext cx="878097"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7" name="Rectangle 46"/>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TextBox 49"/>
            <p:cNvSpPr txBox="1"/>
            <p:nvPr/>
          </p:nvSpPr>
          <p:spPr>
            <a:xfrm>
              <a:off x="218568" y="3808677"/>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52" name="TextBox 5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53" name="TextBox 5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61" name="Rectangle 60"/>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62" name="Rectangle 61"/>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65" name="Rectangle 64"/>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66" name="Rectangle 65"/>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7" name="Rectangle 66"/>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68" name="Rectangle 67"/>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71" name="Rectangle 70"/>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72" name="Straight Connector 71"/>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2506801" y="3685282"/>
              <a:ext cx="2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Straight Connector 73"/>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Straight Connector 74"/>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1200324" y="2899544"/>
              <a:ext cx="13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402600" y="3680842"/>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Rectangle 78"/>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80" name="TextBox 79"/>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81" name="Rectangle 80"/>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82" name="Oval Callout 81"/>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86" name="Oval Callout 85"/>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88" name="Isosceles Triangle 87"/>
            <p:cNvSpPr>
              <a:spLocks noChangeArrowheads="1"/>
            </p:cNvSpPr>
            <p:nvPr/>
          </p:nvSpPr>
          <p:spPr bwMode="auto">
            <a:xfrm>
              <a:off x="3107923" y="2267934"/>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0"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30"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87" name="Straight Connector 86"/>
            <p:cNvCxnSpPr/>
            <p:nvPr/>
          </p:nvCxnSpPr>
          <p:spPr bwMode="auto">
            <a:xfrm>
              <a:off x="2003247" y="3977809"/>
              <a:ext cx="70435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13066887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Constitutes D0.1</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No hard definition </a:t>
            </a:r>
            <a:r>
              <a:rPr lang="en-US" b="0" dirty="0" smtClean="0"/>
              <a:t>exists.</a:t>
            </a:r>
          </a:p>
          <a:p>
            <a:pPr>
              <a:buFont typeface="Arial" panose="020B0604020202020204" pitchFamily="34" charset="0"/>
              <a:buChar char="•"/>
            </a:pPr>
            <a:r>
              <a:rPr lang="en-US" b="0" dirty="0" smtClean="0"/>
              <a:t>D1.0 </a:t>
            </a:r>
            <a:r>
              <a:rPr lang="en-US" b="0" dirty="0"/>
              <a:t>is a draft going to WG ballot moving the group to formal CR process which is formal and time consuming.</a:t>
            </a:r>
          </a:p>
          <a:p>
            <a:r>
              <a:rPr lang="en-US" b="0" dirty="0" smtClean="0"/>
              <a:t>Discussion</a:t>
            </a:r>
            <a:r>
              <a:rPr lang="en-US" b="0" dirty="0"/>
              <a:t>:</a:t>
            </a:r>
          </a:p>
          <a:p>
            <a:pPr>
              <a:buFont typeface="Arial" panose="020B0604020202020204" pitchFamily="34" charset="0"/>
              <a:buChar char="•"/>
            </a:pPr>
            <a:r>
              <a:rPr lang="en-US" b="0" dirty="0"/>
              <a:t>What constitutes a D0.1</a:t>
            </a:r>
            <a:r>
              <a:rPr lang="en-US" b="0" dirty="0" smtClean="0"/>
              <a:t>? Some possibilities:</a:t>
            </a:r>
            <a:endParaRPr lang="en-US" b="0" dirty="0"/>
          </a:p>
          <a:p>
            <a:pPr lvl="1">
              <a:buFont typeface="Arial" panose="020B0604020202020204" pitchFamily="34" charset="0"/>
              <a:buChar char="•"/>
            </a:pPr>
            <a:r>
              <a:rPr lang="en-US" b="0" dirty="0"/>
              <a:t>SFD feature freeze worthy (actual freeze happens on D1.0) for at least at least 2 of the focus areas.</a:t>
            </a:r>
          </a:p>
          <a:p>
            <a:pPr lvl="1">
              <a:buFont typeface="Arial" panose="020B0604020202020204" pitchFamily="34" charset="0"/>
              <a:buChar char="•"/>
            </a:pPr>
            <a:r>
              <a:rPr lang="en-US" b="0" dirty="0"/>
              <a:t>The protocol is 50% complete, but not sufficiently mature to go to internal TG CR (no formal process).</a:t>
            </a:r>
          </a:p>
          <a:p>
            <a:pPr lvl="1">
              <a:buFont typeface="Arial" panose="020B0604020202020204" pitchFamily="34" charset="0"/>
              <a:buChar char="•"/>
            </a:pPr>
            <a:r>
              <a:rPr lang="en-US" b="0" dirty="0"/>
              <a:t>There sufficient material to justify prioritizing internal CR over new 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2017</a:t>
            </a:r>
            <a:endParaRPr lang="en-GB" dirty="0"/>
          </a:p>
        </p:txBody>
      </p:sp>
    </p:spTree>
    <p:extLst>
      <p:ext uri="{BB962C8B-B14F-4D97-AF65-F5344CB8AC3E}">
        <p14:creationId xmlns:p14="http://schemas.microsoft.com/office/powerpoint/2010/main" val="13992822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D0.1</a:t>
            </a:r>
            <a:endParaRPr lang="en-US" dirty="0"/>
          </a:p>
        </p:txBody>
      </p:sp>
      <p:sp>
        <p:nvSpPr>
          <p:cNvPr id="3" name="Content Placeholder 2"/>
          <p:cNvSpPr>
            <a:spLocks noGrp="1"/>
          </p:cNvSpPr>
          <p:nvPr>
            <p:ph idx="1"/>
          </p:nvPr>
        </p:nvSpPr>
        <p:spPr>
          <a:xfrm>
            <a:off x="685800" y="1556792"/>
            <a:ext cx="7770813" cy="4537621"/>
          </a:xfrm>
        </p:spPr>
        <p:txBody>
          <a:bodyPr/>
          <a:lstStyle/>
          <a:p>
            <a:r>
              <a:rPr lang="en-US" dirty="0"/>
              <a:t>Motion:</a:t>
            </a:r>
          </a:p>
          <a:p>
            <a:r>
              <a:rPr lang="en-US" b="0" dirty="0" err="1"/>
              <a:t>TGaz</a:t>
            </a:r>
            <a:r>
              <a:rPr lang="en-US" b="0" dirty="0"/>
              <a:t> agrees that its POR for D0.1 will meet the following criteria: </a:t>
            </a:r>
          </a:p>
          <a:p>
            <a:pPr>
              <a:buFont typeface="Arial" panose="020B0604020202020204" pitchFamily="34" charset="0"/>
              <a:buChar char="•"/>
            </a:pPr>
            <a:r>
              <a:rPr lang="en-US" b="0" dirty="0"/>
              <a:t>SFD feature freeze worthy (actual freeze happens on D1.0) in at least 2 of the focus areas.</a:t>
            </a:r>
          </a:p>
          <a:p>
            <a:pPr>
              <a:buFont typeface="Arial" panose="020B0604020202020204" pitchFamily="34" charset="0"/>
              <a:buChar char="•"/>
            </a:pPr>
            <a:r>
              <a:rPr lang="en-US" b="0" dirty="0"/>
              <a:t>The protocol is 50% complete, but not sufficiently mature to go to internal TG CR (no formal process).</a:t>
            </a:r>
          </a:p>
          <a:p>
            <a:r>
              <a:rPr lang="en-US" b="0" dirty="0"/>
              <a:t>Moved: Assaf Kasher</a:t>
            </a:r>
          </a:p>
          <a:p>
            <a:r>
              <a:rPr lang="en-US" b="0" dirty="0"/>
              <a:t>Seconded: Naveen Kakani</a:t>
            </a:r>
          </a:p>
          <a:p>
            <a:r>
              <a:rPr lang="en-US" b="0" dirty="0"/>
              <a:t>Y:	12 	N:	0	A: 3</a:t>
            </a:r>
          </a:p>
          <a:p>
            <a:r>
              <a:rPr lang="en-US" b="0" dirty="0"/>
              <a:t>Motion passes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2017</a:t>
            </a:r>
            <a:endParaRPr lang="en-GB" dirty="0"/>
          </a:p>
        </p:txBody>
      </p:sp>
    </p:spTree>
    <p:extLst>
      <p:ext uri="{BB962C8B-B14F-4D97-AF65-F5344CB8AC3E}">
        <p14:creationId xmlns:p14="http://schemas.microsoft.com/office/powerpoint/2010/main" val="34324860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Timelines Approval</a:t>
            </a:r>
          </a:p>
        </p:txBody>
      </p:sp>
      <p:sp>
        <p:nvSpPr>
          <p:cNvPr id="3" name="Content Placeholder 2"/>
          <p:cNvSpPr>
            <a:spLocks noGrp="1"/>
          </p:cNvSpPr>
          <p:nvPr>
            <p:ph idx="1"/>
          </p:nvPr>
        </p:nvSpPr>
        <p:spPr/>
        <p:txBody>
          <a:bodyPr/>
          <a:lstStyle/>
          <a:p>
            <a:r>
              <a:rPr lang="en-US" dirty="0"/>
              <a:t>Motion:</a:t>
            </a:r>
          </a:p>
          <a:p>
            <a:pPr marL="0" indent="0"/>
            <a:r>
              <a:rPr lang="en-US" b="0" dirty="0"/>
              <a:t>We commit to </a:t>
            </a:r>
            <a:r>
              <a:rPr lang="en-US" b="0" dirty="0" err="1"/>
              <a:t>TGaz</a:t>
            </a:r>
            <a:r>
              <a:rPr lang="en-US" b="0" dirty="0"/>
              <a:t> timelines as depicted in slide 36 of submission 1599r2 .</a:t>
            </a:r>
          </a:p>
          <a:p>
            <a:pPr marL="0" indent="0"/>
            <a:endParaRPr lang="en-US" b="0" dirty="0"/>
          </a:p>
          <a:p>
            <a:r>
              <a:rPr lang="en-US" dirty="0"/>
              <a:t>Moved</a:t>
            </a:r>
            <a:r>
              <a:rPr lang="en-US" b="0" dirty="0"/>
              <a:t>:  Assaf Kasher</a:t>
            </a:r>
          </a:p>
          <a:p>
            <a:r>
              <a:rPr lang="en-US" dirty="0"/>
              <a:t>2</a:t>
            </a:r>
            <a:r>
              <a:rPr lang="en-US" baseline="30000" dirty="0"/>
              <a:t>nd</a:t>
            </a:r>
            <a:r>
              <a:rPr lang="en-US" b="0" dirty="0"/>
              <a:t>: Naveen Kakani</a:t>
            </a:r>
          </a:p>
          <a:p>
            <a:endParaRPr lang="en-US" b="0" dirty="0"/>
          </a:p>
          <a:p>
            <a:r>
              <a:rPr lang="en-US" b="0" dirty="0"/>
              <a:t>Y: 15			N: 0		A: 0</a:t>
            </a:r>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2017</a:t>
            </a:r>
            <a:endParaRPr lang="en-GB" dirty="0"/>
          </a:p>
        </p:txBody>
      </p:sp>
    </p:spTree>
    <p:extLst>
      <p:ext uri="{BB962C8B-B14F-4D97-AF65-F5344CB8AC3E}">
        <p14:creationId xmlns:p14="http://schemas.microsoft.com/office/powerpoint/2010/main" val="3623107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lnSpc>
                <a:spcPct val="150000"/>
              </a:lnSpc>
              <a:buFont typeface="Arial" panose="020B0604020202020204" pitchFamily="34" charset="0"/>
              <a:buChar char="•"/>
            </a:pPr>
            <a:r>
              <a:rPr lang="en-US" altLang="en-US" sz="2000" b="0" dirty="0"/>
              <a:t>Make sure your badges are correct </a:t>
            </a:r>
          </a:p>
          <a:p>
            <a:pPr>
              <a:lnSpc>
                <a:spcPct val="150000"/>
              </a:lnSpc>
              <a:buFont typeface="Arial" panose="020B0604020202020204" pitchFamily="34" charset="0"/>
              <a:buChar char="•"/>
            </a:pPr>
            <a:r>
              <a:rPr lang="en-US" altLang="en-US" sz="2000" b="0" dirty="0"/>
              <a:t>Please announce your affiliation when you first address the group during a meeting slot</a:t>
            </a:r>
          </a:p>
          <a:p>
            <a:pPr>
              <a:lnSpc>
                <a:spcPct val="150000"/>
              </a:lnSpc>
              <a:buFont typeface="Arial" panose="020B0604020202020204" pitchFamily="34" charset="0"/>
              <a:buChar char="•"/>
            </a:pPr>
            <a:r>
              <a:rPr lang="en-US" altLang="en-US" sz="2000" b="0" dirty="0"/>
              <a:t>If you plan to make a submission be sure it does not contain company logos or advertising</a:t>
            </a:r>
          </a:p>
          <a:p>
            <a:pPr>
              <a:lnSpc>
                <a:spcPct val="150000"/>
              </a:lnSpc>
              <a:buFont typeface="Arial" panose="020B0604020202020204" pitchFamily="34" charset="0"/>
              <a:buChar char="•"/>
            </a:pPr>
            <a:r>
              <a:rPr lang="en-US" altLang="en-US" sz="2000" b="0" dirty="0"/>
              <a:t>Questions on Voting status, Ballot pool, Access to Reflector, Documentation,  member’</a:t>
            </a:r>
            <a:r>
              <a:rPr lang="en-US" altLang="ja-JP" sz="2000" b="0" dirty="0"/>
              <a:t>s area</a:t>
            </a:r>
          </a:p>
          <a:p>
            <a:pPr marL="800100" lvl="1" indent="-342900">
              <a:lnSpc>
                <a:spcPct val="150000"/>
              </a:lnSpc>
              <a:buFont typeface="Wingdings" panose="05000000000000000000" pitchFamily="2" charset="2"/>
              <a:buChar char="Ø"/>
            </a:pPr>
            <a:r>
              <a:rPr lang="en-US" altLang="en-US" dirty="0" smtClean="0"/>
              <a:t>Please contact WG officers Jon </a:t>
            </a:r>
            <a:r>
              <a:rPr lang="en-US" altLang="en-US" dirty="0"/>
              <a:t>Rosdahl </a:t>
            </a:r>
            <a:r>
              <a:rPr lang="en-US" altLang="en-US" dirty="0" smtClean="0"/>
              <a:t>and Dorothy Stanley.</a:t>
            </a:r>
            <a:endParaRPr lang="en-US" altLang="en-US" sz="1800" dirty="0">
              <a:solidFill>
                <a:srgbClr val="FF0000"/>
              </a:solidFill>
            </a:endParaRPr>
          </a:p>
          <a:p>
            <a:pPr>
              <a:lnSpc>
                <a:spcPct val="150000"/>
              </a:lnSpc>
              <a:buFont typeface="Arial" panose="020B0604020202020204" pitchFamily="34" charset="0"/>
              <a:buChar char="•"/>
            </a:pPr>
            <a:r>
              <a:rPr lang="en-US" altLang="en-US" sz="2000" b="0" dirty="0"/>
              <a:t>Cell Phones </a:t>
            </a:r>
            <a:r>
              <a:rPr lang="en-US" altLang="en-US" sz="2000" b="0" dirty="0" smtClean="0"/>
              <a:t>and other noise making device - Silent </a:t>
            </a:r>
            <a:r>
              <a:rPr lang="en-US" altLang="en-US" sz="2000" b="0" dirty="0"/>
              <a:t>or </a:t>
            </a:r>
            <a:r>
              <a:rPr lang="en-US" altLang="en-US" sz="2000" b="0" dirty="0" smtClean="0"/>
              <a:t>Off.</a:t>
            </a:r>
            <a:endParaRPr lang="en-US" altLang="en-US" sz="1800" dirty="0"/>
          </a:p>
          <a:p>
            <a:pPr>
              <a:lnSpc>
                <a:spcPct val="150000"/>
              </a:lnSpc>
              <a:buFont typeface="Arial" panose="020B0604020202020204" pitchFamily="34" charset="0"/>
              <a:buChar char="•"/>
            </a:pPr>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10814117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Goals for the </a:t>
            </a:r>
            <a:r>
              <a:rPr lang="en-US" altLang="en-US" dirty="0" smtClean="0">
                <a:solidFill>
                  <a:schemeClr val="tx2"/>
                </a:solidFill>
              </a:rPr>
              <a:t>March Meeting </a:t>
            </a:r>
            <a:endParaRPr lang="en-US" dirty="0"/>
          </a:p>
        </p:txBody>
      </p:sp>
      <p:sp>
        <p:nvSpPr>
          <p:cNvPr id="3" name="Content Placeholder 2"/>
          <p:cNvSpPr>
            <a:spLocks noGrp="1"/>
          </p:cNvSpPr>
          <p:nvPr>
            <p:ph idx="1"/>
          </p:nvPr>
        </p:nvSpPr>
        <p:spPr/>
        <p:txBody>
          <a:bodyPr/>
          <a:lstStyle/>
          <a:p>
            <a:pPr algn="just">
              <a:spcBef>
                <a:spcPts val="1225"/>
              </a:spcBef>
              <a:buFontTx/>
              <a:buChar char="•"/>
            </a:pPr>
            <a:r>
              <a:rPr lang="en-US" altLang="en-US" dirty="0"/>
              <a:t>Continue on Functional Requirement Document development.</a:t>
            </a:r>
          </a:p>
          <a:p>
            <a:pPr algn="just">
              <a:spcBef>
                <a:spcPts val="1225"/>
              </a:spcBef>
              <a:buFontTx/>
              <a:buChar char="•"/>
            </a:pPr>
            <a:r>
              <a:rPr lang="en-US" altLang="en-US" dirty="0"/>
              <a:t>Approve submissions of technical material towards SFD text.</a:t>
            </a:r>
          </a:p>
          <a:p>
            <a:pPr algn="just">
              <a:spcBef>
                <a:spcPts val="1225"/>
              </a:spcBef>
              <a:buFontTx/>
              <a:buChar char="•"/>
            </a:pPr>
            <a:r>
              <a:rPr lang="en-US" altLang="en-US" dirty="0"/>
              <a:t>Review technical submissions on channel models, proposed technical approaches etc. </a:t>
            </a:r>
          </a:p>
          <a:p>
            <a:pPr algn="just">
              <a:spcBef>
                <a:spcPts val="1225"/>
              </a:spcBef>
              <a:buFontTx/>
              <a:buChar char="•"/>
            </a:pPr>
            <a:endParaRPr lang="en-US" altLang="en-US" dirty="0"/>
          </a:p>
          <a:p>
            <a:pPr algn="just">
              <a:spcBef>
                <a:spcPts val="1225"/>
              </a:spcBef>
              <a:buFontTx/>
              <a:buChar char="•"/>
            </a:pPr>
            <a:endParaRPr lang="en-US" altLang="en-US" dirty="0"/>
          </a:p>
          <a:p>
            <a:pPr algn="just">
              <a:spcBef>
                <a:spcPts val="1225"/>
              </a:spcBef>
              <a:buFontTx/>
              <a:buChar char="•"/>
            </a:pPr>
            <a:endParaRPr lang="en-US" altLang="en-US" dirty="0"/>
          </a:p>
          <a:p>
            <a:pPr lvl="0">
              <a:buFont typeface="Arial" panose="020B0604020202020204" pitchFamily="34" charset="0"/>
              <a:buChar char="•"/>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212254086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dirty="0" smtClean="0"/>
              <a:t>Mar. 8</a:t>
            </a:r>
            <a:r>
              <a:rPr lang="en-US" altLang="en-US" baseline="30000" dirty="0" smtClean="0"/>
              <a:t>th</a:t>
            </a:r>
            <a:r>
              <a:rPr lang="en-US" altLang="en-US" dirty="0" smtClean="0"/>
              <a:t> (</a:t>
            </a:r>
            <a:r>
              <a:rPr lang="en-US" altLang="en-US" dirty="0" smtClean="0"/>
              <a:t>Wed.) 10:00AM </a:t>
            </a:r>
            <a:r>
              <a:rPr lang="en-US" altLang="en-US" dirty="0"/>
              <a:t>ET for 1hr. </a:t>
            </a:r>
          </a:p>
          <a:p>
            <a:pPr algn="just">
              <a:spcBef>
                <a:spcPct val="20000"/>
              </a:spcBef>
              <a:buFontTx/>
              <a:buChar char="•"/>
            </a:pPr>
            <a:r>
              <a:rPr lang="en-US" altLang="en-US" dirty="0"/>
              <a:t>Do we need anymore calls?</a:t>
            </a:r>
          </a:p>
          <a:p>
            <a:pPr marL="0" indent="0">
              <a:spcBef>
                <a:spcPct val="20000"/>
              </a:spcBef>
            </a:pPr>
            <a:endParaRPr lang="en-US" altLang="en-US" dirty="0"/>
          </a:p>
          <a:p>
            <a:pPr marL="0" indent="0">
              <a:spcBef>
                <a:spcPct val="20000"/>
              </a:spcBef>
            </a:pPr>
            <a:endParaRPr lang="en-US" altLang="en-US" dirty="0"/>
          </a:p>
          <a:p>
            <a:pPr marL="0" indent="0">
              <a:spcBef>
                <a:spcPct val="20000"/>
              </a:spcBef>
            </a:pP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36012166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36529245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18161668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32584664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24"/>
          <p:cNvSpPr txBox="1">
            <a:spLocks noChangeArrowheads="1"/>
          </p:cNvSpPr>
          <p:nvPr/>
        </p:nvSpPr>
        <p:spPr bwMode="auto">
          <a:xfrm>
            <a:off x="74364" y="1656049"/>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51" name="Rectangle 50"/>
          <p:cNvSpPr/>
          <p:nvPr/>
        </p:nvSpPr>
        <p:spPr>
          <a:xfrm>
            <a:off x="2507489" y="2830330"/>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2" name="Group 1"/>
          <p:cNvGrpSpPr/>
          <p:nvPr/>
        </p:nvGrpSpPr>
        <p:grpSpPr>
          <a:xfrm>
            <a:off x="2515384" y="2827791"/>
            <a:ext cx="2482054" cy="257760"/>
            <a:chOff x="2515383" y="2827791"/>
            <a:chExt cx="2920713" cy="187855"/>
          </a:xfrm>
        </p:grpSpPr>
        <p:sp>
          <p:nvSpPr>
            <p:cNvPr id="54" name="Rectangle 53"/>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57" name="Rectangle 5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58" name="Rectangle 5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59" name="Rectangle 5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8" name="Rectangle 17"/>
          <p:cNvSpPr>
            <a:spLocks noChangeArrowheads="1"/>
          </p:cNvSpPr>
          <p:nvPr/>
        </p:nvSpPr>
        <p:spPr bwMode="auto">
          <a:xfrm>
            <a:off x="119990" y="1268760"/>
            <a:ext cx="8989276" cy="5112568"/>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1" name="Rectangle 10"/>
          <p:cNvSpPr>
            <a:spLocks noChangeArrowheads="1"/>
          </p:cNvSpPr>
          <p:nvPr/>
        </p:nvSpPr>
        <p:spPr bwMode="auto">
          <a:xfrm>
            <a:off x="6511536" y="1275427"/>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2" name="Rectangle 11"/>
          <p:cNvSpPr>
            <a:spLocks noChangeArrowheads="1"/>
          </p:cNvSpPr>
          <p:nvPr/>
        </p:nvSpPr>
        <p:spPr bwMode="auto">
          <a:xfrm>
            <a:off x="5246042" y="1268760"/>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3" name="Rectangle 12"/>
          <p:cNvSpPr>
            <a:spLocks noChangeArrowheads="1"/>
          </p:cNvSpPr>
          <p:nvPr/>
        </p:nvSpPr>
        <p:spPr bwMode="auto">
          <a:xfrm>
            <a:off x="2707935" y="1268760"/>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4" name="Rectangle 13"/>
          <p:cNvSpPr>
            <a:spLocks noChangeArrowheads="1"/>
          </p:cNvSpPr>
          <p:nvPr/>
        </p:nvSpPr>
        <p:spPr bwMode="auto">
          <a:xfrm>
            <a:off x="1392602" y="1268759"/>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5" name="Rectangle 14"/>
          <p:cNvSpPr>
            <a:spLocks noChangeArrowheads="1"/>
          </p:cNvSpPr>
          <p:nvPr/>
        </p:nvSpPr>
        <p:spPr bwMode="auto">
          <a:xfrm>
            <a:off x="119990" y="1268759"/>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6" name="Rectangle 15"/>
          <p:cNvSpPr>
            <a:spLocks noChangeArrowheads="1"/>
          </p:cNvSpPr>
          <p:nvPr/>
        </p:nvSpPr>
        <p:spPr bwMode="auto">
          <a:xfrm>
            <a:off x="3971649" y="1268759"/>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20" name="Text Box 29"/>
          <p:cNvSpPr txBox="1">
            <a:spLocks noChangeArrowheads="1"/>
          </p:cNvSpPr>
          <p:nvPr/>
        </p:nvSpPr>
        <p:spPr bwMode="auto">
          <a:xfrm flipH="1">
            <a:off x="8052350" y="1645458"/>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25" name="Isosceles Triangle 24"/>
          <p:cNvSpPr>
            <a:spLocks noChangeArrowheads="1"/>
          </p:cNvSpPr>
          <p:nvPr/>
        </p:nvSpPr>
        <p:spPr bwMode="auto">
          <a:xfrm>
            <a:off x="167026" y="1670947"/>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8" name="Isosceles Triangle 27"/>
          <p:cNvSpPr>
            <a:spLocks noChangeArrowheads="1"/>
          </p:cNvSpPr>
          <p:nvPr/>
        </p:nvSpPr>
        <p:spPr bwMode="auto">
          <a:xfrm>
            <a:off x="8029176" y="168587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Isosceles Triangle 30"/>
          <p:cNvSpPr>
            <a:spLocks noChangeArrowheads="1"/>
          </p:cNvSpPr>
          <p:nvPr/>
        </p:nvSpPr>
        <p:spPr bwMode="auto">
          <a:xfrm>
            <a:off x="866400" y="1676673"/>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9" name="Rectangle 28"/>
          <p:cNvSpPr/>
          <p:nvPr/>
        </p:nvSpPr>
        <p:spPr>
          <a:xfrm>
            <a:off x="2513659" y="2295048"/>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32" name="Rectangle 31"/>
          <p:cNvSpPr/>
          <p:nvPr/>
        </p:nvSpPr>
        <p:spPr>
          <a:xfrm>
            <a:off x="475194" y="2107598"/>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33" name="Rectangle 32"/>
          <p:cNvSpPr/>
          <p:nvPr/>
        </p:nvSpPr>
        <p:spPr>
          <a:xfrm>
            <a:off x="2977682" y="2454207"/>
            <a:ext cx="5101865"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34" name="Rectangle 33"/>
          <p:cNvSpPr/>
          <p:nvPr/>
        </p:nvSpPr>
        <p:spPr>
          <a:xfrm>
            <a:off x="1185921" y="2107599"/>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36" name="Text Box 24"/>
          <p:cNvSpPr txBox="1">
            <a:spLocks noChangeArrowheads="1"/>
          </p:cNvSpPr>
          <p:nvPr/>
        </p:nvSpPr>
        <p:spPr bwMode="auto">
          <a:xfrm>
            <a:off x="98149" y="2105773"/>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37" name="Rectangle 36"/>
          <p:cNvSpPr>
            <a:spLocks noChangeArrowheads="1"/>
          </p:cNvSpPr>
          <p:nvPr/>
        </p:nvSpPr>
        <p:spPr bwMode="auto">
          <a:xfrm>
            <a:off x="7804614" y="1275427"/>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4" name="Group 3"/>
          <p:cNvGrpSpPr/>
          <p:nvPr/>
        </p:nvGrpSpPr>
        <p:grpSpPr>
          <a:xfrm>
            <a:off x="1339290" y="1268760"/>
            <a:ext cx="6503157" cy="5112568"/>
            <a:chOff x="1339290" y="1268760"/>
            <a:chExt cx="6503157" cy="3782041"/>
          </a:xfrm>
        </p:grpSpPr>
        <p:sp>
          <p:nvSpPr>
            <p:cNvPr id="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7"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8"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9" name="Text Box 26"/>
          <p:cNvSpPr txBox="1">
            <a:spLocks noChangeArrowheads="1"/>
          </p:cNvSpPr>
          <p:nvPr/>
        </p:nvSpPr>
        <p:spPr bwMode="auto">
          <a:xfrm flipH="1">
            <a:off x="6029548" y="1695846"/>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22" name="Isosceles Triangle 21"/>
          <p:cNvSpPr>
            <a:spLocks noChangeArrowheads="1"/>
          </p:cNvSpPr>
          <p:nvPr/>
        </p:nvSpPr>
        <p:spPr bwMode="auto">
          <a:xfrm flipH="1">
            <a:off x="5887977" y="168826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3" name="Text Box 24"/>
          <p:cNvSpPr txBox="1">
            <a:spLocks noChangeArrowheads="1"/>
          </p:cNvSpPr>
          <p:nvPr/>
        </p:nvSpPr>
        <p:spPr bwMode="auto">
          <a:xfrm>
            <a:off x="5199338" y="1696027"/>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24" name="Isosceles Triangle 23"/>
          <p:cNvSpPr>
            <a:spLocks noChangeArrowheads="1"/>
          </p:cNvSpPr>
          <p:nvPr/>
        </p:nvSpPr>
        <p:spPr bwMode="auto">
          <a:xfrm>
            <a:off x="5032526" y="1683498"/>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9" name="Isosceles Triangle 38"/>
          <p:cNvSpPr>
            <a:spLocks noChangeArrowheads="1"/>
          </p:cNvSpPr>
          <p:nvPr/>
        </p:nvSpPr>
        <p:spPr bwMode="auto">
          <a:xfrm>
            <a:off x="2441683" y="1699826"/>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56" name="Text Box 24"/>
          <p:cNvSpPr txBox="1">
            <a:spLocks noChangeArrowheads="1"/>
          </p:cNvSpPr>
          <p:nvPr/>
        </p:nvSpPr>
        <p:spPr bwMode="auto">
          <a:xfrm>
            <a:off x="1849178" y="1654766"/>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83" name="Group 82"/>
          <p:cNvGrpSpPr/>
          <p:nvPr/>
        </p:nvGrpSpPr>
        <p:grpSpPr>
          <a:xfrm>
            <a:off x="3799541" y="1688694"/>
            <a:ext cx="671742" cy="359852"/>
            <a:chOff x="3349527" y="1607958"/>
            <a:chExt cx="671742" cy="359852"/>
          </a:xfrm>
        </p:grpSpPr>
        <p:sp>
          <p:nvSpPr>
            <p:cNvPr id="84" name="Text Box 24"/>
            <p:cNvSpPr txBox="1">
              <a:spLocks noChangeArrowheads="1"/>
            </p:cNvSpPr>
            <p:nvPr/>
          </p:nvSpPr>
          <p:spPr bwMode="auto">
            <a:xfrm>
              <a:off x="3502902" y="1607958"/>
              <a:ext cx="51836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Nov. 2017</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 name="Title 2"/>
          <p:cNvSpPr>
            <a:spLocks noGrp="1"/>
          </p:cNvSpPr>
          <p:nvPr>
            <p:ph type="title"/>
          </p:nvPr>
        </p:nvSpPr>
        <p:spPr>
          <a:xfrm>
            <a:off x="457200" y="562571"/>
            <a:ext cx="8229600" cy="799058"/>
          </a:xfrm>
        </p:spPr>
        <p:txBody>
          <a:bodyPr/>
          <a:lstStyle/>
          <a:p>
            <a:r>
              <a:rPr lang="en-US" sz="2800" dirty="0">
                <a:solidFill>
                  <a:schemeClr val="tx2"/>
                </a:solidFill>
                <a:latin typeface="+mj-lt"/>
              </a:rPr>
              <a:t>Proposed Activity Timelines For TG Consideration</a:t>
            </a:r>
          </a:p>
        </p:txBody>
      </p:sp>
      <p:sp>
        <p:nvSpPr>
          <p:cNvPr id="35" name="Text Box 24"/>
          <p:cNvSpPr txBox="1">
            <a:spLocks noChangeArrowheads="1"/>
          </p:cNvSpPr>
          <p:nvPr/>
        </p:nvSpPr>
        <p:spPr bwMode="auto">
          <a:xfrm>
            <a:off x="4080240" y="2451386"/>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27" name="Text Box 24"/>
          <p:cNvSpPr txBox="1">
            <a:spLocks noChangeArrowheads="1"/>
          </p:cNvSpPr>
          <p:nvPr/>
        </p:nvSpPr>
        <p:spPr bwMode="auto">
          <a:xfrm>
            <a:off x="1096725" y="209940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2339752" y="2284654"/>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3" name="TextBox 42"/>
          <p:cNvSpPr txBox="1"/>
          <p:nvPr/>
        </p:nvSpPr>
        <p:spPr>
          <a:xfrm>
            <a:off x="209157" y="2611174"/>
            <a:ext cx="878097" cy="351026"/>
          </a:xfrm>
          <a:prstGeom prst="rect">
            <a:avLst/>
          </a:prstGeom>
          <a:noFill/>
        </p:spPr>
        <p:txBody>
          <a:bodyPr wrap="square" lIns="0" tIns="0" rIns="0" bIns="0" rtlCol="0">
            <a:noAutofit/>
          </a:bodyPr>
          <a:lstStyle/>
          <a:p>
            <a:r>
              <a:rPr lang="en-US" sz="800" dirty="0" smtClean="0">
                <a:solidFill>
                  <a:schemeClr val="tx1"/>
                </a:solidFill>
              </a:rPr>
              <a:t>Range Accuracy</a:t>
            </a:r>
          </a:p>
          <a:p>
            <a:r>
              <a:rPr lang="en-US" sz="800" dirty="0" smtClean="0">
                <a:solidFill>
                  <a:schemeClr val="tx1"/>
                </a:solidFill>
              </a:rPr>
              <a:t>Coverage in &lt;6Ghz</a:t>
            </a:r>
            <a:endParaRPr lang="en-US" sz="800" dirty="0">
              <a:solidFill>
                <a:schemeClr val="tx1"/>
              </a:solidFill>
            </a:endParaRPr>
          </a:p>
        </p:txBody>
      </p:sp>
      <p:sp>
        <p:nvSpPr>
          <p:cNvPr id="47" name="Rectangle 46"/>
          <p:cNvSpPr/>
          <p:nvPr/>
        </p:nvSpPr>
        <p:spPr>
          <a:xfrm>
            <a:off x="1185921" y="2640709"/>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TextBox 49"/>
          <p:cNvSpPr txBox="1"/>
          <p:nvPr/>
        </p:nvSpPr>
        <p:spPr>
          <a:xfrm>
            <a:off x="218568" y="3232613"/>
            <a:ext cx="926442" cy="169132"/>
          </a:xfrm>
          <a:prstGeom prst="rect">
            <a:avLst/>
          </a:prstGeom>
          <a:noFill/>
        </p:spPr>
        <p:txBody>
          <a:bodyPr wrap="square" lIns="0" tIns="0" rIns="0" bIns="0" rtlCol="0">
            <a:noAutofit/>
          </a:bodyPr>
          <a:lstStyle/>
          <a:p>
            <a:r>
              <a:rPr lang="en-US" sz="800" dirty="0" smtClean="0">
                <a:solidFill>
                  <a:schemeClr val="tx1"/>
                </a:solidFill>
              </a:rPr>
              <a:t>Security</a:t>
            </a:r>
            <a:endParaRPr lang="en-US" sz="800" dirty="0">
              <a:solidFill>
                <a:schemeClr val="tx1"/>
              </a:solidFill>
            </a:endParaRPr>
          </a:p>
        </p:txBody>
      </p:sp>
      <p:sp>
        <p:nvSpPr>
          <p:cNvPr id="52" name="TextBox 51"/>
          <p:cNvSpPr txBox="1"/>
          <p:nvPr/>
        </p:nvSpPr>
        <p:spPr>
          <a:xfrm>
            <a:off x="208283" y="3662280"/>
            <a:ext cx="926442" cy="169132"/>
          </a:xfrm>
          <a:prstGeom prst="rect">
            <a:avLst/>
          </a:prstGeom>
          <a:noFill/>
        </p:spPr>
        <p:txBody>
          <a:bodyPr wrap="square" lIns="0" tIns="0" rIns="0" bIns="0" rtlCol="0">
            <a:noAutofit/>
          </a:bodyPr>
          <a:lstStyle/>
          <a:p>
            <a:r>
              <a:rPr lang="en-US" sz="800" dirty="0" smtClean="0">
                <a:solidFill>
                  <a:schemeClr val="tx1"/>
                </a:solidFill>
              </a:rPr>
              <a:t>60Ghz</a:t>
            </a:r>
            <a:endParaRPr lang="en-US" sz="800" dirty="0">
              <a:solidFill>
                <a:schemeClr val="tx1"/>
              </a:solidFill>
            </a:endParaRPr>
          </a:p>
        </p:txBody>
      </p:sp>
      <p:sp>
        <p:nvSpPr>
          <p:cNvPr id="53" name="TextBox 52"/>
          <p:cNvSpPr txBox="1"/>
          <p:nvPr/>
        </p:nvSpPr>
        <p:spPr>
          <a:xfrm>
            <a:off x="204625" y="4218884"/>
            <a:ext cx="926442" cy="169132"/>
          </a:xfrm>
          <a:prstGeom prst="rect">
            <a:avLst/>
          </a:prstGeom>
          <a:noFill/>
        </p:spPr>
        <p:txBody>
          <a:bodyPr wrap="square" lIns="0" tIns="0" rIns="0" bIns="0" rtlCol="0">
            <a:noAutofit/>
          </a:bodyPr>
          <a:lstStyle/>
          <a:p>
            <a:r>
              <a:rPr lang="en-US" sz="800" dirty="0" smtClean="0">
                <a:solidFill>
                  <a:schemeClr val="tx1"/>
                </a:solidFill>
              </a:rPr>
              <a:t>Scalability</a:t>
            </a:r>
            <a:endParaRPr lang="en-US" sz="800" dirty="0">
              <a:solidFill>
                <a:schemeClr val="tx1"/>
              </a:solidFill>
            </a:endParaRPr>
          </a:p>
        </p:txBody>
      </p:sp>
      <p:sp>
        <p:nvSpPr>
          <p:cNvPr id="61" name="Rectangle 60"/>
          <p:cNvSpPr/>
          <p:nvPr/>
        </p:nvSpPr>
        <p:spPr>
          <a:xfrm>
            <a:off x="2005377" y="3178318"/>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62" name="Rectangle 61"/>
          <p:cNvSpPr/>
          <p:nvPr/>
        </p:nvSpPr>
        <p:spPr>
          <a:xfrm>
            <a:off x="2006377" y="3177685"/>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65" name="Rectangle 64"/>
          <p:cNvSpPr/>
          <p:nvPr/>
        </p:nvSpPr>
        <p:spPr>
          <a:xfrm>
            <a:off x="2513659" y="3831411"/>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66" name="Rectangle 65"/>
          <p:cNvSpPr/>
          <p:nvPr/>
        </p:nvSpPr>
        <p:spPr>
          <a:xfrm>
            <a:off x="1185921" y="3643963"/>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7" name="Rectangle 66"/>
          <p:cNvSpPr/>
          <p:nvPr/>
        </p:nvSpPr>
        <p:spPr>
          <a:xfrm>
            <a:off x="2513659" y="4406332"/>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68" name="Rectangle 67"/>
          <p:cNvSpPr/>
          <p:nvPr/>
        </p:nvSpPr>
        <p:spPr>
          <a:xfrm>
            <a:off x="1184525" y="4218884"/>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71" name="Rectangle 70"/>
          <p:cNvSpPr/>
          <p:nvPr/>
        </p:nvSpPr>
        <p:spPr>
          <a:xfrm>
            <a:off x="3187446" y="3367031"/>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72" name="Straight Connector 71"/>
          <p:cNvCxnSpPr/>
          <p:nvPr/>
        </p:nvCxnSpPr>
        <p:spPr bwMode="auto">
          <a:xfrm>
            <a:off x="467447" y="2323480"/>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2506801" y="3109218"/>
            <a:ext cx="2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Straight Connector 73"/>
          <p:cNvCxnSpPr/>
          <p:nvPr/>
        </p:nvCxnSpPr>
        <p:spPr bwMode="auto">
          <a:xfrm>
            <a:off x="1184525" y="385819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Straight Connector 74"/>
          <p:cNvCxnSpPr/>
          <p:nvPr/>
        </p:nvCxnSpPr>
        <p:spPr bwMode="auto">
          <a:xfrm>
            <a:off x="1184525" y="2852936"/>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1200324" y="2323480"/>
            <a:ext cx="13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402600" y="3104778"/>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1186401" y="442043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Rectangle 78"/>
          <p:cNvSpPr/>
          <p:nvPr/>
        </p:nvSpPr>
        <p:spPr>
          <a:xfrm>
            <a:off x="2513659" y="4909913"/>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80" name="TextBox 79"/>
          <p:cNvSpPr txBox="1"/>
          <p:nvPr/>
        </p:nvSpPr>
        <p:spPr>
          <a:xfrm>
            <a:off x="269862" y="4690758"/>
            <a:ext cx="878097" cy="351026"/>
          </a:xfrm>
          <a:prstGeom prst="rect">
            <a:avLst/>
          </a:prstGeom>
          <a:noFill/>
        </p:spPr>
        <p:txBody>
          <a:bodyPr wrap="square" lIns="0" tIns="0" rIns="0" bIns="0" rtlCol="0">
            <a:noAutofit/>
          </a:bodyPr>
          <a:lstStyle/>
          <a:p>
            <a:r>
              <a:rPr lang="en-US" sz="800" dirty="0" smtClean="0">
                <a:solidFill>
                  <a:schemeClr val="tx1"/>
                </a:solidFill>
              </a:rPr>
              <a:t>Angular in</a:t>
            </a:r>
          </a:p>
          <a:p>
            <a:r>
              <a:rPr lang="en-US" sz="800" dirty="0" smtClean="0">
                <a:solidFill>
                  <a:schemeClr val="tx1"/>
                </a:solidFill>
              </a:rPr>
              <a:t> &lt;6Ghz</a:t>
            </a:r>
            <a:endParaRPr lang="en-US" sz="800" dirty="0">
              <a:solidFill>
                <a:schemeClr val="tx1"/>
              </a:solidFill>
            </a:endParaRPr>
          </a:p>
        </p:txBody>
      </p:sp>
      <p:sp>
        <p:nvSpPr>
          <p:cNvPr id="81" name="Rectangle 80"/>
          <p:cNvSpPr/>
          <p:nvPr/>
        </p:nvSpPr>
        <p:spPr>
          <a:xfrm>
            <a:off x="2003247" y="4720293"/>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82" name="Oval Callout 81"/>
          <p:cNvSpPr/>
          <p:nvPr/>
        </p:nvSpPr>
        <p:spPr bwMode="auto">
          <a:xfrm>
            <a:off x="5348681" y="2780300"/>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86" name="Oval Callout 85"/>
          <p:cNvSpPr/>
          <p:nvPr/>
        </p:nvSpPr>
        <p:spPr bwMode="auto">
          <a:xfrm>
            <a:off x="6418793" y="2827635"/>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88" name="Isosceles Triangle 87"/>
          <p:cNvSpPr>
            <a:spLocks noChangeArrowheads="1"/>
          </p:cNvSpPr>
          <p:nvPr/>
        </p:nvSpPr>
        <p:spPr bwMode="auto">
          <a:xfrm>
            <a:off x="3107923" y="1691870"/>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0" name="Text Box 24"/>
          <p:cNvSpPr txBox="1">
            <a:spLocks noChangeArrowheads="1"/>
          </p:cNvSpPr>
          <p:nvPr/>
        </p:nvSpPr>
        <p:spPr bwMode="auto">
          <a:xfrm>
            <a:off x="3144537" y="1645458"/>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30" name="Text Box 24"/>
          <p:cNvSpPr txBox="1">
            <a:spLocks noChangeArrowheads="1"/>
          </p:cNvSpPr>
          <p:nvPr/>
        </p:nvSpPr>
        <p:spPr bwMode="auto">
          <a:xfrm>
            <a:off x="1013037" y="1658031"/>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87" name="Straight Connector 86"/>
          <p:cNvCxnSpPr/>
          <p:nvPr/>
        </p:nvCxnSpPr>
        <p:spPr bwMode="auto">
          <a:xfrm>
            <a:off x="2003247" y="3401745"/>
            <a:ext cx="70435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44593079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sz="4000" dirty="0"/>
          </a:p>
          <a:p>
            <a:pPr algn="ctr"/>
            <a:r>
              <a:rPr lang="en-US" sz="4800" dirty="0" smtClean="0"/>
              <a:t>Backup</a:t>
            </a:r>
            <a:endParaRPr lang="en-US" sz="4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334654493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Previously: Review </a:t>
            </a:r>
            <a:r>
              <a:rPr lang="en-US" dirty="0" err="1"/>
              <a:t>TGaz</a:t>
            </a:r>
            <a:r>
              <a:rPr lang="en-US" dirty="0"/>
              <a:t> Timeline progress (Nov.)</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Rectangle 10"/>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Rectangle 17"/>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9"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2.0</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(Mar </a:t>
            </a:r>
            <a:r>
              <a:rPr lang="en-US" altLang="en-US" sz="800" b="1" dirty="0" smtClean="0">
                <a:latin typeface="Arial" panose="020B0604020202020204" pitchFamily="34" charset="0"/>
                <a:cs typeface="Arial" panose="020B0604020202020204" pitchFamily="34" charset="0"/>
              </a:rPr>
              <a:t>2018)</a:t>
            </a:r>
            <a:endParaRPr lang="en-US" altLang="en-US" sz="800" b="1" dirty="0">
              <a:latin typeface="Arial" panose="020B0604020202020204" pitchFamily="34" charset="0"/>
              <a:cs typeface="Arial" panose="020B0604020202020204" pitchFamily="34" charset="0"/>
            </a:endParaRPr>
          </a:p>
        </p:txBody>
      </p:sp>
      <p:sp>
        <p:nvSpPr>
          <p:cNvPr id="20" name="Text Box 29"/>
          <p:cNvSpPr txBox="1">
            <a:spLocks noChangeArrowheads="1"/>
          </p:cNvSpPr>
          <p:nvPr/>
        </p:nvSpPr>
        <p:spPr bwMode="auto">
          <a:xfrm flipH="1">
            <a:off x="6981949" y="335699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.11az</a:t>
            </a:r>
            <a:br>
              <a:rPr lang="en-US" altLang="en-US" dirty="0"/>
            </a:br>
            <a:r>
              <a:rPr lang="en-US" altLang="en-US" dirty="0"/>
              <a:t> Final</a:t>
            </a:r>
          </a:p>
          <a:p>
            <a:r>
              <a:rPr lang="en-US" altLang="en-US" dirty="0" smtClean="0"/>
              <a:t>(May. 2020)</a:t>
            </a:r>
            <a:endParaRPr lang="en-US" altLang="en-US" dirty="0"/>
          </a:p>
        </p:txBody>
      </p:sp>
      <p:sp>
        <p:nvSpPr>
          <p:cNvPr id="21" name="Text Box 24"/>
          <p:cNvSpPr txBox="1">
            <a:spLocks noChangeArrowheads="1"/>
          </p:cNvSpPr>
          <p:nvPr/>
        </p:nvSpPr>
        <p:spPr bwMode="auto">
          <a:xfrm>
            <a:off x="1115616" y="2636912"/>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22" name="Isosceles Triangle 21"/>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23" name="Isosceles Triangle 22"/>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4"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25" name="Isosceles Triangle 24"/>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6" name="Isosceles Triangle 25"/>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7"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28" name="Text Box 24"/>
          <p:cNvSpPr txBox="1">
            <a:spLocks noChangeArrowheads="1"/>
          </p:cNvSpPr>
          <p:nvPr/>
        </p:nvSpPr>
        <p:spPr bwMode="auto">
          <a:xfrm>
            <a:off x="1690843" y="4653136"/>
            <a:ext cx="1008949"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err="1" smtClean="0">
                <a:latin typeface="Arial" panose="020B0604020202020204" pitchFamily="34" charset="0"/>
                <a:cs typeface="Arial" panose="020B0604020202020204" pitchFamily="34" charset="0"/>
              </a:rPr>
              <a:t>Func</a:t>
            </a:r>
            <a:r>
              <a:rPr lang="en-US" altLang="en-US" sz="800" b="1" dirty="0" smtClean="0">
                <a:latin typeface="Arial" panose="020B0604020202020204" pitchFamily="34" charset="0"/>
                <a:cs typeface="Arial" panose="020B0604020202020204" pitchFamily="34" charset="0"/>
              </a:rPr>
              <a:t>. Req.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July16</a:t>
            </a:r>
            <a:r>
              <a:rPr lang="en-US" altLang="en-US" sz="800" b="1" dirty="0">
                <a:latin typeface="Arial" panose="020B0604020202020204" pitchFamily="34" charset="0"/>
                <a:cs typeface="Arial" panose="020B0604020202020204" pitchFamily="34" charset="0"/>
              </a:rPr>
              <a:t>)</a:t>
            </a:r>
          </a:p>
        </p:txBody>
      </p:sp>
      <p:sp>
        <p:nvSpPr>
          <p:cNvPr id="29" name="Isosceles Triangle 28"/>
          <p:cNvSpPr>
            <a:spLocks noChangeArrowheads="1"/>
          </p:cNvSpPr>
          <p:nvPr/>
        </p:nvSpPr>
        <p:spPr bwMode="auto">
          <a:xfrm>
            <a:off x="7297090" y="309588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Rectangle 29"/>
          <p:cNvSpPr/>
          <p:nvPr/>
        </p:nvSpPr>
        <p:spPr>
          <a:xfrm>
            <a:off x="2508251" y="3849290"/>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31"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33" name="Straight Arrow Connector 56"/>
          <p:cNvCxnSpPr>
            <a:cxnSpLocks noChangeShapeType="1"/>
            <a:stCxn id="34" idx="2"/>
          </p:cNvCxnSpPr>
          <p:nvPr/>
        </p:nvCxnSpPr>
        <p:spPr bwMode="auto">
          <a:xfrm flipH="1">
            <a:off x="1826344" y="3207013"/>
            <a:ext cx="831561" cy="639077"/>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34"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35" name="Rectangle 34"/>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36" name="Rectangle 35"/>
          <p:cNvSpPr/>
          <p:nvPr/>
        </p:nvSpPr>
        <p:spPr>
          <a:xfrm>
            <a:off x="3621158" y="3846090"/>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7" name="Rectangle 36"/>
          <p:cNvSpPr/>
          <p:nvPr/>
        </p:nvSpPr>
        <p:spPr>
          <a:xfrm>
            <a:off x="1826344" y="3848767"/>
            <a:ext cx="690122"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38" name="Text Box 24"/>
          <p:cNvSpPr txBox="1">
            <a:spLocks noChangeArrowheads="1"/>
          </p:cNvSpPr>
          <p:nvPr/>
        </p:nvSpPr>
        <p:spPr bwMode="auto">
          <a:xfrm>
            <a:off x="2485368" y="4356443"/>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(July16 – July17)</a:t>
            </a:r>
            <a:endParaRPr lang="en-US" altLang="en-US" sz="800" b="1"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174555" y="4646636"/>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Amendment text</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July20)</a:t>
            </a:r>
            <a:endParaRPr lang="en-US" altLang="en-US" sz="800" b="1" dirty="0">
              <a:latin typeface="Arial" panose="020B0604020202020204" pitchFamily="34" charset="0"/>
              <a:cs typeface="Arial" panose="020B0604020202020204" pitchFamily="34" charset="0"/>
            </a:endParaRPr>
          </a:p>
        </p:txBody>
      </p:sp>
      <p:sp>
        <p:nvSpPr>
          <p:cNvPr id="40" name="Text Box 24"/>
          <p:cNvSpPr txBox="1">
            <a:spLocks noChangeArrowheads="1"/>
          </p:cNvSpPr>
          <p:nvPr/>
        </p:nvSpPr>
        <p:spPr bwMode="auto">
          <a:xfrm>
            <a:off x="913646" y="4360705"/>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UC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(July15 – Nov. 17)</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85893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583331"/>
          </a:xfrm>
        </p:spPr>
        <p:txBody>
          <a:bodyPr/>
          <a:lstStyle/>
          <a:p>
            <a:r>
              <a:rPr lang="en-US" dirty="0"/>
              <a:t>Historical timelines data</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graphicFrame>
        <p:nvGraphicFramePr>
          <p:cNvPr id="7" name="Content Placeholder 6"/>
          <p:cNvGraphicFramePr>
            <a:graphicFrameLocks/>
          </p:cNvGraphicFramePr>
          <p:nvPr>
            <p:extLst>
              <p:ext uri="{D42A27DB-BD31-4B8C-83A1-F6EECF244321}">
                <p14:modId xmlns:p14="http://schemas.microsoft.com/office/powerpoint/2010/main" val="514251567"/>
              </p:ext>
            </p:extLst>
          </p:nvPr>
        </p:nvGraphicFramePr>
        <p:xfrm>
          <a:off x="0" y="1269131"/>
          <a:ext cx="9144000" cy="52562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56396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performance data</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90514804"/>
              </p:ext>
            </p:extLst>
          </p:nvPr>
        </p:nvGraphicFramePr>
        <p:xfrm>
          <a:off x="696912" y="1556792"/>
          <a:ext cx="6934200" cy="4495800"/>
        </p:xfrm>
        <a:graphic>
          <a:graphicData uri="http://schemas.openxmlformats.org/drawingml/2006/table">
            <a:tbl>
              <a:tblPr firstRow="1" bandRow="1">
                <a:tableStyleId>{5C22544A-7EE6-4342-B048-85BDC9FD1C3A}</a:tableStyleId>
              </a:tblPr>
              <a:tblGrid>
                <a:gridCol w="1557875"/>
                <a:gridCol w="532938"/>
                <a:gridCol w="532938"/>
                <a:gridCol w="1459832"/>
                <a:gridCol w="1459832"/>
                <a:gridCol w="1390785"/>
              </a:tblGrid>
              <a:tr h="370840">
                <a:tc>
                  <a:txBody>
                    <a:bodyPr/>
                    <a:lstStyle/>
                    <a:p>
                      <a:pPr algn="ctr"/>
                      <a:r>
                        <a:rPr lang="en-US" sz="1600" dirty="0" smtClean="0"/>
                        <a:t>Stage</a:t>
                      </a:r>
                      <a:endParaRPr lang="en-US" sz="1600" dirty="0"/>
                    </a:p>
                  </a:txBody>
                  <a:tcPr>
                    <a:solidFill>
                      <a:srgbClr val="4F81BD"/>
                    </a:solidFill>
                  </a:tcPr>
                </a:tc>
                <a:tc gridSpan="5">
                  <a:txBody>
                    <a:bodyPr/>
                    <a:lstStyle/>
                    <a:p>
                      <a:pPr algn="ctr"/>
                      <a:r>
                        <a:rPr lang="en-US" sz="1600" dirty="0" smtClean="0"/>
                        <a:t>Duration</a:t>
                      </a:r>
                      <a:endParaRPr lang="en-US" sz="1600" dirty="0"/>
                    </a:p>
                  </a:txBody>
                  <a:tcPr>
                    <a:solidFill>
                      <a:srgbClr val="4F81BD"/>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pPr algn="ctr"/>
                      <a:endParaRPr lang="en-US" dirty="0"/>
                    </a:p>
                  </a:txBody>
                  <a:tcPr/>
                </a:tc>
              </a:tr>
              <a:tr h="370840">
                <a:tc>
                  <a:txBody>
                    <a:bodyPr/>
                    <a:lstStyle/>
                    <a:p>
                      <a:endParaRPr lang="en-US" sz="1600" dirty="0"/>
                    </a:p>
                  </a:txBody>
                  <a:tcPr>
                    <a:solidFill>
                      <a:srgbClr val="D0D8E8"/>
                    </a:solidFill>
                  </a:tcPr>
                </a:tc>
                <a:tc>
                  <a:txBody>
                    <a:bodyPr/>
                    <a:lstStyle/>
                    <a:p>
                      <a:r>
                        <a:rPr lang="en-US" dirty="0" smtClean="0"/>
                        <a:t>11v</a:t>
                      </a:r>
                      <a:endParaRPr lang="en-US" dirty="0"/>
                    </a:p>
                  </a:txBody>
                  <a:tcPr>
                    <a:solidFill>
                      <a:srgbClr val="D0D8E8"/>
                    </a:solidFill>
                  </a:tcPr>
                </a:tc>
                <a:tc>
                  <a:txBody>
                    <a:bodyPr/>
                    <a:lstStyle/>
                    <a:p>
                      <a:r>
                        <a:rPr lang="en-US" dirty="0" smtClean="0"/>
                        <a:t>11u</a:t>
                      </a:r>
                      <a:endParaRPr lang="en-US" dirty="0"/>
                    </a:p>
                  </a:txBody>
                  <a:tcPr>
                    <a:solidFill>
                      <a:srgbClr val="D0D8E8"/>
                    </a:solidFill>
                  </a:tcPr>
                </a:tc>
                <a:tc>
                  <a:txBody>
                    <a:bodyPr/>
                    <a:lstStyle/>
                    <a:p>
                      <a:pPr algn="ctr"/>
                      <a:r>
                        <a:rPr lang="en-US" sz="1600" dirty="0" smtClean="0"/>
                        <a:t>11ac [1]</a:t>
                      </a:r>
                      <a:endParaRPr lang="en-US" sz="1600" dirty="0"/>
                    </a:p>
                  </a:txBody>
                  <a:tcPr>
                    <a:solidFill>
                      <a:srgbClr val="D0D8E8"/>
                    </a:solidFill>
                  </a:tcPr>
                </a:tc>
                <a:tc>
                  <a:txBody>
                    <a:bodyPr/>
                    <a:lstStyle/>
                    <a:p>
                      <a:pPr algn="ctr"/>
                      <a:r>
                        <a:rPr lang="en-US" sz="1600" dirty="0" smtClean="0"/>
                        <a:t>11ad [1]</a:t>
                      </a:r>
                      <a:endParaRPr lang="en-US" sz="1600" dirty="0"/>
                    </a:p>
                  </a:txBody>
                  <a:tcPr>
                    <a:solidFill>
                      <a:srgbClr val="D0D8E8"/>
                    </a:solidFill>
                  </a:tcPr>
                </a:tc>
                <a:tc>
                  <a:txBody>
                    <a:bodyPr/>
                    <a:lstStyle/>
                    <a:p>
                      <a:pPr algn="ctr"/>
                      <a:r>
                        <a:rPr lang="en-US" sz="1600" dirty="0" smtClean="0"/>
                        <a:t>Projected for 11az</a:t>
                      </a:r>
                      <a:endParaRPr lang="en-US" sz="1600" dirty="0"/>
                    </a:p>
                  </a:txBody>
                  <a:tcPr>
                    <a:solidFill>
                      <a:srgbClr val="D0D8E8"/>
                    </a:solidFill>
                  </a:tcPr>
                </a:tc>
              </a:tr>
              <a:tr h="370840">
                <a:tc>
                  <a:txBody>
                    <a:bodyPr/>
                    <a:lstStyle/>
                    <a:p>
                      <a:r>
                        <a:rPr lang="en-US" sz="1400" dirty="0" smtClean="0"/>
                        <a:t>PAR</a:t>
                      </a:r>
                      <a:r>
                        <a:rPr lang="en-US" sz="1400" baseline="0" dirty="0" smtClean="0"/>
                        <a:t> approval -&gt; Approved Standard</a:t>
                      </a:r>
                      <a:endParaRPr lang="en-US" sz="1400" dirty="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baseline="0" dirty="0" smtClean="0"/>
                        <a:t>64 months</a:t>
                      </a:r>
                      <a:endParaRPr lang="en-US" sz="1200" dirty="0"/>
                    </a:p>
                  </a:txBody>
                  <a:tcPr>
                    <a:solidFill>
                      <a:srgbClr val="E9EDF4"/>
                    </a:solidFill>
                  </a:tcPr>
                </a:tc>
                <a:tc>
                  <a:txBody>
                    <a:bodyPr/>
                    <a:lstStyle/>
                    <a:p>
                      <a:pPr algn="ctr"/>
                      <a:r>
                        <a:rPr lang="en-US" sz="1200" dirty="0" smtClean="0"/>
                        <a:t>46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58 months</a:t>
                      </a:r>
                      <a:endParaRPr lang="en-US" sz="1100" dirty="0">
                        <a:solidFill>
                          <a:schemeClr val="tx1"/>
                        </a:solidFill>
                      </a:endParaRPr>
                    </a:p>
                  </a:txBody>
                  <a:tcPr>
                    <a:solidFill>
                      <a:srgbClr val="E9EDF4"/>
                    </a:solidFill>
                  </a:tcPr>
                </a:tc>
              </a:tr>
              <a:tr h="370840">
                <a:tc>
                  <a:txBody>
                    <a:bodyPr/>
                    <a:lstStyle/>
                    <a:p>
                      <a:r>
                        <a:rPr lang="en-US" sz="1400" dirty="0" smtClean="0"/>
                        <a:t>PAR approval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34 </a:t>
                      </a:r>
                      <a:r>
                        <a:rPr lang="en-US" sz="1200" baseline="0" dirty="0" smtClean="0"/>
                        <a:t>months</a:t>
                      </a:r>
                      <a:endParaRPr lang="en-US" sz="1200" dirty="0"/>
                    </a:p>
                  </a:txBody>
                  <a:tcPr>
                    <a:solidFill>
                      <a:srgbClr val="D0D8E8"/>
                    </a:solidFill>
                  </a:tcPr>
                </a:tc>
                <a:tc>
                  <a:txBody>
                    <a:bodyPr/>
                    <a:lstStyle/>
                    <a:p>
                      <a:pPr algn="ctr"/>
                      <a:r>
                        <a:rPr lang="en-US" sz="1200" dirty="0" smtClean="0"/>
                        <a:t>21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PAR</a:t>
                      </a:r>
                      <a:r>
                        <a:rPr lang="en-US" sz="1400" baseline="0" dirty="0" smtClean="0"/>
                        <a:t> approval -&gt; D0.1</a:t>
                      </a:r>
                      <a:endParaRPr lang="en-US" sz="1400" dirty="0" smtClean="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29 </a:t>
                      </a:r>
                      <a:r>
                        <a:rPr lang="en-US" sz="1200" baseline="0" dirty="0" smtClean="0"/>
                        <a:t>months</a:t>
                      </a:r>
                      <a:endParaRPr lang="en-US" sz="1200" dirty="0"/>
                    </a:p>
                  </a:txBody>
                  <a:tcPr>
                    <a:solidFill>
                      <a:srgbClr val="E9EDF4"/>
                    </a:solidFill>
                  </a:tcPr>
                </a:tc>
                <a:tc>
                  <a:txBody>
                    <a:bodyPr/>
                    <a:lstStyle/>
                    <a:p>
                      <a:pPr algn="ctr"/>
                      <a:r>
                        <a:rPr lang="en-US" sz="1200" dirty="0" smtClean="0"/>
                        <a:t>17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20 months</a:t>
                      </a:r>
                      <a:endParaRPr lang="en-US" sz="1100" dirty="0">
                        <a:solidFill>
                          <a:schemeClr val="tx1"/>
                        </a:solidFill>
                      </a:endParaRPr>
                    </a:p>
                  </a:txBody>
                  <a:tcPr marL="0" marR="0">
                    <a:solidFill>
                      <a:srgbClr val="E9EDF4"/>
                    </a:solidFill>
                  </a:tcPr>
                </a:tc>
              </a:tr>
              <a:tr h="370840">
                <a:tc>
                  <a:txBody>
                    <a:bodyPr/>
                    <a:lstStyle/>
                    <a:p>
                      <a:r>
                        <a:rPr lang="en-US" sz="1400" dirty="0" smtClean="0"/>
                        <a:t>D0.1</a:t>
                      </a:r>
                      <a:r>
                        <a:rPr lang="en-US" sz="1400" baseline="0" dirty="0" smtClean="0"/>
                        <a:t> </a:t>
                      </a:r>
                      <a:r>
                        <a:rPr lang="en-US" sz="1400" dirty="0" smtClean="0"/>
                        <a:t>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6 </a:t>
                      </a:r>
                      <a:r>
                        <a:rPr lang="en-US" sz="1200" baseline="0" dirty="0" smtClean="0"/>
                        <a:t>months</a:t>
                      </a:r>
                      <a:endParaRPr lang="en-US" sz="1200" dirty="0"/>
                    </a:p>
                  </a:txBody>
                  <a:tcPr>
                    <a:solidFill>
                      <a:srgbClr val="D0D8E8"/>
                    </a:solidFill>
                  </a:tcPr>
                </a:tc>
                <a:tc>
                  <a:txBody>
                    <a:bodyPr/>
                    <a:lstStyle/>
                    <a:p>
                      <a:pPr algn="ctr"/>
                      <a:r>
                        <a:rPr lang="en-US" sz="1200" dirty="0" smtClean="0"/>
                        <a:t>4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4 months</a:t>
                      </a: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Draft 1.0 –&gt; Draft 2.0</a:t>
                      </a:r>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8 </a:t>
                      </a:r>
                      <a:r>
                        <a:rPr lang="en-US" sz="1200" baseline="0" dirty="0" smtClean="0"/>
                        <a:t>months</a:t>
                      </a:r>
                      <a:endParaRPr lang="en-US" sz="1200" dirty="0"/>
                    </a:p>
                  </a:txBody>
                  <a:tcPr>
                    <a:solidFill>
                      <a:srgbClr val="E9EDF4"/>
                    </a:solidFill>
                  </a:tcPr>
                </a:tc>
                <a:tc>
                  <a:txBody>
                    <a:bodyPr/>
                    <a:lstStyle/>
                    <a:p>
                      <a:pPr algn="ctr"/>
                      <a:r>
                        <a:rPr lang="en-US" sz="1200" dirty="0" smtClean="0"/>
                        <a:t>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6 months</a:t>
                      </a:r>
                      <a:endParaRPr lang="en-US" sz="1100" dirty="0">
                        <a:solidFill>
                          <a:schemeClr val="tx1"/>
                        </a:solidFill>
                      </a:endParaRPr>
                    </a:p>
                  </a:txBody>
                  <a:tcPr>
                    <a:solidFill>
                      <a:srgbClr val="E9EDF4"/>
                    </a:solidFill>
                  </a:tcPr>
                </a:tc>
              </a:tr>
              <a:tr h="370840">
                <a:tc>
                  <a:txBody>
                    <a:bodyPr/>
                    <a:lstStyle/>
                    <a:p>
                      <a:r>
                        <a:rPr lang="en-US" sz="1400" dirty="0" smtClean="0"/>
                        <a:t>Draft</a:t>
                      </a:r>
                      <a:r>
                        <a:rPr lang="en-US" sz="1400" baseline="0" dirty="0" smtClean="0"/>
                        <a:t> 2.0 -&gt; Final</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22 </a:t>
                      </a:r>
                      <a:r>
                        <a:rPr lang="en-US" sz="1200" baseline="0" dirty="0" smtClean="0"/>
                        <a:t>months</a:t>
                      </a:r>
                      <a:endParaRPr lang="en-US" sz="1200" dirty="0"/>
                    </a:p>
                  </a:txBody>
                  <a:tcPr>
                    <a:solidFill>
                      <a:srgbClr val="D0D8E8"/>
                    </a:solidFill>
                  </a:tcPr>
                </a:tc>
                <a:tc>
                  <a:txBody>
                    <a:bodyPr/>
                    <a:lstStyle/>
                    <a:p>
                      <a:pPr algn="ctr"/>
                      <a:r>
                        <a:rPr lang="en-US" sz="1200" dirty="0" smtClean="0"/>
                        <a:t>19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r>
                        <a:rPr lang="en-US" sz="1400" dirty="0" smtClean="0"/>
                        <a:t>Amendment</a:t>
                      </a:r>
                      <a:r>
                        <a:rPr lang="en-US" sz="1400" baseline="0" dirty="0" smtClean="0"/>
                        <a:t> size</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442 pg.</a:t>
                      </a:r>
                      <a:endParaRPr lang="en-US" sz="1200" dirty="0"/>
                    </a:p>
                  </a:txBody>
                  <a:tcPr>
                    <a:solidFill>
                      <a:srgbClr val="D0D8E8"/>
                    </a:solidFill>
                  </a:tcPr>
                </a:tc>
                <a:tc>
                  <a:txBody>
                    <a:bodyPr/>
                    <a:lstStyle/>
                    <a:p>
                      <a:pPr algn="ctr"/>
                      <a:r>
                        <a:rPr lang="en-US" sz="1200" dirty="0" smtClean="0"/>
                        <a:t>679 pg.</a:t>
                      </a:r>
                      <a:endParaRPr lang="en-US" sz="1200" dirty="0"/>
                    </a:p>
                  </a:txBody>
                  <a:tcPr>
                    <a:solidFill>
                      <a:srgbClr val="D0D8E8"/>
                    </a:solidFill>
                  </a:tcPr>
                </a:tc>
                <a:tc>
                  <a:txBody>
                    <a:bodyPr/>
                    <a:lstStyle/>
                    <a:p>
                      <a:pPr algn="ctr"/>
                      <a:r>
                        <a:rPr lang="en-US" sz="1100" dirty="0" smtClean="0">
                          <a:solidFill>
                            <a:schemeClr val="tx1"/>
                          </a:solidFill>
                        </a:rPr>
                        <a:t>?</a:t>
                      </a:r>
                      <a:endParaRPr lang="en-US" sz="1100" dirty="0">
                        <a:solidFill>
                          <a:schemeClr val="tx1"/>
                        </a:solidFill>
                      </a:endParaRPr>
                    </a:p>
                  </a:txBody>
                  <a:tcPr>
                    <a:solidFill>
                      <a:srgbClr val="D0D8E8"/>
                    </a:solidFill>
                  </a:tcPr>
                </a:tc>
              </a:tr>
            </a:tbl>
          </a:graphicData>
        </a:graphic>
      </p:graphicFrame>
    </p:spTree>
    <p:extLst>
      <p:ext uri="{BB962C8B-B14F-4D97-AF65-F5344CB8AC3E}">
        <p14:creationId xmlns:p14="http://schemas.microsoft.com/office/powerpoint/2010/main" val="1629997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smtClean="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20983845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Historical </a:t>
            </a:r>
            <a:r>
              <a:rPr lang="en-US" dirty="0"/>
              <a:t>performance data</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002874132"/>
              </p:ext>
            </p:extLst>
          </p:nvPr>
        </p:nvGraphicFramePr>
        <p:xfrm>
          <a:off x="107227" y="1556792"/>
          <a:ext cx="8929269" cy="5019040"/>
        </p:xfrm>
        <a:graphic>
          <a:graphicData uri="http://schemas.openxmlformats.org/drawingml/2006/table">
            <a:tbl>
              <a:tblPr firstRow="1" bandRow="1">
                <a:tableStyleId>{00A15C55-8517-42AA-B614-E9B94910E393}</a:tableStyleId>
              </a:tblPr>
              <a:tblGrid>
                <a:gridCol w="1369269"/>
                <a:gridCol w="1080000"/>
                <a:gridCol w="1080000"/>
                <a:gridCol w="1080000"/>
                <a:gridCol w="1080000"/>
                <a:gridCol w="1080000"/>
                <a:gridCol w="1080000"/>
                <a:gridCol w="1080000"/>
              </a:tblGrid>
              <a:tr h="370840">
                <a:tc>
                  <a:txBody>
                    <a:bodyPr/>
                    <a:lstStyle/>
                    <a:p>
                      <a:pPr algn="ctr"/>
                      <a:r>
                        <a:rPr lang="en-US" sz="1600" dirty="0" smtClean="0"/>
                        <a:t>Stage</a:t>
                      </a:r>
                      <a:endParaRPr lang="en-US" sz="1600" dirty="0"/>
                    </a:p>
                  </a:txBody>
                  <a:tcPr/>
                </a:tc>
                <a:tc gridSpan="7">
                  <a:txBody>
                    <a:bodyPr/>
                    <a:lstStyle/>
                    <a:p>
                      <a:pPr algn="ctr"/>
                      <a:r>
                        <a:rPr lang="en-US" sz="1600" dirty="0" smtClean="0"/>
                        <a:t>Duration</a:t>
                      </a:r>
                      <a:endParaRPr lang="en-US" sz="1600"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pPr algn="ctr"/>
                      <a:endParaRPr lang="en-US" dirty="0"/>
                    </a:p>
                  </a:txBody>
                  <a:tcPr/>
                </a:tc>
                <a:tc hMerge="1">
                  <a:txBody>
                    <a:bodyPr/>
                    <a:lstStyle/>
                    <a:p>
                      <a:endParaRPr lang="en-US"/>
                    </a:p>
                  </a:txBody>
                  <a:tcPr/>
                </a:tc>
                <a:tc hMerge="1">
                  <a:txBody>
                    <a:bodyPr/>
                    <a:lstStyle/>
                    <a:p>
                      <a:endParaRPr lang="en-US"/>
                    </a:p>
                  </a:txBody>
                  <a:tcPr/>
                </a:tc>
              </a:tr>
              <a:tr h="579120">
                <a:tc>
                  <a:txBody>
                    <a:bodyPr/>
                    <a:lstStyle/>
                    <a:p>
                      <a:endParaRPr lang="en-US" sz="1600" dirty="0"/>
                    </a:p>
                  </a:txBody>
                  <a:tcPr/>
                </a:tc>
                <a:tc>
                  <a:txBody>
                    <a:bodyPr/>
                    <a:lstStyle/>
                    <a:p>
                      <a:r>
                        <a:rPr lang="en-US" sz="1400" dirty="0" smtClean="0"/>
                        <a:t>11v</a:t>
                      </a:r>
                    </a:p>
                  </a:txBody>
                  <a:tcPr/>
                </a:tc>
                <a:tc>
                  <a:txBody>
                    <a:bodyPr/>
                    <a:lstStyle/>
                    <a:p>
                      <a:r>
                        <a:rPr lang="en-US" sz="1400" dirty="0" smtClean="0"/>
                        <a:t>11u</a:t>
                      </a:r>
                    </a:p>
                  </a:txBody>
                  <a:tcPr/>
                </a:tc>
                <a:tc>
                  <a:txBody>
                    <a:bodyPr/>
                    <a:lstStyle/>
                    <a:p>
                      <a:pPr algn="ctr"/>
                      <a:r>
                        <a:rPr lang="en-US" sz="1400" dirty="0" smtClean="0"/>
                        <a:t>11ac</a:t>
                      </a:r>
                    </a:p>
                  </a:txBody>
                  <a:tcPr/>
                </a:tc>
                <a:tc>
                  <a:txBody>
                    <a:bodyPr/>
                    <a:lstStyle/>
                    <a:p>
                      <a:pPr algn="ctr"/>
                      <a:r>
                        <a:rPr lang="en-US" sz="1400" dirty="0" smtClean="0"/>
                        <a:t>11ad</a:t>
                      </a:r>
                    </a:p>
                  </a:txBody>
                  <a:tcPr/>
                </a:tc>
                <a:tc>
                  <a:txBody>
                    <a:bodyPr/>
                    <a:lstStyle/>
                    <a:p>
                      <a:pPr algn="ctr"/>
                      <a:r>
                        <a:rPr lang="en-US" sz="1400" dirty="0" smtClean="0"/>
                        <a:t>11aa</a:t>
                      </a:r>
                    </a:p>
                  </a:txBody>
                  <a:tcPr/>
                </a:tc>
                <a:tc>
                  <a:txBody>
                    <a:bodyPr/>
                    <a:lstStyle/>
                    <a:p>
                      <a:pPr algn="ctr"/>
                      <a:r>
                        <a:rPr lang="en-US" sz="1400" dirty="0" smtClean="0"/>
                        <a:t>1ae</a:t>
                      </a:r>
                      <a:endParaRPr lang="en-US" sz="1400" dirty="0"/>
                    </a:p>
                  </a:txBody>
                  <a:tcPr/>
                </a:tc>
                <a:tc>
                  <a:txBody>
                    <a:bodyPr/>
                    <a:lstStyle/>
                    <a:p>
                      <a:pPr algn="ctr"/>
                      <a:r>
                        <a:rPr lang="en-US" sz="1400" dirty="0" smtClean="0"/>
                        <a:t>Projected</a:t>
                      </a:r>
                      <a:r>
                        <a:rPr lang="en-US" sz="1400" baseline="0" dirty="0" smtClean="0"/>
                        <a:t> </a:t>
                      </a:r>
                      <a:r>
                        <a:rPr lang="en-US" sz="1400" dirty="0" smtClean="0"/>
                        <a:t>11az</a:t>
                      </a:r>
                    </a:p>
                  </a:txBody>
                  <a:tcPr/>
                </a:tc>
              </a:tr>
              <a:tr h="579120">
                <a:tc>
                  <a:txBody>
                    <a:bodyPr/>
                    <a:lstStyle/>
                    <a:p>
                      <a:r>
                        <a:rPr lang="en-US" sz="1400" dirty="0" smtClean="0"/>
                        <a:t>Description</a:t>
                      </a:r>
                      <a:endParaRPr lang="en-US" sz="1400" dirty="0"/>
                    </a:p>
                  </a:txBody>
                  <a:tcPr/>
                </a:tc>
                <a:tc>
                  <a:txBody>
                    <a:bodyPr/>
                    <a:lstStyle/>
                    <a:p>
                      <a:r>
                        <a:rPr lang="en-US" sz="1100" dirty="0" smtClean="0"/>
                        <a:t>Wireless </a:t>
                      </a:r>
                    </a:p>
                    <a:p>
                      <a:r>
                        <a:rPr lang="en-US" sz="1100" dirty="0" smtClean="0"/>
                        <a:t>Network </a:t>
                      </a:r>
                    </a:p>
                    <a:p>
                      <a:r>
                        <a:rPr lang="en-US" sz="1100" dirty="0" smtClean="0"/>
                        <a:t>Management</a:t>
                      </a:r>
                      <a:endParaRPr lang="en-US" sz="1100" dirty="0"/>
                    </a:p>
                  </a:txBody>
                  <a:tcPr/>
                </a:tc>
                <a:tc>
                  <a:txBody>
                    <a:bodyPr/>
                    <a:lstStyle/>
                    <a:p>
                      <a:r>
                        <a:rPr lang="en-US" sz="1100" dirty="0" smtClean="0"/>
                        <a:t>Internetworking with external networks</a:t>
                      </a:r>
                      <a:endParaRPr lang="en-US" sz="1100" dirty="0"/>
                    </a:p>
                  </a:txBody>
                  <a:tcPr/>
                </a:tc>
                <a:tc>
                  <a:txBody>
                    <a:bodyPr/>
                    <a:lstStyle/>
                    <a:p>
                      <a:pPr algn="ctr"/>
                      <a:r>
                        <a:rPr lang="en-US" sz="1100" dirty="0" smtClean="0"/>
                        <a:t>VHT</a:t>
                      </a:r>
                      <a:endParaRPr lang="en-US" sz="1100" dirty="0"/>
                    </a:p>
                  </a:txBody>
                  <a:tcPr/>
                </a:tc>
                <a:tc>
                  <a:txBody>
                    <a:bodyPr/>
                    <a:lstStyle/>
                    <a:p>
                      <a:pPr algn="ctr"/>
                      <a:r>
                        <a:rPr lang="en-US" sz="1100" dirty="0" smtClean="0"/>
                        <a:t>60Ghz VHT</a:t>
                      </a:r>
                      <a:endParaRPr lang="en-US"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Prioritization</a:t>
                      </a:r>
                      <a:r>
                        <a:rPr lang="en-US" sz="1100" baseline="0" dirty="0" smtClean="0"/>
                        <a:t> of management frames</a:t>
                      </a:r>
                      <a:endParaRPr lang="en-US" sz="1100" dirty="0" smtClean="0"/>
                    </a:p>
                    <a:p>
                      <a:pPr algn="ctr"/>
                      <a:endParaRPr lang="en-US" sz="1100" dirty="0"/>
                    </a:p>
                  </a:txBody>
                  <a:tcPr/>
                </a:tc>
                <a:tc>
                  <a:txBody>
                    <a:bodyPr/>
                    <a:lstStyle/>
                    <a:p>
                      <a:pPr algn="ctr"/>
                      <a:r>
                        <a:rPr lang="en-US" sz="1100" dirty="0" smtClean="0"/>
                        <a:t>Video Transport</a:t>
                      </a:r>
                      <a:r>
                        <a:rPr lang="en-US" sz="1100" baseline="0" dirty="0" smtClean="0"/>
                        <a:t> Streams</a:t>
                      </a:r>
                      <a:endParaRPr lang="en-US" sz="1100" dirty="0"/>
                    </a:p>
                  </a:txBody>
                  <a:tcPr/>
                </a:tc>
                <a:tc>
                  <a:txBody>
                    <a:bodyPr/>
                    <a:lstStyle/>
                    <a:p>
                      <a:pPr algn="ctr"/>
                      <a:r>
                        <a:rPr lang="en-US" sz="1100" dirty="0" smtClean="0"/>
                        <a:t>NGP</a:t>
                      </a:r>
                      <a:endParaRPr lang="en-US" sz="1100" dirty="0"/>
                    </a:p>
                  </a:txBody>
                  <a:tcPr/>
                </a:tc>
              </a:tr>
              <a:tr h="370840">
                <a:tc>
                  <a:txBody>
                    <a:bodyPr/>
                    <a:lstStyle/>
                    <a:p>
                      <a:r>
                        <a:rPr lang="en-US" sz="1400" dirty="0" smtClean="0"/>
                        <a:t>PAR to approved standard</a:t>
                      </a:r>
                      <a:endParaRPr lang="en-US" sz="1400" dirty="0"/>
                    </a:p>
                  </a:txBody>
                  <a:tcPr/>
                </a:tc>
                <a:tc>
                  <a:txBody>
                    <a:bodyPr/>
                    <a:lstStyle/>
                    <a:p>
                      <a:endParaRPr lang="en-US" dirty="0"/>
                    </a:p>
                  </a:txBody>
                  <a:tcPr/>
                </a:tc>
                <a:tc>
                  <a:txBody>
                    <a:bodyPr/>
                    <a:lstStyle/>
                    <a:p>
                      <a:endParaRPr lang="en-US" dirty="0"/>
                    </a:p>
                  </a:txBody>
                  <a:tcPr/>
                </a:tc>
                <a:tc>
                  <a:txBody>
                    <a:bodyPr/>
                    <a:lstStyle/>
                    <a:p>
                      <a:pPr algn="ctr"/>
                      <a:r>
                        <a:rPr lang="en-US" sz="1200" baseline="0" dirty="0" smtClean="0"/>
                        <a:t>64 m</a:t>
                      </a:r>
                      <a:endParaRPr lang="en-US" sz="1200" dirty="0"/>
                    </a:p>
                  </a:txBody>
                  <a:tcPr/>
                </a:tc>
                <a:tc>
                  <a:txBody>
                    <a:bodyPr/>
                    <a:lstStyle/>
                    <a:p>
                      <a:pPr algn="ctr"/>
                      <a:r>
                        <a:rPr lang="en-US" sz="1200" dirty="0" smtClean="0"/>
                        <a:t>46 </a:t>
                      </a:r>
                      <a:r>
                        <a:rPr lang="en-US" sz="1200" baseline="0" dirty="0" smtClean="0"/>
                        <a:t>m</a:t>
                      </a:r>
                      <a:endParaRPr lang="en-US" sz="1200" dirty="0"/>
                    </a:p>
                  </a:txBody>
                  <a:tcPr/>
                </a:tc>
                <a:tc>
                  <a:txBody>
                    <a:bodyPr/>
                    <a:lstStyle/>
                    <a:p>
                      <a:pPr algn="ctr"/>
                      <a:endParaRPr lang="en-US" sz="1100" dirty="0">
                        <a:solidFill>
                          <a:schemeClr val="tx1"/>
                        </a:solidFill>
                      </a:endParaRPr>
                    </a:p>
                  </a:txBody>
                  <a:tcPr/>
                </a:tc>
                <a:tc>
                  <a:txBody>
                    <a:bodyPr/>
                    <a:lstStyle/>
                    <a:p>
                      <a:pPr algn="ctr"/>
                      <a:endParaRPr lang="en-US" sz="1100" dirty="0">
                        <a:solidFill>
                          <a:schemeClr val="tx1"/>
                        </a:solidFill>
                      </a:endParaRPr>
                    </a:p>
                  </a:txBody>
                  <a:tcPr/>
                </a:tc>
                <a:tc>
                  <a:txBody>
                    <a:bodyPr/>
                    <a:lstStyle/>
                    <a:p>
                      <a:pPr algn="ctr"/>
                      <a:r>
                        <a:rPr lang="en-US" sz="1100" dirty="0" smtClean="0"/>
                        <a:t>58 m</a:t>
                      </a:r>
                      <a:endParaRPr lang="en-US" sz="1100" dirty="0">
                        <a:solidFill>
                          <a:schemeClr val="tx1"/>
                        </a:solidFill>
                      </a:endParaRPr>
                    </a:p>
                  </a:txBody>
                  <a:tcPr/>
                </a:tc>
              </a:tr>
              <a:tr h="370840">
                <a:tc>
                  <a:txBody>
                    <a:bodyPr/>
                    <a:lstStyle/>
                    <a:p>
                      <a:r>
                        <a:rPr lang="en-US" sz="1400" dirty="0" smtClean="0"/>
                        <a:t>PAR to D1.0</a:t>
                      </a:r>
                      <a:endParaRPr lang="en-US" sz="1400" dirty="0"/>
                    </a:p>
                  </a:txBody>
                  <a:tcPr/>
                </a:tc>
                <a:tc>
                  <a:txBody>
                    <a:bodyPr/>
                    <a:lstStyle/>
                    <a:p>
                      <a:r>
                        <a:rPr lang="en-US" sz="1100" dirty="0" smtClean="0"/>
                        <a:t>34m (63%)</a:t>
                      </a:r>
                      <a:endParaRPr lang="en-US" sz="1100" dirty="0"/>
                    </a:p>
                  </a:txBody>
                  <a:tcPr/>
                </a:tc>
                <a:tc>
                  <a:txBody>
                    <a:bodyPr/>
                    <a:lstStyle/>
                    <a:p>
                      <a:r>
                        <a:rPr lang="en-US" sz="1100" dirty="0" smtClean="0"/>
                        <a:t>33m (64%)</a:t>
                      </a:r>
                      <a:endParaRPr lang="en-US" sz="1100" dirty="0"/>
                    </a:p>
                  </a:txBody>
                  <a:tcPr/>
                </a:tc>
                <a:tc>
                  <a:txBody>
                    <a:bodyPr/>
                    <a:lstStyle/>
                    <a:p>
                      <a:pPr algn="ctr"/>
                      <a:r>
                        <a:rPr lang="en-US" sz="1100" dirty="0" smtClean="0"/>
                        <a:t>34m</a:t>
                      </a:r>
                      <a:endParaRPr lang="en-US" sz="1100" dirty="0"/>
                    </a:p>
                  </a:txBody>
                  <a:tcPr/>
                </a:tc>
                <a:tc>
                  <a:txBody>
                    <a:bodyPr/>
                    <a:lstStyle/>
                    <a:p>
                      <a:pPr algn="ctr"/>
                      <a:r>
                        <a:rPr lang="en-US" sz="1100" dirty="0" smtClean="0"/>
                        <a:t>21m</a:t>
                      </a:r>
                      <a:endParaRPr lang="en-US" sz="1100" dirty="0"/>
                    </a:p>
                  </a:txBody>
                  <a:tcPr/>
                </a:tc>
                <a:tc>
                  <a:txBody>
                    <a:bodyPr/>
                    <a:lstStyle/>
                    <a:p>
                      <a:pPr algn="ctr"/>
                      <a:endParaRPr lang="en-US" sz="1100" dirty="0">
                        <a:solidFill>
                          <a:schemeClr val="tx1"/>
                        </a:solidFill>
                      </a:endParaRPr>
                    </a:p>
                  </a:txBody>
                  <a:tcPr/>
                </a:tc>
                <a:tc>
                  <a:txBody>
                    <a:bodyPr/>
                    <a:lstStyle/>
                    <a:p>
                      <a:pPr algn="ctr"/>
                      <a:endParaRPr lang="en-US" sz="1100" dirty="0">
                        <a:solidFill>
                          <a:schemeClr val="tx1"/>
                        </a:solidFill>
                      </a:endParaRPr>
                    </a:p>
                  </a:txBody>
                  <a:tcPr/>
                </a:tc>
                <a:tc>
                  <a:txBody>
                    <a:bodyPr/>
                    <a:lstStyle/>
                    <a:p>
                      <a:pPr algn="ctr"/>
                      <a:r>
                        <a:rPr lang="en-US" sz="1100" dirty="0" smtClean="0"/>
                        <a:t>24 m</a:t>
                      </a:r>
                      <a:endParaRPr lang="en-US" sz="1100"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PAR</a:t>
                      </a:r>
                      <a:r>
                        <a:rPr lang="en-US" sz="1400" baseline="0" dirty="0" smtClean="0"/>
                        <a:t> to D0.1</a:t>
                      </a:r>
                      <a:endParaRPr lang="en-US" sz="1400" dirty="0" smtClean="0"/>
                    </a:p>
                  </a:txBody>
                  <a:tcPr/>
                </a:tc>
                <a:tc>
                  <a:txBody>
                    <a:bodyPr/>
                    <a:lstStyle/>
                    <a:p>
                      <a:endParaRPr lang="en-US" sz="1100" dirty="0"/>
                    </a:p>
                  </a:txBody>
                  <a:tcPr/>
                </a:tc>
                <a:tc>
                  <a:txBody>
                    <a:bodyPr/>
                    <a:lstStyle/>
                    <a:p>
                      <a:endParaRPr lang="en-US" sz="1100" dirty="0"/>
                    </a:p>
                  </a:txBody>
                  <a:tcPr/>
                </a:tc>
                <a:tc>
                  <a:txBody>
                    <a:bodyPr/>
                    <a:lstStyle/>
                    <a:p>
                      <a:pPr algn="ctr"/>
                      <a:r>
                        <a:rPr lang="en-US" sz="1100" dirty="0" smtClean="0"/>
                        <a:t>29m</a:t>
                      </a:r>
                      <a:endParaRPr lang="en-US" sz="1100" dirty="0"/>
                    </a:p>
                  </a:txBody>
                  <a:tcPr/>
                </a:tc>
                <a:tc>
                  <a:txBody>
                    <a:bodyPr/>
                    <a:lstStyle/>
                    <a:p>
                      <a:pPr algn="ctr"/>
                      <a:r>
                        <a:rPr lang="en-US" sz="1100" dirty="0" smtClean="0"/>
                        <a:t>17m</a:t>
                      </a:r>
                      <a:endParaRPr lang="en-US" sz="1100" dirty="0"/>
                    </a:p>
                  </a:txBody>
                  <a:tcPr/>
                </a:tc>
                <a:tc>
                  <a:txBody>
                    <a:bodyPr/>
                    <a:lstStyle/>
                    <a:p>
                      <a:pPr algn="ctr"/>
                      <a:endParaRPr lang="en-US" sz="1100" dirty="0">
                        <a:solidFill>
                          <a:schemeClr val="tx1"/>
                        </a:solidFill>
                      </a:endParaRPr>
                    </a:p>
                  </a:txBody>
                  <a:tcPr marL="0" marR="0"/>
                </a:tc>
                <a:tc>
                  <a:txBody>
                    <a:bodyPr/>
                    <a:lstStyle/>
                    <a:p>
                      <a:pPr algn="ctr"/>
                      <a:endParaRPr lang="en-US" sz="1100" dirty="0">
                        <a:solidFill>
                          <a:schemeClr val="tx1"/>
                        </a:solidFill>
                      </a:endParaRPr>
                    </a:p>
                  </a:txBody>
                  <a:tcPr marL="0" marR="0"/>
                </a:tc>
                <a:tc>
                  <a:txBody>
                    <a:bodyPr/>
                    <a:lstStyle/>
                    <a:p>
                      <a:pPr algn="ctr"/>
                      <a:r>
                        <a:rPr lang="en-US" sz="1100" dirty="0" smtClean="0"/>
                        <a:t>20 m</a:t>
                      </a:r>
                      <a:endParaRPr lang="en-US" sz="1100" dirty="0">
                        <a:solidFill>
                          <a:schemeClr val="tx1"/>
                        </a:solidFill>
                      </a:endParaRPr>
                    </a:p>
                  </a:txBody>
                  <a:tcPr marL="0" marR="0"/>
                </a:tc>
              </a:tr>
              <a:tr h="370840">
                <a:tc>
                  <a:txBody>
                    <a:bodyPr/>
                    <a:lstStyle/>
                    <a:p>
                      <a:r>
                        <a:rPr lang="en-US" sz="1400" dirty="0" smtClean="0"/>
                        <a:t>D0.1</a:t>
                      </a:r>
                      <a:r>
                        <a:rPr lang="en-US" sz="1400" baseline="0" dirty="0" smtClean="0"/>
                        <a:t> to </a:t>
                      </a:r>
                      <a:r>
                        <a:rPr lang="en-US" sz="1400" dirty="0" smtClean="0"/>
                        <a:t>Draft 1.0</a:t>
                      </a:r>
                      <a:endParaRPr lang="en-US" sz="1400" dirty="0"/>
                    </a:p>
                  </a:txBody>
                  <a:tcPr/>
                </a:tc>
                <a:tc>
                  <a:txBody>
                    <a:bodyPr/>
                    <a:lstStyle/>
                    <a:p>
                      <a:endParaRPr lang="en-US" sz="1100" dirty="0"/>
                    </a:p>
                  </a:txBody>
                  <a:tcPr/>
                </a:tc>
                <a:tc>
                  <a:txBody>
                    <a:bodyPr/>
                    <a:lstStyle/>
                    <a:p>
                      <a:endParaRPr lang="en-US" sz="1100" dirty="0"/>
                    </a:p>
                  </a:txBody>
                  <a:tcPr/>
                </a:tc>
                <a:tc>
                  <a:txBody>
                    <a:bodyPr/>
                    <a:lstStyle/>
                    <a:p>
                      <a:pPr algn="ctr"/>
                      <a:r>
                        <a:rPr lang="en-US" sz="1100" dirty="0" smtClean="0"/>
                        <a:t>6 </a:t>
                      </a:r>
                      <a:r>
                        <a:rPr lang="en-US" sz="1100" baseline="0" dirty="0" smtClean="0"/>
                        <a:t>m</a:t>
                      </a:r>
                      <a:endParaRPr lang="en-US" sz="1100" dirty="0"/>
                    </a:p>
                  </a:txBody>
                  <a:tcPr/>
                </a:tc>
                <a:tc>
                  <a:txBody>
                    <a:bodyPr/>
                    <a:lstStyle/>
                    <a:p>
                      <a:pPr algn="ctr"/>
                      <a:r>
                        <a:rPr lang="en-US" sz="1100" dirty="0" smtClean="0"/>
                        <a:t>4 </a:t>
                      </a:r>
                      <a:r>
                        <a:rPr lang="en-US" sz="1100" baseline="0" dirty="0" smtClean="0"/>
                        <a:t>m</a:t>
                      </a:r>
                      <a:endParaRPr lang="en-US" sz="1100" dirty="0"/>
                    </a:p>
                  </a:txBody>
                  <a:tcPr/>
                </a:tc>
                <a:tc>
                  <a:txBody>
                    <a:bodyPr/>
                    <a:lstStyle/>
                    <a:p>
                      <a:pPr algn="ctr"/>
                      <a:endParaRPr lang="en-US" sz="1100" dirty="0" smtClean="0">
                        <a:solidFill>
                          <a:schemeClr val="tx1"/>
                        </a:solidFill>
                      </a:endParaRPr>
                    </a:p>
                  </a:txBody>
                  <a:tcPr/>
                </a:tc>
                <a:tc>
                  <a:txBody>
                    <a:bodyPr/>
                    <a:lstStyle/>
                    <a:p>
                      <a:pPr algn="ctr"/>
                      <a:endParaRPr lang="en-US" sz="1100" dirty="0" smtClean="0">
                        <a:solidFill>
                          <a:schemeClr val="tx1"/>
                        </a:solidFill>
                      </a:endParaRPr>
                    </a:p>
                  </a:txBody>
                  <a:tcPr/>
                </a:tc>
                <a:tc>
                  <a:txBody>
                    <a:bodyPr/>
                    <a:lstStyle/>
                    <a:p>
                      <a:pPr algn="ctr"/>
                      <a:r>
                        <a:rPr lang="en-US" sz="1100" dirty="0" smtClean="0"/>
                        <a:t>4 m</a:t>
                      </a:r>
                      <a:endParaRPr lang="en-US" sz="1100" dirty="0" smtClean="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D1.0 to D2.0</a:t>
                      </a:r>
                    </a:p>
                  </a:txBody>
                  <a:tcPr/>
                </a:tc>
                <a:tc>
                  <a:txBody>
                    <a:bodyPr/>
                    <a:lstStyle/>
                    <a:p>
                      <a:r>
                        <a:rPr lang="en-US" sz="1100" dirty="0" smtClean="0"/>
                        <a:t>7m</a:t>
                      </a:r>
                      <a:r>
                        <a:rPr lang="en-US" sz="1100" baseline="0" dirty="0" smtClean="0"/>
                        <a:t> (67%)</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8m (70%)</a:t>
                      </a:r>
                    </a:p>
                    <a:p>
                      <a:endParaRPr lang="en-US" sz="1100" dirty="0"/>
                    </a:p>
                  </a:txBody>
                  <a:tcPr/>
                </a:tc>
                <a:tc>
                  <a:txBody>
                    <a:bodyPr/>
                    <a:lstStyle/>
                    <a:p>
                      <a:pPr algn="ctr"/>
                      <a:r>
                        <a:rPr lang="en-US" sz="1100" dirty="0" smtClean="0"/>
                        <a:t>8 </a:t>
                      </a:r>
                      <a:r>
                        <a:rPr lang="en-US" sz="1100" baseline="0" dirty="0" smtClean="0"/>
                        <a:t>m</a:t>
                      </a:r>
                      <a:endParaRPr lang="en-US" sz="1100" dirty="0"/>
                    </a:p>
                  </a:txBody>
                  <a:tcPr/>
                </a:tc>
                <a:tc>
                  <a:txBody>
                    <a:bodyPr/>
                    <a:lstStyle/>
                    <a:p>
                      <a:pPr algn="ctr"/>
                      <a:r>
                        <a:rPr lang="en-US" sz="1100" dirty="0" smtClean="0"/>
                        <a:t>6 </a:t>
                      </a:r>
                      <a:r>
                        <a:rPr lang="en-US" sz="1100" baseline="0" dirty="0" smtClean="0"/>
                        <a:t>m</a:t>
                      </a:r>
                      <a:endParaRPr lang="en-US" sz="1100" dirty="0"/>
                    </a:p>
                  </a:txBody>
                  <a:tcPr/>
                </a:tc>
                <a:tc>
                  <a:txBody>
                    <a:bodyPr/>
                    <a:lstStyle/>
                    <a:p>
                      <a:pPr algn="ctr"/>
                      <a:endParaRPr lang="en-US" sz="1100" dirty="0">
                        <a:solidFill>
                          <a:schemeClr val="tx1"/>
                        </a:solidFill>
                      </a:endParaRPr>
                    </a:p>
                  </a:txBody>
                  <a:tcPr/>
                </a:tc>
                <a:tc>
                  <a:txBody>
                    <a:bodyPr/>
                    <a:lstStyle/>
                    <a:p>
                      <a:pPr algn="ctr"/>
                      <a:endParaRPr lang="en-US" sz="1100" dirty="0">
                        <a:solidFill>
                          <a:schemeClr val="tx1"/>
                        </a:solidFill>
                      </a:endParaRPr>
                    </a:p>
                  </a:txBody>
                  <a:tcPr/>
                </a:tc>
                <a:tc>
                  <a:txBody>
                    <a:bodyPr/>
                    <a:lstStyle/>
                    <a:p>
                      <a:pPr algn="ctr"/>
                      <a:r>
                        <a:rPr lang="en-US" sz="1100" dirty="0" smtClean="0"/>
                        <a:t>6 m</a:t>
                      </a:r>
                      <a:endParaRPr lang="en-US" sz="1100" dirty="0">
                        <a:solidFill>
                          <a:schemeClr val="tx1"/>
                        </a:solidFill>
                      </a:endParaRPr>
                    </a:p>
                  </a:txBody>
                  <a:tcPr/>
                </a:tc>
              </a:tr>
              <a:tr h="370840">
                <a:tc>
                  <a:txBody>
                    <a:bodyPr/>
                    <a:lstStyle/>
                    <a:p>
                      <a:r>
                        <a:rPr lang="en-US" sz="1400" dirty="0" smtClean="0"/>
                        <a:t>D</a:t>
                      </a:r>
                      <a:r>
                        <a:rPr lang="en-US" sz="1400" baseline="0" dirty="0" smtClean="0"/>
                        <a:t>2.0 to Final</a:t>
                      </a:r>
                      <a:endParaRPr lang="en-US" sz="1400" dirty="0"/>
                    </a:p>
                  </a:txBody>
                  <a:tcPr/>
                </a:tc>
                <a:tc>
                  <a:txBody>
                    <a:bodyPr/>
                    <a:lstStyle/>
                    <a:p>
                      <a:endParaRPr lang="en-US" sz="1100" dirty="0"/>
                    </a:p>
                  </a:txBody>
                  <a:tcPr/>
                </a:tc>
                <a:tc>
                  <a:txBody>
                    <a:bodyPr/>
                    <a:lstStyle/>
                    <a:p>
                      <a:endParaRPr lang="en-US" sz="1100" dirty="0"/>
                    </a:p>
                  </a:txBody>
                  <a:tcPr/>
                </a:tc>
                <a:tc>
                  <a:txBody>
                    <a:bodyPr/>
                    <a:lstStyle/>
                    <a:p>
                      <a:pPr algn="ctr"/>
                      <a:r>
                        <a:rPr lang="en-US" sz="1100" dirty="0" smtClean="0"/>
                        <a:t>22 </a:t>
                      </a:r>
                      <a:r>
                        <a:rPr lang="en-US" sz="1100" baseline="0" dirty="0" smtClean="0"/>
                        <a:t>m</a:t>
                      </a:r>
                      <a:endParaRPr lang="en-US" sz="1100" dirty="0"/>
                    </a:p>
                  </a:txBody>
                  <a:tcPr/>
                </a:tc>
                <a:tc>
                  <a:txBody>
                    <a:bodyPr/>
                    <a:lstStyle/>
                    <a:p>
                      <a:pPr algn="ctr"/>
                      <a:r>
                        <a:rPr lang="en-US" sz="1100" dirty="0" smtClean="0"/>
                        <a:t>19 </a:t>
                      </a:r>
                      <a:r>
                        <a:rPr lang="en-US" sz="1100" baseline="0" dirty="0" smtClean="0"/>
                        <a:t>m</a:t>
                      </a:r>
                      <a:endParaRPr lang="en-US" sz="1100" dirty="0"/>
                    </a:p>
                  </a:txBody>
                  <a:tcPr/>
                </a:tc>
                <a:tc>
                  <a:txBody>
                    <a:bodyPr/>
                    <a:lstStyle/>
                    <a:p>
                      <a:pPr algn="ctr"/>
                      <a:endParaRPr lang="en-US" sz="1100" dirty="0">
                        <a:solidFill>
                          <a:schemeClr val="tx1"/>
                        </a:solidFill>
                      </a:endParaRPr>
                    </a:p>
                  </a:txBody>
                  <a:tcPr/>
                </a:tc>
                <a:tc>
                  <a:txBody>
                    <a:bodyPr/>
                    <a:lstStyle/>
                    <a:p>
                      <a:pPr algn="ctr"/>
                      <a:endParaRPr lang="en-US" sz="1100" dirty="0">
                        <a:solidFill>
                          <a:schemeClr val="tx1"/>
                        </a:solidFill>
                      </a:endParaRPr>
                    </a:p>
                  </a:txBody>
                  <a:tcPr/>
                </a:tc>
                <a:tc>
                  <a:txBody>
                    <a:bodyPr/>
                    <a:lstStyle/>
                    <a:p>
                      <a:pPr algn="ctr"/>
                      <a:r>
                        <a:rPr lang="en-US" sz="1100" dirty="0" smtClean="0"/>
                        <a:t>24 m</a:t>
                      </a:r>
                      <a:endParaRPr lang="en-US" sz="1100" dirty="0">
                        <a:solidFill>
                          <a:schemeClr val="tx1"/>
                        </a:solidFill>
                      </a:endParaRPr>
                    </a:p>
                  </a:txBody>
                  <a:tcPr/>
                </a:tc>
              </a:tr>
              <a:tr h="370840">
                <a:tc>
                  <a:txBody>
                    <a:bodyPr/>
                    <a:lstStyle/>
                    <a:p>
                      <a:r>
                        <a:rPr lang="en-US" sz="1400" dirty="0" smtClean="0"/>
                        <a:t>Amendment</a:t>
                      </a:r>
                      <a:r>
                        <a:rPr lang="en-US" sz="1400" baseline="0" dirty="0" smtClean="0"/>
                        <a:t> size</a:t>
                      </a:r>
                      <a:endParaRPr lang="en-US" sz="1400" dirty="0"/>
                    </a:p>
                  </a:txBody>
                  <a:tcPr/>
                </a:tc>
                <a:tc>
                  <a:txBody>
                    <a:bodyPr/>
                    <a:lstStyle/>
                    <a:p>
                      <a:endParaRPr lang="en-US" sz="1100" dirty="0"/>
                    </a:p>
                  </a:txBody>
                  <a:tcPr/>
                </a:tc>
                <a:tc>
                  <a:txBody>
                    <a:bodyPr/>
                    <a:lstStyle/>
                    <a:p>
                      <a:endParaRPr lang="en-US" sz="1100" dirty="0"/>
                    </a:p>
                  </a:txBody>
                  <a:tcPr/>
                </a:tc>
                <a:tc>
                  <a:txBody>
                    <a:bodyPr/>
                    <a:lstStyle/>
                    <a:p>
                      <a:pPr algn="ctr"/>
                      <a:r>
                        <a:rPr lang="en-US" sz="1100" dirty="0" smtClean="0"/>
                        <a:t>442 pg.</a:t>
                      </a:r>
                      <a:endParaRPr lang="en-US" sz="1100" dirty="0"/>
                    </a:p>
                  </a:txBody>
                  <a:tcPr/>
                </a:tc>
                <a:tc>
                  <a:txBody>
                    <a:bodyPr/>
                    <a:lstStyle/>
                    <a:p>
                      <a:pPr algn="ctr"/>
                      <a:r>
                        <a:rPr lang="en-US" sz="1100" dirty="0" smtClean="0"/>
                        <a:t>679 pg.</a:t>
                      </a:r>
                      <a:endParaRPr lang="en-US" sz="1100" dirty="0"/>
                    </a:p>
                  </a:txBody>
                  <a:tcPr/>
                </a:tc>
                <a:tc>
                  <a:txBody>
                    <a:bodyPr/>
                    <a:lstStyle/>
                    <a:p>
                      <a:pPr algn="ctr"/>
                      <a:endParaRPr lang="en-US" sz="1100" dirty="0">
                        <a:solidFill>
                          <a:schemeClr val="tx1"/>
                        </a:solidFill>
                      </a:endParaRPr>
                    </a:p>
                  </a:txBody>
                  <a:tcPr/>
                </a:tc>
                <a:tc>
                  <a:txBody>
                    <a:bodyPr/>
                    <a:lstStyle/>
                    <a:p>
                      <a:pPr algn="ctr"/>
                      <a:endParaRPr lang="en-US" sz="1100" dirty="0">
                        <a:solidFill>
                          <a:schemeClr val="tx1"/>
                        </a:solidFill>
                      </a:endParaRPr>
                    </a:p>
                  </a:txBody>
                  <a:tcPr/>
                </a:tc>
                <a:tc>
                  <a:txBody>
                    <a:bodyPr/>
                    <a:lstStyle/>
                    <a:p>
                      <a:pPr algn="ctr"/>
                      <a:r>
                        <a:rPr lang="en-US" sz="1100" dirty="0" smtClean="0"/>
                        <a:t>?</a:t>
                      </a:r>
                      <a:endParaRPr lang="en-US" sz="1100" dirty="0">
                        <a:solidFill>
                          <a:schemeClr val="tx1"/>
                        </a:solidFill>
                      </a:endParaRPr>
                    </a:p>
                  </a:txBody>
                  <a:tcPr/>
                </a:tc>
              </a:tr>
            </a:tbl>
          </a:graphicData>
        </a:graphic>
      </p:graphicFrame>
    </p:spTree>
    <p:extLst>
      <p:ext uri="{BB962C8B-B14F-4D97-AF65-F5344CB8AC3E}">
        <p14:creationId xmlns:p14="http://schemas.microsoft.com/office/powerpoint/2010/main" val="245332661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err="1"/>
              <a:t>Telecon</a:t>
            </a:r>
            <a:r>
              <a:rPr lang="en-US" altLang="en-US" b="0" dirty="0"/>
              <a:t> Minutes</a:t>
            </a:r>
            <a:endParaRPr lang="en-US" dirty="0"/>
          </a:p>
        </p:txBody>
      </p:sp>
      <p:sp>
        <p:nvSpPr>
          <p:cNvPr id="3" name="Content Placeholder 2"/>
          <p:cNvSpPr>
            <a:spLocks noGrp="1"/>
          </p:cNvSpPr>
          <p:nvPr>
            <p:ph idx="1"/>
          </p:nvPr>
        </p:nvSpPr>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22793125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X</a:t>
            </a:r>
            <a:endParaRPr lang="en-US" dirty="0"/>
          </a:p>
        </p:txBody>
      </p:sp>
      <p:sp>
        <p:nvSpPr>
          <p:cNvPr id="3" name="Content Placeholder 2"/>
          <p:cNvSpPr>
            <a:spLocks noGrp="1"/>
          </p:cNvSpPr>
          <p:nvPr>
            <p:ph idx="1"/>
          </p:nvPr>
        </p:nvSpPr>
        <p:spPr/>
        <p:txBody>
          <a:bodyPr/>
          <a:lstStyle/>
          <a:p>
            <a:pPr marL="0" indent="0"/>
            <a:r>
              <a:rPr lang="en-US" dirty="0"/>
              <a:t>Move to adopt the set of functional </a:t>
            </a:r>
            <a:r>
              <a:rPr lang="en-US" dirty="0" smtClean="0"/>
              <a:t>requirements/spec frame work requirements listed </a:t>
            </a:r>
            <a:r>
              <a:rPr lang="en-US" dirty="0"/>
              <a:t>in slide </a:t>
            </a:r>
            <a:r>
              <a:rPr lang="en-US" dirty="0" smtClean="0"/>
              <a:t>#XYZ </a:t>
            </a:r>
            <a:r>
              <a:rPr lang="en-US" dirty="0"/>
              <a:t>and </a:t>
            </a:r>
            <a:r>
              <a:rPr lang="en-US" dirty="0" smtClean="0"/>
              <a:t>instruct the SFD/FRD???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14853691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and </a:t>
            </a:r>
            <a:r>
              <a:rPr lang="en-US" dirty="0" err="1"/>
              <a:t>strawpolls</a:t>
            </a:r>
            <a:r>
              <a:rPr lang="en-US" dirty="0"/>
              <a:t> as needed</a:t>
            </a:r>
          </a:p>
        </p:txBody>
      </p:sp>
      <p:sp>
        <p:nvSpPr>
          <p:cNvPr id="3" name="Content Placeholder 2"/>
          <p:cNvSpPr>
            <a:spLocks noGrp="1"/>
          </p:cNvSpPr>
          <p:nvPr>
            <p:ph idx="1"/>
          </p:nvPr>
        </p:nvSpPr>
        <p:spPr/>
        <p:txBody>
          <a:bodyPr/>
          <a:lstStyle/>
          <a:p>
            <a:pPr marL="0" indent="0">
              <a:buNone/>
            </a:pPr>
            <a:r>
              <a:rPr lang="en-US" altLang="en-US" dirty="0"/>
              <a:t>Motion/</a:t>
            </a:r>
            <a:r>
              <a:rPr lang="en-US" altLang="en-US" dirty="0" err="1"/>
              <a:t>strawpoll</a:t>
            </a:r>
            <a:endParaRPr lang="en-US" altLang="en-US" dirty="0"/>
          </a:p>
          <a:p>
            <a:pPr marL="0" indent="0">
              <a:buNone/>
            </a:pPr>
            <a:r>
              <a:rPr lang="en-US" altLang="en-US" dirty="0"/>
              <a:t>To instruct the use case document editor to add use cases depicted by slides x y z of submission </a:t>
            </a:r>
            <a:r>
              <a:rPr lang="en-US" altLang="en-US" dirty="0" err="1"/>
              <a:t>abc</a:t>
            </a:r>
            <a:r>
              <a:rPr lang="en-US" altLang="en-US" dirty="0"/>
              <a:t> to the use case working draft document.</a:t>
            </a:r>
          </a:p>
          <a:p>
            <a:pPr marL="0" indent="0">
              <a:buNone/>
            </a:pPr>
            <a:r>
              <a:rPr lang="en-US" altLang="en-US" dirty="0"/>
              <a:t>Move:</a:t>
            </a:r>
          </a:p>
          <a:p>
            <a:pPr marL="0" indent="0">
              <a:buNone/>
            </a:pPr>
            <a:r>
              <a:rPr lang="en-US" altLang="en-US" dirty="0"/>
              <a:t>2</a:t>
            </a:r>
            <a:r>
              <a:rPr lang="en-US" altLang="en-US" baseline="30000" dirty="0"/>
              <a:t>nd</a:t>
            </a:r>
            <a:r>
              <a:rPr lang="en-US" altLang="en-US" dirty="0"/>
              <a:t>:</a:t>
            </a:r>
          </a:p>
          <a:p>
            <a:pPr marL="0" indent="0">
              <a:buNone/>
            </a:pPr>
            <a:r>
              <a:rPr lang="en-US" altLang="en-US" dirty="0"/>
              <a:t>Y: 	N: 	A:</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18840314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Release Liaison</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a:t>
            </a:r>
            <a:r>
              <a:rPr lang="en-US" dirty="0" smtClean="0"/>
              <a:t>11-16-1535-01-00az-response-to-RAN4-liaison-on-RTT-accuracy.doc </a:t>
            </a:r>
            <a:r>
              <a:rPr lang="en-US" dirty="0"/>
              <a:t>as the IEEE 802.11 response to </a:t>
            </a:r>
            <a:r>
              <a:rPr lang="en-US" dirty="0" smtClean="0"/>
              <a:t>3GPP RAN 4 request for RTT accuracy and </a:t>
            </a:r>
            <a:r>
              <a:rPr lang="en-US" dirty="0"/>
              <a:t>grant the 802.11 chair editorial </a:t>
            </a:r>
            <a:r>
              <a:rPr lang="en-US" dirty="0" smtClean="0"/>
              <a:t>license. </a:t>
            </a:r>
            <a:endParaRPr lang="en-US" dirty="0"/>
          </a:p>
          <a:p>
            <a:endParaRPr lang="en-US" dirty="0" smtClean="0"/>
          </a:p>
          <a:p>
            <a:r>
              <a:rPr lang="en-US" dirty="0" smtClean="0"/>
              <a:t>Moved:</a:t>
            </a:r>
            <a:endParaRPr lang="en-US" dirty="0"/>
          </a:p>
          <a:p>
            <a:r>
              <a:rPr lang="en-US" dirty="0" smtClean="0"/>
              <a:t>2nd: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392508278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Release Liaison</a:t>
            </a:r>
            <a:endParaRPr lang="en-US" dirty="0"/>
          </a:p>
        </p:txBody>
      </p:sp>
      <p:sp>
        <p:nvSpPr>
          <p:cNvPr id="3" name="Content Placeholder 2"/>
          <p:cNvSpPr>
            <a:spLocks noGrp="1"/>
          </p:cNvSpPr>
          <p:nvPr>
            <p:ph idx="1"/>
          </p:nvPr>
        </p:nvSpPr>
        <p:spPr/>
        <p:txBody>
          <a:bodyPr/>
          <a:lstStyle/>
          <a:p>
            <a:r>
              <a:rPr lang="en-US" dirty="0"/>
              <a:t>Motion</a:t>
            </a:r>
          </a:p>
          <a:p>
            <a:r>
              <a:rPr lang="en-US" dirty="0"/>
              <a:t>Approve document “</a:t>
            </a:r>
            <a:r>
              <a:rPr lang="fr-FR" dirty="0"/>
              <a:t>11-16-xxx-yy-00XYZ" as the IEEE 802.11 </a:t>
            </a:r>
            <a:r>
              <a:rPr lang="fr-FR" dirty="0" err="1"/>
              <a:t>response</a:t>
            </a:r>
            <a:r>
              <a:rPr lang="fr-FR" dirty="0"/>
              <a:t> to ATIS ELOC TF </a:t>
            </a:r>
            <a:r>
              <a:rPr lang="fr-FR" dirty="0" err="1"/>
              <a:t>request</a:t>
            </a:r>
            <a:r>
              <a:rPr lang="fr-FR" dirty="0"/>
              <a:t> and </a:t>
            </a:r>
            <a:r>
              <a:rPr lang="fr-FR" dirty="0" err="1"/>
              <a:t>grant</a:t>
            </a:r>
            <a:r>
              <a:rPr lang="fr-FR" dirty="0"/>
              <a:t> the 802.11 chair </a:t>
            </a:r>
            <a:r>
              <a:rPr lang="fr-FR" dirty="0" err="1"/>
              <a:t>editorial</a:t>
            </a:r>
            <a:r>
              <a:rPr lang="fr-FR" dirty="0"/>
              <a:t> licence. </a:t>
            </a:r>
          </a:p>
          <a:p>
            <a:r>
              <a:rPr lang="fr-FR" dirty="0" err="1"/>
              <a:t>Moved</a:t>
            </a:r>
            <a:r>
              <a:rPr lang="fr-FR" dirty="0"/>
              <a:t>: </a:t>
            </a:r>
            <a:r>
              <a:rPr lang="fr-FR" dirty="0" err="1"/>
              <a:t>Ganesh</a:t>
            </a:r>
            <a:r>
              <a:rPr lang="fr-FR" dirty="0"/>
              <a:t> </a:t>
            </a:r>
            <a:r>
              <a:rPr lang="fr-FR" dirty="0" err="1"/>
              <a:t>Venkatesan</a:t>
            </a:r>
            <a:endParaRPr lang="fr-FR" dirty="0"/>
          </a:p>
          <a:p>
            <a:endParaRPr lang="fr-FR" dirty="0"/>
          </a:p>
          <a:p>
            <a:r>
              <a:rPr lang="fr-FR" dirty="0"/>
              <a:t>2</a:t>
            </a:r>
            <a:r>
              <a:rPr lang="fr-FR" baseline="30000" dirty="0"/>
              <a:t>nd</a:t>
            </a:r>
            <a:r>
              <a:rPr lang="fr-FR" dirty="0"/>
              <a:t>: Peter </a:t>
            </a:r>
            <a:r>
              <a:rPr lang="fr-FR" dirty="0" err="1"/>
              <a:t>Ecclesine</a:t>
            </a:r>
            <a:r>
              <a:rPr lang="fr-FR" dirty="0"/>
              <a:t> </a:t>
            </a:r>
          </a:p>
          <a:p>
            <a:r>
              <a:rPr lang="fr-FR" dirty="0" err="1"/>
              <a:t>Approved</a:t>
            </a:r>
            <a:r>
              <a:rPr lang="fr-FR" dirty="0"/>
              <a:t> </a:t>
            </a:r>
            <a:r>
              <a:rPr lang="fr-FR" dirty="0" err="1"/>
              <a:t>unanimous</a:t>
            </a:r>
            <a:r>
              <a:rPr lang="fr-FR" dirty="0"/>
              <a:t>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165120885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a:t>
            </a:r>
          </a:p>
        </p:txBody>
      </p:sp>
      <p:sp>
        <p:nvSpPr>
          <p:cNvPr id="3" name="Content Placeholder 2"/>
          <p:cNvSpPr>
            <a:spLocks noGrp="1"/>
          </p:cNvSpPr>
          <p:nvPr>
            <p:ph idx="1"/>
          </p:nvPr>
        </p:nvSpPr>
        <p:spPr/>
        <p:txBody>
          <a:bodyPr/>
          <a:lstStyle/>
          <a:p>
            <a:pPr marL="0" indent="0">
              <a:buNone/>
            </a:pPr>
            <a:r>
              <a:rPr lang="en-US" altLang="en-US" dirty="0"/>
              <a:t>We support the addition of use cases depicted by slides </a:t>
            </a:r>
            <a:r>
              <a:rPr lang="en-US" altLang="en-US" dirty="0" err="1"/>
              <a:t>a,b,c</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endParaRPr lang="en-US" altLang="en-US" dirty="0"/>
          </a:p>
          <a:p>
            <a:pPr marL="0" indent="0">
              <a:buNone/>
            </a:pPr>
            <a:r>
              <a:rPr lang="en-US" altLang="en-US" dirty="0"/>
              <a:t>Y: 	 	N: 		A: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39099798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on submission xxx</a:t>
            </a:r>
          </a:p>
        </p:txBody>
      </p:sp>
      <p:sp>
        <p:nvSpPr>
          <p:cNvPr id="3" name="Content Placeholder 2"/>
          <p:cNvSpPr>
            <a:spLocks noGrp="1"/>
          </p:cNvSpPr>
          <p:nvPr>
            <p:ph idx="1"/>
          </p:nvPr>
        </p:nvSpPr>
        <p:spPr/>
        <p:txBody>
          <a:bodyPr/>
          <a:lstStyle/>
          <a:p>
            <a:pPr marL="0" indent="0">
              <a:buNone/>
            </a:pPr>
            <a:r>
              <a:rPr lang="en-US" altLang="en-US" dirty="0"/>
              <a:t>Motion</a:t>
            </a:r>
          </a:p>
          <a:p>
            <a:pPr marL="0" indent="0">
              <a:buNone/>
            </a:pPr>
            <a:r>
              <a:rPr lang="en-US" altLang="en-US" dirty="0"/>
              <a:t>To instruct the use case document editor to add use cases depicted by slides </a:t>
            </a:r>
            <a:r>
              <a:rPr lang="en-US" altLang="en-US" dirty="0" err="1"/>
              <a:t>a,b</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r>
              <a:rPr lang="en-US" altLang="en-US" dirty="0"/>
              <a:t>Move: </a:t>
            </a:r>
          </a:p>
          <a:p>
            <a:pPr marL="0" indent="0">
              <a:buNone/>
            </a:pPr>
            <a:r>
              <a:rPr lang="en-US" altLang="en-US" dirty="0"/>
              <a:t>2</a:t>
            </a:r>
            <a:r>
              <a:rPr lang="en-US" altLang="en-US" baseline="30000" dirty="0"/>
              <a:t>nd</a:t>
            </a:r>
            <a:r>
              <a:rPr lang="en-US" altLang="en-US" dirty="0"/>
              <a:t>:</a:t>
            </a:r>
          </a:p>
          <a:p>
            <a:pPr marL="0" indent="0">
              <a:buNone/>
            </a:pPr>
            <a:r>
              <a:rPr lang="en-US" altLang="en-US" dirty="0"/>
              <a:t>Y: 	 	N: 		A: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30803969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 submission </a:t>
            </a:r>
            <a:r>
              <a:rPr lang="en-US" dirty="0" smtClean="0"/>
              <a:t>XYZ</a:t>
            </a:r>
            <a:endParaRPr lang="en-US" dirty="0"/>
          </a:p>
        </p:txBody>
      </p:sp>
      <p:sp>
        <p:nvSpPr>
          <p:cNvPr id="3" name="Content Placeholder 2"/>
          <p:cNvSpPr>
            <a:spLocks noGrp="1"/>
          </p:cNvSpPr>
          <p:nvPr>
            <p:ph idx="1"/>
          </p:nvPr>
        </p:nvSpPr>
        <p:spPr/>
        <p:txBody>
          <a:bodyPr/>
          <a:lstStyle/>
          <a:p>
            <a:pPr marL="0" indent="0"/>
            <a:r>
              <a:rPr lang="en-US" altLang="en-US" dirty="0"/>
              <a:t>We support the addition of use cases depicted by slides </a:t>
            </a:r>
            <a:r>
              <a:rPr lang="en-US" altLang="en-US" dirty="0" err="1"/>
              <a:t>a,b,c</a:t>
            </a:r>
            <a:r>
              <a:rPr lang="en-US" altLang="en-US" dirty="0"/>
              <a:t> of submission 11-15/</a:t>
            </a:r>
            <a:r>
              <a:rPr lang="en-US" altLang="en-US" dirty="0" err="1"/>
              <a:t>XYZrN</a:t>
            </a:r>
            <a:r>
              <a:rPr lang="en-US" altLang="en-US" dirty="0"/>
              <a:t> to the use case working draft document.</a:t>
            </a:r>
          </a:p>
          <a:p>
            <a:pPr marL="0" indent="0"/>
            <a:endParaRPr lang="en-US" altLang="en-US" dirty="0"/>
          </a:p>
          <a:p>
            <a:pPr marL="0" indent="0"/>
            <a:endParaRPr lang="en-US" altLang="en-US" dirty="0"/>
          </a:p>
          <a:p>
            <a:pPr marL="0" indent="0"/>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413505838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Template Instructions 1/4</a:t>
            </a:r>
            <a:endParaRPr lang="en-US" dirty="0"/>
          </a:p>
        </p:txBody>
      </p:sp>
      <p:sp>
        <p:nvSpPr>
          <p:cNvPr id="3" name="Content Placeholder 2"/>
          <p:cNvSpPr>
            <a:spLocks noGrp="1"/>
          </p:cNvSpPr>
          <p:nvPr>
            <p:ph idx="1"/>
          </p:nvPr>
        </p:nvSpPr>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4. Press “Office” button, Prepare / Properties.  </a:t>
            </a:r>
            <a:r>
              <a:rPr lang="en-US" dirty="0"/>
              <a:t>Fill 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name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Title field = Title of presentation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2923156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91563816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Template Instructions 2/4</a:t>
            </a:r>
            <a:endParaRPr lang="en-US" dirty="0"/>
          </a:p>
        </p:txBody>
      </p:sp>
      <p:sp>
        <p:nvSpPr>
          <p:cNvPr id="3" name="Content Placeholder 2"/>
          <p:cNvSpPr>
            <a:spLocks noGrp="1"/>
          </p:cNvSpPr>
          <p:nvPr>
            <p:ph idx="1"/>
          </p:nvPr>
        </p:nvSpPr>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Sep. 2015,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Sep. 2015,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99628415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Template Instructions 3/4</a:t>
            </a:r>
            <a:endParaRPr lang="en-US" dirty="0"/>
          </a:p>
        </p:txBody>
      </p:sp>
      <p:sp>
        <p:nvSpPr>
          <p:cNvPr id="3" name="Content Placeholder 2"/>
          <p:cNvSpPr>
            <a:spLocks noGrp="1"/>
          </p:cNvSpPr>
          <p:nvPr>
            <p:ph idx="1"/>
          </p:nvPr>
        </p:nvSpPr>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399762682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Template Instructions 4/4</a:t>
            </a:r>
            <a:br>
              <a:rPr lang="en-GB" dirty="0"/>
            </a:br>
            <a:r>
              <a:rPr lang="en-GB" dirty="0"/>
              <a:t>Recommendations</a:t>
            </a:r>
            <a:endParaRPr lang="en-US" dirty="0"/>
          </a:p>
        </p:txBody>
      </p:sp>
      <p:sp>
        <p:nvSpPr>
          <p:cNvPr id="3" name="Content Placeholder 2"/>
          <p:cNvSpPr>
            <a:spLocks noGrp="1"/>
          </p:cNvSpPr>
          <p:nvPr>
            <p:ph idx="1"/>
          </p:nvPr>
        </p:nvSpPr>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128055608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Tree>
    <p:extLst>
      <p:ext uri="{BB962C8B-B14F-4D97-AF65-F5344CB8AC3E}">
        <p14:creationId xmlns:p14="http://schemas.microsoft.com/office/powerpoint/2010/main" val="1796237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90786"/>
          </a:xfrm>
        </p:spPr>
        <p:txBody>
          <a:bodyPr/>
          <a:lstStyle/>
          <a:p>
            <a:r>
              <a:rPr lang="en-US" altLang="en-US" u="sng" dirty="0">
                <a:solidFill>
                  <a:schemeClr val="accent2"/>
                </a:solidFill>
              </a:rPr>
              <a:t>Participants, Patents, and Duty to Inform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
        <p:nvSpPr>
          <p:cNvPr id="8" name="Rectangle 1027"/>
          <p:cNvSpPr txBox="1">
            <a:spLocks noChangeArrowheads="1"/>
          </p:cNvSpPr>
          <p:nvPr/>
        </p:nvSpPr>
        <p:spPr bwMode="auto">
          <a:xfrm>
            <a:off x="0" y="1340768"/>
            <a:ext cx="9144000" cy="53340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 typeface="Monotype Sorts"/>
              <a:buNone/>
            </a:pPr>
            <a:r>
              <a:rPr lang="en-US" altLang="en-US" sz="1800" kern="0" smtClean="0"/>
              <a:t>All participants in this meeting have certain obligations under the IEEE-SA Patent Policy. </a:t>
            </a:r>
          </a:p>
          <a:p>
            <a:pPr lvl="1">
              <a:buFont typeface="Arial" pitchFamily="34" charset="0"/>
              <a:buChar char="•"/>
            </a:pPr>
            <a:r>
              <a:rPr lang="en-US" altLang="en-US" sz="1800" b="1" kern="0" smtClean="0">
                <a:solidFill>
                  <a:srgbClr val="003399"/>
                </a:solidFill>
              </a:rPr>
              <a:t>Participants [Note: </a:t>
            </a:r>
            <a:r>
              <a:rPr lang="en-GB" altLang="en-US" sz="1800" b="1" kern="0" smtClean="0">
                <a:solidFill>
                  <a:srgbClr val="003399"/>
                </a:solidFill>
              </a:rPr>
              <a:t>Quoted text excerpted from IEEE-SA Standards Board Bylaws subclause 6.2</a:t>
            </a:r>
            <a:r>
              <a:rPr lang="en-US" altLang="en-US" sz="1800" b="1" kern="0" smtClean="0">
                <a:solidFill>
                  <a:srgbClr val="003399"/>
                </a:solidFill>
              </a:rPr>
              <a:t>]:</a:t>
            </a:r>
          </a:p>
          <a:p>
            <a:pPr lvl="2">
              <a:buFont typeface="Arial" pitchFamily="34" charset="0"/>
              <a:buChar char="•"/>
            </a:pPr>
            <a:r>
              <a:rPr lang="en-US" altLang="en-US" sz="1800" b="1" kern="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800" kern="0" smtClean="0"/>
          </a:p>
          <a:p>
            <a:pPr lvl="2">
              <a:buFont typeface="Arial" pitchFamily="34" charset="0"/>
              <a:buChar char="•"/>
            </a:pPr>
            <a:r>
              <a:rPr lang="en-US" altLang="en-US" sz="1800" b="1" kern="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kern="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kern="0" smtClean="0">
                <a:solidFill>
                  <a:srgbClr val="003399"/>
                </a:solidFill>
              </a:rPr>
              <a:t>Early identification of holders of potential Essential Patent Claims is strongly encouraged</a:t>
            </a:r>
          </a:p>
          <a:p>
            <a:pPr lvl="1">
              <a:buFont typeface="Arial" pitchFamily="34" charset="0"/>
              <a:buChar char="•"/>
            </a:pPr>
            <a:r>
              <a:rPr lang="en-US" altLang="en-US" sz="1800" b="1" kern="0" smtClean="0">
                <a:solidFill>
                  <a:srgbClr val="003399"/>
                </a:solidFill>
              </a:rPr>
              <a:t>No duty to perform a patent search</a:t>
            </a:r>
            <a:endParaRPr lang="en-US" altLang="en-US" sz="1800" kern="0" dirty="0"/>
          </a:p>
        </p:txBody>
      </p:sp>
    </p:spTree>
    <p:extLst>
      <p:ext uri="{BB962C8B-B14F-4D97-AF65-F5344CB8AC3E}">
        <p14:creationId xmlns:p14="http://schemas.microsoft.com/office/powerpoint/2010/main" val="2553562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accent2"/>
                </a:solidFill>
              </a:rPr>
              <a:t>Patent Related Links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
        <p:nvSpPr>
          <p:cNvPr id="9" name="Rectangle 3"/>
          <p:cNvSpPr txBox="1">
            <a:spLocks noChangeArrowheads="1"/>
          </p:cNvSpPr>
          <p:nvPr/>
        </p:nvSpPr>
        <p:spPr bwMode="auto">
          <a:xfrm>
            <a:off x="-19127" y="1506605"/>
            <a:ext cx="8991600" cy="38862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lnSpc>
                <a:spcPct val="90000"/>
              </a:lnSpc>
              <a:buFont typeface="Monotype Sorts"/>
              <a:buNone/>
            </a:pPr>
            <a:r>
              <a:rPr lang="en-US" sz="1800" kern="0" dirty="0" smtClean="0">
                <a:cs typeface="Times New Roman" pitchFamily="18" charset="0"/>
              </a:rPr>
              <a:t>	</a:t>
            </a:r>
            <a:r>
              <a:rPr lang="en-US" altLang="en-US" sz="2400" kern="0" dirty="0" smtClean="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kern="0" dirty="0" smtClean="0">
                <a:solidFill>
                  <a:schemeClr val="accent6">
                    <a:lumMod val="75000"/>
                  </a:schemeClr>
                </a:solidFill>
              </a:rPr>
              <a:t>		IEEE-SA Standards Boards Bylaws</a:t>
            </a:r>
          </a:p>
          <a:p>
            <a:pPr lvl="1">
              <a:lnSpc>
                <a:spcPct val="90000"/>
              </a:lnSpc>
              <a:buFont typeface="Monotype Sorts"/>
              <a:buNone/>
            </a:pPr>
            <a:r>
              <a:rPr lang="en-US" altLang="en-US" sz="2100" kern="0" dirty="0" smtClean="0">
                <a:solidFill>
                  <a:schemeClr val="accent6">
                    <a:lumMod val="75000"/>
                  </a:schemeClr>
                </a:solidFill>
              </a:rPr>
              <a:t>		</a:t>
            </a:r>
            <a:r>
              <a:rPr lang="en-US" altLang="en-US" sz="2100" i="1" kern="0" dirty="0" smtClean="0">
                <a:solidFill>
                  <a:schemeClr val="accent6">
                    <a:lumMod val="75000"/>
                  </a:schemeClr>
                </a:solidFill>
                <a:hlinkClick r:id="rId2"/>
              </a:rPr>
              <a:t>http://standards.ieee.org/develop/policies/bylaws/sect6-7.html#6</a:t>
            </a:r>
            <a:r>
              <a:rPr lang="en-US" altLang="en-US" sz="2100" i="1" kern="0" dirty="0" smtClean="0">
                <a:solidFill>
                  <a:schemeClr val="accent6">
                    <a:lumMod val="75000"/>
                  </a:schemeClr>
                </a:solidFill>
              </a:rPr>
              <a:t> </a:t>
            </a:r>
          </a:p>
          <a:p>
            <a:pPr lvl="1">
              <a:lnSpc>
                <a:spcPct val="90000"/>
              </a:lnSpc>
              <a:buFont typeface="Monotype Sorts"/>
              <a:buNone/>
            </a:pPr>
            <a:r>
              <a:rPr lang="en-GB" altLang="en-US" sz="2400" kern="0" dirty="0" smtClean="0">
                <a:solidFill>
                  <a:schemeClr val="accent6">
                    <a:lumMod val="75000"/>
                  </a:schemeClr>
                </a:solidFill>
              </a:rPr>
              <a:t>		IEEE-SA Standards Board Operations Manual</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3"/>
              </a:rPr>
              <a:t>http://standards.ieee.org/develop/policies/opman/sect6.html#6.3</a:t>
            </a:r>
            <a:r>
              <a:rPr lang="en-US" altLang="en-US" sz="2100" i="1" kern="0" dirty="0" smtClean="0">
                <a:solidFill>
                  <a:schemeClr val="accent6">
                    <a:lumMod val="75000"/>
                  </a:schemeClr>
                </a:solidFill>
              </a:rPr>
              <a:t> </a:t>
            </a:r>
            <a:endParaRPr lang="en-US" altLang="en-US" sz="2400" kern="0" dirty="0" smtClean="0">
              <a:solidFill>
                <a:schemeClr val="accent6">
                  <a:lumMod val="75000"/>
                </a:schemeClr>
              </a:solidFill>
            </a:endParaRP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Material about the patent policy is available at</a:t>
            </a:r>
            <a:r>
              <a:rPr lang="en-US" altLang="en-US" sz="2400" kern="0" dirty="0" smtClean="0">
                <a:solidFill>
                  <a:schemeClr val="accent6">
                    <a:lumMod val="75000"/>
                  </a:schemeClr>
                </a:solidFill>
              </a:rPr>
              <a:t> </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4"/>
              </a:rPr>
              <a:t>http://standards.ieee.org/about/sasb/patcom/materials.html</a:t>
            </a:r>
            <a:r>
              <a:rPr lang="en-US" altLang="en-US" sz="2100" i="1" kern="0" dirty="0" smtClean="0">
                <a:solidFill>
                  <a:schemeClr val="accent6">
                    <a:lumMod val="75000"/>
                  </a:schemeClr>
                </a:solidFill>
              </a:rPr>
              <a:t> </a:t>
            </a:r>
            <a:endParaRPr lang="en-US" altLang="en-US" sz="2100" i="1" kern="0" dirty="0">
              <a:solidFill>
                <a:schemeClr val="accent6">
                  <a:lumMod val="75000"/>
                </a:schemeClr>
              </a:solidFill>
            </a:endParaRPr>
          </a:p>
        </p:txBody>
      </p:sp>
      <p:sp>
        <p:nvSpPr>
          <p:cNvPr id="10" name="Rectangle 7"/>
          <p:cNvSpPr>
            <a:spLocks noChangeArrowheads="1"/>
          </p:cNvSpPr>
          <p:nvPr/>
        </p:nvSpPr>
        <p:spPr bwMode="auto">
          <a:xfrm>
            <a:off x="685800" y="4876800"/>
            <a:ext cx="7772400" cy="1421928"/>
          </a:xfrm>
          <a:prstGeom prst="rect">
            <a:avLst/>
          </a:prstGeom>
          <a:noFill/>
          <a:ln w="9525">
            <a:noFill/>
            <a:miter lim="800000"/>
            <a:headEnd/>
            <a:tailEnd/>
          </a:ln>
        </p:spPr>
        <p:txBody>
          <a:bodyPr>
            <a:spAutoFit/>
          </a:bodyPr>
          <a:lstStyle/>
          <a:p>
            <a:r>
              <a:rPr lang="en-US" altLang="en-US" sz="1600" b="1" dirty="0">
                <a:solidFill>
                  <a:schemeClr val="accent6">
                    <a:lumMod val="75000"/>
                  </a:schemeClr>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600" b="1" dirty="0">
              <a:solidFill>
                <a:schemeClr val="accent6">
                  <a:lumMod val="75000"/>
                </a:schemeClr>
              </a:solidFill>
            </a:endParaRPr>
          </a:p>
          <a:p>
            <a:pPr algn="ctr">
              <a:lnSpc>
                <a:spcPct val="80000"/>
              </a:lnSpc>
              <a:buFont typeface="Monotype Sorts"/>
              <a:buNone/>
            </a:pPr>
            <a:r>
              <a:rPr lang="en-US" altLang="en-US" sz="1600" b="1" dirty="0">
                <a:solidFill>
                  <a:schemeClr val="accent6">
                    <a:lumMod val="75000"/>
                  </a:schemeClr>
                </a:solidFill>
              </a:rPr>
              <a:t>This slide set is available at </a:t>
            </a:r>
            <a:r>
              <a:rPr lang="en-US" altLang="en-US" sz="1600" b="1" dirty="0">
                <a:solidFill>
                  <a:schemeClr val="accent6">
                    <a:lumMod val="75000"/>
                  </a:schemeClr>
                </a:solidFill>
                <a:hlinkClick r:id="rId5"/>
              </a:rPr>
              <a:t>https://</a:t>
            </a:r>
            <a:r>
              <a:rPr lang="en-US" altLang="en-US" sz="1600" b="1" dirty="0" smtClean="0">
                <a:solidFill>
                  <a:schemeClr val="accent6">
                    <a:lumMod val="75000"/>
                  </a:schemeClr>
                </a:solidFill>
                <a:hlinkClick r:id="rId5"/>
              </a:rPr>
              <a:t>development.standards.ieee.org/myproject/Public/mytools/mob/slideset.ppt</a:t>
            </a:r>
            <a:r>
              <a:rPr lang="en-US" altLang="en-US" sz="1600" b="1" dirty="0" smtClean="0">
                <a:solidFill>
                  <a:schemeClr val="accent6">
                    <a:lumMod val="75000"/>
                  </a:schemeClr>
                </a:solidFill>
              </a:rPr>
              <a:t> </a:t>
            </a:r>
            <a:endParaRPr lang="en-US" altLang="en-US" sz="1600" b="1" dirty="0">
              <a:solidFill>
                <a:schemeClr val="accent6">
                  <a:lumMod val="75000"/>
                </a:schemeClr>
              </a:solidFill>
            </a:endParaRPr>
          </a:p>
        </p:txBody>
      </p:sp>
    </p:spTree>
    <p:extLst>
      <p:ext uri="{BB962C8B-B14F-4D97-AF65-F5344CB8AC3E}">
        <p14:creationId xmlns:p14="http://schemas.microsoft.com/office/powerpoint/2010/main" val="2458013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Jan. 2017</a:t>
            </a:r>
            <a:endParaRPr lang="en-GB" dirty="0"/>
          </a:p>
        </p:txBody>
      </p:sp>
      <p:sp>
        <p:nvSpPr>
          <p:cNvPr id="9" name="Rectangle 1027"/>
          <p:cNvSpPr txBox="1">
            <a:spLocks noChangeArrowheads="1"/>
          </p:cNvSpPr>
          <p:nvPr/>
        </p:nvSpPr>
        <p:spPr bwMode="auto">
          <a:xfrm>
            <a:off x="685800" y="1751013"/>
            <a:ext cx="8077200" cy="47244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altLang="en-US" sz="2800" kern="0" smtClean="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kern="0" smtClean="0">
                <a:solidFill>
                  <a:schemeClr val="accent6">
                    <a:lumMod val="75000"/>
                  </a:schemeClr>
                </a:solidFill>
              </a:rPr>
              <a:t>Either speak up now or</a:t>
            </a:r>
          </a:p>
          <a:p>
            <a:pPr lvl="1">
              <a:buFont typeface="Arial" pitchFamily="34" charset="0"/>
              <a:buChar char="•"/>
            </a:pPr>
            <a:r>
              <a:rPr lang="en-US" altLang="en-US" kern="0" smtClean="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kern="0" smtClean="0">
                <a:solidFill>
                  <a:schemeClr val="accent6">
                    <a:lumMod val="75000"/>
                  </a:schemeClr>
                </a:solidFill>
              </a:rPr>
              <a:t>Cause an LOA to be submitted</a:t>
            </a:r>
            <a:endParaRPr lang="en-US" altLang="en-US" kern="0" dirty="0">
              <a:solidFill>
                <a:schemeClr val="accent6">
                  <a:lumMod val="75000"/>
                </a:schemeClr>
              </a:solidFill>
            </a:endParaRPr>
          </a:p>
        </p:txBody>
      </p:sp>
    </p:spTree>
    <p:extLst>
      <p:ext uri="{BB962C8B-B14F-4D97-AF65-F5344CB8AC3E}">
        <p14:creationId xmlns:p14="http://schemas.microsoft.com/office/powerpoint/2010/main" val="160228618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58021</TotalTime>
  <Words>3545</Words>
  <Application>Microsoft Office PowerPoint</Application>
  <PresentationFormat>On-screen Show (4:3)</PresentationFormat>
  <Paragraphs>905</Paragraphs>
  <Slides>63</Slides>
  <Notes>9</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63</vt:i4>
      </vt:variant>
    </vt:vector>
  </HeadingPairs>
  <TitlesOfParts>
    <vt:vector size="76" baseType="lpstr">
      <vt:lpstr>Arial Unicode MS</vt:lpstr>
      <vt:lpstr>MS Gothic</vt:lpstr>
      <vt:lpstr>MS PGothic</vt:lpstr>
      <vt:lpstr>Arial</vt:lpstr>
      <vt:lpstr>DejaVu Sans</vt:lpstr>
      <vt:lpstr>Intel Clear</vt:lpstr>
      <vt:lpstr>Intel Clear Light</vt:lpstr>
      <vt:lpstr>Monotype Sorts</vt:lpstr>
      <vt:lpstr>Times</vt:lpstr>
      <vt:lpstr>Times New Roman</vt:lpstr>
      <vt:lpstr>Wingdings</vt:lpstr>
      <vt:lpstr>Office Theme</vt:lpstr>
      <vt:lpstr>Document</vt:lpstr>
      <vt:lpstr>TGaz Next Generation Positioning  January Meeting Agenda</vt:lpstr>
      <vt:lpstr>IEEE 802.11 Task Group AZ Next Generation Positioning </vt:lpstr>
      <vt:lpstr>Abstract</vt:lpstr>
      <vt:lpstr>Attendance, Voting &amp; Document Status</vt:lpstr>
      <vt:lpstr>Logistics</vt:lpstr>
      <vt:lpstr>Patent Policy</vt:lpstr>
      <vt:lpstr>Participants, Patents, and Duty to Inform</vt:lpstr>
      <vt:lpstr>Patent Related Links</vt:lpstr>
      <vt:lpstr>Call for Potentially Essential Patents</vt:lpstr>
      <vt:lpstr>Other Guidelines for IEEE WG Meetings</vt:lpstr>
      <vt:lpstr>Participation in IEEE 802 Meetings</vt:lpstr>
      <vt:lpstr>802 Ground rules </vt:lpstr>
      <vt:lpstr>IEEE-SA policy documents</vt:lpstr>
      <vt:lpstr>PowerPoint Presentation</vt:lpstr>
      <vt:lpstr>PowerPoint Presentation</vt:lpstr>
      <vt:lpstr>TGaz Schedule at a glance</vt:lpstr>
      <vt:lpstr>Agenda for the Week</vt:lpstr>
      <vt:lpstr>Submission List for the week</vt:lpstr>
      <vt:lpstr>PowerPoint Presentation</vt:lpstr>
      <vt:lpstr>Meeting Slot # 1 discussion items</vt:lpstr>
      <vt:lpstr>Submission order – Slot 1</vt:lpstr>
      <vt:lpstr>Approval of previous meeting minutes</vt:lpstr>
      <vt:lpstr>Presentations</vt:lpstr>
      <vt:lpstr>Attendance reminder</vt:lpstr>
      <vt:lpstr>Recess</vt:lpstr>
      <vt:lpstr>PowerPoint Presentation</vt:lpstr>
      <vt:lpstr>Meeting Slot # 2 discussion items</vt:lpstr>
      <vt:lpstr>Submission order – Slot 2</vt:lpstr>
      <vt:lpstr>Presentations</vt:lpstr>
      <vt:lpstr>Reminder to do attendance</vt:lpstr>
      <vt:lpstr>Recess</vt:lpstr>
      <vt:lpstr>PowerPoint Presentation</vt:lpstr>
      <vt:lpstr>Meeting Slot # 3 discussion items</vt:lpstr>
      <vt:lpstr>Submission order – Slot 3</vt:lpstr>
      <vt:lpstr>Activity timelines post the July meeting</vt:lpstr>
      <vt:lpstr>Proposed Activity Timelines For TG Consideration</vt:lpstr>
      <vt:lpstr>What Constitutes D0.1</vt:lpstr>
      <vt:lpstr>TGaz D0.1</vt:lpstr>
      <vt:lpstr>TG Timelines Approval</vt:lpstr>
      <vt:lpstr>Goals for the March Meeting </vt:lpstr>
      <vt:lpstr>Teleconference Schedule</vt:lpstr>
      <vt:lpstr>Reminder to do attendance</vt:lpstr>
      <vt:lpstr>AOB?</vt:lpstr>
      <vt:lpstr>Adjourn</vt:lpstr>
      <vt:lpstr>Proposed Activity Timelines For TG Consideration</vt:lpstr>
      <vt:lpstr>PowerPoint Presentation</vt:lpstr>
      <vt:lpstr>Previously: Review TGaz Timeline progress (Nov.)</vt:lpstr>
      <vt:lpstr>Historical timelines data</vt:lpstr>
      <vt:lpstr>Historical performance data</vt:lpstr>
      <vt:lpstr>TG Historical performance data</vt:lpstr>
      <vt:lpstr>Approval of Telecon Minutes</vt:lpstr>
      <vt:lpstr>Motion # X</vt:lpstr>
      <vt:lpstr>Motions and strawpolls as needed</vt:lpstr>
      <vt:lpstr>Motion to Release Liaison</vt:lpstr>
      <vt:lpstr>Motion to Release Liaison</vt:lpstr>
      <vt:lpstr>Strawpoll#1</vt:lpstr>
      <vt:lpstr>Motions on submission xxx</vt:lpstr>
      <vt:lpstr>Strawpoll#1 submission XYZ</vt:lpstr>
      <vt:lpstr>802.11 Template Instructions 1/4</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Jan. Meeting Agenda</dc:title>
  <dc:creator>Segev, Jonathan</dc:creator>
  <cp:keywords>CTPClassification=CTP_PUBLIC:VisualMarkings=</cp:keywords>
  <cp:lastModifiedBy>Segev, Jonathan</cp:lastModifiedBy>
  <cp:revision>502</cp:revision>
  <cp:lastPrinted>1601-01-01T00:00:00Z</cp:lastPrinted>
  <dcterms:created xsi:type="dcterms:W3CDTF">2015-08-09T12:22:17Z</dcterms:created>
  <dcterms:modified xsi:type="dcterms:W3CDTF">2017-01-20T13:26:17Z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df89bb81-2c08-4f6d-93c4-33cb7c56123a</vt:lpwstr>
  </property>
  <property fmtid="{D5CDD505-2E9C-101B-9397-08002B2CF9AE}" pid="3" name="CTP_TimeStamp">
    <vt:lpwstr>2017-01-04 09:02:06Z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ies>
</file>