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429"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11" r:id="rId27"/>
    <p:sldId id="412" r:id="rId28"/>
    <p:sldId id="440" r:id="rId29"/>
    <p:sldId id="441" r:id="rId30"/>
    <p:sldId id="442" r:id="rId31"/>
    <p:sldId id="443" r:id="rId32"/>
    <p:sldId id="408" r:id="rId33"/>
    <p:sldId id="409" r:id="rId34"/>
    <p:sldId id="410" r:id="rId35"/>
    <p:sldId id="439" r:id="rId36"/>
    <p:sldId id="413" r:id="rId37"/>
    <p:sldId id="414" r:id="rId38"/>
    <p:sldId id="415" r:id="rId39"/>
    <p:sldId id="416" r:id="rId40"/>
    <p:sldId id="417" r:id="rId41"/>
    <p:sldId id="418" r:id="rId42"/>
    <p:sldId id="424" r:id="rId43"/>
    <p:sldId id="432" r:id="rId44"/>
    <p:sldId id="425" r:id="rId45"/>
    <p:sldId id="448" r:id="rId46"/>
    <p:sldId id="449" r:id="rId47"/>
    <p:sldId id="426" r:id="rId48"/>
    <p:sldId id="427" r:id="rId49"/>
    <p:sldId id="428" r:id="rId50"/>
    <p:sldId id="419" r:id="rId51"/>
    <p:sldId id="420" r:id="rId52"/>
    <p:sldId id="421" r:id="rId53"/>
    <p:sldId id="422" r:id="rId54"/>
    <p:sldId id="4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89"/>
            <p14:sldId id="390"/>
            <p14:sldId id="391"/>
            <p14:sldId id="392"/>
            <p14:sldId id="393"/>
            <p14:sldId id="394"/>
            <p14:sldId id="395"/>
            <p14:sldId id="396"/>
          </p14:sldIdLst>
        </p14:section>
        <p14:section name="Slot #1" id="{8011746D-81A9-49E2-ACB8-98A4477292B3}">
          <p14:sldIdLst>
            <p14:sldId id="397"/>
            <p14:sldId id="398"/>
            <p14:sldId id="399"/>
            <p14:sldId id="400"/>
            <p14:sldId id="401"/>
            <p14:sldId id="402"/>
            <p14:sldId id="403"/>
          </p14:sldIdLst>
        </p14:section>
        <p14:section name="Slot#2" id="{D9FDAC3C-59EC-4F24-A258-990E5A99524B}">
          <p14:sldIdLst>
            <p14:sldId id="404"/>
            <p14:sldId id="405"/>
            <p14:sldId id="406"/>
            <p14:sldId id="407"/>
            <p14:sldId id="411"/>
            <p14:sldId id="412"/>
          </p14:sldIdLst>
        </p14:section>
        <p14:section name="Slot#3" id="{672E29FE-B76C-49B6-9C6F-695967E7C4EC}">
          <p14:sldIdLst>
            <p14:sldId id="440"/>
            <p14:sldId id="441"/>
            <p14:sldId id="442"/>
            <p14:sldId id="443"/>
            <p14:sldId id="408"/>
            <p14:sldId id="409"/>
            <p14:sldId id="410"/>
            <p14:sldId id="439"/>
            <p14:sldId id="413"/>
            <p14:sldId id="414"/>
          </p14:sldIdLst>
        </p14:section>
        <p14:section name="Backup" id="{9FBC3677-2CD2-4DE4-B71A-F5EAB5A48DDF}">
          <p14:sldIdLst>
            <p14:sldId id="415"/>
            <p14:sldId id="416"/>
            <p14:sldId id="417"/>
            <p14:sldId id="418"/>
          </p14:sldIdLst>
        </p14:section>
        <p14:section name="Motions' templates" id="{A00CE131-3A42-486E-8953-DA2CA69571D8}">
          <p14:sldIdLst>
            <p14:sldId id="424"/>
            <p14:sldId id="432"/>
            <p14:sldId id="425"/>
            <p14:sldId id="448"/>
            <p14:sldId id="449"/>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4" autoAdjust="0"/>
    <p:restoredTop sz="95179" autoAdjust="0"/>
  </p:normalViewPr>
  <p:slideViewPr>
    <p:cSldViewPr>
      <p:cViewPr varScale="1">
        <p:scale>
          <a:sx n="71" d="100"/>
          <a:sy n="71" d="100"/>
        </p:scale>
        <p:origin x="1134" y="6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62" d="100"/>
          <a:sy n="62" d="100"/>
        </p:scale>
        <p:origin x="26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1647792624"/>
        <c:axId val="1647792232"/>
        <c:axId val="0"/>
      </c:bar3DChart>
      <c:catAx>
        <c:axId val="164779262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1647792232"/>
        <c:crosses val="autoZero"/>
        <c:auto val="1"/>
        <c:lblAlgn val="ctr"/>
        <c:lblOffset val="100"/>
        <c:tickLblSkip val="3"/>
        <c:tickMarkSkip val="1"/>
        <c:noMultiLvlLbl val="0"/>
      </c:catAx>
      <c:valAx>
        <c:axId val="164779223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1647792624"/>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2017</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32512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355431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38775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 2017</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 2017</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802.11-16/1599r0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January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2016-12-11</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Jan. 2017</a:t>
            </a:r>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81" name="Document" r:id="rId5" imgW="8235535" imgH="2529304" progId="Word.Document.8">
                  <p:embed/>
                </p:oleObj>
              </mc:Choice>
              <mc:Fallback>
                <p:oleObj name="Document" r:id="rId5" imgW="8235535" imgH="2529304" progId="Word.Document.8">
                  <p:embed/>
                  <p:pic>
                    <p:nvPicPr>
                      <p:cNvPr id="0" name="Picture 3"/>
                      <p:cNvPicPr>
                        <a:picLocks noChangeAspect="1" noChangeArrowheads="1"/>
                      </p:cNvPicPr>
                      <p:nvPr/>
                    </p:nvPicPr>
                    <p:blipFill>
                      <a:blip r:embed="rId6"/>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6022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981200"/>
            <a:ext cx="8856984" cy="4113213"/>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maybe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5955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0401101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(11-16-1563r2).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a:t>Schedule 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5719849"/>
              </p:ext>
            </p:extLst>
          </p:nvPr>
        </p:nvGraphicFramePr>
        <p:xfrm>
          <a:off x="380206" y="1751013"/>
          <a:ext cx="8458200" cy="4416782"/>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Jan.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11-16-1563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Naveen Kakani</a:t>
                      </a:r>
                    </a:p>
                  </a:txBody>
                  <a:tcPr marT="45712" marB="45712"/>
                </a:tc>
                <a:tc>
                  <a:txBody>
                    <a:bodyPr/>
                    <a:lstStyle/>
                    <a:p>
                      <a:r>
                        <a:rPr lang="en-US" sz="1400" dirty="0" smtClean="0"/>
                        <a:t>Nov.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804477"/>
              </p:ext>
            </p:extLst>
          </p:nvPr>
        </p:nvGraphicFramePr>
        <p:xfrm>
          <a:off x="323528" y="1916832"/>
          <a:ext cx="8424935" cy="115944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11-16-1563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Naveen Kakani</a:t>
                      </a:r>
                    </a:p>
                  </a:txBody>
                  <a:tcPr marT="45712" marB="45712"/>
                </a:tc>
                <a:tc>
                  <a:txBody>
                    <a:bodyPr/>
                    <a:lstStyle/>
                    <a:p>
                      <a:r>
                        <a:rPr lang="en-US" sz="1400" dirty="0" smtClean="0"/>
                        <a:t>Nov.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11-16/1563r2 “</a:t>
            </a:r>
            <a:r>
              <a:rPr lang="en-US" dirty="0"/>
              <a:t>Meeting Minutes November 2016 Session</a:t>
            </a:r>
            <a:r>
              <a:rPr lang="en-US" b="0" dirty="0" smtClean="0"/>
              <a:t>” </a:t>
            </a:r>
            <a:r>
              <a:rPr lang="en-US" b="0" dirty="0"/>
              <a:t>posted to Mentor </a:t>
            </a:r>
            <a:r>
              <a:rPr lang="en-US" b="0" dirty="0" smtClean="0"/>
              <a:t>on Nov. 23</a:t>
            </a:r>
            <a:r>
              <a:rPr lang="en-US" b="0" baseline="30000" dirty="0" smtClean="0"/>
              <a:t>rd</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11-16/1563r2 as </a:t>
            </a:r>
            <a:r>
              <a:rPr lang="en-US" b="0" dirty="0" err="1" smtClean="0"/>
              <a:t>TGaz</a:t>
            </a:r>
            <a:r>
              <a:rPr lang="en-US" b="0" dirty="0" smtClean="0"/>
              <a:t> </a:t>
            </a:r>
            <a:r>
              <a:rPr lang="en-US" b="0" dirty="0"/>
              <a:t>meeting minutes for the </a:t>
            </a:r>
            <a:r>
              <a:rPr lang="en-US" b="0" dirty="0" smtClean="0"/>
              <a:t>Nov.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Atlanta, GA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Jan. 15</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-20</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p>
          <a:p>
            <a:pPr algn="ctr">
              <a:lnSpc>
                <a:spcPct val="90000"/>
              </a:lnSpc>
              <a:buFontTx/>
              <a:buNone/>
            </a:pPr>
            <a:r>
              <a:rPr lang="en-US" altLang="en-US" sz="2000" dirty="0" smtClean="0">
                <a:cs typeface="Times New Roman" panose="02020603050405020304" pitchFamily="18" charset="0"/>
              </a:rPr>
              <a:t>Technical 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14063912"/>
              </p:ext>
            </p:extLst>
          </p:nvPr>
        </p:nvGraphicFramePr>
        <p:xfrm>
          <a:off x="656785" y="2420888"/>
          <a:ext cx="7772404" cy="2570224"/>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strike="sngStrike" dirty="0"/>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sngStrike"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3600" dirty="0"/>
              <a:t>Meeting Slot </a:t>
            </a:r>
            <a:r>
              <a:rPr lang="en-US" altLang="en-US" sz="3600" dirty="0" smtClean="0"/>
              <a:t>#3</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255726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58201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 Atlanta, GA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7155736"/>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02729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910419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22540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Feb. 1</a:t>
            </a:r>
            <a:r>
              <a:rPr lang="en-US" altLang="en-US" baseline="30000" dirty="0" smtClean="0"/>
              <a:t>st</a:t>
            </a:r>
            <a:r>
              <a:rPr lang="en-US" altLang="en-US" dirty="0" smtClean="0"/>
              <a:t> (Wed.)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a:t>
            </a:r>
            <a:r>
              <a:rPr lang="en-US" dirty="0" smtClean="0"/>
              <a:t>11-16-1535-01-00az-response-to-RAN4-liaison-on-RTT-accuracy.doc </a:t>
            </a:r>
            <a:r>
              <a:rPr lang="en-US" dirty="0"/>
              <a:t>as the IEEE 802.11 response to </a:t>
            </a:r>
            <a:r>
              <a:rPr lang="en-US" dirty="0" smtClean="0"/>
              <a:t>3GPP RAN 4 request for RTT accuracy and </a:t>
            </a:r>
            <a:r>
              <a:rPr lang="en-US" dirty="0"/>
              <a:t>grant the 802.11 chair editorial </a:t>
            </a:r>
            <a:r>
              <a:rPr lang="en-US" dirty="0" smtClean="0"/>
              <a:t>license. </a:t>
            </a:r>
            <a:endParaRPr lang="en-US" dirty="0"/>
          </a:p>
          <a:p>
            <a:endParaRPr lang="en-US" dirty="0" smtClean="0"/>
          </a:p>
          <a:p>
            <a:r>
              <a:rPr lang="en-US" dirty="0" smtClean="0"/>
              <a:t>Moved:</a:t>
            </a:r>
            <a:endParaRPr lang="en-US" dirty="0"/>
          </a:p>
          <a:p>
            <a:r>
              <a:rPr lang="en-US" dirty="0" smtClean="0"/>
              <a:t>2nd: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250827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r>
              <a:rPr lang="en-US" dirty="0"/>
              <a:t>Approve document “</a:t>
            </a:r>
            <a:r>
              <a:rPr lang="fr-FR" dirty="0"/>
              <a:t>11-16-xxx-yy-00XYZ" as the IEEE 802.11 </a:t>
            </a:r>
            <a:r>
              <a:rPr lang="fr-FR" dirty="0" err="1"/>
              <a:t>response</a:t>
            </a:r>
            <a:r>
              <a:rPr lang="fr-FR" dirty="0"/>
              <a:t> to ATIS ELOC TF </a:t>
            </a:r>
            <a:r>
              <a:rPr lang="fr-FR" dirty="0" err="1"/>
              <a:t>request</a:t>
            </a:r>
            <a:r>
              <a:rPr lang="fr-FR" dirty="0"/>
              <a:t> and </a:t>
            </a:r>
            <a:r>
              <a:rPr lang="fr-FR" dirty="0" err="1"/>
              <a:t>grant</a:t>
            </a:r>
            <a:r>
              <a:rPr lang="fr-FR" dirty="0"/>
              <a:t> the 802.11 chair </a:t>
            </a:r>
            <a:r>
              <a:rPr lang="fr-FR" dirty="0" err="1"/>
              <a:t>editorial</a:t>
            </a:r>
            <a:r>
              <a:rPr lang="fr-FR" dirty="0"/>
              <a:t> licence. </a:t>
            </a:r>
          </a:p>
          <a:p>
            <a:r>
              <a:rPr lang="fr-FR" dirty="0" err="1"/>
              <a:t>Moved</a:t>
            </a:r>
            <a:r>
              <a:rPr lang="fr-FR" dirty="0"/>
              <a:t>: </a:t>
            </a:r>
            <a:r>
              <a:rPr lang="fr-FR" dirty="0" err="1"/>
              <a:t>Ganesh</a:t>
            </a:r>
            <a:r>
              <a:rPr lang="fr-FR" dirty="0"/>
              <a:t> </a:t>
            </a:r>
            <a:r>
              <a:rPr lang="fr-FR" dirty="0" err="1"/>
              <a:t>Venkatesan</a:t>
            </a:r>
            <a:endParaRPr lang="fr-FR" dirty="0"/>
          </a:p>
          <a:p>
            <a:endParaRPr lang="fr-FR" dirty="0"/>
          </a:p>
          <a:p>
            <a:r>
              <a:rPr lang="fr-FR" dirty="0"/>
              <a:t>2</a:t>
            </a:r>
            <a:r>
              <a:rPr lang="fr-FR" baseline="30000" dirty="0"/>
              <a:t>nd</a:t>
            </a:r>
            <a:r>
              <a:rPr lang="fr-FR" dirty="0"/>
              <a:t>: Peter </a:t>
            </a:r>
            <a:r>
              <a:rPr lang="fr-FR" dirty="0" err="1"/>
              <a:t>Ecclesine</a:t>
            </a:r>
            <a:r>
              <a:rPr lang="fr-FR" dirty="0"/>
              <a:t> </a:t>
            </a:r>
          </a:p>
          <a:p>
            <a:r>
              <a:rPr lang="fr-FR" dirty="0" err="1"/>
              <a:t>Approved</a:t>
            </a:r>
            <a:r>
              <a:rPr lang="fr-FR" dirty="0"/>
              <a:t> </a:t>
            </a:r>
            <a:r>
              <a:rPr lang="fr-FR" dirty="0" err="1"/>
              <a:t>unanimous</a:t>
            </a:r>
            <a:r>
              <a:rPr lang="fr-FR" dirty="0"/>
              <a:t>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651208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0" y="1483667"/>
            <a:ext cx="9144000" cy="4825653"/>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smtClean="0">
                <a:solidFill>
                  <a:schemeClr val="accent2"/>
                </a:solidFill>
              </a:rPr>
              <a:t>maybe </a:t>
            </a:r>
            <a:r>
              <a:rPr lang="en-US" altLang="en-US" sz="1400" dirty="0">
                <a:solidFill>
                  <a:schemeClr val="accent2"/>
                </a:solidFill>
              </a:rPr>
              <a:t>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smtClean="0">
                <a:solidFill>
                  <a:schemeClr val="accent2"/>
                </a:solidFill>
              </a:rPr>
              <a:t>maybe </a:t>
            </a:r>
            <a:r>
              <a:rPr lang="en-US" altLang="en-US" sz="1400" dirty="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a:solidFill>
                  <a:schemeClr val="accent2"/>
                </a:solidFill>
              </a:rPr>
              <a:t>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26844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9036496"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55356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2054226"/>
            <a:ext cx="9144000" cy="4040187"/>
          </a:xfrm>
        </p:spPr>
        <p:txBody>
          <a:bodyPr/>
          <a:lstStyle/>
          <a:p>
            <a:pPr lvl="1">
              <a:lnSpc>
                <a:spcPct val="90000"/>
              </a:lnSpc>
              <a:spcBef>
                <a:spcPct val="20000"/>
              </a:spcBef>
              <a:defRPr/>
            </a:pPr>
            <a:r>
              <a:rPr lang="en-US" altLang="en-US" dirty="0">
                <a:cs typeface="Times New Roman" pitchFamily="18" charset="0"/>
              </a:rPr>
              <a:t>	</a:t>
            </a:r>
            <a:r>
              <a:rPr lang="en-US" altLang="en-US"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dirty="0">
                <a:solidFill>
                  <a:schemeClr val="accent2">
                    <a:lumMod val="75000"/>
                  </a:schemeClr>
                </a:solidFill>
              </a:rPr>
              <a:t>		IEEE-SA Standards Boards Bylaws</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2"/>
              </a:rPr>
              <a:t>http://</a:t>
            </a:r>
            <a:r>
              <a:rPr lang="en-US" altLang="en-US" i="1" dirty="0" smtClean="0">
                <a:solidFill>
                  <a:schemeClr val="accent2">
                    <a:lumMod val="75000"/>
                  </a:schemeClr>
                </a:solidFill>
                <a:hlinkClick r:id="rId2"/>
              </a:rPr>
              <a:t>standards.ieee.org/develop/policies/bylaws/sect6-7.html#6</a:t>
            </a:r>
            <a:r>
              <a:rPr lang="en-US" altLang="en-US" i="1" dirty="0" smtClean="0">
                <a:solidFill>
                  <a:schemeClr val="accent2">
                    <a:lumMod val="75000"/>
                  </a:schemeClr>
                </a:solidFill>
              </a:rPr>
              <a:t> </a:t>
            </a:r>
            <a:endParaRPr lang="en-US" altLang="en-US" i="1" dirty="0">
              <a:solidFill>
                <a:schemeClr val="accent2">
                  <a:lumMod val="75000"/>
                </a:schemeClr>
              </a:solidFill>
            </a:endParaRPr>
          </a:p>
          <a:p>
            <a:pPr lvl="1">
              <a:lnSpc>
                <a:spcPct val="90000"/>
              </a:lnSpc>
              <a:spcBef>
                <a:spcPct val="20000"/>
              </a:spcBef>
              <a:defRPr/>
            </a:pPr>
            <a:r>
              <a:rPr lang="en-GB" altLang="en-US" dirty="0">
                <a:solidFill>
                  <a:schemeClr val="accent2">
                    <a:lumMod val="75000"/>
                  </a:schemeClr>
                </a:solidFill>
              </a:rPr>
              <a:t>		IEEE-SA Standards Board Operations Manual</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3"/>
              </a:rPr>
              <a:t>http://</a:t>
            </a:r>
            <a:r>
              <a:rPr lang="en-US" altLang="en-US" i="1" dirty="0" smtClean="0">
                <a:solidFill>
                  <a:schemeClr val="accent2">
                    <a:lumMod val="75000"/>
                  </a:schemeClr>
                </a:solidFill>
                <a:hlinkClick r:id="rId3"/>
              </a:rPr>
              <a:t>standards.ieee.org/develop/policies/opman/sect6.html#6.3</a:t>
            </a:r>
            <a:r>
              <a:rPr lang="en-US" altLang="en-US" i="1" dirty="0" smtClean="0">
                <a:solidFill>
                  <a:schemeClr val="accent2">
                    <a:lumMod val="75000"/>
                  </a:schemeClr>
                </a:solidFill>
              </a:rPr>
              <a:t> </a:t>
            </a:r>
            <a:endParaRPr lang="en-US" altLang="en-US" dirty="0">
              <a:solidFill>
                <a:schemeClr val="accent2">
                  <a:lumMod val="75000"/>
                </a:schemeClr>
              </a:solidFill>
            </a:endParaRPr>
          </a:p>
          <a:p>
            <a:pPr lvl="1">
              <a:lnSpc>
                <a:spcPct val="90000"/>
              </a:lnSpc>
              <a:spcBef>
                <a:spcPct val="20000"/>
              </a:spcBef>
              <a:defRPr/>
            </a:pPr>
            <a:r>
              <a:rPr lang="en-US" altLang="en-US" dirty="0">
                <a:solidFill>
                  <a:schemeClr val="accent2">
                    <a:lumMod val="75000"/>
                  </a:schemeClr>
                </a:solidFill>
                <a:cs typeface="Times New Roman" pitchFamily="18" charset="0"/>
              </a:rPr>
              <a:t>	Material about the patent policy is available at</a:t>
            </a:r>
            <a:r>
              <a:rPr lang="en-US" altLang="en-US" dirty="0">
                <a:solidFill>
                  <a:schemeClr val="accent2">
                    <a:lumMod val="75000"/>
                  </a:schemeClr>
                </a:solidFill>
              </a:rPr>
              <a:t> </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4"/>
              </a:rPr>
              <a:t>http://</a:t>
            </a:r>
            <a:r>
              <a:rPr lang="en-US" altLang="en-US" i="1" dirty="0" smtClean="0">
                <a:solidFill>
                  <a:schemeClr val="accent2">
                    <a:lumMod val="75000"/>
                  </a:schemeClr>
                </a:solidFill>
                <a:hlinkClick r:id="rId4"/>
              </a:rPr>
              <a:t>standards.ieee.org/about/sasb/patcom/materials.html</a:t>
            </a:r>
            <a:r>
              <a:rPr lang="en-US" altLang="en-US" i="1" dirty="0" smtClean="0">
                <a:solidFill>
                  <a:schemeClr val="accent2">
                    <a:lumMod val="75000"/>
                  </a:schemeClr>
                </a:solidFill>
              </a:rPr>
              <a:t> </a:t>
            </a:r>
            <a:endParaRPr lang="en-US" altLang="en-US" i="1" dirty="0">
              <a:solidFill>
                <a:schemeClr val="accent2">
                  <a:lumMod val="75000"/>
                </a:schemeClr>
              </a:solidFill>
            </a:endParaRP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45801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44296</TotalTime>
  <Words>2696</Words>
  <Application>Microsoft Office PowerPoint</Application>
  <PresentationFormat>On-screen Show (4:3)</PresentationFormat>
  <Paragraphs>601</Paragraphs>
  <Slides>54</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5" baseType="lpstr">
      <vt:lpstr>Arial Unicode MS</vt:lpstr>
      <vt:lpstr>MS Gothic</vt:lpstr>
      <vt:lpstr>ＭＳ Ｐゴシック</vt:lpstr>
      <vt:lpstr>ＭＳ Ｐゴシック</vt:lpstr>
      <vt:lpstr>Arial</vt:lpstr>
      <vt:lpstr>Monotype Sorts</vt:lpstr>
      <vt:lpstr>Times</vt:lpstr>
      <vt:lpstr>Times New Roman</vt:lpstr>
      <vt:lpstr>Wingdings</vt:lpstr>
      <vt:lpstr>Office Theme</vt:lpstr>
      <vt:lpstr>Document</vt:lpstr>
      <vt:lpstr>TGaz Next Generation Positioning  January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Presentations</vt:lpstr>
      <vt:lpstr>Reminder to do attendance</vt:lpstr>
      <vt:lpstr>Recess</vt:lpstr>
      <vt:lpstr>PowerPoint Presentation</vt:lpstr>
      <vt:lpstr>Meeting Slot # 3 discussion items</vt:lpstr>
      <vt:lpstr>Submission order – Slot 3</vt:lpstr>
      <vt:lpstr>Presentations</vt:lpstr>
      <vt:lpstr>Activity timelines post the July meeting</vt:lpstr>
      <vt:lpstr>Goals for the March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 # X</vt:lpstr>
      <vt:lpstr>Motions and strawpolls as needed</vt:lpstr>
      <vt:lpstr>Motion to Release Liaison</vt:lpstr>
      <vt:lpstr>Motion to Release Liaison</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Jan. Meeting Agenda</dc:title>
  <dc:creator>Segev, Jonathan</dc:creator>
  <cp:keywords>CTPClassification=CTP_PUBLIC:VisualMarkings=</cp:keywords>
  <cp:lastModifiedBy>Segev, Jonathan</cp:lastModifiedBy>
  <cp:revision>426</cp:revision>
  <cp:lastPrinted>1601-01-01T00:00:00Z</cp:lastPrinted>
  <dcterms:created xsi:type="dcterms:W3CDTF">2015-08-09T12:22:17Z</dcterms:created>
  <dcterms:modified xsi:type="dcterms:W3CDTF">2016-12-12T15:15:19Z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df89bb81-2c08-4f6d-93c4-33cb7c56123a</vt:lpwstr>
  </property>
  <property fmtid="{D5CDD505-2E9C-101B-9397-08002B2CF9AE}" pid="3" name="CTP_TimeStamp">
    <vt:lpwstr>2016-12-12 15:15:18Z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