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41"/>
  </p:notesMasterIdLst>
  <p:handoutMasterIdLst>
    <p:handoutMasterId r:id="rId142"/>
  </p:handoutMasterIdLst>
  <p:sldIdLst>
    <p:sldId id="269" r:id="rId2"/>
    <p:sldId id="278" r:id="rId3"/>
    <p:sldId id="1454" r:id="rId4"/>
    <p:sldId id="1455" r:id="rId5"/>
    <p:sldId id="358" r:id="rId6"/>
    <p:sldId id="359" r:id="rId7"/>
    <p:sldId id="1802" r:id="rId8"/>
    <p:sldId id="287" r:id="rId9"/>
    <p:sldId id="1620" r:id="rId10"/>
    <p:sldId id="344" r:id="rId11"/>
    <p:sldId id="345" r:id="rId12"/>
    <p:sldId id="1378" r:id="rId13"/>
    <p:sldId id="1423" r:id="rId14"/>
    <p:sldId id="1787" r:id="rId15"/>
    <p:sldId id="1164" r:id="rId16"/>
    <p:sldId id="1562" r:id="rId17"/>
    <p:sldId id="1101" r:id="rId18"/>
    <p:sldId id="1581" r:id="rId19"/>
    <p:sldId id="1657" r:id="rId20"/>
    <p:sldId id="1737" r:id="rId21"/>
    <p:sldId id="1648" r:id="rId22"/>
    <p:sldId id="1735" r:id="rId23"/>
    <p:sldId id="1684" r:id="rId24"/>
    <p:sldId id="1685" r:id="rId25"/>
    <p:sldId id="1686" r:id="rId26"/>
    <p:sldId id="1687" r:id="rId27"/>
    <p:sldId id="1745" r:id="rId28"/>
    <p:sldId id="1746" r:id="rId29"/>
    <p:sldId id="1747" r:id="rId30"/>
    <p:sldId id="1769" r:id="rId31"/>
    <p:sldId id="1786" r:id="rId32"/>
    <p:sldId id="1773" r:id="rId33"/>
    <p:sldId id="1689" r:id="rId34"/>
    <p:sldId id="1690" r:id="rId35"/>
    <p:sldId id="1691" r:id="rId36"/>
    <p:sldId id="1692" r:id="rId37"/>
    <p:sldId id="1804" r:id="rId38"/>
    <p:sldId id="1806" r:id="rId39"/>
    <p:sldId id="1805" r:id="rId40"/>
    <p:sldId id="1807" r:id="rId41"/>
    <p:sldId id="1808" r:id="rId42"/>
    <p:sldId id="1809" r:id="rId43"/>
    <p:sldId id="1694" r:id="rId44"/>
    <p:sldId id="1695" r:id="rId45"/>
    <p:sldId id="1810" r:id="rId46"/>
    <p:sldId id="1811" r:id="rId47"/>
    <p:sldId id="1812" r:id="rId48"/>
    <p:sldId id="1813" r:id="rId49"/>
    <p:sldId id="1814" r:id="rId50"/>
    <p:sldId id="1815" r:id="rId51"/>
    <p:sldId id="1696" r:id="rId52"/>
    <p:sldId id="1697" r:id="rId53"/>
    <p:sldId id="1816" r:id="rId54"/>
    <p:sldId id="1817" r:id="rId55"/>
    <p:sldId id="1818" r:id="rId56"/>
    <p:sldId id="1819" r:id="rId57"/>
    <p:sldId id="1820" r:id="rId58"/>
    <p:sldId id="1821" r:id="rId59"/>
    <p:sldId id="1716" r:id="rId60"/>
    <p:sldId id="1717" r:id="rId61"/>
    <p:sldId id="1718" r:id="rId62"/>
    <p:sldId id="1688" r:id="rId63"/>
    <p:sldId id="1702" r:id="rId64"/>
    <p:sldId id="1703" r:id="rId65"/>
    <p:sldId id="1704" r:id="rId66"/>
    <p:sldId id="1791" r:id="rId67"/>
    <p:sldId id="1705" r:id="rId68"/>
    <p:sldId id="1706" r:id="rId69"/>
    <p:sldId id="1707" r:id="rId70"/>
    <p:sldId id="1708" r:id="rId71"/>
    <p:sldId id="1709" r:id="rId72"/>
    <p:sldId id="1710" r:id="rId73"/>
    <p:sldId id="1790" r:id="rId74"/>
    <p:sldId id="1698" r:id="rId75"/>
    <p:sldId id="1699" r:id="rId76"/>
    <p:sldId id="1700" r:id="rId77"/>
    <p:sldId id="1701" r:id="rId78"/>
    <p:sldId id="1774" r:id="rId79"/>
    <p:sldId id="1775" r:id="rId80"/>
    <p:sldId id="1778" r:id="rId81"/>
    <p:sldId id="1779" r:id="rId82"/>
    <p:sldId id="1776" r:id="rId83"/>
    <p:sldId id="1780" r:id="rId84"/>
    <p:sldId id="1777" r:id="rId85"/>
    <p:sldId id="1711" r:id="rId86"/>
    <p:sldId id="1712" r:id="rId87"/>
    <p:sldId id="1713" r:id="rId88"/>
    <p:sldId id="1679" r:id="rId89"/>
    <p:sldId id="1583" r:id="rId90"/>
    <p:sldId id="1629" r:id="rId91"/>
    <p:sldId id="1743" r:id="rId92"/>
    <p:sldId id="1762" r:id="rId93"/>
    <p:sldId id="1756" r:id="rId94"/>
    <p:sldId id="1801" r:id="rId95"/>
    <p:sldId id="1800" r:id="rId96"/>
    <p:sldId id="1792" r:id="rId97"/>
    <p:sldId id="1793" r:id="rId98"/>
    <p:sldId id="1794" r:id="rId99"/>
    <p:sldId id="1797" r:id="rId100"/>
    <p:sldId id="1798" r:id="rId101"/>
    <p:sldId id="1799" r:id="rId102"/>
    <p:sldId id="1641" r:id="rId103"/>
    <p:sldId id="1803" r:id="rId104"/>
    <p:sldId id="1751" r:id="rId105"/>
    <p:sldId id="1796" r:id="rId106"/>
    <p:sldId id="1752" r:id="rId107"/>
    <p:sldId id="1795" r:id="rId108"/>
    <p:sldId id="1753" r:id="rId109"/>
    <p:sldId id="1730" r:id="rId110"/>
    <p:sldId id="1375" r:id="rId111"/>
    <p:sldId id="1376" r:id="rId112"/>
    <p:sldId id="1400" r:id="rId113"/>
    <p:sldId id="619" r:id="rId114"/>
    <p:sldId id="621" r:id="rId115"/>
    <p:sldId id="1561" r:id="rId116"/>
    <p:sldId id="1555" r:id="rId117"/>
    <p:sldId id="1601" r:id="rId118"/>
    <p:sldId id="1585" r:id="rId119"/>
    <p:sldId id="1586" r:id="rId120"/>
    <p:sldId id="1587" r:id="rId121"/>
    <p:sldId id="1588" r:id="rId122"/>
    <p:sldId id="1589" r:id="rId123"/>
    <p:sldId id="1590" r:id="rId124"/>
    <p:sldId id="1771" r:id="rId125"/>
    <p:sldId id="1772" r:id="rId126"/>
    <p:sldId id="1591" r:id="rId127"/>
    <p:sldId id="1592" r:id="rId128"/>
    <p:sldId id="1593" r:id="rId129"/>
    <p:sldId id="1594" r:id="rId130"/>
    <p:sldId id="1595" r:id="rId131"/>
    <p:sldId id="1596" r:id="rId132"/>
    <p:sldId id="1597" r:id="rId133"/>
    <p:sldId id="1598" r:id="rId134"/>
    <p:sldId id="1599" r:id="rId135"/>
    <p:sldId id="1600" r:id="rId136"/>
    <p:sldId id="1628" r:id="rId137"/>
    <p:sldId id="1638" r:id="rId138"/>
    <p:sldId id="1725" r:id="rId139"/>
    <p:sldId id="1726" r:id="rId140"/>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69" autoAdjust="0"/>
    <p:restoredTop sz="94660" autoAdjust="0"/>
  </p:normalViewPr>
  <p:slideViewPr>
    <p:cSldViewPr>
      <p:cViewPr varScale="1">
        <p:scale>
          <a:sx n="88" d="100"/>
          <a:sy n="88" d="100"/>
        </p:scale>
        <p:origin x="-1668"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484"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notesMaster" Target="notesMasters/notesMaster1.xml"/><Relationship Id="rId14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v>Yes</c:v>
          </c:tx>
          <c:spPr>
            <a:solidFill>
              <a:srgbClr val="00B050"/>
            </a:solidFill>
          </c:spPr>
          <c:invertIfNegative val="0"/>
          <c:cat>
            <c:strRef>
              <c:f>Sheet1!$H$1:$H$19</c:f>
              <c:strCache>
                <c:ptCount val="19"/>
                <c:pt idx="0">
                  <c:v>11ac</c:v>
                </c:pt>
                <c:pt idx="1">
                  <c:v>11af</c:v>
                </c:pt>
                <c:pt idx="2">
                  <c:v>3.1</c:v>
                </c:pt>
                <c:pt idx="3">
                  <c:v>802</c:v>
                </c:pt>
                <c:pt idx="4">
                  <c:v>1q</c:v>
                </c:pt>
                <c:pt idx="5">
                  <c:v>1xbx</c:v>
                </c:pt>
                <c:pt idx="6">
                  <c:v>1ax</c:v>
                </c:pt>
                <c:pt idx="7">
                  <c:v>1br</c:v>
                </c:pt>
                <c:pt idx="8">
                  <c:v>1ba</c:v>
                </c:pt>
                <c:pt idx="9">
                  <c:v>22a</c:v>
                </c:pt>
                <c:pt idx="10">
                  <c:v>22b</c:v>
                </c:pt>
                <c:pt idx="11">
                  <c:v>1qbv</c:v>
                </c:pt>
                <c:pt idx="12">
                  <c:v>1qca</c:v>
                </c:pt>
                <c:pt idx="13">
                  <c:v>1qbv</c:v>
                </c:pt>
                <c:pt idx="14">
                  <c:v>3</c:v>
                </c:pt>
                <c:pt idx="15">
                  <c:v>3bw</c:v>
                </c:pt>
                <c:pt idx="16">
                  <c:v>15.3</c:v>
                </c:pt>
                <c:pt idx="17">
                  <c:v>1qcd</c:v>
                </c:pt>
                <c:pt idx="18">
                  <c:v>15.6</c:v>
                </c:pt>
              </c:strCache>
            </c:strRef>
          </c:cat>
          <c:val>
            <c:numRef>
              <c:f>Sheet1!$B$1:$B$19</c:f>
              <c:numCache>
                <c:formatCode>General</c:formatCode>
                <c:ptCount val="19"/>
                <c:pt idx="0">
                  <c:v>11</c:v>
                </c:pt>
                <c:pt idx="1">
                  <c:v>11</c:v>
                </c:pt>
                <c:pt idx="2">
                  <c:v>11</c:v>
                </c:pt>
                <c:pt idx="3">
                  <c:v>11</c:v>
                </c:pt>
                <c:pt idx="4">
                  <c:v>11</c:v>
                </c:pt>
                <c:pt idx="5">
                  <c:v>9</c:v>
                </c:pt>
                <c:pt idx="6">
                  <c:v>11</c:v>
                </c:pt>
                <c:pt idx="7">
                  <c:v>10</c:v>
                </c:pt>
                <c:pt idx="8">
                  <c:v>10</c:v>
                </c:pt>
                <c:pt idx="9">
                  <c:v>10</c:v>
                </c:pt>
                <c:pt idx="10">
                  <c:v>9</c:v>
                </c:pt>
                <c:pt idx="11">
                  <c:v>6</c:v>
                </c:pt>
                <c:pt idx="12">
                  <c:v>8</c:v>
                </c:pt>
                <c:pt idx="13">
                  <c:v>8</c:v>
                </c:pt>
                <c:pt idx="14">
                  <c:v>8</c:v>
                </c:pt>
                <c:pt idx="15">
                  <c:v>7</c:v>
                </c:pt>
                <c:pt idx="16">
                  <c:v>8</c:v>
                </c:pt>
                <c:pt idx="17">
                  <c:v>8</c:v>
                </c:pt>
                <c:pt idx="18">
                  <c:v>9</c:v>
                </c:pt>
              </c:numCache>
            </c:numRef>
          </c:val>
        </c:ser>
        <c:ser>
          <c:idx val="1"/>
          <c:order val="1"/>
          <c:tx>
            <c:v>No</c:v>
          </c:tx>
          <c:spPr>
            <a:solidFill>
              <a:srgbClr val="FF0000"/>
            </a:solidFill>
            <a:ln>
              <a:noFill/>
            </a:ln>
          </c:spPr>
          <c:invertIfNegative val="0"/>
          <c:cat>
            <c:strRef>
              <c:f>Sheet1!$H$1:$H$19</c:f>
              <c:strCache>
                <c:ptCount val="19"/>
                <c:pt idx="0">
                  <c:v>11ac</c:v>
                </c:pt>
                <c:pt idx="1">
                  <c:v>11af</c:v>
                </c:pt>
                <c:pt idx="2">
                  <c:v>3.1</c:v>
                </c:pt>
                <c:pt idx="3">
                  <c:v>802</c:v>
                </c:pt>
                <c:pt idx="4">
                  <c:v>1q</c:v>
                </c:pt>
                <c:pt idx="5">
                  <c:v>1xbx</c:v>
                </c:pt>
                <c:pt idx="6">
                  <c:v>1ax</c:v>
                </c:pt>
                <c:pt idx="7">
                  <c:v>1br</c:v>
                </c:pt>
                <c:pt idx="8">
                  <c:v>1ba</c:v>
                </c:pt>
                <c:pt idx="9">
                  <c:v>22a</c:v>
                </c:pt>
                <c:pt idx="10">
                  <c:v>22b</c:v>
                </c:pt>
                <c:pt idx="11">
                  <c:v>1qbv</c:v>
                </c:pt>
                <c:pt idx="12">
                  <c:v>1qca</c:v>
                </c:pt>
                <c:pt idx="13">
                  <c:v>1qbv</c:v>
                </c:pt>
                <c:pt idx="14">
                  <c:v>3</c:v>
                </c:pt>
                <c:pt idx="15">
                  <c:v>3bw</c:v>
                </c:pt>
                <c:pt idx="16">
                  <c:v>15.3</c:v>
                </c:pt>
                <c:pt idx="17">
                  <c:v>1qcd</c:v>
                </c:pt>
                <c:pt idx="18">
                  <c:v>15.6</c:v>
                </c:pt>
              </c:strCache>
            </c:strRef>
          </c:cat>
          <c:val>
            <c:numRef>
              <c:f>Sheet1!$C$1:$C$19</c:f>
              <c:numCache>
                <c:formatCode>General</c:formatCode>
                <c:ptCount val="19"/>
                <c:pt idx="0">
                  <c:v>1</c:v>
                </c:pt>
                <c:pt idx="1">
                  <c:v>1</c:v>
                </c:pt>
                <c:pt idx="2">
                  <c:v>0</c:v>
                </c:pt>
                <c:pt idx="3">
                  <c:v>0</c:v>
                </c:pt>
                <c:pt idx="4">
                  <c:v>1</c:v>
                </c:pt>
                <c:pt idx="5">
                  <c:v>1</c:v>
                </c:pt>
                <c:pt idx="6">
                  <c:v>0</c:v>
                </c:pt>
                <c:pt idx="7">
                  <c:v>0</c:v>
                </c:pt>
                <c:pt idx="8">
                  <c:v>0</c:v>
                </c:pt>
                <c:pt idx="9">
                  <c:v>0</c:v>
                </c:pt>
                <c:pt idx="10">
                  <c:v>1</c:v>
                </c:pt>
                <c:pt idx="11">
                  <c:v>1</c:v>
                </c:pt>
                <c:pt idx="12">
                  <c:v>1</c:v>
                </c:pt>
                <c:pt idx="13">
                  <c:v>1</c:v>
                </c:pt>
                <c:pt idx="14">
                  <c:v>1</c:v>
                </c:pt>
                <c:pt idx="15">
                  <c:v>1</c:v>
                </c:pt>
                <c:pt idx="16">
                  <c:v>0</c:v>
                </c:pt>
                <c:pt idx="17">
                  <c:v>0</c:v>
                </c:pt>
                <c:pt idx="18">
                  <c:v>0</c:v>
                </c:pt>
              </c:numCache>
            </c:numRef>
          </c:val>
        </c:ser>
        <c:ser>
          <c:idx val="2"/>
          <c:order val="2"/>
          <c:tx>
            <c:v>Abstain</c:v>
          </c:tx>
          <c:spPr>
            <a:solidFill>
              <a:srgbClr val="FFC000"/>
            </a:solidFill>
          </c:spPr>
          <c:invertIfNegative val="0"/>
          <c:cat>
            <c:strRef>
              <c:f>Sheet1!$H$1:$H$19</c:f>
              <c:strCache>
                <c:ptCount val="19"/>
                <c:pt idx="0">
                  <c:v>11ac</c:v>
                </c:pt>
                <c:pt idx="1">
                  <c:v>11af</c:v>
                </c:pt>
                <c:pt idx="2">
                  <c:v>3.1</c:v>
                </c:pt>
                <c:pt idx="3">
                  <c:v>802</c:v>
                </c:pt>
                <c:pt idx="4">
                  <c:v>1q</c:v>
                </c:pt>
                <c:pt idx="5">
                  <c:v>1xbx</c:v>
                </c:pt>
                <c:pt idx="6">
                  <c:v>1ax</c:v>
                </c:pt>
                <c:pt idx="7">
                  <c:v>1br</c:v>
                </c:pt>
                <c:pt idx="8">
                  <c:v>1ba</c:v>
                </c:pt>
                <c:pt idx="9">
                  <c:v>22a</c:v>
                </c:pt>
                <c:pt idx="10">
                  <c:v>22b</c:v>
                </c:pt>
                <c:pt idx="11">
                  <c:v>1qbv</c:v>
                </c:pt>
                <c:pt idx="12">
                  <c:v>1qca</c:v>
                </c:pt>
                <c:pt idx="13">
                  <c:v>1qbv</c:v>
                </c:pt>
                <c:pt idx="14">
                  <c:v>3</c:v>
                </c:pt>
                <c:pt idx="15">
                  <c:v>3bw</c:v>
                </c:pt>
                <c:pt idx="16">
                  <c:v>15.3</c:v>
                </c:pt>
                <c:pt idx="17">
                  <c:v>1qcd</c:v>
                </c:pt>
                <c:pt idx="18">
                  <c:v>15.6</c:v>
                </c:pt>
              </c:strCache>
            </c:strRef>
          </c:cat>
          <c:val>
            <c:numRef>
              <c:f>Sheet1!$D$1:$D$19</c:f>
              <c:numCache>
                <c:formatCode>General</c:formatCode>
                <c:ptCount val="19"/>
                <c:pt idx="0">
                  <c:v>4</c:v>
                </c:pt>
                <c:pt idx="1">
                  <c:v>4</c:v>
                </c:pt>
                <c:pt idx="2">
                  <c:v>5</c:v>
                </c:pt>
                <c:pt idx="3">
                  <c:v>6</c:v>
                </c:pt>
                <c:pt idx="4">
                  <c:v>6</c:v>
                </c:pt>
                <c:pt idx="5">
                  <c:v>9</c:v>
                </c:pt>
                <c:pt idx="6">
                  <c:v>7</c:v>
                </c:pt>
                <c:pt idx="7">
                  <c:v>9</c:v>
                </c:pt>
                <c:pt idx="8">
                  <c:v>9</c:v>
                </c:pt>
                <c:pt idx="9">
                  <c:v>8</c:v>
                </c:pt>
                <c:pt idx="10">
                  <c:v>8</c:v>
                </c:pt>
                <c:pt idx="11">
                  <c:v>11</c:v>
                </c:pt>
                <c:pt idx="12">
                  <c:v>9</c:v>
                </c:pt>
                <c:pt idx="13">
                  <c:v>9</c:v>
                </c:pt>
                <c:pt idx="14">
                  <c:v>9</c:v>
                </c:pt>
                <c:pt idx="15">
                  <c:v>10</c:v>
                </c:pt>
                <c:pt idx="16">
                  <c:v>10</c:v>
                </c:pt>
                <c:pt idx="17">
                  <c:v>10</c:v>
                </c:pt>
                <c:pt idx="18">
                  <c:v>10</c:v>
                </c:pt>
              </c:numCache>
            </c:numRef>
          </c:val>
        </c:ser>
        <c:dLbls>
          <c:showLegendKey val="0"/>
          <c:showVal val="0"/>
          <c:showCatName val="0"/>
          <c:showSerName val="0"/>
          <c:showPercent val="0"/>
          <c:showBubbleSize val="0"/>
        </c:dLbls>
        <c:gapWidth val="81"/>
        <c:overlap val="100"/>
        <c:axId val="134103040"/>
        <c:axId val="134104576"/>
      </c:barChart>
      <c:catAx>
        <c:axId val="134103040"/>
        <c:scaling>
          <c:orientation val="minMax"/>
        </c:scaling>
        <c:delete val="0"/>
        <c:axPos val="b"/>
        <c:numFmt formatCode="mmm\-yy" sourceLinked="1"/>
        <c:majorTickMark val="out"/>
        <c:minorTickMark val="none"/>
        <c:tickLblPos val="nextTo"/>
        <c:crossAx val="134104576"/>
        <c:crosses val="autoZero"/>
        <c:auto val="1"/>
        <c:lblAlgn val="ctr"/>
        <c:lblOffset val="100"/>
        <c:noMultiLvlLbl val="0"/>
      </c:catAx>
      <c:valAx>
        <c:axId val="134104576"/>
        <c:scaling>
          <c:orientation val="minMax"/>
        </c:scaling>
        <c:delete val="0"/>
        <c:axPos val="l"/>
        <c:majorGridlines/>
        <c:numFmt formatCode="0%" sourceLinked="1"/>
        <c:majorTickMark val="out"/>
        <c:minorTickMark val="none"/>
        <c:tickLblPos val="nextTo"/>
        <c:crossAx val="134103040"/>
        <c:crosses val="autoZero"/>
        <c:crossBetween val="between"/>
      </c:valAx>
    </c:plotArea>
    <c:legend>
      <c:legendPos val="r"/>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802.11-16/1592r0</a:t>
            </a:r>
            <a:endParaRPr lang="en-US" dirty="0"/>
          </a:p>
        </p:txBody>
      </p:sp>
      <p:sp>
        <p:nvSpPr>
          <p:cNvPr id="3075" name="Rectangle 3"/>
          <p:cNvSpPr>
            <a:spLocks noGrp="1" noChangeArrowheads="1"/>
          </p:cNvSpPr>
          <p:nvPr>
            <p:ph type="dt" sz="quarter" idx="1"/>
          </p:nvPr>
        </p:nvSpPr>
        <p:spPr bwMode="auto">
          <a:xfrm>
            <a:off x="695325" y="177284"/>
            <a:ext cx="647613"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Jan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802.11-16/1592r0</a:t>
            </a:r>
            <a:endParaRPr lang="en-US" dirty="0"/>
          </a:p>
        </p:txBody>
      </p:sp>
      <p:sp>
        <p:nvSpPr>
          <p:cNvPr id="2051" name="Rectangle 3"/>
          <p:cNvSpPr>
            <a:spLocks noGrp="1" noChangeArrowheads="1"/>
          </p:cNvSpPr>
          <p:nvPr>
            <p:ph type="dt" idx="1"/>
          </p:nvPr>
        </p:nvSpPr>
        <p:spPr bwMode="auto">
          <a:xfrm>
            <a:off x="654050" y="97909"/>
            <a:ext cx="647613"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Jan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113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114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5</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6</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smtClean="0"/>
              <a:t>November 2016</a:t>
            </a:r>
            <a:endParaRPr lang="en-US"/>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7</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8</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2" y="363379"/>
            <a:ext cx="315297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802.11-16/1592r3</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656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Jan 2017</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hyperlink" Target="https://iso-meetings.webex.com/iso-meetings/globalcallin.php?serviceType=MC&amp;ED=497624717&amp;tollFree=1" TargetMode="External"/><Relationship Id="rId2" Type="http://schemas.openxmlformats.org/officeDocument/2006/relationships/hyperlink" Target="https://iso-meetings.webex.com/iso-meetings/j.php?MTID=mb74973aae84d881240041555e9020d5c" TargetMode="External"/><Relationship Id="rId1" Type="http://schemas.openxmlformats.org/officeDocument/2006/relationships/slideLayout" Target="../slideLayouts/slideLayout1.xml"/><Relationship Id="rId4" Type="http://schemas.openxmlformats.org/officeDocument/2006/relationships/hyperlink" Target="https://www.webex.com/pdf/tollfree_restrictions.pdf" TargetMode="External"/></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5.wmf"/><Relationship Id="rId5" Type="http://schemas.openxmlformats.org/officeDocument/2006/relationships/oleObject" Target="../embeddings/oleObject4.bin"/><Relationship Id="rId4" Type="http://schemas.openxmlformats.org/officeDocument/2006/relationships/image" Target="../media/image4.wmf"/></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6.wmf"/></Relationships>
</file>

<file path=ppt/slides/_rels/slide10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7.wmf"/></Relationships>
</file>

<file path=ppt/slides/_rels/slide10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9.wmf"/><Relationship Id="rId5" Type="http://schemas.openxmlformats.org/officeDocument/2006/relationships/oleObject" Target="../embeddings/oleObject8.bin"/><Relationship Id="rId4" Type="http://schemas.openxmlformats.org/officeDocument/2006/relationships/image" Target="../media/image8.wmf"/></Relationships>
</file>

<file path=ppt/slides/_rels/slide108.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package" Target="../embeddings/Microsoft_PowerPoint_Presentation5.pptx"/><Relationship Id="rId3" Type="http://schemas.openxmlformats.org/officeDocument/2006/relationships/package" Target="../embeddings/Microsoft_PowerPoint_Presentation1.pptx"/><Relationship Id="rId7" Type="http://schemas.openxmlformats.org/officeDocument/2006/relationships/package" Target="../embeddings/Microsoft_PowerPoint_Presentation3.pptx"/><Relationship Id="rId12" Type="http://schemas.openxmlformats.org/officeDocument/2006/relationships/image" Target="../media/image14.wmf"/><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11.wmf"/><Relationship Id="rId11" Type="http://schemas.openxmlformats.org/officeDocument/2006/relationships/oleObject" Target="../embeddings/oleObject9.bin"/><Relationship Id="rId5" Type="http://schemas.openxmlformats.org/officeDocument/2006/relationships/package" Target="../embeddings/Microsoft_PowerPoint_Presentation2.pptx"/><Relationship Id="rId10" Type="http://schemas.openxmlformats.org/officeDocument/2006/relationships/image" Target="../media/image13.wmf"/><Relationship Id="rId4" Type="http://schemas.openxmlformats.org/officeDocument/2006/relationships/image" Target="../media/image10.wmf"/><Relationship Id="rId9" Type="http://schemas.openxmlformats.org/officeDocument/2006/relationships/package" Target="../embeddings/Microsoft_PowerPoint_Presentation4.pptx"/><Relationship Id="rId14" Type="http://schemas.openxmlformats.org/officeDocument/2006/relationships/image" Target="../media/image15.wmf"/></Relationships>
</file>

<file path=ppt/slides/_rels/slide109.xml.rels><?xml version="1.0" encoding="UTF-8" standalone="yes"?>
<Relationships xmlns="http://schemas.openxmlformats.org/package/2006/relationships"><Relationship Id="rId3" Type="http://schemas.openxmlformats.org/officeDocument/2006/relationships/hyperlink" Target="https://mentor.ieee.org/802-ec/dcn/16/ec-16-0144-00-00EC-802-liaison-to-sc6-wg1-29jul2016.pdf" TargetMode="External"/><Relationship Id="rId2" Type="http://schemas.openxmlformats.org/officeDocument/2006/relationships/hyperlink" Target="https://mentor.ieee.org/802.11/dcn/16/11-16-0817-00-0jtc-proposed-lc-to-sc6-wg1.docx"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11/dcn/16/11-16-1583-00-0jtc-jtc1-sc-minutes-in-san-antonio-nov-2016.docx"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hyperlink" Target="mailto:karen@randall-consulting.com" TargetMode="External"/><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 Id="rId4" Type="http://schemas.openxmlformats.org/officeDocument/2006/relationships/hyperlink" Target="mailto:dorothy.stanley@hpe.com" TargetMode="Externa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6.wmf"/></Relationships>
</file>

<file path=ppt/slides/_rels/slide12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6.wmf"/></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3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image" Target="../media/image18.wmf"/><Relationship Id="rId5" Type="http://schemas.openxmlformats.org/officeDocument/2006/relationships/oleObject" Target="../embeddings/oleObject13.bin"/><Relationship Id="rId4" Type="http://schemas.openxmlformats.org/officeDocument/2006/relationships/image" Target="../media/image17.wmf"/></Relationships>
</file>

<file path=ppt/slides/_rels/slide131.xml.rels><?xml version="1.0" encoding="UTF-8" standalone="yes"?>
<Relationships xmlns="http://schemas.openxmlformats.org/package/2006/relationships"><Relationship Id="rId3" Type="http://schemas.openxmlformats.org/officeDocument/2006/relationships/hyperlink" Target="http://ieee802.org/1/files/public/docs2014/liaison-ieee802response-AEbn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11.vml"/><Relationship Id="rId5" Type="http://schemas.openxmlformats.org/officeDocument/2006/relationships/image" Target="../media/image19.wmf"/><Relationship Id="rId4" Type="http://schemas.openxmlformats.org/officeDocument/2006/relationships/oleObject" Target="../embeddings/oleObject14.bin"/></Relationships>
</file>

<file path=ppt/slides/_rels/slide132.xml.rels><?xml version="1.0" encoding="UTF-8" standalone="yes"?>
<Relationships xmlns="http://schemas.openxmlformats.org/package/2006/relationships"><Relationship Id="rId3" Type="http://schemas.openxmlformats.org/officeDocument/2006/relationships/hyperlink" Target="http://ieee802.org/1/files/public/docs2014/liaison-ieee802response-AEbw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12.vml"/><Relationship Id="rId5" Type="http://schemas.openxmlformats.org/officeDocument/2006/relationships/image" Target="../media/image20.wmf"/><Relationship Id="rId4" Type="http://schemas.openxmlformats.org/officeDocument/2006/relationships/oleObject" Target="../embeddings/oleObject15.bin"/></Relationships>
</file>

<file path=ppt/slides/_rels/slide13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image" Target="../media/image21.wmf"/></Relationships>
</file>

<file path=ppt/slides/_rels/slide13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image" Target="../media/image22.wmf"/></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image" Target="../media/image24.wmf"/><Relationship Id="rId5" Type="http://schemas.openxmlformats.org/officeDocument/2006/relationships/oleObject" Target="../embeddings/oleObject19.bin"/><Relationship Id="rId4" Type="http://schemas.openxmlformats.org/officeDocument/2006/relationships/image" Target="../media/image23.wmf"/></Relationships>
</file>

<file path=ppt/slides/_rels/slide138.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xml"/><Relationship Id="rId1" Type="http://schemas.openxmlformats.org/officeDocument/2006/relationships/vmlDrawing" Target="../drawings/vmlDrawing16.vml"/><Relationship Id="rId4" Type="http://schemas.openxmlformats.org/officeDocument/2006/relationships/image" Target="../media/image25.wmf"/></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standards.ieee.org/about/sasb/patcom/index.html" TargetMode="External"/><Relationship Id="rId2" Type="http://schemas.openxmlformats.org/officeDocument/2006/relationships/hyperlink" Target="mailto:patcom@ieee.org" TargetMode="External"/><Relationship Id="rId1" Type="http://schemas.openxmlformats.org/officeDocument/2006/relationships/slideLayout" Target="../slideLayouts/slideLayout1.xml"/><Relationship Id="rId4" Type="http://schemas.openxmlformats.org/officeDocument/2006/relationships/hyperlink" Target="development.standards.ieee.org/myproject/Public/mytools/mob/slideset.pp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standards.ieee.org/develop/policies/bylaws/sb_bylaws.pdf%20section%205.2.1.3" TargetMode="External"/><Relationship Id="rId4" Type="http://schemas.openxmlformats.org/officeDocument/2006/relationships/hyperlink" Target="http://ieee802.org/PNP/approved/IEEE_802_WG_PandP_v19.pdf"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Jan 2017 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11 January 2017</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817245814"/>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gridCol w="1924050"/>
                <a:gridCol w="1924050"/>
                <a:gridCol w="1924050"/>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+61 2 84461010</a:t>
                      </a:r>
                      <a:endParaRPr lang="en-AU" sz="1200" dirty="0">
                        <a:effectLst/>
                      </a:endParaRPr>
                    </a:p>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10</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its Atlanta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Atlanta in Nov 2016, as documented on slide 8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consider the next steps for the letter to SC6 NB related to abstains</a:t>
            </a:r>
            <a:endParaRPr lang="en-AU" dirty="0"/>
          </a:p>
        </p:txBody>
      </p:sp>
      <p:sp>
        <p:nvSpPr>
          <p:cNvPr id="3" name="Content Placeholder 2"/>
          <p:cNvSpPr>
            <a:spLocks noGrp="1"/>
          </p:cNvSpPr>
          <p:nvPr>
            <p:ph idx="1"/>
          </p:nvPr>
        </p:nvSpPr>
        <p:spPr/>
        <p:txBody>
          <a:bodyPr/>
          <a:lstStyle/>
          <a:p>
            <a:pPr lvl="1"/>
            <a:r>
              <a:rPr lang="en-AU" dirty="0" smtClean="0"/>
              <a:t>It is suggested that some edited form of this e-mail be considered for transmission to abstaining SC6 NBs by the IEEE 802 EC Chair on advice of the IEEE 802 JTC1 SC Chair</a:t>
            </a:r>
          </a:p>
          <a:p>
            <a:pPr lvl="1"/>
            <a:r>
              <a:rPr lang="en-AU" dirty="0" smtClean="0"/>
              <a:t>We will probably send it to the list of SC6 NBs that have abstained multiple times recently in 60 day ballots</a:t>
            </a:r>
          </a:p>
          <a:p>
            <a:pPr lvl="2"/>
            <a:r>
              <a:rPr lang="en-AU" dirty="0" smtClean="0"/>
              <a:t>&lt;Need list&gt;</a:t>
            </a:r>
          </a:p>
          <a:p>
            <a:pPr lvl="1"/>
            <a:r>
              <a:rPr lang="en-AU" dirty="0" smtClean="0"/>
              <a:t>It is proposed that this letter be refined between now and March for possible consideration by the IEEE 802 EC </a:t>
            </a:r>
          </a:p>
          <a:p>
            <a:pPr lvl="1"/>
            <a:r>
              <a:rPr lang="en-AU" dirty="0" smtClean="0"/>
              <a:t>Jodi will talk to ISO staff about their view </a:t>
            </a:r>
            <a:r>
              <a:rPr lang="en-AU" smtClean="0"/>
              <a:t>of such a letter</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100</a:t>
            </a:fld>
            <a:endParaRPr lang="en-US"/>
          </a:p>
        </p:txBody>
      </p:sp>
    </p:spTree>
    <p:extLst>
      <p:ext uri="{BB962C8B-B14F-4D97-AF65-F5344CB8AC3E}">
        <p14:creationId xmlns:p14="http://schemas.microsoft.com/office/powerpoint/2010/main" val="90452988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discuss sending a letter to the China NB about security issues</a:t>
            </a:r>
            <a:endParaRPr lang="en-AU" dirty="0"/>
          </a:p>
        </p:txBody>
      </p:sp>
      <p:sp>
        <p:nvSpPr>
          <p:cNvPr id="3" name="Content Placeholder 2"/>
          <p:cNvSpPr>
            <a:spLocks noGrp="1"/>
          </p:cNvSpPr>
          <p:nvPr>
            <p:ph idx="1"/>
          </p:nvPr>
        </p:nvSpPr>
        <p:spPr/>
        <p:txBody>
          <a:bodyPr/>
          <a:lstStyle/>
          <a:p>
            <a:pPr lvl="1"/>
            <a:r>
              <a:rPr lang="en-AU" dirty="0" smtClean="0"/>
              <a:t>The China NB has been objecting to IEEE 802 security for many years</a:t>
            </a:r>
          </a:p>
          <a:p>
            <a:pPr lvl="1"/>
            <a:r>
              <a:rPr lang="en-AU" dirty="0" smtClean="0"/>
              <a:t>It is proposed a separate letter be written to the China NB offering to resolve the security question</a:t>
            </a:r>
          </a:p>
          <a:p>
            <a:pPr lvl="2"/>
            <a:r>
              <a:rPr lang="en-AU" dirty="0" smtClean="0"/>
              <a:t>Invite them to provide details in written form</a:t>
            </a:r>
          </a:p>
          <a:p>
            <a:pPr lvl="2"/>
            <a:r>
              <a:rPr lang="en-AU" dirty="0" smtClean="0"/>
              <a:t>Invite them to an IEEE 802 meeting</a:t>
            </a:r>
          </a:p>
          <a:p>
            <a:pPr lvl="2"/>
            <a:r>
              <a:rPr lang="en-AU" dirty="0" smtClean="0"/>
              <a:t>…</a:t>
            </a:r>
          </a:p>
          <a:p>
            <a:pPr lvl="1"/>
            <a:r>
              <a:rPr lang="en-AU" dirty="0" smtClean="0"/>
              <a:t>Is there a volunteer to draft something?</a:t>
            </a:r>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101</a:t>
            </a:fld>
            <a:endParaRPr lang="en-US"/>
          </a:p>
        </p:txBody>
      </p:sp>
    </p:spTree>
    <p:extLst>
      <p:ext uri="{BB962C8B-B14F-4D97-AF65-F5344CB8AC3E}">
        <p14:creationId xmlns:p14="http://schemas.microsoft.com/office/powerpoint/2010/main" val="337732064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next SC6 meeting is scheduled for February 2017  in Tunisia</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a:t>
            </a:r>
          </a:p>
          <a:p>
            <a:pPr lvl="1"/>
            <a:r>
              <a:rPr lang="en-US" dirty="0" smtClean="0"/>
              <a:t>Tunisia</a:t>
            </a:r>
          </a:p>
          <a:p>
            <a:r>
              <a:rPr lang="en-AU" dirty="0" smtClean="0"/>
              <a:t>Date</a:t>
            </a:r>
          </a:p>
          <a:p>
            <a:pPr lvl="1"/>
            <a:r>
              <a:rPr lang="en-AU" dirty="0" smtClean="0"/>
              <a:t>6-10 February 2017</a:t>
            </a:r>
          </a:p>
          <a:p>
            <a:r>
              <a:rPr lang="en-AU" dirty="0" smtClean="0"/>
              <a:t>Location</a:t>
            </a:r>
          </a:p>
          <a:p>
            <a:pPr lvl="1"/>
            <a:r>
              <a:rPr lang="en-AU" dirty="0" smtClean="0"/>
              <a:t>Technological Pole of El-Ghazala Tunisia</a:t>
            </a:r>
          </a:p>
          <a:p>
            <a:r>
              <a:rPr lang="en-AU" dirty="0" err="1" smtClean="0"/>
              <a:t>Webex</a:t>
            </a:r>
            <a:endParaRPr lang="en-AU" dirty="0" smtClean="0"/>
          </a:p>
          <a:p>
            <a:pPr lvl="1"/>
            <a:r>
              <a:rPr lang="en-AU" dirty="0" smtClean="0"/>
              <a:t>There is a closing plenary </a:t>
            </a:r>
            <a:r>
              <a:rPr lang="en-AU" dirty="0" err="1" smtClean="0"/>
              <a:t>Webex</a:t>
            </a:r>
            <a:endParaRPr lang="en-AU" dirty="0" smtClean="0"/>
          </a:p>
        </p:txBody>
      </p:sp>
      <p:sp>
        <p:nvSpPr>
          <p:cNvPr id="6" name="Content Placeholder 5"/>
          <p:cNvSpPr>
            <a:spLocks noGrp="1"/>
          </p:cNvSpPr>
          <p:nvPr>
            <p:ph sz="half" idx="2"/>
          </p:nvPr>
        </p:nvSpPr>
        <p:spPr/>
        <p:txBody>
          <a:bodyPr/>
          <a:lstStyle/>
          <a:p>
            <a:r>
              <a:rPr lang="en-AU" dirty="0" smtClean="0"/>
              <a:t>Comments</a:t>
            </a:r>
          </a:p>
          <a:p>
            <a:pPr lvl="1"/>
            <a:r>
              <a:rPr lang="en-GB" altLang="en-US" dirty="0" smtClean="0"/>
              <a:t>Next meeting date highlights lack of work in SC6</a:t>
            </a:r>
          </a:p>
          <a:p>
            <a:pPr lvl="1"/>
            <a:r>
              <a:rPr lang="en-GB" dirty="0" smtClean="0"/>
              <a:t>Tunisia seems to be getting increasingly involved in SC6 – through a professor</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102</a:t>
            </a:fld>
            <a:endParaRPr lang="en-US"/>
          </a:p>
        </p:txBody>
      </p:sp>
      <p:pic>
        <p:nvPicPr>
          <p:cNvPr id="2355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999" y="4191000"/>
            <a:ext cx="2895601" cy="1493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881237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Do any IEEE 802 reps want to join the plenary via Webex?</a:t>
            </a:r>
            <a:endParaRPr lang="en-AU" dirty="0"/>
          </a:p>
        </p:txBody>
      </p:sp>
      <p:sp>
        <p:nvSpPr>
          <p:cNvPr id="3" name="Content Placeholder 2"/>
          <p:cNvSpPr>
            <a:spLocks noGrp="1"/>
          </p:cNvSpPr>
          <p:nvPr>
            <p:ph idx="1"/>
          </p:nvPr>
        </p:nvSpPr>
        <p:spPr/>
        <p:txBody>
          <a:bodyPr/>
          <a:lstStyle/>
          <a:p>
            <a:pPr lvl="1"/>
            <a:r>
              <a:rPr lang="en-AU" dirty="0" smtClean="0"/>
              <a:t>The previous slide notes that the plenary session will have </a:t>
            </a:r>
            <a:r>
              <a:rPr lang="en-AU" dirty="0" err="1" smtClean="0"/>
              <a:t>Webex</a:t>
            </a:r>
            <a:r>
              <a:rPr lang="en-AU" dirty="0" smtClean="0"/>
              <a:t> facilities</a:t>
            </a:r>
          </a:p>
          <a:p>
            <a:pPr lvl="2"/>
            <a:r>
              <a:rPr lang="en-AU" dirty="0"/>
              <a:t>JTC 1/SC 6 Plenary</a:t>
            </a:r>
          </a:p>
          <a:p>
            <a:pPr lvl="2"/>
            <a:r>
              <a:rPr lang="en-AU" b="0" dirty="0"/>
              <a:t>Friday, February 10, 2017</a:t>
            </a:r>
          </a:p>
          <a:p>
            <a:pPr lvl="2"/>
            <a:r>
              <a:rPr lang="en-AU" b="0" dirty="0"/>
              <a:t>9:00 am | Europe Time (Paris, GMT+01:00) | 3 hrs</a:t>
            </a:r>
            <a:endParaRPr lang="en-AU" dirty="0" smtClean="0"/>
          </a:p>
          <a:p>
            <a:pPr lvl="2"/>
            <a:r>
              <a:rPr lang="en-AU" dirty="0" smtClean="0">
                <a:hlinkClick r:id="rId2"/>
              </a:rPr>
              <a:t>Join WebEx meeting</a:t>
            </a:r>
            <a:r>
              <a:rPr lang="en-AU" dirty="0" smtClean="0"/>
              <a:t> </a:t>
            </a:r>
          </a:p>
          <a:p>
            <a:pPr lvl="2"/>
            <a:r>
              <a:rPr lang="en-AU" dirty="0" smtClean="0"/>
              <a:t>Meeting number (access code): 955 493 585 	</a:t>
            </a:r>
          </a:p>
          <a:p>
            <a:pPr lvl="2"/>
            <a:r>
              <a:rPr lang="en-AU" dirty="0" smtClean="0"/>
              <a:t>Meeting password: 0000	</a:t>
            </a:r>
          </a:p>
          <a:p>
            <a:pPr lvl="2"/>
            <a:r>
              <a:rPr lang="en-AU" dirty="0" smtClean="0"/>
              <a:t> Join by phone  </a:t>
            </a:r>
            <a:br>
              <a:rPr lang="en-AU" dirty="0" smtClean="0"/>
            </a:br>
            <a:r>
              <a:rPr lang="en-AU" dirty="0" smtClean="0"/>
              <a:t>0800-051-3810 Call-in toll-free number (UK)  </a:t>
            </a:r>
            <a:br>
              <a:rPr lang="en-AU" dirty="0" smtClean="0"/>
            </a:br>
            <a:r>
              <a:rPr lang="en-AU" dirty="0" smtClean="0"/>
              <a:t>+44-203-478-5289 Call-in toll number (UK)  </a:t>
            </a:r>
            <a:br>
              <a:rPr lang="en-AU" dirty="0" smtClean="0"/>
            </a:br>
            <a:r>
              <a:rPr lang="en-AU" dirty="0" smtClean="0">
                <a:hlinkClick r:id="rId3"/>
              </a:rPr>
              <a:t>Global call-in numbers</a:t>
            </a:r>
            <a:r>
              <a:rPr lang="en-AU" dirty="0" smtClean="0"/>
              <a:t>  |  </a:t>
            </a:r>
            <a:r>
              <a:rPr lang="en-AU" dirty="0" smtClean="0">
                <a:hlinkClick r:id="rId4"/>
              </a:rPr>
              <a:t>Toll-free calling restrictions</a:t>
            </a:r>
            <a:r>
              <a:rPr lang="en-AU" dirty="0" smtClean="0"/>
              <a:t>   </a:t>
            </a:r>
          </a:p>
          <a:p>
            <a:pPr lvl="1"/>
            <a:r>
              <a:rPr lang="en-AU" dirty="0" smtClean="0"/>
              <a:t>Would anyone like to join on behalf of IEEE 802?</a:t>
            </a:r>
          </a:p>
          <a:p>
            <a:pPr lvl="2"/>
            <a:r>
              <a:rPr lang="en-AU" dirty="0" smtClean="0"/>
              <a:t>You will be in listening mode</a:t>
            </a:r>
            <a:endParaRPr lang="en-AU" dirty="0" smtClean="0"/>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103</a:t>
            </a:fld>
            <a:endParaRPr lang="en-US"/>
          </a:p>
        </p:txBody>
      </p:sp>
    </p:spTree>
    <p:extLst>
      <p:ext uri="{BB962C8B-B14F-4D97-AF65-F5344CB8AC3E}">
        <p14:creationId xmlns:p14="http://schemas.microsoft.com/office/powerpoint/2010/main" val="402918921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WG1 has a proposed agenda with not much of obvious interest to IEEE 802</a:t>
            </a:r>
            <a:endParaRPr lang="en-AU" dirty="0"/>
          </a:p>
        </p:txBody>
      </p:sp>
      <p:sp>
        <p:nvSpPr>
          <p:cNvPr id="3" name="Content Placeholder 2"/>
          <p:cNvSpPr>
            <a:spLocks noGrp="1"/>
          </p:cNvSpPr>
          <p:nvPr>
            <p:ph idx="1"/>
          </p:nvPr>
        </p:nvSpPr>
        <p:spPr/>
        <p:txBody>
          <a:bodyPr/>
          <a:lstStyle/>
          <a:p>
            <a:r>
              <a:rPr lang="en-AU" dirty="0" smtClean="0"/>
              <a:t>Proposed WG1 Agenda (extracted from 1N068)</a:t>
            </a:r>
          </a:p>
          <a:p>
            <a:pPr lvl="1"/>
            <a:r>
              <a:rPr lang="en-AU" dirty="0" smtClean="0"/>
              <a:t>Welcome</a:t>
            </a:r>
          </a:p>
          <a:p>
            <a:pPr lvl="1"/>
            <a:r>
              <a:rPr lang="en-AU" dirty="0" smtClean="0"/>
              <a:t>…</a:t>
            </a:r>
          </a:p>
          <a:p>
            <a:pPr lvl="1"/>
            <a:r>
              <a:rPr lang="en-AU" dirty="0" smtClean="0"/>
              <a:t>Meeting </a:t>
            </a:r>
            <a:r>
              <a:rPr lang="en-AU" dirty="0"/>
              <a:t>Report on the SC6/WG1 </a:t>
            </a:r>
            <a:r>
              <a:rPr lang="en-AU" dirty="0" smtClean="0"/>
              <a:t>Meeting</a:t>
            </a:r>
          </a:p>
          <a:p>
            <a:pPr lvl="1"/>
            <a:r>
              <a:rPr lang="en-AU" dirty="0" smtClean="0"/>
              <a:t>Active </a:t>
            </a:r>
            <a:r>
              <a:rPr lang="en-AU" dirty="0"/>
              <a:t>Work </a:t>
            </a:r>
            <a:r>
              <a:rPr lang="en-AU" dirty="0" smtClean="0"/>
              <a:t>Items</a:t>
            </a:r>
          </a:p>
          <a:p>
            <a:pPr lvl="2"/>
            <a:r>
              <a:rPr lang="en-AU" dirty="0" smtClean="0"/>
              <a:t>Low </a:t>
            </a:r>
            <a:r>
              <a:rPr lang="en-AU" dirty="0"/>
              <a:t>Power Wide Area Network (LPWAN) </a:t>
            </a:r>
            <a:endParaRPr lang="en-AU" dirty="0" smtClean="0"/>
          </a:p>
          <a:p>
            <a:pPr lvl="2"/>
            <a:r>
              <a:rPr lang="en-AU" dirty="0" smtClean="0"/>
              <a:t>Power </a:t>
            </a:r>
            <a:r>
              <a:rPr lang="en-AU" dirty="0"/>
              <a:t>Line Communication (</a:t>
            </a:r>
            <a:r>
              <a:rPr lang="en-AU" dirty="0" smtClean="0"/>
              <a:t>PLC)</a:t>
            </a:r>
          </a:p>
          <a:p>
            <a:pPr lvl="2"/>
            <a:r>
              <a:rPr lang="en-AU" dirty="0" smtClean="0"/>
              <a:t>Human </a:t>
            </a:r>
            <a:r>
              <a:rPr lang="en-AU" dirty="0"/>
              <a:t>Body Communication (</a:t>
            </a:r>
            <a:r>
              <a:rPr lang="en-AU" dirty="0" smtClean="0"/>
              <a:t>HBC)</a:t>
            </a:r>
          </a:p>
          <a:p>
            <a:pPr lvl="1"/>
            <a:r>
              <a:rPr lang="en-AU" dirty="0" smtClean="0"/>
              <a:t>Liaison</a:t>
            </a:r>
          </a:p>
          <a:p>
            <a:pPr lvl="2"/>
            <a:r>
              <a:rPr lang="en-AU" dirty="0" smtClean="0"/>
              <a:t>IEEE 802</a:t>
            </a:r>
          </a:p>
          <a:p>
            <a:pPr lvl="2"/>
            <a:r>
              <a:rPr lang="en-AU" dirty="0" smtClean="0"/>
              <a:t>…</a:t>
            </a:r>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104</a:t>
            </a:fld>
            <a:endParaRPr lang="en-US"/>
          </a:p>
        </p:txBody>
      </p:sp>
      <p:sp>
        <p:nvSpPr>
          <p:cNvPr id="25" name="Rectangle 24"/>
          <p:cNvSpPr/>
          <p:nvPr/>
        </p:nvSpPr>
        <p:spPr bwMode="auto">
          <a:xfrm>
            <a:off x="3429000" y="5181600"/>
            <a:ext cx="2971800" cy="457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dirty="0" smtClean="0">
                <a:ln>
                  <a:noFill/>
                </a:ln>
                <a:solidFill>
                  <a:srgbClr val="FF0000"/>
                </a:solidFill>
                <a:effectLst/>
                <a:latin typeface="+mj-lt"/>
              </a:rPr>
              <a:t>Review documents exchanged</a:t>
            </a:r>
          </a:p>
        </p:txBody>
      </p:sp>
      <p:cxnSp>
        <p:nvCxnSpPr>
          <p:cNvPr id="27" name="Straight Arrow Connector 26"/>
          <p:cNvCxnSpPr/>
          <p:nvPr/>
        </p:nvCxnSpPr>
        <p:spPr bwMode="auto">
          <a:xfrm flipH="1">
            <a:off x="2209800" y="5410200"/>
            <a:ext cx="1219200" cy="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sp>
        <p:nvSpPr>
          <p:cNvPr id="28" name="Rectangle 27"/>
          <p:cNvSpPr/>
          <p:nvPr/>
        </p:nvSpPr>
        <p:spPr bwMode="auto">
          <a:xfrm>
            <a:off x="5715000" y="3429000"/>
            <a:ext cx="2971800" cy="457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dirty="0" smtClean="0">
                <a:ln>
                  <a:noFill/>
                </a:ln>
                <a:solidFill>
                  <a:srgbClr val="FF0000"/>
                </a:solidFill>
                <a:effectLst/>
                <a:latin typeface="+mj-lt"/>
              </a:rPr>
              <a:t>SG has been approved; no activity</a:t>
            </a:r>
            <a:r>
              <a:rPr kumimoji="0" lang="en-AU" sz="1800" b="0" i="0" u="none" strike="noStrike" cap="none" normalizeH="0" dirty="0" smtClean="0">
                <a:ln>
                  <a:noFill/>
                </a:ln>
                <a:solidFill>
                  <a:srgbClr val="FF0000"/>
                </a:solidFill>
                <a:effectLst/>
                <a:latin typeface="+mj-lt"/>
              </a:rPr>
              <a:t> so far?</a:t>
            </a:r>
            <a:endParaRPr kumimoji="0" lang="en-AU" sz="1800" b="0" i="0" u="none" strike="noStrike" cap="none" normalizeH="0" baseline="0" dirty="0" smtClean="0">
              <a:ln>
                <a:noFill/>
              </a:ln>
              <a:solidFill>
                <a:srgbClr val="FF0000"/>
              </a:solidFill>
              <a:effectLst/>
              <a:latin typeface="+mj-lt"/>
            </a:endParaRPr>
          </a:p>
        </p:txBody>
      </p:sp>
      <p:sp>
        <p:nvSpPr>
          <p:cNvPr id="29" name="Rectangle 28"/>
          <p:cNvSpPr/>
          <p:nvPr/>
        </p:nvSpPr>
        <p:spPr bwMode="auto">
          <a:xfrm>
            <a:off x="5715000" y="4343400"/>
            <a:ext cx="2971800" cy="457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dirty="0" smtClean="0">
                <a:ln>
                  <a:noFill/>
                </a:ln>
                <a:solidFill>
                  <a:srgbClr val="FF0000"/>
                </a:solidFill>
                <a:effectLst/>
                <a:latin typeface="+mj-lt"/>
              </a:rPr>
              <a:t>Discussion</a:t>
            </a:r>
            <a:r>
              <a:rPr kumimoji="0" lang="en-AU" sz="1800" b="0" i="0" u="none" strike="noStrike" cap="none" normalizeH="0" dirty="0" smtClean="0">
                <a:ln>
                  <a:noFill/>
                </a:ln>
                <a:solidFill>
                  <a:srgbClr val="FF0000"/>
                </a:solidFill>
                <a:effectLst/>
                <a:latin typeface="+mj-lt"/>
              </a:rPr>
              <a:t> in Xi’an of a NWIP; </a:t>
            </a:r>
            <a:r>
              <a:rPr lang="en-AU" sz="1800" dirty="0" smtClean="0">
                <a:solidFill>
                  <a:srgbClr val="FF0000"/>
                </a:solidFill>
                <a:latin typeface="+mj-lt"/>
              </a:rPr>
              <a:t>the vote failed</a:t>
            </a:r>
            <a:endParaRPr kumimoji="0" lang="en-AU" sz="1800" b="0" i="0" u="none" strike="noStrike" cap="none" normalizeH="0" baseline="0" dirty="0" smtClean="0">
              <a:ln>
                <a:noFill/>
              </a:ln>
              <a:solidFill>
                <a:srgbClr val="FF0000"/>
              </a:solidFill>
              <a:effectLst/>
              <a:latin typeface="+mj-lt"/>
            </a:endParaRPr>
          </a:p>
        </p:txBody>
      </p:sp>
      <p:cxnSp>
        <p:nvCxnSpPr>
          <p:cNvPr id="30" name="Straight Arrow Connector 29"/>
          <p:cNvCxnSpPr/>
          <p:nvPr/>
        </p:nvCxnSpPr>
        <p:spPr bwMode="auto">
          <a:xfrm flipH="1">
            <a:off x="4914900" y="3810000"/>
            <a:ext cx="800100" cy="30480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cxnSp>
        <p:nvCxnSpPr>
          <p:cNvPr id="33" name="Straight Arrow Connector 32"/>
          <p:cNvCxnSpPr/>
          <p:nvPr/>
        </p:nvCxnSpPr>
        <p:spPr bwMode="auto">
          <a:xfrm flipH="1">
            <a:off x="4572000" y="4724400"/>
            <a:ext cx="1143000" cy="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graphicFrame>
        <p:nvGraphicFramePr>
          <p:cNvPr id="36" name="Object 35"/>
          <p:cNvGraphicFramePr>
            <a:graphicFrameLocks noChangeAspect="1"/>
          </p:cNvGraphicFramePr>
          <p:nvPr>
            <p:extLst>
              <p:ext uri="{D42A27DB-BD31-4B8C-83A1-F6EECF244321}">
                <p14:modId xmlns:p14="http://schemas.microsoft.com/office/powerpoint/2010/main" val="4133601921"/>
              </p:ext>
            </p:extLst>
          </p:nvPr>
        </p:nvGraphicFramePr>
        <p:xfrm>
          <a:off x="5715000" y="2809875"/>
          <a:ext cx="914400" cy="771525"/>
        </p:xfrm>
        <a:graphic>
          <a:graphicData uri="http://schemas.openxmlformats.org/presentationml/2006/ole">
            <mc:AlternateContent xmlns:mc="http://schemas.openxmlformats.org/markup-compatibility/2006">
              <mc:Choice xmlns:v="urn:schemas-microsoft-com:vml" Requires="v">
                <p:oleObj spid="_x0000_s239886" name="Acrobat Document" showAsIcon="1" r:id="rId3" imgW="914400" imgH="771480" progId="AcroExch.Document.DC">
                  <p:embed/>
                </p:oleObj>
              </mc:Choice>
              <mc:Fallback>
                <p:oleObj name="Acrobat Document" showAsIcon="1" r:id="rId3" imgW="914400" imgH="771480" progId="AcroExch.Document.DC">
                  <p:embed/>
                  <p:pic>
                    <p:nvPicPr>
                      <p:cNvPr id="0" name="Object 5"/>
                      <p:cNvPicPr>
                        <a:picLocks noChangeAspect="1" noChangeArrowheads="1"/>
                      </p:cNvPicPr>
                      <p:nvPr/>
                    </p:nvPicPr>
                    <p:blipFill>
                      <a:blip r:embed="rId4"/>
                      <a:srcRect/>
                      <a:stretch>
                        <a:fillRect/>
                      </a:stretch>
                    </p:blipFill>
                    <p:spPr bwMode="auto">
                      <a:xfrm>
                        <a:off x="5715000" y="2809875"/>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1022767479"/>
              </p:ext>
            </p:extLst>
          </p:nvPr>
        </p:nvGraphicFramePr>
        <p:xfrm>
          <a:off x="6629400" y="2819400"/>
          <a:ext cx="914400" cy="771525"/>
        </p:xfrm>
        <a:graphic>
          <a:graphicData uri="http://schemas.openxmlformats.org/presentationml/2006/ole">
            <mc:AlternateContent xmlns:mc="http://schemas.openxmlformats.org/markup-compatibility/2006">
              <mc:Choice xmlns:v="urn:schemas-microsoft-com:vml" Requires="v">
                <p:oleObj spid="_x0000_s239887" name="Acrobat Document" showAsIcon="1" r:id="rId5" imgW="914400" imgH="771480" progId="AcroExch.Document.DC">
                  <p:embed/>
                </p:oleObj>
              </mc:Choice>
              <mc:Fallback>
                <p:oleObj name="Acrobat Document" showAsIcon="1" r:id="rId5" imgW="914400" imgH="771480" progId="AcroExch.Document.DC">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28194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5847963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Korea NB </a:t>
            </a:r>
            <a:r>
              <a:rPr lang="en-AU" dirty="0"/>
              <a:t>has revised the NWIP on PHY layer protocol of human body </a:t>
            </a:r>
            <a:r>
              <a:rPr lang="en-AU" dirty="0" smtClean="0"/>
              <a:t>communication</a:t>
            </a:r>
            <a:endParaRPr lang="en-AU" dirty="0"/>
          </a:p>
        </p:txBody>
      </p:sp>
      <p:sp>
        <p:nvSpPr>
          <p:cNvPr id="3" name="Content Placeholder 2"/>
          <p:cNvSpPr>
            <a:spLocks noGrp="1"/>
          </p:cNvSpPr>
          <p:nvPr>
            <p:ph idx="1"/>
          </p:nvPr>
        </p:nvSpPr>
        <p:spPr/>
        <p:txBody>
          <a:bodyPr/>
          <a:lstStyle/>
          <a:p>
            <a:pPr lvl="1"/>
            <a:r>
              <a:rPr lang="en-AU" dirty="0" smtClean="0"/>
              <a:t>The Korean NB </a:t>
            </a:r>
            <a:r>
              <a:rPr lang="en-AU" dirty="0"/>
              <a:t>previously submitted a NWIP for </a:t>
            </a:r>
            <a:r>
              <a:rPr lang="en-AU" dirty="0" smtClean="0"/>
              <a:t>a “PHY </a:t>
            </a:r>
            <a:r>
              <a:rPr lang="en-AU" dirty="0"/>
              <a:t>layer protocol of human body communication for capsule </a:t>
            </a:r>
            <a:r>
              <a:rPr lang="en-AU" dirty="0" smtClean="0"/>
              <a:t>endoscopy”</a:t>
            </a:r>
          </a:p>
          <a:p>
            <a:pPr lvl="2"/>
            <a:r>
              <a:rPr lang="en-AU" dirty="0"/>
              <a:t>There is some overlap with IEEE 802.15.6</a:t>
            </a:r>
          </a:p>
          <a:p>
            <a:pPr lvl="1"/>
            <a:r>
              <a:rPr lang="en-AU" dirty="0" smtClean="0"/>
              <a:t>The ballot failed because of lack of participation</a:t>
            </a:r>
          </a:p>
          <a:p>
            <a:pPr lvl="1"/>
            <a:r>
              <a:rPr lang="en-AU" dirty="0" smtClean="0"/>
              <a:t>They have resubmitted a revised NWIP</a:t>
            </a:r>
          </a:p>
          <a:p>
            <a:pPr lvl="1"/>
            <a:endParaRPr lang="en-AU" dirty="0"/>
          </a:p>
          <a:p>
            <a:pPr lvl="1"/>
            <a:endParaRPr lang="en-AU" dirty="0" smtClean="0"/>
          </a:p>
          <a:p>
            <a:pPr lvl="1"/>
            <a:r>
              <a:rPr lang="en-AU" dirty="0"/>
              <a:t>Is there any interest or concern?</a:t>
            </a:r>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105</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259975789"/>
              </p:ext>
            </p:extLst>
          </p:nvPr>
        </p:nvGraphicFramePr>
        <p:xfrm>
          <a:off x="990600" y="3810000"/>
          <a:ext cx="914400" cy="771525"/>
        </p:xfrm>
        <a:graphic>
          <a:graphicData uri="http://schemas.openxmlformats.org/presentationml/2006/ole">
            <mc:AlternateContent xmlns:mc="http://schemas.openxmlformats.org/markup-compatibility/2006">
              <mc:Choice xmlns:v="urn:schemas-microsoft-com:vml" Requires="v">
                <p:oleObj spid="_x0000_s245801"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990600" y="3810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39828061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WG7 has a proposed agenda with not much of obvious interest to IEEE 802</a:t>
            </a:r>
            <a:endParaRPr lang="en-AU" dirty="0"/>
          </a:p>
        </p:txBody>
      </p:sp>
      <p:sp>
        <p:nvSpPr>
          <p:cNvPr id="3" name="Content Placeholder 2"/>
          <p:cNvSpPr>
            <a:spLocks noGrp="1"/>
          </p:cNvSpPr>
          <p:nvPr>
            <p:ph idx="1"/>
          </p:nvPr>
        </p:nvSpPr>
        <p:spPr/>
        <p:txBody>
          <a:bodyPr/>
          <a:lstStyle/>
          <a:p>
            <a:r>
              <a:rPr lang="en-AU" dirty="0" smtClean="0"/>
              <a:t>Proposed WG7 Agenda (extracted from 7N053)</a:t>
            </a:r>
          </a:p>
          <a:p>
            <a:pPr lvl="1"/>
            <a:r>
              <a:rPr lang="en-AU" dirty="0" smtClean="0"/>
              <a:t>Opening</a:t>
            </a:r>
          </a:p>
          <a:p>
            <a:pPr lvl="1"/>
            <a:r>
              <a:rPr lang="en-AU" dirty="0" smtClean="0"/>
              <a:t>…</a:t>
            </a:r>
          </a:p>
          <a:p>
            <a:pPr lvl="1"/>
            <a:r>
              <a:rPr lang="en-AU" dirty="0" smtClean="0"/>
              <a:t>Review of Previous Meeting Results</a:t>
            </a:r>
          </a:p>
          <a:p>
            <a:pPr lvl="2"/>
            <a:r>
              <a:rPr lang="en-AU" dirty="0" smtClean="0"/>
              <a:t>Results of SC 6/WG 7 meeting (February 2016)</a:t>
            </a:r>
          </a:p>
          <a:p>
            <a:pPr lvl="2"/>
            <a:r>
              <a:rPr lang="en-AU" dirty="0" smtClean="0"/>
              <a:t>Results of SC 6/WG 7 Interim meetings (August 2016)</a:t>
            </a:r>
          </a:p>
          <a:p>
            <a:pPr lvl="1"/>
            <a:r>
              <a:rPr lang="en-AU" dirty="0" smtClean="0"/>
              <a:t>…</a:t>
            </a:r>
          </a:p>
          <a:p>
            <a:pPr lvl="1"/>
            <a:r>
              <a:rPr lang="en-AU" dirty="0" smtClean="0"/>
              <a:t>Other WG 7 related Issues</a:t>
            </a:r>
          </a:p>
          <a:p>
            <a:pPr lvl="2"/>
            <a:r>
              <a:rPr lang="en-AU" dirty="0" smtClean="0"/>
              <a:t>Roaming Hub for Wireless Networks Interworking</a:t>
            </a:r>
          </a:p>
          <a:p>
            <a:pPr lvl="2"/>
            <a:r>
              <a:rPr lang="en-AU" dirty="0" smtClean="0"/>
              <a:t>Interconnection of Industrial Equipment Communication</a:t>
            </a:r>
          </a:p>
          <a:p>
            <a:pPr lvl="2"/>
            <a:r>
              <a:rPr lang="en-AU" dirty="0" smtClean="0"/>
              <a:t>Others </a:t>
            </a:r>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106</a:t>
            </a:fld>
            <a:endParaRPr lang="en-US"/>
          </a:p>
        </p:txBody>
      </p:sp>
      <p:sp>
        <p:nvSpPr>
          <p:cNvPr id="10" name="Rectangle 9"/>
          <p:cNvSpPr/>
          <p:nvPr/>
        </p:nvSpPr>
        <p:spPr bwMode="auto">
          <a:xfrm>
            <a:off x="6096000" y="2895600"/>
            <a:ext cx="2971800" cy="457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800" b="0" i="0" u="none" strike="noStrike" cap="none" normalizeH="0" baseline="0" dirty="0" smtClean="0">
                <a:ln>
                  <a:noFill/>
                </a:ln>
                <a:solidFill>
                  <a:srgbClr val="FF0000"/>
                </a:solidFill>
                <a:effectLst/>
                <a:latin typeface="+mj-lt"/>
              </a:rPr>
              <a:t>Minutes not</a:t>
            </a:r>
            <a:r>
              <a:rPr kumimoji="0" lang="en-AU" sz="1800" b="0" i="0" u="none" strike="noStrike" cap="none" normalizeH="0" dirty="0" smtClean="0">
                <a:ln>
                  <a:noFill/>
                </a:ln>
                <a:solidFill>
                  <a:srgbClr val="FF0000"/>
                </a:solidFill>
                <a:effectLst/>
                <a:latin typeface="+mj-lt"/>
              </a:rPr>
              <a:t> yet available</a:t>
            </a:r>
            <a:endParaRPr kumimoji="0" lang="en-AU" sz="1800" b="0" i="0" u="none" strike="noStrike" cap="none" normalizeH="0" baseline="0" dirty="0" smtClean="0">
              <a:ln>
                <a:noFill/>
              </a:ln>
              <a:solidFill>
                <a:srgbClr val="FF0000"/>
              </a:solidFill>
              <a:effectLst/>
              <a:latin typeface="+mj-lt"/>
            </a:endParaRPr>
          </a:p>
        </p:txBody>
      </p:sp>
      <p:cxnSp>
        <p:nvCxnSpPr>
          <p:cNvPr id="12" name="Straight Arrow Connector 11"/>
          <p:cNvCxnSpPr>
            <a:stCxn id="10" idx="1"/>
          </p:cNvCxnSpPr>
          <p:nvPr/>
        </p:nvCxnSpPr>
        <p:spPr bwMode="auto">
          <a:xfrm flipH="1">
            <a:off x="5562600" y="3124200"/>
            <a:ext cx="533400" cy="60960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cxnSp>
        <p:nvCxnSpPr>
          <p:cNvPr id="13" name="Straight Arrow Connector 12"/>
          <p:cNvCxnSpPr>
            <a:stCxn id="10" idx="1"/>
          </p:cNvCxnSpPr>
          <p:nvPr/>
        </p:nvCxnSpPr>
        <p:spPr bwMode="auto">
          <a:xfrm flipH="1">
            <a:off x="5905500" y="3124200"/>
            <a:ext cx="190500" cy="76200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sp>
        <p:nvSpPr>
          <p:cNvPr id="16" name="Rectangle 15"/>
          <p:cNvSpPr/>
          <p:nvPr/>
        </p:nvSpPr>
        <p:spPr bwMode="auto">
          <a:xfrm>
            <a:off x="3810000" y="4191000"/>
            <a:ext cx="5257800"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r>
              <a:rPr lang="en-AU" sz="1800" dirty="0">
                <a:solidFill>
                  <a:srgbClr val="FF0000"/>
                </a:solidFill>
                <a:latin typeface="+mj-lt"/>
              </a:rPr>
              <a:t>Peking </a:t>
            </a:r>
            <a:r>
              <a:rPr lang="en-AU" sz="1800" dirty="0" err="1" smtClean="0">
                <a:solidFill>
                  <a:srgbClr val="FF0000"/>
                </a:solidFill>
                <a:latin typeface="+mj-lt"/>
              </a:rPr>
              <a:t>Uni</a:t>
            </a:r>
            <a:r>
              <a:rPr lang="en-AU" sz="1800" dirty="0" smtClean="0">
                <a:solidFill>
                  <a:srgbClr val="FF0000"/>
                </a:solidFill>
                <a:latin typeface="+mj-lt"/>
              </a:rPr>
              <a:t>: </a:t>
            </a:r>
            <a:r>
              <a:rPr lang="en-AU" sz="1800" i="1" dirty="0" smtClean="0">
                <a:solidFill>
                  <a:srgbClr val="FF0000"/>
                </a:solidFill>
                <a:latin typeface="+mj-lt"/>
              </a:rPr>
              <a:t>Convergence </a:t>
            </a:r>
            <a:r>
              <a:rPr lang="en-AU" sz="1800" i="1" dirty="0">
                <a:solidFill>
                  <a:srgbClr val="FF0000"/>
                </a:solidFill>
                <a:latin typeface="+mj-lt"/>
              </a:rPr>
              <a:t>Service for Interworking of Heterogeneous Wireless </a:t>
            </a:r>
            <a:r>
              <a:rPr lang="en-AU" sz="1800" i="1" dirty="0" smtClean="0">
                <a:solidFill>
                  <a:srgbClr val="FF0000"/>
                </a:solidFill>
                <a:latin typeface="+mj-lt"/>
              </a:rPr>
              <a:t>Networks</a:t>
            </a:r>
            <a:r>
              <a:rPr lang="en-AU" sz="1800" dirty="0" smtClean="0">
                <a:solidFill>
                  <a:srgbClr val="FF0000"/>
                </a:solidFill>
                <a:latin typeface="+mj-lt"/>
              </a:rPr>
              <a:t>?</a:t>
            </a:r>
            <a:endParaRPr kumimoji="0" lang="en-AU" sz="1800" b="0" i="0" u="none" strike="noStrike" cap="none" normalizeH="0" baseline="0" dirty="0" smtClean="0">
              <a:ln>
                <a:noFill/>
              </a:ln>
              <a:solidFill>
                <a:srgbClr val="FF0000"/>
              </a:solidFill>
              <a:effectLst/>
              <a:latin typeface="+mj-lt"/>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4291662119"/>
              </p:ext>
            </p:extLst>
          </p:nvPr>
        </p:nvGraphicFramePr>
        <p:xfrm>
          <a:off x="7124700" y="4876800"/>
          <a:ext cx="914400" cy="771525"/>
        </p:xfrm>
        <a:graphic>
          <a:graphicData uri="http://schemas.openxmlformats.org/presentationml/2006/ole">
            <mc:AlternateContent xmlns:mc="http://schemas.openxmlformats.org/markup-compatibility/2006">
              <mc:Choice xmlns:v="urn:schemas-microsoft-com:vml" Requires="v">
                <p:oleObj spid="_x0000_s240775" name="Acrobat Document" showAsIcon="1" r:id="rId3" imgW="914400" imgH="771480" progId="AcroExch.Document.DC">
                  <p:embed/>
                </p:oleObj>
              </mc:Choice>
              <mc:Fallback>
                <p:oleObj name="Acrobat Document" showAsIcon="1" r:id="rId3" imgW="914400" imgH="771480" progId="AcroExch.Document.DC">
                  <p:embed/>
                  <p:pic>
                    <p:nvPicPr>
                      <p:cNvPr id="0" name=""/>
                      <p:cNvPicPr>
                        <a:picLocks noChangeAspect="1" noChangeArrowheads="1"/>
                      </p:cNvPicPr>
                      <p:nvPr/>
                    </p:nvPicPr>
                    <p:blipFill>
                      <a:blip r:embed="rId4"/>
                      <a:srcRect/>
                      <a:stretch>
                        <a:fillRect/>
                      </a:stretch>
                    </p:blipFill>
                    <p:spPr bwMode="auto">
                      <a:xfrm>
                        <a:off x="7124700" y="48768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8" name="Straight Arrow Connector 17"/>
          <p:cNvCxnSpPr>
            <a:stCxn id="16" idx="2"/>
          </p:cNvCxnSpPr>
          <p:nvPr/>
        </p:nvCxnSpPr>
        <p:spPr bwMode="auto">
          <a:xfrm flipH="1">
            <a:off x="5715000" y="4800600"/>
            <a:ext cx="723900" cy="381000"/>
          </a:xfrm>
          <a:prstGeom prst="straightConnector1">
            <a:avLst/>
          </a:prstGeom>
          <a:solidFill>
            <a:schemeClr val="accent1"/>
          </a:solidFill>
          <a:ln w="12700" cap="flat" cmpd="sng" algn="ctr">
            <a:solidFill>
              <a:srgbClr val="FF0000"/>
            </a:solidFill>
            <a:prstDash val="solid"/>
            <a:round/>
            <a:headEnd type="none" w="sm" len="sm"/>
            <a:tailEnd type="arrow"/>
          </a:ln>
          <a:effectLst/>
        </p:spPr>
      </p:cxnSp>
    </p:spTree>
    <p:extLst>
      <p:ext uri="{BB962C8B-B14F-4D97-AF65-F5344CB8AC3E}">
        <p14:creationId xmlns:p14="http://schemas.microsoft.com/office/powerpoint/2010/main" val="5661111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Telecom </a:t>
            </a:r>
            <a:r>
              <a:rPr lang="en-AU" i="1" dirty="0"/>
              <a:t>et al </a:t>
            </a:r>
            <a:r>
              <a:rPr lang="en-AU" dirty="0"/>
              <a:t>have submitted </a:t>
            </a:r>
            <a:r>
              <a:rPr lang="en-AU" dirty="0" smtClean="0"/>
              <a:t>a proposal for </a:t>
            </a:r>
            <a:r>
              <a:rPr lang="en-AU" dirty="0"/>
              <a:t>a protocol that distributes APs to among cloud ACs</a:t>
            </a:r>
          </a:p>
        </p:txBody>
      </p:sp>
      <p:sp>
        <p:nvSpPr>
          <p:cNvPr id="3" name="Content Placeholder 2"/>
          <p:cNvSpPr>
            <a:spLocks noGrp="1"/>
          </p:cNvSpPr>
          <p:nvPr>
            <p:ph idx="1"/>
          </p:nvPr>
        </p:nvSpPr>
        <p:spPr/>
        <p:txBody>
          <a:bodyPr/>
          <a:lstStyle/>
          <a:p>
            <a:pPr lvl="1"/>
            <a:r>
              <a:rPr lang="en-AU" dirty="0"/>
              <a:t>China Telecom et al have submitted a proposal (attached) to ISO/IEC JTC1/SC6/WG7 for a protocol that distributes APs </a:t>
            </a:r>
            <a:r>
              <a:rPr lang="en-AU" dirty="0" smtClean="0"/>
              <a:t>among </a:t>
            </a:r>
            <a:r>
              <a:rPr lang="en-AU" dirty="0"/>
              <a:t>cloud </a:t>
            </a:r>
            <a:r>
              <a:rPr lang="en-AU" dirty="0" smtClean="0"/>
              <a:t>ACs</a:t>
            </a:r>
          </a:p>
          <a:p>
            <a:pPr lvl="2"/>
            <a:r>
              <a:rPr lang="en-AU" dirty="0" smtClean="0"/>
              <a:t>It uses CAPWAP!</a:t>
            </a:r>
          </a:p>
          <a:p>
            <a:pPr lvl="2"/>
            <a:endParaRPr lang="en-AU" dirty="0"/>
          </a:p>
          <a:p>
            <a:pPr lvl="2"/>
            <a:endParaRPr lang="en-AU" dirty="0" smtClean="0"/>
          </a:p>
          <a:p>
            <a:pPr lvl="2"/>
            <a:endParaRPr lang="en-AU" dirty="0" smtClean="0"/>
          </a:p>
          <a:p>
            <a:pPr lvl="1"/>
            <a:r>
              <a:rPr lang="en-AU" dirty="0" smtClean="0"/>
              <a:t>Is there any interest or concern?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107</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658034659"/>
              </p:ext>
            </p:extLst>
          </p:nvPr>
        </p:nvGraphicFramePr>
        <p:xfrm>
          <a:off x="1066800" y="2971800"/>
          <a:ext cx="914400" cy="771525"/>
        </p:xfrm>
        <a:graphic>
          <a:graphicData uri="http://schemas.openxmlformats.org/presentationml/2006/ole">
            <mc:AlternateContent xmlns:mc="http://schemas.openxmlformats.org/markup-compatibility/2006">
              <mc:Choice xmlns:v="urn:schemas-microsoft-com:vml" Requires="v">
                <p:oleObj spid="_x0000_s244820"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1066800" y="2971800"/>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855484752"/>
              </p:ext>
            </p:extLst>
          </p:nvPr>
        </p:nvGraphicFramePr>
        <p:xfrm>
          <a:off x="1981200" y="2971800"/>
          <a:ext cx="914400" cy="771525"/>
        </p:xfrm>
        <a:graphic>
          <a:graphicData uri="http://schemas.openxmlformats.org/presentationml/2006/ole">
            <mc:AlternateContent xmlns:mc="http://schemas.openxmlformats.org/markup-compatibility/2006">
              <mc:Choice xmlns:v="urn:schemas-microsoft-com:vml" Requires="v">
                <p:oleObj spid="_x0000_s244821" name="Acrobat Document" showAsIcon="1" r:id="rId5" imgW="914400" imgH="771480" progId="AcroExch.Document.DC">
                  <p:embed/>
                </p:oleObj>
              </mc:Choice>
              <mc:Fallback>
                <p:oleObj name="Acrobat Document" showAsIcon="1" r:id="rId5" imgW="914400" imgH="771480" progId="AcroExch.Document.DC">
                  <p:embed/>
                  <p:pic>
                    <p:nvPicPr>
                      <p:cNvPr id="0" name=""/>
                      <p:cNvPicPr/>
                      <p:nvPr/>
                    </p:nvPicPr>
                    <p:blipFill>
                      <a:blip r:embed="rId6"/>
                      <a:stretch>
                        <a:fillRect/>
                      </a:stretch>
                    </p:blipFill>
                    <p:spPr>
                      <a:xfrm>
                        <a:off x="1981200" y="2971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90540407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review the WG updates to SC6/WG1</a:t>
            </a:r>
            <a:endParaRPr lang="en-AU" dirty="0"/>
          </a:p>
        </p:txBody>
      </p:sp>
      <p:sp>
        <p:nvSpPr>
          <p:cNvPr id="3" name="Content Placeholder 2"/>
          <p:cNvSpPr>
            <a:spLocks noGrp="1"/>
          </p:cNvSpPr>
          <p:nvPr>
            <p:ph idx="1"/>
          </p:nvPr>
        </p:nvSpPr>
        <p:spPr/>
        <p:txBody>
          <a:bodyPr/>
          <a:lstStyle/>
          <a:p>
            <a:pPr lvl="1"/>
            <a:r>
              <a:rPr lang="en-AU" dirty="0" smtClean="0"/>
              <a:t>Each IEEE 802 WG that is contributing standards to SC6 under the PSDO is required to provide an update to each SC6 meeting</a:t>
            </a:r>
          </a:p>
          <a:p>
            <a:pPr lvl="1"/>
            <a:r>
              <a:rPr lang="en-AU" dirty="0" smtClean="0"/>
              <a:t>The scheduling of the next meeting means these updates should have been available for review by the IEEE 802 JTC1 SC by early January</a:t>
            </a:r>
          </a:p>
          <a:p>
            <a:pPr lvl="1"/>
            <a:r>
              <a:rPr lang="en-AU" dirty="0" smtClean="0"/>
              <a:t>So far</a:t>
            </a:r>
          </a:p>
          <a:p>
            <a:pPr lvl="2"/>
            <a:r>
              <a:rPr lang="en-AU" dirty="0"/>
              <a:t>802.1 – draft available </a:t>
            </a:r>
            <a:endParaRPr lang="en-AU" dirty="0" smtClean="0"/>
          </a:p>
          <a:p>
            <a:pPr lvl="2"/>
            <a:r>
              <a:rPr lang="en-AU" dirty="0" smtClean="0"/>
              <a:t>802.3 – draft available</a:t>
            </a:r>
          </a:p>
          <a:p>
            <a:pPr lvl="2"/>
            <a:r>
              <a:rPr lang="en-AU" dirty="0" smtClean="0"/>
              <a:t>802.11 – draft available</a:t>
            </a:r>
          </a:p>
          <a:p>
            <a:pPr lvl="2"/>
            <a:r>
              <a:rPr lang="en-AU" dirty="0" smtClean="0"/>
              <a:t>802.15 </a:t>
            </a:r>
            <a:r>
              <a:rPr lang="en-AU" dirty="0"/>
              <a:t>– draft available</a:t>
            </a:r>
            <a:endParaRPr lang="en-AU" dirty="0" smtClean="0"/>
          </a:p>
          <a:p>
            <a:pPr lvl="2"/>
            <a:r>
              <a:rPr lang="en-AU" dirty="0"/>
              <a:t>802.21 – draft available </a:t>
            </a:r>
            <a:endParaRPr lang="en-AU" dirty="0" smtClean="0"/>
          </a:p>
          <a:p>
            <a:pPr lvl="2"/>
            <a:r>
              <a:rPr lang="en-AU" dirty="0" smtClean="0"/>
              <a:t>802.22 - </a:t>
            </a:r>
            <a:r>
              <a:rPr lang="en-AU" dirty="0"/>
              <a:t>draft available </a:t>
            </a:r>
            <a:endParaRPr lang="en-AU" dirty="0" smtClean="0">
              <a:solidFill>
                <a:srgbClr val="FF0000"/>
              </a:solidFill>
            </a:endParaRPr>
          </a:p>
          <a:p>
            <a:pPr lvl="1"/>
            <a:r>
              <a:rPr lang="en-AU" dirty="0" smtClean="0"/>
              <a:t>The SC VC will send the final versions to SC6</a:t>
            </a:r>
          </a:p>
          <a:p>
            <a:pPr lvl="2"/>
            <a:r>
              <a:rPr lang="en-AU" dirty="0" smtClean="0">
                <a:solidFill>
                  <a:srgbClr val="FF0000"/>
                </a:solidFill>
              </a:rPr>
              <a:t>Do we need approvals?</a:t>
            </a:r>
          </a:p>
          <a:p>
            <a:r>
              <a:rPr lang="en-AU" dirty="0" smtClean="0"/>
              <a:t>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108</a:t>
            </a:fld>
            <a:endParaRPr lang="en-US"/>
          </a:p>
        </p:txBody>
      </p:sp>
      <p:graphicFrame>
        <p:nvGraphicFramePr>
          <p:cNvPr id="6" name="Object 5">
            <a:hlinkClick r:id="" action="ppaction://ole?verb=0"/>
          </p:cNvPr>
          <p:cNvGraphicFramePr>
            <a:graphicFrameLocks noChangeAspect="1"/>
          </p:cNvGraphicFramePr>
          <p:nvPr>
            <p:extLst>
              <p:ext uri="{D42A27DB-BD31-4B8C-83A1-F6EECF244321}">
                <p14:modId xmlns:p14="http://schemas.microsoft.com/office/powerpoint/2010/main" val="2492167004"/>
              </p:ext>
            </p:extLst>
          </p:nvPr>
        </p:nvGraphicFramePr>
        <p:xfrm>
          <a:off x="6629400" y="3429000"/>
          <a:ext cx="914400" cy="771525"/>
        </p:xfrm>
        <a:graphic>
          <a:graphicData uri="http://schemas.openxmlformats.org/presentationml/2006/ole">
            <mc:AlternateContent xmlns:mc="http://schemas.openxmlformats.org/markup-compatibility/2006">
              <mc:Choice xmlns:v="urn:schemas-microsoft-com:vml" Requires="v">
                <p:oleObj spid="_x0000_s246924" name="Presentation" showAsIcon="1" r:id="rId3" imgW="914400" imgH="771480" progId="PowerPoint.Show.12">
                  <p:embed/>
                </p:oleObj>
              </mc:Choice>
              <mc:Fallback>
                <p:oleObj name="Presentation" showAsIcon="1" r:id="rId3" imgW="914400" imgH="771480" progId="PowerPoint.Show.12">
                  <p:embed/>
                  <p:pic>
                    <p:nvPicPr>
                      <p:cNvPr id="0" name=""/>
                      <p:cNvPicPr/>
                      <p:nvPr/>
                    </p:nvPicPr>
                    <p:blipFill>
                      <a:blip r:embed="rId4"/>
                      <a:stretch>
                        <a:fillRect/>
                      </a:stretch>
                    </p:blipFill>
                    <p:spPr>
                      <a:xfrm>
                        <a:off x="6629400" y="3429000"/>
                        <a:ext cx="914400" cy="771525"/>
                      </a:xfrm>
                      <a:prstGeom prst="rect">
                        <a:avLst/>
                      </a:prstGeom>
                    </p:spPr>
                  </p:pic>
                </p:oleObj>
              </mc:Fallback>
            </mc:AlternateContent>
          </a:graphicData>
        </a:graphic>
      </p:graphicFrame>
      <p:graphicFrame>
        <p:nvGraphicFramePr>
          <p:cNvPr id="7" name="Object 6">
            <a:hlinkClick r:id="" action="ppaction://ole?verb=0"/>
          </p:cNvPr>
          <p:cNvGraphicFramePr>
            <a:graphicFrameLocks noChangeAspect="1"/>
          </p:cNvGraphicFramePr>
          <p:nvPr>
            <p:extLst>
              <p:ext uri="{D42A27DB-BD31-4B8C-83A1-F6EECF244321}">
                <p14:modId xmlns:p14="http://schemas.microsoft.com/office/powerpoint/2010/main" val="3564432364"/>
              </p:ext>
            </p:extLst>
          </p:nvPr>
        </p:nvGraphicFramePr>
        <p:xfrm>
          <a:off x="6629400" y="4114800"/>
          <a:ext cx="914400" cy="771525"/>
        </p:xfrm>
        <a:graphic>
          <a:graphicData uri="http://schemas.openxmlformats.org/presentationml/2006/ole">
            <mc:AlternateContent xmlns:mc="http://schemas.openxmlformats.org/markup-compatibility/2006">
              <mc:Choice xmlns:v="urn:schemas-microsoft-com:vml" Requires="v">
                <p:oleObj spid="_x0000_s246925" name="Presentation" showAsIcon="1" r:id="rId5" imgW="914400" imgH="771480" progId="PowerPoint.Show.12">
                  <p:embed/>
                </p:oleObj>
              </mc:Choice>
              <mc:Fallback>
                <p:oleObj name="Presentation" showAsIcon="1" r:id="rId5" imgW="914400" imgH="771480" progId="PowerPoint.Show.12">
                  <p:embed/>
                  <p:pic>
                    <p:nvPicPr>
                      <p:cNvPr id="0" name=""/>
                      <p:cNvPicPr/>
                      <p:nvPr/>
                    </p:nvPicPr>
                    <p:blipFill>
                      <a:blip r:embed="rId6"/>
                      <a:stretch>
                        <a:fillRect/>
                      </a:stretch>
                    </p:blipFill>
                    <p:spPr>
                      <a:xfrm>
                        <a:off x="6629400" y="4114800"/>
                        <a:ext cx="914400" cy="771525"/>
                      </a:xfrm>
                      <a:prstGeom prst="rect">
                        <a:avLst/>
                      </a:prstGeom>
                    </p:spPr>
                  </p:pic>
                </p:oleObj>
              </mc:Fallback>
            </mc:AlternateContent>
          </a:graphicData>
        </a:graphic>
      </p:graphicFrame>
      <p:graphicFrame>
        <p:nvGraphicFramePr>
          <p:cNvPr id="9" name="Object 8">
            <a:hlinkClick r:id="" action="ppaction://ole?verb=0"/>
          </p:cNvPr>
          <p:cNvGraphicFramePr>
            <a:graphicFrameLocks noChangeAspect="1"/>
          </p:cNvGraphicFramePr>
          <p:nvPr>
            <p:extLst>
              <p:ext uri="{D42A27DB-BD31-4B8C-83A1-F6EECF244321}">
                <p14:modId xmlns:p14="http://schemas.microsoft.com/office/powerpoint/2010/main" val="883816550"/>
              </p:ext>
            </p:extLst>
          </p:nvPr>
        </p:nvGraphicFramePr>
        <p:xfrm>
          <a:off x="7848600" y="3429000"/>
          <a:ext cx="914400" cy="771525"/>
        </p:xfrm>
        <a:graphic>
          <a:graphicData uri="http://schemas.openxmlformats.org/presentationml/2006/ole">
            <mc:AlternateContent xmlns:mc="http://schemas.openxmlformats.org/markup-compatibility/2006">
              <mc:Choice xmlns:v="urn:schemas-microsoft-com:vml" Requires="v">
                <p:oleObj spid="_x0000_s246926" name="Presentation" showAsIcon="1" r:id="rId7" imgW="914400" imgH="771480" progId="PowerPoint.Show.12">
                  <p:embed/>
                </p:oleObj>
              </mc:Choice>
              <mc:Fallback>
                <p:oleObj name="Presentation" showAsIcon="1" r:id="rId7" imgW="914400" imgH="771480" progId="PowerPoint.Show.12">
                  <p:embed/>
                  <p:pic>
                    <p:nvPicPr>
                      <p:cNvPr id="0" name=""/>
                      <p:cNvPicPr/>
                      <p:nvPr/>
                    </p:nvPicPr>
                    <p:blipFill>
                      <a:blip r:embed="rId8"/>
                      <a:stretch>
                        <a:fillRect/>
                      </a:stretch>
                    </p:blipFill>
                    <p:spPr>
                      <a:xfrm>
                        <a:off x="7848600" y="3429000"/>
                        <a:ext cx="914400" cy="771525"/>
                      </a:xfrm>
                      <a:prstGeom prst="rect">
                        <a:avLst/>
                      </a:prstGeom>
                    </p:spPr>
                  </p:pic>
                </p:oleObj>
              </mc:Fallback>
            </mc:AlternateContent>
          </a:graphicData>
        </a:graphic>
      </p:graphicFrame>
      <p:graphicFrame>
        <p:nvGraphicFramePr>
          <p:cNvPr id="10" name="Object 9">
            <a:hlinkClick r:id="" action="ppaction://ole?verb=0"/>
          </p:cNvPr>
          <p:cNvGraphicFramePr>
            <a:graphicFrameLocks noChangeAspect="1"/>
          </p:cNvGraphicFramePr>
          <p:nvPr>
            <p:extLst>
              <p:ext uri="{D42A27DB-BD31-4B8C-83A1-F6EECF244321}">
                <p14:modId xmlns:p14="http://schemas.microsoft.com/office/powerpoint/2010/main" val="621596197"/>
              </p:ext>
            </p:extLst>
          </p:nvPr>
        </p:nvGraphicFramePr>
        <p:xfrm>
          <a:off x="7924800" y="4191000"/>
          <a:ext cx="914400" cy="771525"/>
        </p:xfrm>
        <a:graphic>
          <a:graphicData uri="http://schemas.openxmlformats.org/presentationml/2006/ole">
            <mc:AlternateContent xmlns:mc="http://schemas.openxmlformats.org/markup-compatibility/2006">
              <mc:Choice xmlns:v="urn:schemas-microsoft-com:vml" Requires="v">
                <p:oleObj spid="_x0000_s246927" name="Presentation" showAsIcon="1" r:id="rId9" imgW="914400" imgH="771480" progId="PowerPoint.Show.12">
                  <p:embed/>
                </p:oleObj>
              </mc:Choice>
              <mc:Fallback>
                <p:oleObj name="Presentation" showAsIcon="1" r:id="rId9" imgW="914400" imgH="771480" progId="PowerPoint.Show.12">
                  <p:embed/>
                  <p:pic>
                    <p:nvPicPr>
                      <p:cNvPr id="0" name=""/>
                      <p:cNvPicPr/>
                      <p:nvPr/>
                    </p:nvPicPr>
                    <p:blipFill>
                      <a:blip r:embed="rId10"/>
                      <a:stretch>
                        <a:fillRect/>
                      </a:stretch>
                    </p:blipFill>
                    <p:spPr>
                      <a:xfrm>
                        <a:off x="7924800" y="4191000"/>
                        <a:ext cx="914400" cy="77152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082931492"/>
              </p:ext>
            </p:extLst>
          </p:nvPr>
        </p:nvGraphicFramePr>
        <p:xfrm>
          <a:off x="6629400" y="4876800"/>
          <a:ext cx="914400" cy="771525"/>
        </p:xfrm>
        <a:graphic>
          <a:graphicData uri="http://schemas.openxmlformats.org/presentationml/2006/ole">
            <mc:AlternateContent xmlns:mc="http://schemas.openxmlformats.org/markup-compatibility/2006">
              <mc:Choice xmlns:v="urn:schemas-microsoft-com:vml" Requires="v">
                <p:oleObj spid="_x0000_s246928" name="Acrobat Document" showAsIcon="1" r:id="rId11" imgW="914400" imgH="771480" progId="AcroExch.Document.DC">
                  <p:embed/>
                </p:oleObj>
              </mc:Choice>
              <mc:Fallback>
                <p:oleObj name="Acrobat Document" showAsIcon="1" r:id="rId11" imgW="914400" imgH="771480" progId="AcroExch.Document.DC">
                  <p:embed/>
                  <p:pic>
                    <p:nvPicPr>
                      <p:cNvPr id="0" name=""/>
                      <p:cNvPicPr/>
                      <p:nvPr/>
                    </p:nvPicPr>
                    <p:blipFill>
                      <a:blip r:embed="rId12"/>
                      <a:stretch>
                        <a:fillRect/>
                      </a:stretch>
                    </p:blipFill>
                    <p:spPr>
                      <a:xfrm>
                        <a:off x="6629400" y="4876800"/>
                        <a:ext cx="914400" cy="771525"/>
                      </a:xfrm>
                      <a:prstGeom prst="rect">
                        <a:avLst/>
                      </a:prstGeom>
                    </p:spPr>
                  </p:pic>
                </p:oleObj>
              </mc:Fallback>
            </mc:AlternateContent>
          </a:graphicData>
        </a:graphic>
      </p:graphicFrame>
      <p:graphicFrame>
        <p:nvGraphicFramePr>
          <p:cNvPr id="12" name="Object 11">
            <a:hlinkClick r:id="" action="ppaction://ole?verb=0"/>
          </p:cNvPr>
          <p:cNvGraphicFramePr>
            <a:graphicFrameLocks noChangeAspect="1"/>
          </p:cNvGraphicFramePr>
          <p:nvPr>
            <p:extLst>
              <p:ext uri="{D42A27DB-BD31-4B8C-83A1-F6EECF244321}">
                <p14:modId xmlns:p14="http://schemas.microsoft.com/office/powerpoint/2010/main" val="2114056234"/>
              </p:ext>
            </p:extLst>
          </p:nvPr>
        </p:nvGraphicFramePr>
        <p:xfrm>
          <a:off x="7924800" y="4953000"/>
          <a:ext cx="914400" cy="771525"/>
        </p:xfrm>
        <a:graphic>
          <a:graphicData uri="http://schemas.openxmlformats.org/presentationml/2006/ole">
            <mc:AlternateContent xmlns:mc="http://schemas.openxmlformats.org/markup-compatibility/2006">
              <mc:Choice xmlns:v="urn:schemas-microsoft-com:vml" Requires="v">
                <p:oleObj spid="_x0000_s246929" name="Presentation" showAsIcon="1" r:id="rId13" imgW="914400" imgH="771480" progId="PowerPoint.Show.12">
                  <p:embed/>
                </p:oleObj>
              </mc:Choice>
              <mc:Fallback>
                <p:oleObj name="Presentation" showAsIcon="1" r:id="rId13" imgW="914400" imgH="771480" progId="PowerPoint.Show.12">
                  <p:embed/>
                  <p:pic>
                    <p:nvPicPr>
                      <p:cNvPr id="0" name=""/>
                      <p:cNvPicPr/>
                      <p:nvPr/>
                    </p:nvPicPr>
                    <p:blipFill>
                      <a:blip r:embed="rId14"/>
                      <a:stretch>
                        <a:fillRect/>
                      </a:stretch>
                    </p:blipFill>
                    <p:spPr>
                      <a:xfrm>
                        <a:off x="7924800" y="4953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16224253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July 2016 to send a liaison to SC6 in response to a liaison by SC6</a:t>
            </a:r>
            <a:endParaRPr lang="en-AU" dirty="0"/>
          </a:p>
        </p:txBody>
      </p:sp>
      <p:sp>
        <p:nvSpPr>
          <p:cNvPr id="3" name="Content Placeholder 2"/>
          <p:cNvSpPr>
            <a:spLocks noGrp="1"/>
          </p:cNvSpPr>
          <p:nvPr>
            <p:ph idx="1"/>
          </p:nvPr>
        </p:nvSpPr>
        <p:spPr/>
        <p:txBody>
          <a:bodyPr/>
          <a:lstStyle/>
          <a:p>
            <a:pPr lvl="1"/>
            <a:r>
              <a:rPr lang="en-AU" dirty="0" smtClean="0"/>
              <a:t>A motion was passed in July 2016 to respond to the SC6 liaison (</a:t>
            </a:r>
            <a:r>
              <a:rPr lang="en-US" dirty="0" smtClean="0"/>
              <a:t>WG1N46) from February 2016</a:t>
            </a:r>
            <a:endParaRPr lang="en-AU" dirty="0" smtClean="0"/>
          </a:p>
          <a:p>
            <a:pPr lvl="2"/>
            <a:r>
              <a:rPr lang="en-AU" i="1" dirty="0" smtClean="0"/>
              <a:t>IEEE 802 JTC1 SC recommends to IEEE 802 EC the approval of </a:t>
            </a:r>
            <a:r>
              <a:rPr lang="en-AU" i="1" dirty="0" smtClean="0">
                <a:hlinkClick r:id="rId2"/>
              </a:rPr>
              <a:t>11-16-0817-01</a:t>
            </a:r>
            <a:r>
              <a:rPr lang="en-AU" i="1" dirty="0" smtClean="0"/>
              <a:t> as response to the liaison statement from ISO/IEC JTC1/SC6/WG1 (doc: </a:t>
            </a:r>
            <a:r>
              <a:rPr lang="en-US" i="1" dirty="0" smtClean="0"/>
              <a:t>SC6_WG1_N0046) dated 16 March 2016</a:t>
            </a:r>
          </a:p>
          <a:p>
            <a:pPr lvl="1"/>
            <a:r>
              <a:rPr lang="en-US" dirty="0" smtClean="0">
                <a:solidFill>
                  <a:srgbClr val="000000"/>
                </a:solidFill>
              </a:rPr>
              <a:t>The IEEE 802 Chair sent the liaison in August 2016</a:t>
            </a:r>
          </a:p>
          <a:p>
            <a:pPr lvl="2"/>
            <a:r>
              <a:rPr lang="en-US" dirty="0" smtClean="0">
                <a:solidFill>
                  <a:srgbClr val="000000"/>
                </a:solidFill>
              </a:rPr>
              <a:t>See </a:t>
            </a:r>
            <a:r>
              <a:rPr lang="en-US" dirty="0" smtClean="0">
                <a:solidFill>
                  <a:srgbClr val="000000"/>
                </a:solidFill>
                <a:hlinkClick r:id="rId3"/>
              </a:rPr>
              <a:t>ec-16-0144-00</a:t>
            </a:r>
            <a:endParaRPr lang="en-US" dirty="0" smtClean="0">
              <a:solidFill>
                <a:srgbClr val="000000"/>
              </a:solidFill>
            </a:endParaRPr>
          </a:p>
          <a:p>
            <a:pPr lvl="1"/>
            <a:r>
              <a:rPr lang="en-US" dirty="0" smtClean="0">
                <a:solidFill>
                  <a:srgbClr val="000000"/>
                </a:solidFill>
              </a:rPr>
              <a:t>The SC6 Chair (Yun-Jae Won) replied on 29 August 2016</a:t>
            </a:r>
          </a:p>
          <a:p>
            <a:pPr lvl="2" latinLnBrk="1"/>
            <a:r>
              <a:rPr lang="en-US" i="1" dirty="0"/>
              <a:t>Thank you for your response </a:t>
            </a:r>
            <a:r>
              <a:rPr lang="en-US" i="1" dirty="0" smtClean="0"/>
              <a:t>letter. I </a:t>
            </a:r>
            <a:r>
              <a:rPr lang="en-US" i="1" dirty="0"/>
              <a:t>will find the best solution for our </a:t>
            </a:r>
            <a:r>
              <a:rPr lang="en-US" i="1" dirty="0" smtClean="0"/>
              <a:t>collaboration and </a:t>
            </a:r>
            <a:r>
              <a:rPr lang="en-US" i="1" dirty="0"/>
              <a:t>send a reply letter to you as soon as </a:t>
            </a:r>
            <a:r>
              <a:rPr lang="en-US" i="1" dirty="0" smtClean="0"/>
              <a:t>possible</a:t>
            </a:r>
            <a:endParaRPr lang="en-US" i="1" dirty="0"/>
          </a:p>
          <a:p>
            <a:pPr lvl="1" latinLnBrk="1"/>
            <a:r>
              <a:rPr lang="en-US" dirty="0" smtClean="0"/>
              <a:t>It is on the agenda for the SC6/WG1 </a:t>
            </a:r>
            <a:r>
              <a:rPr lang="en-US" dirty="0"/>
              <a:t>m</a:t>
            </a:r>
            <a:r>
              <a:rPr lang="en-US" dirty="0" smtClean="0"/>
              <a:t>eeting in February</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109</a:t>
            </a:fld>
            <a:endParaRPr lang="en-US"/>
          </a:p>
        </p:txBody>
      </p:sp>
    </p:spTree>
    <p:extLst>
      <p:ext uri="{BB962C8B-B14F-4D97-AF65-F5344CB8AC3E}">
        <p14:creationId xmlns:p14="http://schemas.microsoft.com/office/powerpoint/2010/main" val="2171319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Warsaw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San Antonio, in Nov 2016, as documented in </a:t>
            </a:r>
            <a:r>
              <a:rPr lang="en-AU" i="1" dirty="0" smtClean="0">
                <a:hlinkClick r:id="rId3"/>
              </a:rPr>
              <a:t>11-16-1583-00</a:t>
            </a:r>
            <a:endParaRPr lang="en-AU" i="1" dirty="0" smtClean="0"/>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110</a:t>
            </a:fld>
            <a:endParaRPr lang="en-US"/>
          </a:p>
        </p:txBody>
      </p:sp>
    </p:spTree>
    <p:extLst>
      <p:ext uri="{BB962C8B-B14F-4D97-AF65-F5344CB8AC3E}">
        <p14:creationId xmlns:p14="http://schemas.microsoft.com/office/powerpoint/2010/main" val="228502126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111</a:t>
            </a:fld>
            <a:endParaRPr lang="en-US"/>
          </a:p>
        </p:txBody>
      </p:sp>
    </p:spTree>
    <p:extLst>
      <p:ext uri="{BB962C8B-B14F-4D97-AF65-F5344CB8AC3E}">
        <p14:creationId xmlns:p14="http://schemas.microsoft.com/office/powerpoint/2010/main" val="93124392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Others have been added since</a:t>
            </a:r>
          </a:p>
          <a:p>
            <a:pPr lvl="2"/>
            <a:r>
              <a:rPr lang="en-AU" dirty="0" smtClean="0"/>
              <a:t>Karen Randall - </a:t>
            </a:r>
            <a:r>
              <a:rPr lang="en-AU" dirty="0" smtClean="0">
                <a:hlinkClick r:id="rId3"/>
              </a:rPr>
              <a:t>karen@randall-consulting.com</a:t>
            </a:r>
            <a:r>
              <a:rPr lang="en-AU" dirty="0" smtClean="0"/>
              <a:t> - added Sept 2015</a:t>
            </a:r>
          </a:p>
          <a:p>
            <a:pPr lvl="2"/>
            <a:r>
              <a:rPr lang="en-AU" dirty="0" smtClean="0"/>
              <a:t>Dorothy Stanley - </a:t>
            </a:r>
            <a:r>
              <a:rPr lang="en-AU" dirty="0" smtClean="0">
                <a:hlinkClick r:id="rId4"/>
              </a:rPr>
              <a:t>dorothy.stanley@hpe.com</a:t>
            </a:r>
            <a:r>
              <a:rPr lang="en-AU" dirty="0" smtClean="0"/>
              <a:t> – added Mar 2016</a:t>
            </a: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112</a:t>
            </a:fld>
            <a:endParaRPr lang="en-US"/>
          </a:p>
        </p:txBody>
      </p:sp>
    </p:spTree>
    <p:extLst>
      <p:ext uri="{BB962C8B-B14F-4D97-AF65-F5344CB8AC3E}">
        <p14:creationId xmlns:p14="http://schemas.microsoft.com/office/powerpoint/2010/main" val="159414153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113</a:t>
            </a:fld>
            <a:endParaRPr lang="en-US"/>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Atlanta in Jan 2017,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114</a:t>
            </a:fld>
            <a:endParaRPr lang="en-US"/>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115</a:t>
            </a:fld>
            <a:endParaRPr lang="en-US"/>
          </a:p>
        </p:txBody>
      </p:sp>
    </p:spTree>
    <p:extLst>
      <p:ext uri="{BB962C8B-B14F-4D97-AF65-F5344CB8AC3E}">
        <p14:creationId xmlns:p14="http://schemas.microsoft.com/office/powerpoint/2010/main" val="332331781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116</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117</a:t>
            </a:fld>
            <a:endParaRPr lang="en-US"/>
          </a:p>
        </p:txBody>
      </p:sp>
    </p:spTree>
    <p:extLst>
      <p:ext uri="{BB962C8B-B14F-4D97-AF65-F5344CB8AC3E}">
        <p14:creationId xmlns:p14="http://schemas.microsoft.com/office/powerpoint/2010/main" val="328523446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12</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121</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122</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dirty="0" smtClean="0"/>
              <a:t> </a:t>
            </a:r>
            <a:r>
              <a:rPr lang="en-AU" dirty="0" smtClean="0"/>
              <a:t>FDIS </a:t>
            </a:r>
            <a:r>
              <a:rPr lang="en-AU" dirty="0" smtClean="0">
                <a:solidFill>
                  <a:schemeClr val="accent6"/>
                </a:solidFill>
              </a:rPr>
              <a:t>passed on </a:t>
            </a:r>
            <a:r>
              <a:rPr lang="en-AU" dirty="0">
                <a:solidFill>
                  <a:schemeClr val="accent6"/>
                </a:solidFill>
              </a:rPr>
              <a:t>17 Aug </a:t>
            </a:r>
            <a:r>
              <a:rPr lang="en-AU" dirty="0" smtClean="0">
                <a:solidFill>
                  <a:schemeClr val="accent6"/>
                </a:solidFill>
              </a:rPr>
              <a:t>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a:solidFill>
                  <a:srgbClr val="000000"/>
                </a:solidFill>
              </a:rPr>
              <a:t>Staff will arrange publication</a:t>
            </a:r>
          </a:p>
          <a:p>
            <a:pPr lvl="2"/>
            <a:endParaRPr lang="en-AU" dirty="0">
              <a:solidFill>
                <a:srgbClr val="00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43935397"/>
              </p:ext>
            </p:extLst>
          </p:nvPr>
        </p:nvGraphicFramePr>
        <p:xfrm>
          <a:off x="4724400" y="4572000"/>
          <a:ext cx="914400" cy="771525"/>
        </p:xfrm>
        <a:graphic>
          <a:graphicData uri="http://schemas.openxmlformats.org/presentationml/2006/ole">
            <mc:AlternateContent xmlns:mc="http://schemas.openxmlformats.org/markup-compatibility/2006">
              <mc:Choice xmlns:v="urn:schemas-microsoft-com:vml" Requires="v">
                <p:oleObj spid="_x0000_s241743" name="Acrobat Document" showAsIcon="1" r:id="rId3" imgW="914400" imgH="771480" progId="AcroExch.Document.DC">
                  <p:embed/>
                </p:oleObj>
              </mc:Choice>
              <mc:Fallback>
                <p:oleObj name="Acrobat Document" showAsIcon="1" r:id="rId3" imgW="914400" imgH="771480" progId="AcroExch.Document.DC">
                  <p:embed/>
                  <p:pic>
                    <p:nvPicPr>
                      <p:cNvPr id="0" name=""/>
                      <p:cNvPicPr>
                        <a:picLocks noChangeAspect="1" noChangeArrowheads="1"/>
                      </p:cNvPicPr>
                      <p:nvPr/>
                    </p:nvPicPr>
                    <p:blipFill>
                      <a:blip r:embed="rId4"/>
                      <a:srcRect/>
                      <a:stretch>
                        <a:fillRect/>
                      </a:stretch>
                    </p:blipFill>
                    <p:spPr bwMode="auto">
                      <a:xfrm>
                        <a:off x="4724400" y="45720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dirty="0" smtClean="0"/>
              <a:t> </a:t>
            </a:r>
            <a:r>
              <a:rPr lang="en-AU" dirty="0" smtClean="0"/>
              <a:t>FDIS </a:t>
            </a:r>
            <a:r>
              <a:rPr lang="en-AU" dirty="0" smtClean="0">
                <a:solidFill>
                  <a:schemeClr val="accent6"/>
                </a:solidFill>
              </a:rPr>
              <a:t>passed on </a:t>
            </a:r>
            <a:r>
              <a:rPr lang="en-AU" dirty="0">
                <a:solidFill>
                  <a:schemeClr val="accent6"/>
                </a:solidFill>
              </a:rPr>
              <a:t>17 Aug 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smtClean="0">
                <a:solidFill>
                  <a:srgbClr val="000000"/>
                </a:solidFill>
              </a:rPr>
              <a:t>Staff will arrange publication</a:t>
            </a:r>
            <a:endParaRPr lang="en-AU" dirty="0">
              <a:solidFill>
                <a:srgbClr val="000000"/>
              </a:solidFill>
            </a:endParaRPr>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5181727"/>
              </p:ext>
            </p:extLst>
          </p:nvPr>
        </p:nvGraphicFramePr>
        <p:xfrm>
          <a:off x="4724400" y="4572000"/>
          <a:ext cx="914400" cy="771525"/>
        </p:xfrm>
        <a:graphic>
          <a:graphicData uri="http://schemas.openxmlformats.org/presentationml/2006/ole">
            <mc:AlternateContent xmlns:mc="http://schemas.openxmlformats.org/markup-compatibility/2006">
              <mc:Choice xmlns:v="urn:schemas-microsoft-com:vml" Requires="v">
                <p:oleObj spid="_x0000_s242767"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4724400" y="4572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a:t>
            </a:r>
            <a:r>
              <a:rPr lang="en-AU" dirty="0" smtClean="0"/>
              <a:t>1:2014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Except 802.16 …</a:t>
            </a:r>
          </a:p>
          <a:p>
            <a:pPr lvl="2"/>
            <a:r>
              <a:rPr lang="en-AU" dirty="0" smtClean="0"/>
              <a:t>… and 802.21, which is planning to do so soon</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51618930"/>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88095"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AU" dirty="0"/>
              <a:t>has been ratified as ISO/IEC </a:t>
            </a:r>
            <a:r>
              <a:rPr lang="en-AU" dirty="0" smtClean="0"/>
              <a:t>8802-22:2015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graphicFrame>
        <p:nvGraphicFramePr>
          <p:cNvPr id="3" name="Object 2"/>
          <p:cNvGraphicFramePr>
            <a:graphicFrameLocks noChangeAspect="1"/>
          </p:cNvGraphicFramePr>
          <p:nvPr>
            <p:extLst>
              <p:ext uri="{D42A27DB-BD31-4B8C-83A1-F6EECF244321}">
                <p14:modId xmlns:p14="http://schemas.microsoft.com/office/powerpoint/2010/main" val="3567165876"/>
              </p:ext>
            </p:extLst>
          </p:nvPr>
        </p:nvGraphicFramePr>
        <p:xfrm>
          <a:off x="16625" y="2438400"/>
          <a:ext cx="914400" cy="771525"/>
        </p:xfrm>
        <a:graphic>
          <a:graphicData uri="http://schemas.openxmlformats.org/presentationml/2006/ole">
            <mc:AlternateContent xmlns:mc="http://schemas.openxmlformats.org/markup-compatibility/2006">
              <mc:Choice xmlns:v="urn:schemas-microsoft-com:vml" Requires="v">
                <p:oleObj spid="_x0000_s224063"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6625" y="2438400"/>
                        <a:ext cx="914400" cy="7715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683687627"/>
              </p:ext>
            </p:extLst>
          </p:nvPr>
        </p:nvGraphicFramePr>
        <p:xfrm>
          <a:off x="-4156" y="3505200"/>
          <a:ext cx="914400" cy="771525"/>
        </p:xfrm>
        <a:graphic>
          <a:graphicData uri="http://schemas.openxmlformats.org/presentationml/2006/ole">
            <mc:AlternateContent xmlns:mc="http://schemas.openxmlformats.org/markup-compatibility/2006">
              <mc:Choice xmlns:v="urn:schemas-microsoft-com:vml" Requires="v">
                <p:oleObj spid="_x0000_s224064"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4156" y="3505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802.1AEbn-2011 has been ratified as ISO/IEC </a:t>
            </a:r>
            <a:r>
              <a:rPr lang="en-AU" dirty="0" smtClean="0"/>
              <a:t>8802-1AE:2015/</a:t>
            </a:r>
            <a:r>
              <a:rPr lang="en-AU" dirty="0" err="1" smtClean="0"/>
              <a:t>Amd</a:t>
            </a:r>
            <a:r>
              <a:rPr lang="en-AU" dirty="0" smtClean="0"/>
              <a:t> 1</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131</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3"/>
              </a:rPr>
              <a:t>Pre-ballot </a:t>
            </a:r>
            <a:r>
              <a:rPr lang="en-AU" dirty="0">
                <a:hlinkClick r:id="rId3"/>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923477449"/>
              </p:ext>
            </p:extLst>
          </p:nvPr>
        </p:nvGraphicFramePr>
        <p:xfrm>
          <a:off x="17929" y="2819400"/>
          <a:ext cx="914400" cy="771525"/>
        </p:xfrm>
        <a:graphic>
          <a:graphicData uri="http://schemas.openxmlformats.org/presentationml/2006/ole">
            <mc:AlternateContent xmlns:mc="http://schemas.openxmlformats.org/markup-compatibility/2006">
              <mc:Choice xmlns:v="urn:schemas-microsoft-com:vml" Requires="v">
                <p:oleObj spid="_x0000_s224673"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17929"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802.1AEbw-2013 has been ratified as </a:t>
            </a:r>
            <a:r>
              <a:rPr lang="en-AU" dirty="0"/>
              <a:t>ISO/IEC 8802-1AE:2015/</a:t>
            </a:r>
            <a:r>
              <a:rPr lang="en-AU" dirty="0" err="1"/>
              <a:t>Amd</a:t>
            </a:r>
            <a:r>
              <a:rPr lang="en-AU" dirty="0"/>
              <a:t> </a:t>
            </a:r>
            <a:r>
              <a:rPr lang="en-AU" dirty="0" smtClean="0"/>
              <a:t>2</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132</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3"/>
              </a:rPr>
              <a:t>Pre-ballot </a:t>
            </a:r>
            <a:r>
              <a:rPr lang="en-AU" dirty="0">
                <a:hlinkClick r:id="rId3"/>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255066040"/>
              </p:ext>
            </p:extLst>
          </p:nvPr>
        </p:nvGraphicFramePr>
        <p:xfrm>
          <a:off x="0" y="2819400"/>
          <a:ext cx="914400" cy="771525"/>
        </p:xfrm>
        <a:graphic>
          <a:graphicData uri="http://schemas.openxmlformats.org/presentationml/2006/ole">
            <mc:AlternateContent xmlns:mc="http://schemas.openxmlformats.org/markup-compatibility/2006">
              <mc:Choice xmlns:v="urn:schemas-microsoft-com:vml" Requires="v">
                <p:oleObj spid="_x0000_s225697"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0"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has been published as “Definitions </a:t>
            </a:r>
            <a:r>
              <a:rPr lang="en-AU" dirty="0"/>
              <a:t>for Ethernet — Part </a:t>
            </a:r>
            <a:r>
              <a:rPr lang="en-AU" dirty="0" smtClean="0"/>
              <a:t>3-1”</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graphicFrame>
        <p:nvGraphicFramePr>
          <p:cNvPr id="4" name="Object 3"/>
          <p:cNvGraphicFramePr>
            <a:graphicFrameLocks noChangeAspect="1"/>
          </p:cNvGraphicFramePr>
          <p:nvPr>
            <p:extLst>
              <p:ext uri="{D42A27DB-BD31-4B8C-83A1-F6EECF244321}">
                <p14:modId xmlns:p14="http://schemas.microsoft.com/office/powerpoint/2010/main" val="2942364077"/>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6721"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has been ratified as </a:t>
            </a:r>
            <a:r>
              <a:rPr lang="en-AU" kern="1200" dirty="0"/>
              <a:t>ISO/IEC/IEEE </a:t>
            </a:r>
            <a:r>
              <a:rPr lang="en-AU" dirty="0" smtClean="0"/>
              <a:t>8802-11:2015/</a:t>
            </a:r>
            <a:r>
              <a:rPr lang="en-AU" dirty="0" err="1" smtClean="0"/>
              <a:t>Amd</a:t>
            </a:r>
            <a:r>
              <a:rPr lang="en-AU" dirty="0" smtClean="0"/>
              <a:t> 4</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7746"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smtClean="0"/>
              <a:t>has </a:t>
            </a:r>
            <a:r>
              <a:rPr lang="en-GB" dirty="0"/>
              <a:t>been ratified as </a:t>
            </a:r>
            <a:r>
              <a:rPr lang="en-AU" dirty="0"/>
              <a:t>8802-11:2015/</a:t>
            </a:r>
            <a:r>
              <a:rPr lang="en-AU" dirty="0" err="1"/>
              <a:t>Amd</a:t>
            </a:r>
            <a:r>
              <a:rPr lang="en-AU" dirty="0"/>
              <a:t> 5</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135</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802.1AX-2014 </a:t>
            </a:r>
            <a:r>
              <a:rPr lang="en-GB" dirty="0" smtClean="0"/>
              <a:t>FDIS ballot closes on 20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136</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FDIS ballot passed on 2 Nov 2015 and comment response liaised </a:t>
            </a:r>
            <a:r>
              <a:rPr lang="en-GB" dirty="0"/>
              <a:t>i</a:t>
            </a:r>
            <a:r>
              <a:rPr lang="en-GB" dirty="0" smtClean="0"/>
              <a:t>n Jan 16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16</a:t>
            </a:r>
            <a:fld id="{6840C84E-14C7-48AC-90D9-054B6866C0EE}" type="slidenum">
              <a:rPr lang="en-AU" smtClean="0"/>
              <a:t>137</a:t>
            </a:fld>
            <a:endParaRPr lang="en-AU" dirty="0" smtClean="0"/>
          </a:p>
          <a:p>
            <a:pPr lvl="1"/>
            <a:r>
              <a:rPr lang="en-AU" dirty="0" smtClean="0"/>
              <a:t>It is likely the final standard will be known as ISO/IEC/IEEE 8802</a:t>
            </a:r>
            <a:endParaRPr lang="en-AU" dirty="0"/>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195020480"/>
              </p:ext>
            </p:extLst>
          </p:nvPr>
        </p:nvGraphicFramePr>
        <p:xfrm>
          <a:off x="0" y="3190875"/>
          <a:ext cx="914400" cy="771525"/>
        </p:xfrm>
        <a:graphic>
          <a:graphicData uri="http://schemas.openxmlformats.org/presentationml/2006/ole">
            <mc:AlternateContent xmlns:mc="http://schemas.openxmlformats.org/markup-compatibility/2006">
              <mc:Choice xmlns:v="urn:schemas-microsoft-com:vml" Requires="v">
                <p:oleObj spid="_x0000_s235127"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190875"/>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126654211"/>
              </p:ext>
            </p:extLst>
          </p:nvPr>
        </p:nvGraphicFramePr>
        <p:xfrm>
          <a:off x="10886" y="5257800"/>
          <a:ext cx="914400" cy="771525"/>
        </p:xfrm>
        <a:graphic>
          <a:graphicData uri="http://schemas.openxmlformats.org/presentationml/2006/ole">
            <mc:AlternateContent xmlns:mc="http://schemas.openxmlformats.org/markup-compatibility/2006">
              <mc:Choice xmlns:v="urn:schemas-microsoft-com:vml" Requires="v">
                <p:oleObj spid="_x0000_s235128"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10886" y="5257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37779"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 late 2016 a process was agreed between IEEE-SA and ISO staff on how to handle corrigenda</a:t>
            </a:r>
            <a:endParaRPr lang="en-AU" dirty="0"/>
          </a:p>
        </p:txBody>
      </p:sp>
      <p:sp>
        <p:nvSpPr>
          <p:cNvPr id="3" name="Content Placeholder 2"/>
          <p:cNvSpPr>
            <a:spLocks noGrp="1"/>
          </p:cNvSpPr>
          <p:nvPr>
            <p:ph idx="1"/>
          </p:nvPr>
        </p:nvSpPr>
        <p:spPr/>
        <p:txBody>
          <a:bodyPr/>
          <a:lstStyle/>
          <a:p>
            <a:r>
              <a:rPr lang="en-AU" dirty="0" smtClean="0"/>
              <a:t>Agreed process </a:t>
            </a:r>
            <a:r>
              <a:rPr lang="en-AU" dirty="0"/>
              <a:t>for corrigenda</a:t>
            </a:r>
          </a:p>
          <a:p>
            <a:pPr lvl="1"/>
            <a:r>
              <a:rPr lang="en-AU" dirty="0"/>
              <a:t>Launch one single ballot of 90 days instead of an initial 60 day </a:t>
            </a:r>
            <a:r>
              <a:rPr lang="en-AU" dirty="0" smtClean="0"/>
              <a:t>&amp; 90 </a:t>
            </a:r>
            <a:r>
              <a:rPr lang="en-AU" dirty="0"/>
              <a:t>day ballot (note: 90 days are equivalent to the Draft </a:t>
            </a:r>
            <a:r>
              <a:rPr lang="en-AU" dirty="0" err="1"/>
              <a:t>Cor</a:t>
            </a:r>
            <a:r>
              <a:rPr lang="en-AU" dirty="0"/>
              <a:t> ballot period in JTC 1) by the JTC 1/SC</a:t>
            </a:r>
          </a:p>
          <a:p>
            <a:pPr lvl="1"/>
            <a:r>
              <a:rPr lang="en-AU" dirty="0"/>
              <a:t>Ask the following </a:t>
            </a:r>
            <a:r>
              <a:rPr lang="en-AU" dirty="0" smtClean="0"/>
              <a:t>questions</a:t>
            </a:r>
            <a:r>
              <a:rPr lang="en-US" dirty="0" smtClean="0"/>
              <a:t>:</a:t>
            </a:r>
            <a:endParaRPr lang="en-AU" dirty="0"/>
          </a:p>
          <a:p>
            <a:pPr lvl="2"/>
            <a:r>
              <a:rPr lang="en-AU" dirty="0"/>
              <a:t>Q1: Do you support the need for a corrigendum to the subject ISO/IEC/IEEE International Standard? </a:t>
            </a:r>
          </a:p>
          <a:p>
            <a:pPr lvl="2"/>
            <a:r>
              <a:rPr lang="en-AU" dirty="0"/>
              <a:t>Q2: Do you approve the draft for publication? </a:t>
            </a:r>
          </a:p>
          <a:p>
            <a:pPr lvl="2"/>
            <a:r>
              <a:rPr lang="en-AU" dirty="0" smtClean="0"/>
              <a:t>Q3</a:t>
            </a:r>
            <a:r>
              <a:rPr lang="en-AU" dirty="0"/>
              <a:t>: If you disapprove the draft, would you please indicate if you accept to change your vote to approval if the reasons and appropriate changes will be accepted?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1775147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After the Nov 2016 </a:t>
            </a:r>
            <a:r>
              <a:rPr lang="en-AU" dirty="0"/>
              <a:t>plenary, the IEEE 802 notified SC6 </a:t>
            </a:r>
            <a:r>
              <a:rPr lang="en-AU" dirty="0" smtClean="0"/>
              <a:t>of </a:t>
            </a:r>
            <a:r>
              <a:rPr lang="en-AU" dirty="0"/>
              <a:t>the approval </a:t>
            </a:r>
            <a:r>
              <a:rPr lang="en-AU" dirty="0" smtClean="0"/>
              <a:t>of</a:t>
            </a:r>
            <a:r>
              <a:rPr lang="en-AU" dirty="0"/>
              <a:t> </a:t>
            </a:r>
            <a:r>
              <a:rPr lang="en-AU" dirty="0" smtClean="0"/>
              <a:t>the following </a:t>
            </a:r>
            <a:r>
              <a:rPr lang="en-AU" b="0" dirty="0" smtClean="0"/>
              <a:t>Study Groups  (see </a:t>
            </a:r>
            <a:r>
              <a:rPr lang="en-AU" dirty="0" smtClean="0"/>
              <a:t>SC6_WG1_N0073)</a:t>
            </a:r>
            <a:endParaRPr lang="en-AU" dirty="0"/>
          </a:p>
          <a:p>
            <a:pPr lvl="2"/>
            <a:r>
              <a:rPr lang="en-AU" dirty="0"/>
              <a:t>IEEE 802.3 Multi-Gig Automotive Ethernet PHY Study Group</a:t>
            </a:r>
            <a:endParaRPr lang="en-AU" dirty="0" smtClean="0">
              <a:solidFill>
                <a:srgbClr val="FF0000"/>
              </a:solidFill>
            </a:endParaRPr>
          </a:p>
          <a:p>
            <a:pPr lvl="1"/>
            <a:r>
              <a:rPr lang="en-AU" dirty="0" smtClean="0"/>
              <a:t>Another liaison will be sent after the March 2017 plenary</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a:t>Central Desktop area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a:t>Central Desktop area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1"/>
            <a:r>
              <a:rPr lang="en-AU" dirty="0" smtClean="0"/>
              <a:t>WG Chairs (and some others) will have management access, which will allow them to update the process steps</a:t>
            </a:r>
          </a:p>
          <a:p>
            <a:pPr lvl="2"/>
            <a:r>
              <a:rPr lang="en-AU" dirty="0" smtClean="0"/>
              <a:t>Training will be available to WG Chairs as they need to use the new tool</a:t>
            </a:r>
          </a:p>
          <a:p>
            <a:pPr lvl="1"/>
            <a:r>
              <a:rPr lang="en-AU" dirty="0" smtClean="0"/>
              <a:t>The </a:t>
            </a:r>
            <a:r>
              <a:rPr lang="en-AU" dirty="0"/>
              <a:t>Central Desktop </a:t>
            </a:r>
            <a:r>
              <a:rPr lang="en-AU" dirty="0" smtClean="0"/>
              <a:t>also contains links to various documents (updated in Sept 2016)  that explain the processes for interactions between SC6 and IEEE 802, including:</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296495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22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778433"/>
              </p:ext>
            </p:extLst>
          </p:nvPr>
        </p:nvGraphicFramePr>
        <p:xfrm>
          <a:off x="762000" y="1600200"/>
          <a:ext cx="7620000" cy="4602480"/>
        </p:xfrm>
        <a:graphic>
          <a:graphicData uri="http://schemas.openxmlformats.org/drawingml/2006/table">
            <a:tbl>
              <a:tblPr firstRow="1" bandRow="1">
                <a:tableStyleId>{21E4AEA4-8DFA-4A89-87EB-49C32662AFE0}</a:tableStyleId>
              </a:tblPr>
              <a:tblGrid>
                <a:gridCol w="1371600"/>
                <a:gridCol w="2030186"/>
                <a:gridCol w="2109107"/>
                <a:gridCol w="2109107"/>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22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24704007"/>
              </p:ext>
            </p:extLst>
          </p:nvPr>
        </p:nvGraphicFramePr>
        <p:xfrm>
          <a:off x="761999" y="1712148"/>
          <a:ext cx="7696200" cy="4126089"/>
        </p:xfrm>
        <a:graphic>
          <a:graphicData uri="http://schemas.openxmlformats.org/drawingml/2006/table">
            <a:tbl>
              <a:tblPr firstRow="1" bandRow="1">
                <a:tableStyleId>{21E4AEA4-8DFA-4A89-87EB-49C32662AFE0}</a:tableStyleId>
              </a:tblPr>
              <a:tblGrid>
                <a:gridCol w="1371601"/>
                <a:gridCol w="2064203"/>
                <a:gridCol w="2130198"/>
                <a:gridCol w="2130198"/>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1837">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thirteen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447021600"/>
              </p:ext>
            </p:extLst>
          </p:nvPr>
        </p:nvGraphicFramePr>
        <p:xfrm>
          <a:off x="152399" y="1600200"/>
          <a:ext cx="8839199" cy="4938840"/>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 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30320">
                <a:tc>
                  <a:txBody>
                    <a:bodyPr/>
                    <a:lstStyle/>
                    <a:p>
                      <a:r>
                        <a:rPr lang="en-AU" sz="1600" kern="1200" dirty="0" smtClean="0">
                          <a:solidFill>
                            <a:schemeClr val="dk1"/>
                          </a:solidFill>
                          <a:latin typeface="+mj-lt"/>
                          <a:ea typeface="+mn-ea"/>
                          <a:cs typeface="Arial" panose="020B0604020202020204" pitchFamily="34" charset="0"/>
                        </a:rPr>
                        <a:t>.1Qbv-2015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30</a:t>
                      </a:r>
                      <a:r>
                        <a:rPr lang="en-AU" sz="1600" b="0" baseline="0" dirty="0" smtClean="0">
                          <a:solidFill>
                            <a:schemeClr val="tx1"/>
                          </a:solidFill>
                          <a:latin typeface="+mj-lt"/>
                        </a:rPr>
                        <a:t> May 16</a:t>
                      </a:r>
                      <a:endParaRPr lang="en-AU" sz="1600" b="0" dirty="0" smtClean="0">
                        <a:solidFill>
                          <a:schemeClr val="tx1"/>
                        </a:solidFill>
                        <a:latin typeface="+mj-lt"/>
                      </a:endParaRPr>
                    </a:p>
                  </a:txBody>
                  <a:tcPr marL="0" marR="0" marT="468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6"/>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Sep </a:t>
                      </a:r>
                      <a:r>
                        <a:rPr lang="en-AU" sz="1600" b="0" baseline="0" dirty="0" smtClean="0">
                          <a:solidFill>
                            <a:schemeClr val="tx1"/>
                          </a:solidFill>
                          <a:latin typeface="+mj-lt"/>
                        </a:rPr>
                        <a:t>16</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.1AB-2016</a:t>
                      </a:r>
                      <a:endParaRPr lang="en-AU" sz="1600" dirty="0">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D1.2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13 Jul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6"/>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Sep 16</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.1Qca-2015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13 Jul</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6"/>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Sep 16</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rPr>
                        <a:t>.1Qbu</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 Feb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rPr>
                        <a:t>.1Qbz</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D2.3</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Feb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rPr>
                        <a:t>.1AC-Rev</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.1Qcd-2015</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May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23</a:t>
                      </a:r>
                      <a:r>
                        <a:rPr lang="en-AU" sz="1600" b="0" kern="1200" baseline="0" dirty="0" smtClean="0">
                          <a:solidFill>
                            <a:schemeClr val="tx1"/>
                          </a:solidFill>
                          <a:latin typeface="+mn-lt"/>
                          <a:ea typeface="+mn-ea"/>
                          <a:cs typeface="+mn-cs"/>
                        </a:rPr>
                        <a:t> Oct 16</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Nov</a:t>
                      </a:r>
                      <a:r>
                        <a:rPr lang="en-AU" sz="1600" b="0" baseline="0" smtClean="0">
                          <a:solidFill>
                            <a:schemeClr val="tx1"/>
                          </a:solidFill>
                          <a:latin typeface="+mj-lt"/>
                        </a:rPr>
                        <a:t> 16</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802d</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.1AEcg</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D1.4</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.1CB</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.1Qci</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.1Qch</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GB" sz="1600" dirty="0" smtClean="0"/>
                        <a:t>.1Q-Cor 1*</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Mar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Atlanta in Jan 2016</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FDIS ballot closes on 18 April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smtClean="0"/>
              <a:t>The </a:t>
            </a:r>
            <a:r>
              <a:rPr lang="en-AU" dirty="0"/>
              <a:t>60 ballot pre-ballot on IEEE 802.1Qbv-2015 passed on 30 May 2016</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2"/>
            <a:r>
              <a:rPr lang="en-AU" dirty="0"/>
              <a:t>Only one </a:t>
            </a:r>
            <a:r>
              <a:rPr lang="en-AU" dirty="0" smtClean="0"/>
              <a:t>comment (from China NB) that </a:t>
            </a:r>
            <a:r>
              <a:rPr lang="en-AU" dirty="0"/>
              <a:t>needs a </a:t>
            </a:r>
            <a:r>
              <a:rPr lang="en-AU" dirty="0" smtClean="0"/>
              <a:t>response (see N16412)</a:t>
            </a:r>
          </a:p>
          <a:p>
            <a:pPr lvl="1"/>
            <a:r>
              <a:rPr lang="en-AU" dirty="0" smtClean="0"/>
              <a:t>A response was approved in July 2016 </a:t>
            </a:r>
            <a:r>
              <a:rPr lang="en-AU" dirty="0"/>
              <a:t>and liaised in </a:t>
            </a:r>
            <a:r>
              <a:rPr lang="en-AU" dirty="0" smtClean="0"/>
              <a:t>Oct 2016</a:t>
            </a:r>
          </a:p>
          <a:p>
            <a:pPr lvl="2"/>
            <a:r>
              <a:rPr lang="en-AU" dirty="0" smtClean="0"/>
              <a:t>See N16486</a:t>
            </a:r>
          </a:p>
          <a:p>
            <a:r>
              <a:rPr lang="en-AU" dirty="0" smtClean="0"/>
              <a:t>FDIS ballot: </a:t>
            </a:r>
            <a:r>
              <a:rPr lang="en-AU" dirty="0" smtClean="0">
                <a:solidFill>
                  <a:schemeClr val="accent6"/>
                </a:solidFill>
              </a:rPr>
              <a:t>closes 18 Apr 2017</a:t>
            </a:r>
            <a:endParaRPr lang="en-AU" dirty="0">
              <a:solidFill>
                <a:schemeClr val="accent6"/>
              </a:solidFill>
            </a:endParaRPr>
          </a:p>
          <a:p>
            <a:endParaRPr lang="en-AU" dirty="0"/>
          </a:p>
        </p:txBody>
      </p:sp>
    </p:spTree>
    <p:extLst>
      <p:ext uri="{BB962C8B-B14F-4D97-AF65-F5344CB8AC3E}">
        <p14:creationId xmlns:p14="http://schemas.microsoft.com/office/powerpoint/2010/main" val="8850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a:t>
            </a:r>
            <a:r>
              <a:rPr lang="en-AU" dirty="0"/>
              <a:t>FDIS ballot closes on </a:t>
            </a:r>
            <a:r>
              <a:rPr lang="en-AU" dirty="0" smtClean="0"/>
              <a:t>11 April </a:t>
            </a:r>
            <a:r>
              <a:rPr lang="en-AU" dirty="0"/>
              <a:t>2017</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a:t>IEEE </a:t>
            </a:r>
            <a:r>
              <a:rPr lang="en-AU" dirty="0" smtClean="0"/>
              <a:t>802.1QAB-2016 </a:t>
            </a:r>
            <a:r>
              <a:rPr lang="en-AU" dirty="0"/>
              <a:t>passed 60 day pre-ballot 13 July 2016</a:t>
            </a:r>
          </a:p>
          <a:p>
            <a:pPr lvl="2"/>
            <a:r>
              <a:rPr lang="en-AU" dirty="0"/>
              <a:t>Passed 8/1/9 on need for ISO standard</a:t>
            </a:r>
          </a:p>
          <a:p>
            <a:pPr lvl="2"/>
            <a:r>
              <a:rPr lang="en-AU" dirty="0"/>
              <a:t>Passed 8/1/9 on support for submission to FDIS</a:t>
            </a:r>
          </a:p>
          <a:p>
            <a:pPr lvl="2"/>
            <a:r>
              <a:rPr lang="en-AU" dirty="0"/>
              <a:t>China NB voted no with one comment</a:t>
            </a:r>
          </a:p>
          <a:p>
            <a:pPr lvl="1"/>
            <a:r>
              <a:rPr lang="en-AU" dirty="0"/>
              <a:t>A response was approved in July 2016 and liaised </a:t>
            </a:r>
            <a:r>
              <a:rPr lang="en-AU" dirty="0" smtClean="0"/>
              <a:t>in Oct 2016</a:t>
            </a:r>
          </a:p>
          <a:p>
            <a:pPr lvl="2"/>
            <a:r>
              <a:rPr lang="en-AU" dirty="0" smtClean="0"/>
              <a:t>See N16487</a:t>
            </a:r>
            <a:endParaRPr lang="en-AU" dirty="0"/>
          </a:p>
          <a:p>
            <a:r>
              <a:rPr lang="en-AU" dirty="0" smtClean="0"/>
              <a:t>FDIS ballot: </a:t>
            </a:r>
            <a:r>
              <a:rPr lang="en-AU" dirty="0" smtClean="0">
                <a:solidFill>
                  <a:schemeClr val="accent6"/>
                </a:solidFill>
              </a:rPr>
              <a:t>closes 11 April 2017</a:t>
            </a:r>
          </a:p>
          <a:p>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37630156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a:t>FDIS ballot closes on 18 April 2017</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342900" lvl="1" indent="-342900"/>
            <a:r>
              <a:rPr lang="en-AU" dirty="0"/>
              <a:t>IEEE 802.1Qca 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IEEE 802.1Qca-2015 passed 60 day pre-ballot 13 July 2016</a:t>
            </a:r>
          </a:p>
          <a:p>
            <a:pPr lvl="2"/>
            <a:r>
              <a:rPr lang="en-AU" dirty="0" smtClean="0"/>
              <a:t>Passed 8/1/9 on need for ISO standard</a:t>
            </a:r>
          </a:p>
          <a:p>
            <a:pPr lvl="2"/>
            <a:r>
              <a:rPr lang="en-AU" dirty="0" smtClean="0"/>
              <a:t>Passed 8/1/9 on support for submission to FDIS</a:t>
            </a:r>
          </a:p>
          <a:p>
            <a:pPr lvl="2"/>
            <a:r>
              <a:rPr lang="en-AU" dirty="0" smtClean="0"/>
              <a:t>China NB voted no with one comment</a:t>
            </a:r>
          </a:p>
          <a:p>
            <a:pPr lvl="1"/>
            <a:r>
              <a:rPr lang="en-AU" dirty="0"/>
              <a:t>A response was approved in July 2016 </a:t>
            </a:r>
            <a:r>
              <a:rPr lang="en-AU" dirty="0" smtClean="0"/>
              <a:t>and liaised in Oct 2016</a:t>
            </a:r>
          </a:p>
          <a:p>
            <a:pPr lvl="2"/>
            <a:r>
              <a:rPr lang="en-AU" dirty="0" smtClean="0"/>
              <a:t>See N16485</a:t>
            </a:r>
          </a:p>
          <a:p>
            <a:r>
              <a:rPr lang="en-AU" dirty="0" smtClean="0"/>
              <a:t>FDIS ballot: </a:t>
            </a:r>
            <a:r>
              <a:rPr lang="en-AU" dirty="0" smtClean="0">
                <a:solidFill>
                  <a:schemeClr val="accent6"/>
                </a:solidFill>
              </a:rPr>
              <a:t>closes 18 April 2017</a:t>
            </a:r>
          </a:p>
        </p:txBody>
      </p:sp>
    </p:spTree>
    <p:extLst>
      <p:ext uri="{BB962C8B-B14F-4D97-AF65-F5344CB8AC3E}">
        <p14:creationId xmlns:p14="http://schemas.microsoft.com/office/powerpoint/2010/main" val="12231583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802.1Qbu </a:t>
            </a:r>
            <a:r>
              <a:rPr lang="en-AU" dirty="0"/>
              <a:t>60 day ballot closes on 7 Feb </a:t>
            </a:r>
            <a:r>
              <a:rPr lang="en-AU" dirty="0" smtClean="0"/>
              <a:t>2017</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IEEE </a:t>
            </a:r>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a:solidFill>
                  <a:schemeClr val="accent2"/>
                </a:solidFill>
              </a:rPr>
              <a:t>closes 7 Feb </a:t>
            </a:r>
            <a:r>
              <a:rPr lang="en-AU" dirty="0" smtClean="0">
                <a:solidFill>
                  <a:schemeClr val="accent2"/>
                </a:solidFill>
              </a:rPr>
              <a:t>2017</a:t>
            </a:r>
            <a:endParaRPr lang="en-AU" dirty="0" smtClean="0"/>
          </a:p>
          <a:p>
            <a:pPr lvl="1"/>
            <a:r>
              <a:rPr lang="en-AU" dirty="0"/>
              <a:t>IEEE 802.1Qbu-2016 </a:t>
            </a:r>
            <a:r>
              <a:rPr lang="en-AU" dirty="0" smtClean="0"/>
              <a:t>was </a:t>
            </a:r>
            <a:r>
              <a:rPr lang="en-AU" dirty="0"/>
              <a:t>submitted for 60 day ballot in Dec 2016 and closes on 7 Feb </a:t>
            </a:r>
            <a:r>
              <a:rPr lang="en-AU" dirty="0" smtClean="0"/>
              <a:t>2017</a:t>
            </a:r>
            <a:endParaRPr lang="en-AU" dirty="0"/>
          </a:p>
          <a:p>
            <a:r>
              <a:rPr lang="en-AU" dirty="0" smtClean="0"/>
              <a:t>FDIS ballot: </a:t>
            </a:r>
            <a:endParaRPr lang="en-AU" dirty="0"/>
          </a:p>
        </p:txBody>
      </p:sp>
    </p:spTree>
    <p:extLst>
      <p:ext uri="{BB962C8B-B14F-4D97-AF65-F5344CB8AC3E}">
        <p14:creationId xmlns:p14="http://schemas.microsoft.com/office/powerpoint/2010/main" val="18224603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802.1Qbz 60 </a:t>
            </a:r>
            <a:r>
              <a:rPr lang="en-AU" dirty="0"/>
              <a:t>day </a:t>
            </a:r>
            <a:r>
              <a:rPr lang="en-AU" dirty="0" smtClean="0"/>
              <a:t>ballot closes on 7 Feb 2016</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smtClean="0"/>
              <a:t>60-day</a:t>
            </a:r>
            <a:r>
              <a:rPr lang="en-AU" dirty="0" smtClean="0"/>
              <a:t> </a:t>
            </a:r>
            <a:r>
              <a:rPr lang="en-AU" dirty="0"/>
              <a:t>pre-ballot</a:t>
            </a:r>
            <a:r>
              <a:rPr lang="en-AU" dirty="0" smtClean="0"/>
              <a:t>: </a:t>
            </a:r>
            <a:r>
              <a:rPr lang="en-AU" dirty="0" smtClean="0">
                <a:solidFill>
                  <a:schemeClr val="accent2"/>
                </a:solidFill>
              </a:rPr>
              <a:t>closes 7 Feb 2016</a:t>
            </a:r>
          </a:p>
          <a:p>
            <a:pPr lvl="1"/>
            <a:r>
              <a:rPr lang="en-AU" dirty="0"/>
              <a:t>IEEE 802.1Qbz D3.0 was submitted for 60 day ballot in Dec </a:t>
            </a:r>
            <a:r>
              <a:rPr lang="en-AU" dirty="0" smtClean="0"/>
              <a:t>2016 and closes on 7 Feb 2016</a:t>
            </a:r>
            <a:endParaRPr lang="en-AU" dirty="0"/>
          </a:p>
          <a:p>
            <a:r>
              <a:rPr lang="en-AU" dirty="0" smtClean="0"/>
              <a:t>FDIS </a:t>
            </a:r>
            <a:r>
              <a:rPr lang="en-AU" dirty="0"/>
              <a:t>ballot </a:t>
            </a:r>
            <a:r>
              <a:rPr lang="en-AU" dirty="0" smtClean="0"/>
              <a:t>: </a:t>
            </a:r>
            <a:endParaRPr lang="en-AU" dirty="0"/>
          </a:p>
        </p:txBody>
      </p:sp>
    </p:spTree>
    <p:extLst>
      <p:ext uri="{BB962C8B-B14F-4D97-AF65-F5344CB8AC3E}">
        <p14:creationId xmlns:p14="http://schemas.microsoft.com/office/powerpoint/2010/main" val="36761330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will be submitted to 60 day ballot after </a:t>
            </a:r>
            <a:r>
              <a:rPr lang="en-AU" dirty="0" err="1" smtClean="0"/>
              <a:t>RevCom</a:t>
            </a:r>
            <a:r>
              <a:rPr lang="en-AU" dirty="0" smtClean="0"/>
              <a:t> approval</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802.1AC-Rev D3.0 was liaised for information in Dec 2015</a:t>
            </a:r>
          </a:p>
          <a:p>
            <a:r>
              <a:rPr lang="en-US" dirty="0" smtClean="0"/>
              <a:t>60-day</a:t>
            </a:r>
            <a:r>
              <a:rPr lang="en-AU" dirty="0" smtClean="0"/>
              <a:t> pre-ballot: </a:t>
            </a:r>
            <a:r>
              <a:rPr lang="en-AU" dirty="0" smtClean="0">
                <a:solidFill>
                  <a:schemeClr val="accent2"/>
                </a:solidFill>
              </a:rPr>
              <a:t>waiting</a:t>
            </a:r>
          </a:p>
          <a:p>
            <a:pPr lvl="1"/>
            <a:r>
              <a:rPr lang="en-AU" dirty="0" smtClean="0"/>
              <a:t>The standard will be submitted for 60 day ballot after </a:t>
            </a:r>
            <a:r>
              <a:rPr lang="en-AU" dirty="0" err="1" smtClean="0"/>
              <a:t>RevCom</a:t>
            </a:r>
            <a:r>
              <a:rPr lang="en-AU" dirty="0" smtClean="0"/>
              <a:t> approval in Dec 2016</a:t>
            </a:r>
          </a:p>
          <a:p>
            <a:pPr lvl="2"/>
            <a:r>
              <a:rPr lang="en-AU" dirty="0" smtClean="0">
                <a:solidFill>
                  <a:srgbClr val="FF0000"/>
                </a:solidFill>
              </a:rPr>
              <a:t>Was approved for transmission in Dec 2016</a:t>
            </a:r>
          </a:p>
          <a:p>
            <a:pPr lvl="2"/>
            <a:r>
              <a:rPr lang="en-AU" dirty="0" smtClean="0">
                <a:solidFill>
                  <a:srgbClr val="FF0000"/>
                </a:solidFill>
              </a:rPr>
              <a:t>Asked Karen about this on 20 Dec 2016</a:t>
            </a:r>
          </a:p>
          <a:p>
            <a:pPr lvl="2"/>
            <a:r>
              <a:rPr lang="en-AU" dirty="0" smtClean="0">
                <a:solidFill>
                  <a:srgbClr val="FF0000"/>
                </a:solidFill>
              </a:rPr>
              <a:t>Will be sent as soon as published</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25</a:t>
            </a:fld>
            <a:endParaRPr lang="en-US"/>
          </a:p>
        </p:txBody>
      </p:sp>
    </p:spTree>
    <p:extLst>
      <p:ext uri="{BB962C8B-B14F-4D97-AF65-F5344CB8AC3E}">
        <p14:creationId xmlns:p14="http://schemas.microsoft.com/office/powerpoint/2010/main" val="851874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FDIS ballot closes 18 Apr 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pPr lvl="2"/>
            <a:r>
              <a:rPr lang="en-AU" dirty="0" smtClean="0">
                <a:solidFill>
                  <a:schemeClr val="tx2"/>
                </a:solidFill>
              </a:rPr>
              <a:t>See WG1 N54</a:t>
            </a:r>
            <a:endParaRPr lang="en-AU" dirty="0">
              <a:solidFill>
                <a:schemeClr val="tx2"/>
              </a:solidFill>
            </a:endParaRP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a:t>IEEE </a:t>
            </a:r>
            <a:r>
              <a:rPr lang="en-AU" dirty="0" smtClean="0"/>
              <a:t>802.1Qcd-2015 </a:t>
            </a:r>
            <a:r>
              <a:rPr lang="en-AU" dirty="0"/>
              <a:t>passed 60 day pre-ballot on 23 Oct 2016</a:t>
            </a:r>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2"/>
            <a:r>
              <a:rPr lang="en-AU" dirty="0"/>
              <a:t>China NB voted no with one </a:t>
            </a:r>
            <a:r>
              <a:rPr lang="en-AU" dirty="0" smtClean="0"/>
              <a:t>comment</a:t>
            </a:r>
          </a:p>
          <a:p>
            <a:pPr lvl="1"/>
            <a:r>
              <a:rPr lang="en-AU" dirty="0" smtClean="0"/>
              <a:t>The response was sent in Nov 2016</a:t>
            </a:r>
          </a:p>
          <a:p>
            <a:r>
              <a:rPr lang="en-AU" dirty="0" smtClean="0"/>
              <a:t>FDIS ballot FDIS ballot: </a:t>
            </a:r>
            <a:r>
              <a:rPr lang="en-AU" dirty="0" smtClean="0">
                <a:solidFill>
                  <a:schemeClr val="accent2"/>
                </a:solidFill>
              </a:rPr>
              <a:t>closes 18 Apr 17</a:t>
            </a:r>
          </a:p>
          <a:p>
            <a:pPr lvl="1"/>
            <a:r>
              <a:rPr lang="en-AU" dirty="0" smtClean="0"/>
              <a:t>Closes </a:t>
            </a:r>
            <a:r>
              <a:rPr lang="en-AU" dirty="0"/>
              <a:t>18 Apr 17</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26</a:t>
            </a:fld>
            <a:endParaRPr lang="en-US"/>
          </a:p>
        </p:txBody>
      </p:sp>
    </p:spTree>
    <p:extLst>
      <p:ext uri="{BB962C8B-B14F-4D97-AF65-F5344CB8AC3E}">
        <p14:creationId xmlns:p14="http://schemas.microsoft.com/office/powerpoint/2010/main" val="41982445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will be submitted to PSDO</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a:t>
            </a:r>
          </a:p>
          <a:p>
            <a:pPr lvl="2"/>
            <a:r>
              <a:rPr lang="en-AU" dirty="0" smtClean="0"/>
              <a:t>See N16484</a:t>
            </a:r>
          </a:p>
          <a:p>
            <a:r>
              <a:rPr lang="en-US" dirty="0" smtClean="0"/>
              <a:t>60-day</a:t>
            </a:r>
            <a:r>
              <a:rPr lang="en-AU" dirty="0" smtClean="0"/>
              <a:t> 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27</a:t>
            </a:fld>
            <a:endParaRPr lang="en-US"/>
          </a:p>
        </p:txBody>
      </p:sp>
    </p:spTree>
    <p:extLst>
      <p:ext uri="{BB962C8B-B14F-4D97-AF65-F5344CB8AC3E}">
        <p14:creationId xmlns:p14="http://schemas.microsoft.com/office/powerpoint/2010/main" val="2752135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will be submitted to PSDO</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802.1AEcg D1.4 (</a:t>
            </a:r>
            <a:r>
              <a:rPr lang="en-US" dirty="0"/>
              <a:t>Media Access Control (</a:t>
            </a:r>
            <a:r>
              <a:rPr lang="en-US" dirty="0" smtClean="0"/>
              <a:t>MAC) Security</a:t>
            </a:r>
            <a:r>
              <a:rPr lang="en-US" dirty="0"/>
              <a:t> </a:t>
            </a:r>
            <a:r>
              <a:rPr lang="en-US" dirty="0" smtClean="0"/>
              <a:t>Amendment </a:t>
            </a:r>
            <a:r>
              <a:rPr lang="en-US" dirty="0"/>
              <a:t>3: Ethernet Data Encryption </a:t>
            </a:r>
            <a:r>
              <a:rPr lang="en-US" dirty="0" smtClean="0"/>
              <a:t>devices) </a:t>
            </a:r>
            <a:r>
              <a:rPr lang="en-AU" dirty="0" smtClean="0"/>
              <a:t>was liaised for information in Oct 2016</a:t>
            </a:r>
          </a:p>
          <a:p>
            <a:pPr lvl="2"/>
            <a:r>
              <a:rPr lang="en-AU" dirty="0"/>
              <a:t>See </a:t>
            </a:r>
            <a:r>
              <a:rPr lang="en-AU" dirty="0" smtClean="0"/>
              <a:t>N16484</a:t>
            </a:r>
          </a:p>
          <a:p>
            <a:r>
              <a:rPr lang="en-US" dirty="0" smtClean="0"/>
              <a:t>60-day</a:t>
            </a:r>
            <a:r>
              <a:rPr lang="en-AU" dirty="0" smtClean="0"/>
              <a:t> 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28</a:t>
            </a:fld>
            <a:endParaRPr lang="en-US"/>
          </a:p>
        </p:txBody>
      </p:sp>
    </p:spTree>
    <p:extLst>
      <p:ext uri="{BB962C8B-B14F-4D97-AF65-F5344CB8AC3E}">
        <p14:creationId xmlns:p14="http://schemas.microsoft.com/office/powerpoint/2010/main" val="19192855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a:t>
            </a:r>
            <a:r>
              <a:rPr lang="en-AU" dirty="0"/>
              <a:t>will be submitted to PSDO</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D2.6 was submitted in Sep 2016</a:t>
            </a:r>
          </a:p>
          <a:p>
            <a:r>
              <a:rPr lang="en-US" dirty="0" smtClean="0"/>
              <a:t>60-day</a:t>
            </a:r>
            <a:r>
              <a:rPr lang="en-AU" dirty="0" smtClean="0"/>
              <a:t> 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29</a:t>
            </a:fld>
            <a:endParaRPr lang="en-US"/>
          </a:p>
        </p:txBody>
      </p:sp>
    </p:spTree>
    <p:extLst>
      <p:ext uri="{BB962C8B-B14F-4D97-AF65-F5344CB8AC3E}">
        <p14:creationId xmlns:p14="http://schemas.microsoft.com/office/powerpoint/2010/main" val="191535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3" name="Content Placeholder 2"/>
          <p:cNvSpPr>
            <a:spLocks noGrp="1"/>
          </p:cNvSpPr>
          <p:nvPr>
            <p:ph idx="1"/>
          </p:nvPr>
        </p:nvSpPr>
        <p:spPr/>
        <p:txBody>
          <a:bodyPr/>
          <a:lstStyle/>
          <a:p>
            <a:pPr lvl="1"/>
            <a:r>
              <a:rPr lang="en-US" altLang="en-US" dirty="0" smtClean="0"/>
              <a:t>All IEEE-SA standards meetings shall be conducted in compliance with all applicable laws, including antitrust and competition laws.</a:t>
            </a:r>
          </a:p>
          <a:p>
            <a:pPr lvl="1"/>
            <a:r>
              <a:rPr lang="en-US" altLang="en-US" dirty="0" smtClean="0"/>
              <a:t>Don’t discuss the interpretation, validity, or essentiality of patents/patent claims. </a:t>
            </a:r>
          </a:p>
          <a:p>
            <a:pPr lvl="1"/>
            <a:r>
              <a:rPr lang="en-US" altLang="en-US" dirty="0" smtClean="0"/>
              <a:t>Don’t discuss specific license rates, terms, or conditions.</a:t>
            </a:r>
          </a:p>
          <a:p>
            <a:pPr lvl="2"/>
            <a:r>
              <a:rPr lang="en-US" altLang="en-US" dirty="0" smtClean="0"/>
              <a:t>Relative costs, including licensing costs of essential patent claims, of different technical approaches may be discussed in standards development meetings. </a:t>
            </a:r>
          </a:p>
          <a:p>
            <a:pPr lvl="3"/>
            <a:r>
              <a:rPr lang="en-GB" altLang="en-US" dirty="0" smtClean="0"/>
              <a:t>Technical considerations remain primary focus</a:t>
            </a:r>
            <a:endParaRPr lang="en-US" altLang="en-US" dirty="0" smtClean="0"/>
          </a:p>
          <a:p>
            <a:pPr lvl="1"/>
            <a:r>
              <a:rPr lang="en-US" altLang="en-US" dirty="0" smtClean="0"/>
              <a:t>Don’t discuss or engage in the fixing of product prices, allocation of customers, or division of sales markets.</a:t>
            </a:r>
          </a:p>
          <a:p>
            <a:pPr lvl="1"/>
            <a:r>
              <a:rPr lang="en-US" altLang="en-US" dirty="0" smtClean="0"/>
              <a:t>Don’t discuss the status or substance of ongoing or threatened litigation.</a:t>
            </a:r>
          </a:p>
          <a:p>
            <a:pPr lvl="1"/>
            <a:r>
              <a:rPr lang="en-US" altLang="en-US" dirty="0" smtClean="0"/>
              <a:t>Don’t be silent if inappropriate topics are discussed… do formally object.</a:t>
            </a:r>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a:t>
            </a:r>
            <a:r>
              <a:rPr lang="en-AU" dirty="0"/>
              <a:t>will be submitted to PSDO</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D2.0 was submitted in Oct 2016</a:t>
            </a:r>
          </a:p>
          <a:p>
            <a:r>
              <a:rPr lang="en-US" dirty="0" smtClean="0"/>
              <a:t>60-day</a:t>
            </a:r>
            <a:r>
              <a:rPr lang="en-AU" dirty="0" smtClean="0"/>
              <a:t> 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30</a:t>
            </a:fld>
            <a:endParaRPr lang="en-US"/>
          </a:p>
        </p:txBody>
      </p:sp>
    </p:spTree>
    <p:extLst>
      <p:ext uri="{BB962C8B-B14F-4D97-AF65-F5344CB8AC3E}">
        <p14:creationId xmlns:p14="http://schemas.microsoft.com/office/powerpoint/2010/main" val="26258254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will be submitted to PSDO</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D2.0 was submitted in Nov 2016</a:t>
            </a:r>
          </a:p>
          <a:p>
            <a:r>
              <a:rPr lang="en-US" dirty="0" smtClean="0"/>
              <a:t>60-day</a:t>
            </a:r>
            <a:r>
              <a:rPr lang="en-AU" dirty="0" smtClean="0"/>
              <a:t> 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31</a:t>
            </a:fld>
            <a:endParaRPr lang="en-US"/>
          </a:p>
        </p:txBody>
      </p:sp>
    </p:spTree>
    <p:extLst>
      <p:ext uri="{BB962C8B-B14F-4D97-AF65-F5344CB8AC3E}">
        <p14:creationId xmlns:p14="http://schemas.microsoft.com/office/powerpoint/2010/main" val="4548086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802.1Q-2014/</a:t>
            </a:r>
            <a:r>
              <a:rPr lang="en-GB" dirty="0" err="1"/>
              <a:t>Cor</a:t>
            </a:r>
            <a:r>
              <a:rPr lang="en-GB" dirty="0"/>
              <a:t> 1-2015</a:t>
            </a:r>
            <a:r>
              <a:rPr lang="en-AU" dirty="0" smtClean="0"/>
              <a:t> special 90 day FDIS closes on 16 March 2017</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pre-ballot: </a:t>
            </a:r>
            <a:r>
              <a:rPr lang="en-AU" dirty="0" smtClean="0">
                <a:solidFill>
                  <a:schemeClr val="accent2"/>
                </a:solidFill>
              </a:rPr>
              <a:t>closes on 16 March 2017</a:t>
            </a:r>
          </a:p>
          <a:p>
            <a:pPr lvl="1"/>
            <a:r>
              <a:rPr lang="en-AU" dirty="0"/>
              <a:t>IEEE 802.1Q-2014/</a:t>
            </a:r>
            <a:r>
              <a:rPr lang="en-AU" dirty="0" err="1"/>
              <a:t>Cor</a:t>
            </a:r>
            <a:r>
              <a:rPr lang="en-AU" dirty="0"/>
              <a:t> 1-2015 </a:t>
            </a:r>
            <a:r>
              <a:rPr lang="en-AU" dirty="0" smtClean="0"/>
              <a:t>has been submitted to PSDO using a special process for corrigenda</a:t>
            </a:r>
          </a:p>
          <a:p>
            <a:pPr lvl="1"/>
            <a:r>
              <a:rPr lang="en-AU" dirty="0" smtClean="0"/>
              <a:t>The ballot closes on 16 March 2017</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32</a:t>
            </a:fld>
            <a:endParaRPr lang="en-US"/>
          </a:p>
        </p:txBody>
      </p:sp>
    </p:spTree>
    <p:extLst>
      <p:ext uri="{BB962C8B-B14F-4D97-AF65-F5344CB8AC3E}">
        <p14:creationId xmlns:p14="http://schemas.microsoft.com/office/powerpoint/2010/main" val="25677116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01526690"/>
              </p:ext>
            </p:extLst>
          </p:nvPr>
        </p:nvGraphicFramePr>
        <p:xfrm>
          <a:off x="152399" y="1600200"/>
          <a:ext cx="8839199" cy="4175140"/>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cs typeface="Arial" panose="020B0604020202020204" pitchFamily="34" charset="0"/>
                        </a:rPr>
                        <a:t>.3-2015</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D3.0</a:t>
                      </a:r>
                      <a:endParaRPr lang="en-AU" sz="1600" dirty="0">
                        <a:latin typeface="+mj-lt"/>
                      </a:endParaRPr>
                    </a:p>
                  </a:txBody>
                  <a:tcPr marL="115147" marR="115147"/>
                </a:tc>
                <a:tc>
                  <a:txBody>
                    <a:bodyPr/>
                    <a:lstStyle/>
                    <a:p>
                      <a:pPr algn="ctr"/>
                      <a:r>
                        <a:rPr lang="en-AU" sz="1600" dirty="0" smtClean="0">
                          <a:latin typeface="+mj-lt"/>
                        </a:rPr>
                        <a:t>Apr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solidFill>
                            <a:schemeClr val="tx1"/>
                          </a:solidFill>
                          <a:latin typeface="+mj-lt"/>
                        </a:rPr>
                        <a:t>13 Jul 16</a:t>
                      </a:r>
                      <a:endParaRPr lang="en-AU" sz="1600" dirty="0">
                        <a:solidFill>
                          <a:schemeClr val="tx1"/>
                        </a:solidFill>
                        <a:latin typeface="+mj-lt"/>
                      </a:endParaRPr>
                    </a:p>
                  </a:txBody>
                  <a:tcPr marL="115147" marR="115147"/>
                </a:tc>
                <a:tc>
                  <a:txBody>
                    <a:bodyPr/>
                    <a:lstStyle/>
                    <a:p>
                      <a:pPr algn="ctr"/>
                      <a:r>
                        <a:rPr lang="en-AU" sz="1600" dirty="0" smtClean="0">
                          <a:solidFill>
                            <a:schemeClr val="accent6"/>
                          </a:solidFill>
                          <a:latin typeface="+mj-lt"/>
                        </a:rPr>
                        <a:t>Closes</a:t>
                      </a:r>
                      <a:endParaRPr lang="en-AU" sz="1600" dirty="0">
                        <a:solidFill>
                          <a:schemeClr val="accent6"/>
                        </a:solidFill>
                        <a:latin typeface="+mj-lt"/>
                      </a:endParaRPr>
                    </a:p>
                  </a:txBody>
                  <a:tcPr marL="115147" marR="115147"/>
                </a:tc>
                <a:tc>
                  <a:txBody>
                    <a:bodyPr/>
                    <a:lstStyle/>
                    <a:p>
                      <a:pPr algn="ctr"/>
                      <a:r>
                        <a:rPr lang="en-AU" sz="1600" dirty="0" smtClean="0">
                          <a:latin typeface="+mj-lt"/>
                        </a:rPr>
                        <a:t>6</a:t>
                      </a:r>
                      <a:r>
                        <a:rPr lang="en-AU" sz="1600" baseline="0" dirty="0" smtClean="0">
                          <a:latin typeface="+mj-lt"/>
                        </a:rPr>
                        <a:t> Mar 17</a:t>
                      </a:r>
                      <a:endParaRPr lang="en-AU" sz="1600" dirty="0">
                        <a:latin typeface="+mj-lt"/>
                      </a:endParaRPr>
                    </a:p>
                  </a:txBody>
                  <a:tcPr marL="115147" marR="115147"/>
                </a:tc>
                <a:tc>
                  <a:txBody>
                    <a:bodyPr/>
                    <a:lstStyle/>
                    <a:p>
                      <a:pPr algn="ctr"/>
                      <a:r>
                        <a:rPr lang="en-AU" sz="1600" dirty="0" smtClean="0">
                          <a:latin typeface="+mj-lt"/>
                        </a:rPr>
                        <a:t>Jul</a:t>
                      </a:r>
                      <a:r>
                        <a:rPr lang="en-AU" sz="1600" baseline="0" dirty="0" smtClean="0">
                          <a:latin typeface="+mj-lt"/>
                        </a:rPr>
                        <a:t> 2016</a:t>
                      </a:r>
                      <a:endParaRPr lang="en-AU" sz="1600" dirty="0">
                        <a:latin typeface="+mj-lt"/>
                      </a:endParaRPr>
                    </a:p>
                  </a:txBody>
                  <a:tcPr marL="115147" marR="115147"/>
                </a:tc>
              </a:tr>
              <a:tr h="359602">
                <a:tc>
                  <a:txBody>
                    <a:bodyPr/>
                    <a:lstStyle/>
                    <a:p>
                      <a:r>
                        <a:rPr lang="en-AU" sz="1600" dirty="0" smtClean="0">
                          <a:latin typeface="+mj-lt"/>
                          <a:cs typeface="Arial" panose="020B0604020202020204" pitchFamily="34" charset="0"/>
                        </a:rPr>
                        <a:t>.3bw</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D3.3</a:t>
                      </a:r>
                      <a:endParaRPr lang="en-AU" sz="1600" dirty="0">
                        <a:latin typeface="+mj-lt"/>
                      </a:endParaRPr>
                    </a:p>
                  </a:txBody>
                  <a:tcPr marL="115147" marR="115147"/>
                </a:tc>
                <a:tc>
                  <a:txBody>
                    <a:bodyPr/>
                    <a:lstStyle/>
                    <a:p>
                      <a:pPr algn="ctr"/>
                      <a:r>
                        <a:rPr lang="en-AU" sz="1600" dirty="0" smtClean="0">
                          <a:latin typeface="+mj-lt"/>
                        </a:rPr>
                        <a:t>Nov 15</a:t>
                      </a:r>
                      <a:endParaRPr lang="en-AU" sz="1600" dirty="0">
                        <a:latin typeface="+mj-lt"/>
                      </a:endParaRPr>
                    </a:p>
                  </a:txBody>
                  <a:tcPr marL="115147" marR="115147"/>
                </a:tc>
                <a:tc>
                  <a:txBody>
                    <a:bodyPr/>
                    <a:lstStyle/>
                    <a:p>
                      <a:pPr algn="ctr"/>
                      <a:r>
                        <a:rPr lang="en-AU" sz="1600" kern="1200" dirty="0" smtClean="0">
                          <a:solidFill>
                            <a:srgbClr val="00B050"/>
                          </a:solidFill>
                          <a:latin typeface="+mn-lt"/>
                          <a:ea typeface="+mn-ea"/>
                          <a:cs typeface="+mn-cs"/>
                        </a:rPr>
                        <a:t>Passed</a:t>
                      </a:r>
                      <a:endParaRPr lang="en-AU" sz="1600" dirty="0">
                        <a:solidFill>
                          <a:schemeClr val="accent2"/>
                        </a:solidFill>
                        <a:latin typeface="+mj-lt"/>
                      </a:endParaRPr>
                    </a:p>
                  </a:txBody>
                  <a:tcPr marL="115147" marR="115147"/>
                </a:tc>
                <a:tc>
                  <a:txBody>
                    <a:bodyPr/>
                    <a:lstStyle/>
                    <a:p>
                      <a:pPr algn="ctr"/>
                      <a:r>
                        <a:rPr lang="en-AU" sz="1600" dirty="0" smtClean="0">
                          <a:solidFill>
                            <a:schemeClr val="tx1"/>
                          </a:solidFill>
                          <a:latin typeface="+mj-lt"/>
                        </a:rPr>
                        <a:t>19</a:t>
                      </a:r>
                      <a:r>
                        <a:rPr lang="en-AU" sz="1600" baseline="0" dirty="0" smtClean="0">
                          <a:solidFill>
                            <a:schemeClr val="tx1"/>
                          </a:solidFill>
                          <a:latin typeface="+mj-lt"/>
                        </a:rPr>
                        <a:t> Sep 16 </a:t>
                      </a:r>
                      <a:endParaRPr lang="en-AU" sz="1600" dirty="0">
                        <a:solidFill>
                          <a:schemeClr val="tx1"/>
                        </a:solidFill>
                        <a:latin typeface="+mj-lt"/>
                      </a:endParaRPr>
                    </a:p>
                  </a:txBody>
                  <a:tcPr marL="0" marR="0"/>
                </a:tc>
                <a:tc>
                  <a:txBody>
                    <a:bodyPr/>
                    <a:lstStyle/>
                    <a:p>
                      <a:pPr algn="ctr"/>
                      <a:r>
                        <a:rPr lang="en-AU" sz="1600" kern="1200" dirty="0" smtClean="0">
                          <a:solidFill>
                            <a:schemeClr val="accent6"/>
                          </a:solidFill>
                          <a:latin typeface="+mn-lt"/>
                          <a:ea typeface="+mn-ea"/>
                          <a:cs typeface="+mn-cs"/>
                        </a:rPr>
                        <a:t>Waiting</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Nov</a:t>
                      </a:r>
                      <a:r>
                        <a:rPr lang="en-AU" sz="1600" baseline="0" dirty="0" smtClean="0">
                          <a:latin typeface="+mj-lt"/>
                        </a:rPr>
                        <a:t> 2016</a:t>
                      </a:r>
                      <a:endParaRPr lang="en-AU" sz="1600" dirty="0">
                        <a:latin typeface="+mj-lt"/>
                      </a:endParaRPr>
                    </a:p>
                  </a:txBody>
                  <a:tcPr marL="115147" marR="115147"/>
                </a:tc>
              </a:tr>
              <a:tr h="359602">
                <a:tc>
                  <a:txBody>
                    <a:bodyPr/>
                    <a:lstStyle/>
                    <a:p>
                      <a:r>
                        <a:rPr lang="en-GB" sz="1600" b="0" dirty="0" smtClean="0">
                          <a:solidFill>
                            <a:schemeClr val="tx1"/>
                          </a:solidFill>
                          <a:latin typeface="+mj-lt"/>
                        </a:rPr>
                        <a:t>.3bp</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70C0"/>
                          </a:solidFill>
                          <a:latin typeface="+mn-lt"/>
                          <a:ea typeface="+mn-ea"/>
                          <a:cs typeface="+mn-cs"/>
                        </a:rPr>
                        <a:t>Waiting</a:t>
                      </a:r>
                      <a:endParaRPr lang="en-AU" sz="1600" b="0" dirty="0" smtClean="0">
                        <a:solidFill>
                          <a:schemeClr val="tx1"/>
                        </a:solidFill>
                        <a:latin typeface="+mj-lt"/>
                      </a:endParaRPr>
                    </a:p>
                  </a:txBody>
                  <a:tcPr marL="115147" marR="115147"/>
                </a:tc>
              </a:tr>
              <a:tr h="359602">
                <a:tc>
                  <a:txBody>
                    <a:bodyPr/>
                    <a:lstStyle/>
                    <a:p>
                      <a:r>
                        <a:rPr lang="en-GB" sz="1600" b="0" dirty="0" smtClean="0">
                          <a:solidFill>
                            <a:schemeClr val="tx1"/>
                          </a:solidFill>
                          <a:latin typeface="+mj-lt"/>
                        </a:rPr>
                        <a:t>.3bn</a:t>
                      </a:r>
                    </a:p>
                  </a:txBody>
                  <a:tcPr/>
                </a:tc>
                <a:tc>
                  <a:txBody>
                    <a:bodyPr/>
                    <a:lstStyle/>
                    <a:p>
                      <a:pPr algn="ctr"/>
                      <a:r>
                        <a:rPr lang="en-GB" sz="1600" dirty="0" smtClean="0">
                          <a:latin typeface="+mj-lt"/>
                        </a:rPr>
                        <a:t>D3.0</a:t>
                      </a:r>
                      <a:endParaRPr lang="en-GB" sz="1600" dirty="0">
                        <a:latin typeface="+mj-lt"/>
                      </a:endParaRPr>
                    </a:p>
                  </a:txBody>
                  <a:tcPr/>
                </a:tc>
                <a:tc>
                  <a:txBody>
                    <a:bodyPr/>
                    <a:lstStyle/>
                    <a:p>
                      <a:pPr algn="ctr"/>
                      <a:r>
                        <a:rPr lang="en-GB" sz="1600" dirty="0" smtClean="0">
                          <a:solidFill>
                            <a:schemeClr val="tx1"/>
                          </a:solidFill>
                          <a:latin typeface="+mj-lt"/>
                        </a:rPr>
                        <a:t>Feb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.3bq</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70C0"/>
                          </a:solidFill>
                          <a:latin typeface="+mj-lt"/>
                        </a:rPr>
                        <a:t>Waiting</a:t>
                      </a:r>
                      <a:endParaRPr lang="en-AU" sz="1600" b="0" dirty="0" smtClean="0">
                        <a:solidFill>
                          <a:srgbClr val="0070C0"/>
                        </a:solidFill>
                        <a:latin typeface="+mj-lt"/>
                      </a:endParaRPr>
                    </a:p>
                  </a:txBody>
                  <a:tcPr marL="115147" marR="115147"/>
                </a:tc>
              </a:tr>
              <a:tr h="359602">
                <a:tc>
                  <a:txBody>
                    <a:bodyPr/>
                    <a:lstStyle/>
                    <a:p>
                      <a:r>
                        <a:rPr lang="en-GB" sz="1600" b="0" dirty="0" smtClean="0">
                          <a:solidFill>
                            <a:schemeClr val="tx1"/>
                          </a:solidFill>
                          <a:latin typeface="+mj-lt"/>
                        </a:rPr>
                        <a:t>.3br</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Feb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.3by</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70C0"/>
                          </a:solidFill>
                          <a:latin typeface="+mn-lt"/>
                          <a:ea typeface="+mn-ea"/>
                          <a:cs typeface="+mn-cs"/>
                        </a:rPr>
                        <a:t>Waiting</a:t>
                      </a:r>
                      <a:endParaRPr lang="en-AU" sz="1600" b="0" dirty="0" smtClean="0">
                        <a:solidFill>
                          <a:schemeClr val="tx1"/>
                        </a:solidFill>
                        <a:latin typeface="+mj-lt"/>
                      </a:endParaRPr>
                    </a:p>
                  </a:txBody>
                  <a:tcPr marL="115147" marR="115147"/>
                </a:tc>
              </a:tr>
              <a:tr h="359602">
                <a:tc>
                  <a:txBody>
                    <a:bodyPr/>
                    <a:lstStyle/>
                    <a:p>
                      <a:r>
                        <a:rPr lang="en-GB" sz="1600" b="0" dirty="0" smtClean="0">
                          <a:solidFill>
                            <a:schemeClr val="tx1"/>
                          </a:solidFill>
                          <a:latin typeface="+mj-lt"/>
                        </a:rPr>
                        <a:t>.3bv</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.3bu</a:t>
                      </a:r>
                    </a:p>
                  </a:txBody>
                  <a:tcPr/>
                </a:tc>
                <a:tc>
                  <a:txBody>
                    <a:bodyPr/>
                    <a:lstStyle/>
                    <a:p>
                      <a:pPr algn="ctr"/>
                      <a:r>
                        <a:rPr lang="en-GB" sz="1600" dirty="0" smtClean="0">
                          <a:solidFill>
                            <a:schemeClr val="tx1"/>
                          </a:solidFill>
                          <a:latin typeface="+mj-lt"/>
                        </a:rPr>
                        <a:t>D3.2</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.3bz</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16</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16 Feb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33</a:t>
            </a:fld>
            <a:endParaRPr lang="en-US"/>
          </a:p>
        </p:txBody>
      </p:sp>
    </p:spTree>
    <p:extLst>
      <p:ext uri="{BB962C8B-B14F-4D97-AF65-F5344CB8AC3E}">
        <p14:creationId xmlns:p14="http://schemas.microsoft.com/office/powerpoint/2010/main" val="27947111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802.3-2015 </a:t>
            </a:r>
            <a:r>
              <a:rPr lang="en-AU" dirty="0" smtClean="0"/>
              <a:t>FDIS ballot closes on 24 Feb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802.3-2015 was </a:t>
            </a:r>
            <a:r>
              <a:rPr lang="en-AU" dirty="0" smtClean="0"/>
              <a:t>liaised in Apr 2015 </a:t>
            </a:r>
            <a:r>
              <a:rPr lang="en-AU" dirty="0"/>
              <a:t>to SC6  to allow them to become familiar with it before </a:t>
            </a:r>
            <a:r>
              <a:rPr lang="en-AU" dirty="0" smtClean="0"/>
              <a:t>approval </a:t>
            </a:r>
            <a:r>
              <a:rPr lang="en-AU" dirty="0"/>
              <a:t>under the PSDO process</a:t>
            </a:r>
            <a:endParaRPr lang="en-AU" dirty="0" smtClean="0"/>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a:t>IEEE </a:t>
            </a:r>
            <a:r>
              <a:rPr lang="en-AU" dirty="0" smtClean="0"/>
              <a:t>802.3-2015 </a:t>
            </a:r>
            <a:r>
              <a:rPr lang="en-AU" dirty="0"/>
              <a:t>passed 60 day pre-ballot 13 July 2016</a:t>
            </a:r>
          </a:p>
          <a:p>
            <a:pPr lvl="2"/>
            <a:r>
              <a:rPr lang="en-AU" dirty="0"/>
              <a:t>Passed 8/1/9 on need for ISO standard</a:t>
            </a:r>
          </a:p>
          <a:p>
            <a:pPr lvl="2"/>
            <a:r>
              <a:rPr lang="en-AU" dirty="0"/>
              <a:t>Passed 8/1/9 on support for submission to FDIS</a:t>
            </a:r>
          </a:p>
          <a:p>
            <a:pPr lvl="2"/>
            <a:r>
              <a:rPr lang="en-AU" dirty="0"/>
              <a:t>China NB voted no with </a:t>
            </a:r>
            <a:r>
              <a:rPr lang="en-AU" dirty="0" smtClean="0"/>
              <a:t>two comments</a:t>
            </a:r>
            <a:endParaRPr lang="en-AU" dirty="0" smtClean="0">
              <a:solidFill>
                <a:srgbClr val="FF0000"/>
              </a:solidFill>
            </a:endParaRPr>
          </a:p>
          <a:p>
            <a:pPr lvl="1"/>
            <a:r>
              <a:rPr lang="en-AU" dirty="0" smtClean="0"/>
              <a:t>IEEE </a:t>
            </a:r>
            <a:r>
              <a:rPr lang="en-AU" dirty="0"/>
              <a:t>802.3 Maintenance </a:t>
            </a:r>
            <a:r>
              <a:rPr lang="en-AU" dirty="0" smtClean="0"/>
              <a:t>group generated responses in Jul 2016 that were liaised to SC6 (see N16458)</a:t>
            </a:r>
          </a:p>
          <a:p>
            <a:r>
              <a:rPr lang="en-AU" dirty="0" smtClean="0"/>
              <a:t>FDIS ballot: </a:t>
            </a:r>
            <a:r>
              <a:rPr lang="en-AU" dirty="0" smtClean="0">
                <a:solidFill>
                  <a:schemeClr val="accent6"/>
                </a:solidFill>
              </a:rPr>
              <a:t>closes on 24 Feb 2017</a:t>
            </a:r>
          </a:p>
          <a:p>
            <a:pPr lvl="1"/>
            <a:r>
              <a:rPr lang="en-AU" dirty="0" smtClean="0"/>
              <a:t>It opened on 7 October 2016</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6188564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802.3bw is waiting for start of FDIS ballot</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802.3bw </a:t>
            </a:r>
            <a:r>
              <a:rPr lang="en-AU" dirty="0" smtClean="0"/>
              <a:t>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responses liaised</a:t>
            </a:r>
            <a:endParaRPr lang="en-AU" dirty="0">
              <a:solidFill>
                <a:srgbClr val="00B050"/>
              </a:solidFill>
            </a:endParaRPr>
          </a:p>
          <a:p>
            <a:pPr lvl="1"/>
            <a:r>
              <a:rPr lang="en-AU" dirty="0" smtClean="0"/>
              <a:t>IEEE </a:t>
            </a:r>
            <a:r>
              <a:rPr lang="en-AU" dirty="0"/>
              <a:t>802.3bw </a:t>
            </a:r>
            <a:r>
              <a:rPr lang="en-AU" dirty="0" smtClean="0"/>
              <a:t>submitted in July 2016 and the 60 day ballot passed on 19 Sep 2016</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smtClean="0"/>
              <a:t>Comments were resolved in Nov 2016 and sent to SC6 in Dec 2016</a:t>
            </a:r>
          </a:p>
          <a:p>
            <a:pPr lvl="2"/>
            <a:r>
              <a:rPr lang="en-AU" dirty="0"/>
              <a:t>See </a:t>
            </a:r>
            <a:r>
              <a:rPr lang="en-AU" dirty="0" smtClean="0"/>
              <a:t>SC6 N16509 </a:t>
            </a:r>
          </a:p>
          <a:p>
            <a:r>
              <a:rPr lang="en-AU" dirty="0" smtClean="0"/>
              <a:t>FDIS ballot: </a:t>
            </a:r>
            <a:r>
              <a:rPr lang="en-AU" dirty="0" smtClean="0">
                <a:solidFill>
                  <a:schemeClr val="accent2"/>
                </a:solidFill>
              </a:rPr>
              <a:t>waiting </a:t>
            </a:r>
            <a:endParaRPr lang="en-AU" dirty="0">
              <a:solidFill>
                <a:schemeClr val="accent2"/>
              </a:solidFill>
            </a:endParaRPr>
          </a:p>
          <a:p>
            <a:pPr lvl="1"/>
            <a:r>
              <a:rPr lang="en-AU" dirty="0" smtClean="0"/>
              <a:t>Will probably not open until mid Jan 2017</a:t>
            </a:r>
          </a:p>
        </p:txBody>
      </p:sp>
      <p:graphicFrame>
        <p:nvGraphicFramePr>
          <p:cNvPr id="2" name="Object 1"/>
          <p:cNvGraphicFramePr>
            <a:graphicFrameLocks noChangeAspect="1"/>
          </p:cNvGraphicFramePr>
          <p:nvPr>
            <p:extLst>
              <p:ext uri="{D42A27DB-BD31-4B8C-83A1-F6EECF244321}">
                <p14:modId xmlns:p14="http://schemas.microsoft.com/office/powerpoint/2010/main" val="636406214"/>
              </p:ext>
            </p:extLst>
          </p:nvPr>
        </p:nvGraphicFramePr>
        <p:xfrm>
          <a:off x="2895600" y="5181600"/>
          <a:ext cx="914400" cy="771525"/>
        </p:xfrm>
        <a:graphic>
          <a:graphicData uri="http://schemas.openxmlformats.org/presentationml/2006/ole">
            <mc:AlternateContent xmlns:mc="http://schemas.openxmlformats.org/markup-compatibility/2006">
              <mc:Choice xmlns:v="urn:schemas-microsoft-com:vml" Requires="v">
                <p:oleObj spid="_x0000_s243781"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2895600" y="5181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6762018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802.3bp </a:t>
            </a:r>
            <a:r>
              <a:rPr lang="en-AU" dirty="0"/>
              <a:t>60 day pre-ballot passed with comments to be resolved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a:solidFill>
                  <a:srgbClr val="00B050"/>
                </a:solidFill>
              </a:rPr>
              <a:t>passed</a:t>
            </a:r>
            <a:r>
              <a:rPr lang="en-AU" dirty="0">
                <a:solidFill>
                  <a:schemeClr val="accent2"/>
                </a:solidFill>
              </a:rPr>
              <a:t> with comments to be resolved</a:t>
            </a:r>
            <a:endParaRPr lang="en-AU" dirty="0" smtClean="0">
              <a:solidFill>
                <a:srgbClr val="00B050"/>
              </a:solidFill>
            </a:endParaRPr>
          </a:p>
          <a:p>
            <a:pPr lvl="1"/>
            <a:r>
              <a:rPr lang="en-AU" dirty="0" smtClean="0"/>
              <a:t>Passed on 11 Jan 2017</a:t>
            </a:r>
          </a:p>
          <a:p>
            <a:pPr lvl="2"/>
            <a:r>
              <a:rPr lang="en-AU" dirty="0"/>
              <a:t>Support need for IS: passed </a:t>
            </a:r>
            <a:r>
              <a:rPr lang="en-AU" dirty="0" smtClean="0"/>
              <a:t>9/0/10 </a:t>
            </a:r>
            <a:endParaRPr lang="en-AU" dirty="0"/>
          </a:p>
          <a:p>
            <a:pPr lvl="2"/>
            <a:r>
              <a:rPr lang="en-AU" dirty="0"/>
              <a:t>Support submission for this IS: passed </a:t>
            </a:r>
            <a:r>
              <a:rPr lang="en-AU" dirty="0" smtClean="0"/>
              <a:t>7/1/11 </a:t>
            </a:r>
            <a:r>
              <a:rPr lang="en-AU" dirty="0"/>
              <a:t>(China NB voted no</a:t>
            </a:r>
            <a:r>
              <a:rPr lang="en-AU" dirty="0" smtClean="0"/>
              <a:t>)</a:t>
            </a:r>
            <a:endParaRPr lang="en-AU" dirty="0" smtClean="0"/>
          </a:p>
          <a:p>
            <a:r>
              <a:rPr lang="en-AU" dirty="0" smtClean="0"/>
              <a:t>FDIS </a:t>
            </a:r>
            <a:r>
              <a:rPr lang="en-AU" dirty="0" smtClean="0"/>
              <a:t>ballot:</a:t>
            </a:r>
            <a:endParaRPr lang="en-AU" dirty="0"/>
          </a:p>
        </p:txBody>
      </p:sp>
    </p:spTree>
    <p:extLst>
      <p:ext uri="{BB962C8B-B14F-4D97-AF65-F5344CB8AC3E}">
        <p14:creationId xmlns:p14="http://schemas.microsoft.com/office/powerpoint/2010/main" val="10828046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a:t>
            </a:r>
            <a:r>
              <a:rPr lang="en-AU" dirty="0" smtClean="0"/>
              <a:t>China NB </a:t>
            </a:r>
            <a:r>
              <a:rPr lang="en-AU" dirty="0" smtClean="0"/>
              <a:t>provided a comments during the 60 ballot </a:t>
            </a:r>
            <a:r>
              <a:rPr lang="en-AU" dirty="0"/>
              <a:t>on </a:t>
            </a:r>
            <a:r>
              <a:rPr lang="en-AU" dirty="0"/>
              <a:t>IEEE 802.3bp </a:t>
            </a:r>
            <a:endParaRPr lang="en-AU" dirty="0"/>
          </a:p>
        </p:txBody>
      </p:sp>
      <p:sp>
        <p:nvSpPr>
          <p:cNvPr id="3" name="Content Placeholder 2"/>
          <p:cNvSpPr>
            <a:spLocks noGrp="1"/>
          </p:cNvSpPr>
          <p:nvPr>
            <p:ph idx="1"/>
          </p:nvPr>
        </p:nvSpPr>
        <p:spPr/>
        <p:txBody>
          <a:bodyPr/>
          <a:lstStyle/>
          <a:p>
            <a:r>
              <a:rPr lang="en-GB" dirty="0" smtClean="0"/>
              <a:t>China NB </a:t>
            </a:r>
            <a:r>
              <a:rPr lang="en-GB" dirty="0" smtClean="0"/>
              <a:t>comment </a:t>
            </a:r>
            <a:r>
              <a:rPr lang="en-GB" dirty="0" smtClean="0"/>
              <a:t>1</a:t>
            </a:r>
          </a:p>
          <a:p>
            <a:pPr lvl="1"/>
            <a:r>
              <a:rPr lang="en-AU" i="1" dirty="0"/>
              <a:t>IEEE 802.3bpTM-2016 is the amendment to 802.3TM-2015. China has already submitted the comments on the pre-FDIS ballot of IEEE 802.3bwTM-2015 (6N16445). Security is an essential part of network-related standards, especially to Ethernet. The lack of security mechanisms will enable Ethernet facing various security threats, such as forgery devices, communications from eavesdropping and tampering. However, The version of IEEE 802.3TM- 2015 fails to add the specification of Ethernet security in the text, neither security mechanisms nor references to other security specifications. As an amendment to IEEE 802.3TM-2015, IEEE 802.3bpTM-2016 relies on an incomplete standard that lacks necessary security-related contents; moreover, there will be potential security risks for IEEE 802.3bpTM-2016 that has no security-related content</a:t>
            </a:r>
            <a:r>
              <a:rPr lang="en-AU" i="1" dirty="0" smtClean="0"/>
              <a:t>.</a:t>
            </a:r>
            <a:endParaRPr lang="en-GB"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37</a:t>
            </a:fld>
            <a:endParaRPr lang="en-US"/>
          </a:p>
        </p:txBody>
      </p:sp>
    </p:spTree>
    <p:extLst>
      <p:ext uri="{BB962C8B-B14F-4D97-AF65-F5344CB8AC3E}">
        <p14:creationId xmlns:p14="http://schemas.microsoft.com/office/powerpoint/2010/main" val="13997374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a:t>
            </a:r>
            <a:r>
              <a:rPr lang="en-AU" dirty="0" smtClean="0"/>
              <a:t>China NB </a:t>
            </a:r>
            <a:r>
              <a:rPr lang="en-AU" dirty="0" smtClean="0"/>
              <a:t>provided a comments during the 60 ballot </a:t>
            </a:r>
            <a:r>
              <a:rPr lang="en-AU" dirty="0"/>
              <a:t>on </a:t>
            </a:r>
            <a:r>
              <a:rPr lang="en-AU" dirty="0"/>
              <a:t>IEEE 802.3bp </a:t>
            </a:r>
            <a:endParaRPr lang="en-AU" dirty="0"/>
          </a:p>
        </p:txBody>
      </p:sp>
      <p:sp>
        <p:nvSpPr>
          <p:cNvPr id="3" name="Content Placeholder 2"/>
          <p:cNvSpPr>
            <a:spLocks noGrp="1"/>
          </p:cNvSpPr>
          <p:nvPr>
            <p:ph idx="1"/>
          </p:nvPr>
        </p:nvSpPr>
        <p:spPr/>
        <p:txBody>
          <a:bodyPr/>
          <a:lstStyle/>
          <a:p>
            <a:r>
              <a:rPr lang="en-GB" dirty="0" smtClean="0"/>
              <a:t>China NB change 1</a:t>
            </a:r>
          </a:p>
          <a:p>
            <a:pPr lvl="1"/>
            <a:r>
              <a:rPr lang="en-AU" i="1" dirty="0"/>
              <a:t>Recommend adding necessary security mechanisms in IEEE 802.3 standard </a:t>
            </a:r>
            <a:r>
              <a:rPr lang="en-AU" i="1" dirty="0" smtClean="0"/>
              <a:t>series</a:t>
            </a:r>
            <a:endParaRPr lang="en-GB"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38</a:t>
            </a:fld>
            <a:endParaRPr lang="en-US"/>
          </a:p>
        </p:txBody>
      </p:sp>
    </p:spTree>
    <p:extLst>
      <p:ext uri="{BB962C8B-B14F-4D97-AF65-F5344CB8AC3E}">
        <p14:creationId xmlns:p14="http://schemas.microsoft.com/office/powerpoint/2010/main" val="6477408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needs to determine a response to </a:t>
            </a:r>
            <a:r>
              <a:rPr lang="en-AU" dirty="0" smtClean="0"/>
              <a:t>China NB </a:t>
            </a:r>
            <a:r>
              <a:rPr lang="en-AU" dirty="0" smtClean="0"/>
              <a:t>comments on </a:t>
            </a:r>
            <a:r>
              <a:rPr lang="en-AU" dirty="0"/>
              <a:t>IEEE 802.3bp </a:t>
            </a:r>
            <a:endParaRPr lang="en-AU" dirty="0"/>
          </a:p>
        </p:txBody>
      </p:sp>
      <p:sp>
        <p:nvSpPr>
          <p:cNvPr id="3" name="Content Placeholder 2"/>
          <p:cNvSpPr>
            <a:spLocks noGrp="1"/>
          </p:cNvSpPr>
          <p:nvPr>
            <p:ph idx="1"/>
          </p:nvPr>
        </p:nvSpPr>
        <p:spPr/>
        <p:txBody>
          <a:bodyPr/>
          <a:lstStyle/>
          <a:p>
            <a:r>
              <a:rPr lang="en-AU" dirty="0" smtClean="0"/>
              <a:t>Proposed response to </a:t>
            </a:r>
            <a:r>
              <a:rPr lang="en-AU" dirty="0" smtClean="0"/>
              <a:t>China NB </a:t>
            </a:r>
            <a:r>
              <a:rPr lang="en-AU" dirty="0" smtClean="0"/>
              <a:t>comment 1</a:t>
            </a:r>
          </a:p>
          <a:p>
            <a:pPr lvl="1"/>
            <a:r>
              <a:rPr lang="en-AU" dirty="0" smtClean="0"/>
              <a:t>&lt;</a:t>
            </a:r>
            <a:r>
              <a:rPr lang="en-AU" dirty="0" err="1" smtClean="0"/>
              <a:t>tbd</a:t>
            </a:r>
            <a:r>
              <a:rPr lang="en-AU" dirty="0" smtClean="0"/>
              <a:t>&gt;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3444417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3" name="Content Placeholder 2"/>
          <p:cNvSpPr>
            <a:spLocks noGrp="1"/>
          </p:cNvSpPr>
          <p:nvPr>
            <p:ph idx="1"/>
          </p:nvPr>
        </p:nvSpPr>
        <p:spPr/>
        <p:txBody>
          <a:bodyPr/>
          <a:lstStyle/>
          <a:p>
            <a:pPr lvl="1"/>
            <a:r>
              <a:rPr lang="en-US" altLang="en-US" dirty="0" smtClean="0"/>
              <a:t>If you have questions:</a:t>
            </a:r>
          </a:p>
          <a:p>
            <a:pPr lvl="2"/>
            <a:r>
              <a:rPr lang="en-US" altLang="en-US" dirty="0" smtClean="0"/>
              <a:t>Contact the IEEE-SA Standards Board Patent Committee Administrator at </a:t>
            </a:r>
            <a:r>
              <a:rPr lang="en-US" altLang="en-US" dirty="0" smtClean="0">
                <a:hlinkClick r:id="rId2"/>
              </a:rPr>
              <a:t>patcom@ieee.org</a:t>
            </a:r>
            <a:endParaRPr lang="en-US" altLang="en-US" dirty="0" smtClean="0"/>
          </a:p>
          <a:p>
            <a:pPr lvl="2"/>
            <a:r>
              <a:rPr lang="en-US" altLang="en-US" dirty="0" smtClean="0"/>
              <a:t>Visit </a:t>
            </a:r>
            <a:r>
              <a:rPr lang="en-US" altLang="en-US" dirty="0" smtClean="0">
                <a:hlinkClick r:id="rId3" action="ppaction://hlinkfile"/>
              </a:rPr>
              <a:t>standards.ieee.org/about/</a:t>
            </a:r>
            <a:r>
              <a:rPr lang="en-US" altLang="en-US" dirty="0" err="1" smtClean="0">
                <a:hlinkClick r:id="rId3" action="ppaction://hlinkfile"/>
              </a:rPr>
              <a:t>sasb</a:t>
            </a:r>
            <a:r>
              <a:rPr lang="en-US" altLang="en-US" dirty="0" smtClean="0">
                <a:hlinkClick r:id="rId3" action="ppaction://hlinkfile"/>
              </a:rPr>
              <a:t>/</a:t>
            </a:r>
            <a:r>
              <a:rPr lang="en-US" altLang="en-US" dirty="0" err="1" smtClean="0">
                <a:hlinkClick r:id="rId3" action="ppaction://hlinkfile"/>
              </a:rPr>
              <a:t>patcom</a:t>
            </a:r>
            <a:r>
              <a:rPr lang="en-US" altLang="en-US" dirty="0" smtClean="0">
                <a:hlinkClick r:id="rId3" action="ppaction://hlinkfile"/>
              </a:rPr>
              <a:t>/index.html </a:t>
            </a:r>
            <a:endParaRPr lang="en-US" altLang="en-US" dirty="0" smtClean="0"/>
          </a:p>
          <a:p>
            <a:pPr lvl="1"/>
            <a:r>
              <a:rPr lang="en-US" altLang="en-US" dirty="0" smtClean="0"/>
              <a:t>See IEEE-SA Standards Board Operations Manual, clause 5.3.10 and </a:t>
            </a:r>
            <a:r>
              <a:rPr lang="en-GB" altLang="en-US" dirty="0" smtClean="0"/>
              <a:t>“</a:t>
            </a:r>
            <a:r>
              <a:rPr lang="en-GB" altLang="en-US" i="1" dirty="0" smtClean="0"/>
              <a:t>Promoting Competition and Innovation: What You Need to Know about the IEEE Standards Association's Antitrust and Competition Policy</a:t>
            </a:r>
            <a:r>
              <a:rPr lang="en-GB" altLang="en-US" dirty="0" smtClean="0"/>
              <a:t>”</a:t>
            </a:r>
            <a:r>
              <a:rPr lang="en-US" altLang="en-US" dirty="0" smtClean="0"/>
              <a:t> for more details.</a:t>
            </a:r>
          </a:p>
          <a:p>
            <a:pPr lvl="1"/>
            <a:r>
              <a:rPr lang="en-US" altLang="en-US" dirty="0" smtClean="0"/>
              <a:t>This slide set is available at:</a:t>
            </a:r>
          </a:p>
          <a:p>
            <a:pPr lvl="2"/>
            <a:r>
              <a:rPr lang="en-US" altLang="en-US" dirty="0" smtClean="0">
                <a:hlinkClick r:id="rId4" action="ppaction://hlinkpres?slideindex=1&amp;slidetitle="/>
              </a:rPr>
              <a:t>development.standards.ieee.org/</a:t>
            </a:r>
            <a:r>
              <a:rPr lang="en-US" altLang="en-US" dirty="0" err="1" smtClean="0">
                <a:hlinkClick r:id="rId4" action="ppaction://hlinkpres?slideindex=1&amp;slidetitle="/>
              </a:rPr>
              <a:t>myproject</a:t>
            </a:r>
            <a:r>
              <a:rPr lang="en-US" altLang="en-US" dirty="0" smtClean="0">
                <a:hlinkClick r:id="rId4" action="ppaction://hlinkpres?slideindex=1&amp;slidetitle="/>
              </a:rPr>
              <a:t>/Public/</a:t>
            </a:r>
            <a:r>
              <a:rPr lang="en-US" altLang="en-US" dirty="0" err="1" smtClean="0">
                <a:hlinkClick r:id="rId4" action="ppaction://hlinkpres?slideindex=1&amp;slidetitle="/>
              </a:rPr>
              <a:t>mytools</a:t>
            </a:r>
            <a:r>
              <a:rPr lang="en-US" altLang="en-US" dirty="0" smtClean="0">
                <a:hlinkClick r:id="rId4" action="ppaction://hlinkpres?slideindex=1&amp;slidetitle="/>
              </a:rPr>
              <a:t>/mob/slideset.ppt</a:t>
            </a:r>
            <a:endParaRPr lang="en-US" alt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a:t>
            </a:fld>
            <a:endParaRPr lang="en-US"/>
          </a:p>
        </p:txBody>
      </p:sp>
    </p:spTree>
    <p:extLst>
      <p:ext uri="{BB962C8B-B14F-4D97-AF65-F5344CB8AC3E}">
        <p14:creationId xmlns:p14="http://schemas.microsoft.com/office/powerpoint/2010/main" val="3004630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a:t>
            </a:r>
            <a:r>
              <a:rPr lang="en-AU" dirty="0" smtClean="0"/>
              <a:t>China NB </a:t>
            </a:r>
            <a:r>
              <a:rPr lang="en-AU" dirty="0" smtClean="0"/>
              <a:t>provided a comments during the 60 ballot </a:t>
            </a:r>
            <a:r>
              <a:rPr lang="en-AU" dirty="0"/>
              <a:t>on </a:t>
            </a:r>
            <a:r>
              <a:rPr lang="en-AU" dirty="0"/>
              <a:t>IEEE 802.3bp </a:t>
            </a:r>
            <a:endParaRPr lang="en-AU" dirty="0"/>
          </a:p>
        </p:txBody>
      </p:sp>
      <p:sp>
        <p:nvSpPr>
          <p:cNvPr id="3" name="Content Placeholder 2"/>
          <p:cNvSpPr>
            <a:spLocks noGrp="1"/>
          </p:cNvSpPr>
          <p:nvPr>
            <p:ph idx="1"/>
          </p:nvPr>
        </p:nvSpPr>
        <p:spPr/>
        <p:txBody>
          <a:bodyPr/>
          <a:lstStyle/>
          <a:p>
            <a:r>
              <a:rPr lang="en-GB" dirty="0" smtClean="0"/>
              <a:t>China NB </a:t>
            </a:r>
            <a:r>
              <a:rPr lang="en-GB" dirty="0" smtClean="0"/>
              <a:t>comment </a:t>
            </a:r>
            <a:r>
              <a:rPr lang="en-GB" dirty="0" smtClean="0"/>
              <a:t>2</a:t>
            </a:r>
          </a:p>
          <a:p>
            <a:pPr lvl="1"/>
            <a:r>
              <a:rPr lang="en-AU" i="1" dirty="0"/>
              <a:t>IEEE 802.3 WG declared that it didn’t expect to submit any further versions to ISO/IEC for approval in 6N13919, now it has been submitting IEEE 802.3 standard series to SC6 in droves, including IEEE 802.3bwTM-2015 and IEEE 802.3bpTM-2016, it is inconsistent with the action mentioned in 6N13919. We noticed that IEEE 802.3 WG only explained that they reconsidered the position in 6N16458 and didn’t provide any further positive explanation. China NB recommended IEEE 802.3 WG providing positive response or the basis for such an action during the pre-FDIS ballot of IEEE 802.3bwTM-2015; however, we still hasn’t got any response from IEEE 802.3 WG.</a:t>
            </a:r>
            <a:endParaRPr lang="en-GB"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40</a:t>
            </a:fld>
            <a:endParaRPr lang="en-US"/>
          </a:p>
        </p:txBody>
      </p:sp>
    </p:spTree>
    <p:extLst>
      <p:ext uri="{BB962C8B-B14F-4D97-AF65-F5344CB8AC3E}">
        <p14:creationId xmlns:p14="http://schemas.microsoft.com/office/powerpoint/2010/main" val="20335780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a:t>
            </a:r>
            <a:r>
              <a:rPr lang="en-AU" dirty="0" smtClean="0"/>
              <a:t>China NB </a:t>
            </a:r>
            <a:r>
              <a:rPr lang="en-AU" dirty="0" smtClean="0"/>
              <a:t>provided a comments during the 60 ballot </a:t>
            </a:r>
            <a:r>
              <a:rPr lang="en-AU" dirty="0"/>
              <a:t>on </a:t>
            </a:r>
            <a:r>
              <a:rPr lang="en-AU" dirty="0"/>
              <a:t>IEEE 802.3bp </a:t>
            </a:r>
            <a:endParaRPr lang="en-AU" dirty="0"/>
          </a:p>
        </p:txBody>
      </p:sp>
      <p:sp>
        <p:nvSpPr>
          <p:cNvPr id="3" name="Content Placeholder 2"/>
          <p:cNvSpPr>
            <a:spLocks noGrp="1"/>
          </p:cNvSpPr>
          <p:nvPr>
            <p:ph idx="1"/>
          </p:nvPr>
        </p:nvSpPr>
        <p:spPr/>
        <p:txBody>
          <a:bodyPr/>
          <a:lstStyle/>
          <a:p>
            <a:r>
              <a:rPr lang="en-GB" dirty="0" smtClean="0"/>
              <a:t>China NB change 2</a:t>
            </a:r>
          </a:p>
          <a:p>
            <a:pPr lvl="1"/>
            <a:r>
              <a:rPr lang="en-AU" i="1" dirty="0"/>
              <a:t>Considering that IEEE 802.3 WG’s standards development plan in SC6 will impact a lot on SC6 NBs’ international contributions to the field of wired local area network. Therefore, please provide more bases for such a changed action.</a:t>
            </a:r>
            <a:endParaRPr lang="en-GB"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41</a:t>
            </a:fld>
            <a:endParaRPr lang="en-US"/>
          </a:p>
        </p:txBody>
      </p:sp>
    </p:spTree>
    <p:extLst>
      <p:ext uri="{BB962C8B-B14F-4D97-AF65-F5344CB8AC3E}">
        <p14:creationId xmlns:p14="http://schemas.microsoft.com/office/powerpoint/2010/main" val="12067009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needs to determine a response to </a:t>
            </a:r>
            <a:r>
              <a:rPr lang="en-AU" dirty="0" smtClean="0"/>
              <a:t>China NB </a:t>
            </a:r>
            <a:r>
              <a:rPr lang="en-AU" dirty="0" smtClean="0"/>
              <a:t>comments on </a:t>
            </a:r>
            <a:r>
              <a:rPr lang="en-AU" dirty="0"/>
              <a:t>IEEE 802.3bp </a:t>
            </a:r>
            <a:endParaRPr lang="en-AU" dirty="0"/>
          </a:p>
        </p:txBody>
      </p:sp>
      <p:sp>
        <p:nvSpPr>
          <p:cNvPr id="3" name="Content Placeholder 2"/>
          <p:cNvSpPr>
            <a:spLocks noGrp="1"/>
          </p:cNvSpPr>
          <p:nvPr>
            <p:ph idx="1"/>
          </p:nvPr>
        </p:nvSpPr>
        <p:spPr/>
        <p:txBody>
          <a:bodyPr/>
          <a:lstStyle/>
          <a:p>
            <a:r>
              <a:rPr lang="en-AU" dirty="0" smtClean="0"/>
              <a:t>Proposed response to </a:t>
            </a:r>
            <a:r>
              <a:rPr lang="en-AU" dirty="0" smtClean="0"/>
              <a:t>China NB </a:t>
            </a:r>
            <a:r>
              <a:rPr lang="en-AU" dirty="0" smtClean="0"/>
              <a:t>comment </a:t>
            </a:r>
            <a:r>
              <a:rPr lang="en-AU" dirty="0" smtClean="0"/>
              <a:t>2</a:t>
            </a:r>
            <a:endParaRPr lang="en-AU" dirty="0" smtClean="0"/>
          </a:p>
          <a:p>
            <a:pPr lvl="1"/>
            <a:r>
              <a:rPr lang="en-AU" dirty="0" smtClean="0"/>
              <a:t>&lt;</a:t>
            </a:r>
            <a:r>
              <a:rPr lang="en-AU" dirty="0" err="1" smtClean="0"/>
              <a:t>tbd</a:t>
            </a:r>
            <a:r>
              <a:rPr lang="en-AU" dirty="0" smtClean="0"/>
              <a:t>&gt;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3358533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9101144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802.3bq </a:t>
            </a:r>
            <a:r>
              <a:rPr lang="en-AU" dirty="0"/>
              <a:t>60 day pre-ballot passed </a:t>
            </a:r>
            <a:r>
              <a:rPr lang="en-AU" dirty="0" smtClean="0"/>
              <a:t>with comments </a:t>
            </a:r>
            <a:r>
              <a:rPr lang="en-AU" dirty="0"/>
              <a:t>to be resolved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a:t>
            </a:r>
            <a:r>
              <a:rPr lang="en-AU" dirty="0" smtClean="0">
                <a:solidFill>
                  <a:schemeClr val="accent2"/>
                </a:solidFill>
              </a:rPr>
              <a:t> </a:t>
            </a:r>
            <a:r>
              <a:rPr lang="en-AU" dirty="0" smtClean="0">
                <a:solidFill>
                  <a:schemeClr val="accent2"/>
                </a:solidFill>
              </a:rPr>
              <a:t>with comments to be resolved</a:t>
            </a:r>
            <a:endParaRPr lang="en-AU" dirty="0">
              <a:solidFill>
                <a:schemeClr val="accent2"/>
              </a:solidFill>
            </a:endParaRPr>
          </a:p>
          <a:p>
            <a:pPr lvl="1"/>
            <a:r>
              <a:rPr lang="en-AU" dirty="0"/>
              <a:t>Passed on 11 Jan 2017</a:t>
            </a:r>
          </a:p>
          <a:p>
            <a:pPr lvl="2"/>
            <a:r>
              <a:rPr lang="en-AU" dirty="0"/>
              <a:t>Support need for IS: passed 9/0/10 </a:t>
            </a:r>
          </a:p>
          <a:p>
            <a:pPr lvl="2"/>
            <a:r>
              <a:rPr lang="en-AU" dirty="0"/>
              <a:t>Support submission for this IS: passed 7/1/11 (China NB voted no)</a:t>
            </a:r>
          </a:p>
          <a:p>
            <a:r>
              <a:rPr lang="en-AU" dirty="0" smtClean="0"/>
              <a:t>FDIS </a:t>
            </a:r>
            <a:r>
              <a:rPr lang="en-AU" dirty="0"/>
              <a:t>ballot:</a:t>
            </a:r>
          </a:p>
        </p:txBody>
      </p:sp>
    </p:spTree>
    <p:extLst>
      <p:ext uri="{BB962C8B-B14F-4D97-AF65-F5344CB8AC3E}">
        <p14:creationId xmlns:p14="http://schemas.microsoft.com/office/powerpoint/2010/main" val="34754094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smtClean="0"/>
              <a:t>The China NB provided a comments during the 60 ballot on </a:t>
            </a:r>
            <a:r>
              <a:rPr lang="en-AU" smtClean="0"/>
              <a:t>IEEE 802.3bq </a:t>
            </a:r>
            <a:endParaRPr lang="en-AU" dirty="0"/>
          </a:p>
        </p:txBody>
      </p:sp>
      <p:sp>
        <p:nvSpPr>
          <p:cNvPr id="3" name="Content Placeholder 2"/>
          <p:cNvSpPr>
            <a:spLocks noGrp="1"/>
          </p:cNvSpPr>
          <p:nvPr>
            <p:ph idx="1"/>
          </p:nvPr>
        </p:nvSpPr>
        <p:spPr/>
        <p:txBody>
          <a:bodyPr/>
          <a:lstStyle/>
          <a:p>
            <a:r>
              <a:rPr lang="en-GB" dirty="0" smtClean="0"/>
              <a:t>China NB comment 1</a:t>
            </a:r>
          </a:p>
          <a:p>
            <a:pPr lvl="1"/>
            <a:r>
              <a:rPr lang="en-AU" i="1" dirty="0" smtClean="0"/>
              <a:t>IEEE 802.3bqTM-2016 is the amendment to 802.3TM-2015. China has already submitted the comments on the pre-FDIS ballot of IEEE 802.3bwTM-2015 (6N16445). Security is an essential part of network-related standards, especially to Ethernet. The lack of security mechanisms will enable Ethernet facing various security threats, such as forgery devices, communications from eavesdropping and tampering. However, The version of IEEE 802.3TM- 2015 fails to add the specification of Ethernet security in the text, neither security mechanisms nor references to other security specifications. As an amendment to IEEE 802.3TM-2015, IEEE 802.3bqTM-2016 relies on an incomplete standard that lacks necessary security-related contents; moreover, there will be potential security risks for IEEE 802.3bqTM-2016 that has no security-related content</a:t>
            </a:r>
          </a:p>
          <a:p>
            <a:endParaRPr lang="en-GB"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45</a:t>
            </a:fld>
            <a:endParaRPr lang="en-US"/>
          </a:p>
        </p:txBody>
      </p:sp>
    </p:spTree>
    <p:extLst>
      <p:ext uri="{BB962C8B-B14F-4D97-AF65-F5344CB8AC3E}">
        <p14:creationId xmlns:p14="http://schemas.microsoft.com/office/powerpoint/2010/main" val="42840100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a:t>
            </a:r>
            <a:r>
              <a:rPr lang="en-AU" dirty="0" smtClean="0"/>
              <a:t>China NB </a:t>
            </a:r>
            <a:r>
              <a:rPr lang="en-AU" dirty="0" smtClean="0"/>
              <a:t>provided a comments during the 60 ballot </a:t>
            </a:r>
            <a:r>
              <a:rPr lang="en-AU" dirty="0"/>
              <a:t>on </a:t>
            </a:r>
            <a:r>
              <a:rPr lang="en-AU" dirty="0"/>
              <a:t>IEEE </a:t>
            </a:r>
            <a:r>
              <a:rPr lang="en-AU" dirty="0" smtClean="0"/>
              <a:t>802.3bq</a:t>
            </a:r>
            <a:endParaRPr lang="en-AU" dirty="0"/>
          </a:p>
        </p:txBody>
      </p:sp>
      <p:sp>
        <p:nvSpPr>
          <p:cNvPr id="3" name="Content Placeholder 2"/>
          <p:cNvSpPr>
            <a:spLocks noGrp="1"/>
          </p:cNvSpPr>
          <p:nvPr>
            <p:ph idx="1"/>
          </p:nvPr>
        </p:nvSpPr>
        <p:spPr/>
        <p:txBody>
          <a:bodyPr/>
          <a:lstStyle/>
          <a:p>
            <a:r>
              <a:rPr lang="en-GB" dirty="0" smtClean="0"/>
              <a:t>China NB change 1</a:t>
            </a:r>
          </a:p>
          <a:p>
            <a:pPr lvl="1"/>
            <a:r>
              <a:rPr lang="en-AU" i="1" dirty="0" smtClean="0"/>
              <a:t>Recommend </a:t>
            </a:r>
            <a:r>
              <a:rPr lang="en-AU" i="1" dirty="0"/>
              <a:t>adding necessary security mechanisms in IEEE 802.3 standard series.</a:t>
            </a:r>
            <a:endParaRPr lang="en-GB"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46</a:t>
            </a:fld>
            <a:endParaRPr lang="en-US"/>
          </a:p>
        </p:txBody>
      </p:sp>
    </p:spTree>
    <p:extLst>
      <p:ext uri="{BB962C8B-B14F-4D97-AF65-F5344CB8AC3E}">
        <p14:creationId xmlns:p14="http://schemas.microsoft.com/office/powerpoint/2010/main" val="7178528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needs to determine a response to </a:t>
            </a:r>
            <a:r>
              <a:rPr lang="en-AU" dirty="0" smtClean="0"/>
              <a:t>China NB </a:t>
            </a:r>
            <a:r>
              <a:rPr lang="en-AU" dirty="0" smtClean="0"/>
              <a:t>comments on </a:t>
            </a:r>
            <a:r>
              <a:rPr lang="en-AU" dirty="0"/>
              <a:t>IEEE </a:t>
            </a:r>
            <a:r>
              <a:rPr lang="en-AU" dirty="0" smtClean="0"/>
              <a:t>802.3bq </a:t>
            </a:r>
            <a:endParaRPr lang="en-AU" dirty="0"/>
          </a:p>
        </p:txBody>
      </p:sp>
      <p:sp>
        <p:nvSpPr>
          <p:cNvPr id="3" name="Content Placeholder 2"/>
          <p:cNvSpPr>
            <a:spLocks noGrp="1"/>
          </p:cNvSpPr>
          <p:nvPr>
            <p:ph idx="1"/>
          </p:nvPr>
        </p:nvSpPr>
        <p:spPr/>
        <p:txBody>
          <a:bodyPr/>
          <a:lstStyle/>
          <a:p>
            <a:r>
              <a:rPr lang="en-AU" dirty="0" smtClean="0"/>
              <a:t>Proposed response to </a:t>
            </a:r>
            <a:r>
              <a:rPr lang="en-AU" dirty="0" smtClean="0"/>
              <a:t>China NB </a:t>
            </a:r>
            <a:r>
              <a:rPr lang="en-AU" dirty="0" smtClean="0"/>
              <a:t>comment </a:t>
            </a:r>
            <a:r>
              <a:rPr lang="en-AU" dirty="0" smtClean="0"/>
              <a:t>1</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30988651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a:t>
            </a:r>
            <a:r>
              <a:rPr lang="en-AU" dirty="0" smtClean="0"/>
              <a:t>China NB </a:t>
            </a:r>
            <a:r>
              <a:rPr lang="en-AU" dirty="0" smtClean="0"/>
              <a:t>provided a comments during the 60 ballot </a:t>
            </a:r>
            <a:r>
              <a:rPr lang="en-AU" dirty="0"/>
              <a:t>on </a:t>
            </a:r>
            <a:r>
              <a:rPr lang="en-AU" dirty="0"/>
              <a:t>IEEE </a:t>
            </a:r>
            <a:r>
              <a:rPr lang="en-AU" dirty="0" smtClean="0"/>
              <a:t>802.3bq </a:t>
            </a:r>
            <a:endParaRPr lang="en-AU" dirty="0"/>
          </a:p>
        </p:txBody>
      </p:sp>
      <p:sp>
        <p:nvSpPr>
          <p:cNvPr id="3" name="Content Placeholder 2"/>
          <p:cNvSpPr>
            <a:spLocks noGrp="1"/>
          </p:cNvSpPr>
          <p:nvPr>
            <p:ph idx="1"/>
          </p:nvPr>
        </p:nvSpPr>
        <p:spPr/>
        <p:txBody>
          <a:bodyPr/>
          <a:lstStyle/>
          <a:p>
            <a:r>
              <a:rPr lang="en-GB" dirty="0" smtClean="0"/>
              <a:t>China NB </a:t>
            </a:r>
            <a:r>
              <a:rPr lang="en-GB" dirty="0" smtClean="0"/>
              <a:t>comment </a:t>
            </a:r>
            <a:r>
              <a:rPr lang="en-GB" dirty="0" smtClean="0"/>
              <a:t>2</a:t>
            </a:r>
          </a:p>
          <a:p>
            <a:pPr lvl="1"/>
            <a:r>
              <a:rPr lang="en-AU" i="1" dirty="0"/>
              <a:t>IEEE 802.3 WG declared that it didn’t expect to submit any further versions to ISO/IEC for approval in 6N13919, now it has been submitting IEEE 802.3 standard series to SC6 in droves, including IEEE 802.3bwTM-2015 and IEEE 802.3bpTM-2016, it is inconsistent with the action mentioned in 6N13919. We noticed that IEEE 802.3 WG only explained that they reconsidered the position in 6N16458 and didn’t provide any further positive explanation. China NB recommended IEEE 802.3 WG providing positive response or the basis for such an action during the pre-FDIS ballot of IEEE 802.3bwTM-2015; however, we still hasn’t got any response from IEEE 802.3 WG.</a:t>
            </a:r>
            <a:endParaRPr lang="en-GB"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48</a:t>
            </a:fld>
            <a:endParaRPr lang="en-US"/>
          </a:p>
        </p:txBody>
      </p:sp>
    </p:spTree>
    <p:extLst>
      <p:ext uri="{BB962C8B-B14F-4D97-AF65-F5344CB8AC3E}">
        <p14:creationId xmlns:p14="http://schemas.microsoft.com/office/powerpoint/2010/main" val="18899884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a:t>
            </a:r>
            <a:r>
              <a:rPr lang="en-AU" dirty="0" smtClean="0"/>
              <a:t>China NB </a:t>
            </a:r>
            <a:r>
              <a:rPr lang="en-AU" dirty="0" smtClean="0"/>
              <a:t>provided a comments during the 60 ballot </a:t>
            </a:r>
            <a:r>
              <a:rPr lang="en-AU" dirty="0"/>
              <a:t>on </a:t>
            </a:r>
            <a:r>
              <a:rPr lang="en-AU" dirty="0"/>
              <a:t>IEEE </a:t>
            </a:r>
            <a:r>
              <a:rPr lang="en-AU" dirty="0" smtClean="0"/>
              <a:t>802.3bq </a:t>
            </a:r>
            <a:endParaRPr lang="en-AU" dirty="0"/>
          </a:p>
        </p:txBody>
      </p:sp>
      <p:sp>
        <p:nvSpPr>
          <p:cNvPr id="3" name="Content Placeholder 2"/>
          <p:cNvSpPr>
            <a:spLocks noGrp="1"/>
          </p:cNvSpPr>
          <p:nvPr>
            <p:ph idx="1"/>
          </p:nvPr>
        </p:nvSpPr>
        <p:spPr/>
        <p:txBody>
          <a:bodyPr/>
          <a:lstStyle/>
          <a:p>
            <a:r>
              <a:rPr lang="en-GB" dirty="0" smtClean="0"/>
              <a:t>China NB change 2</a:t>
            </a:r>
          </a:p>
          <a:p>
            <a:pPr lvl="1"/>
            <a:r>
              <a:rPr lang="en-AU" i="1" dirty="0"/>
              <a:t>Considering that IEEE 802.3 WG’s standards development plan in SC6 will impact a lot on SC6 NBs’ international contributions to the field of wired local area network. Therefore, please provide more bases for such a changed action.</a:t>
            </a:r>
            <a:endParaRPr lang="en-GB"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49</a:t>
            </a:fld>
            <a:endParaRPr lang="en-US"/>
          </a:p>
        </p:txBody>
      </p:sp>
    </p:spTree>
    <p:extLst>
      <p:ext uri="{BB962C8B-B14F-4D97-AF65-F5344CB8AC3E}">
        <p14:creationId xmlns:p14="http://schemas.microsoft.com/office/powerpoint/2010/main" val="3102759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5</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needs to determine a response to </a:t>
            </a:r>
            <a:r>
              <a:rPr lang="en-AU" dirty="0" smtClean="0"/>
              <a:t>China NB </a:t>
            </a:r>
            <a:r>
              <a:rPr lang="en-AU" dirty="0" smtClean="0"/>
              <a:t>comments on </a:t>
            </a:r>
            <a:r>
              <a:rPr lang="en-AU" dirty="0"/>
              <a:t>IEEE </a:t>
            </a:r>
            <a:r>
              <a:rPr lang="en-AU" dirty="0" smtClean="0"/>
              <a:t>802.3bq </a:t>
            </a:r>
            <a:endParaRPr lang="en-AU" dirty="0"/>
          </a:p>
        </p:txBody>
      </p:sp>
      <p:sp>
        <p:nvSpPr>
          <p:cNvPr id="3" name="Content Placeholder 2"/>
          <p:cNvSpPr>
            <a:spLocks noGrp="1"/>
          </p:cNvSpPr>
          <p:nvPr>
            <p:ph idx="1"/>
          </p:nvPr>
        </p:nvSpPr>
        <p:spPr/>
        <p:txBody>
          <a:bodyPr/>
          <a:lstStyle/>
          <a:p>
            <a:r>
              <a:rPr lang="en-AU" dirty="0" smtClean="0"/>
              <a:t>Proposed response to </a:t>
            </a:r>
            <a:r>
              <a:rPr lang="en-AU" dirty="0" smtClean="0"/>
              <a:t>China NB </a:t>
            </a:r>
            <a:r>
              <a:rPr lang="en-AU" dirty="0" smtClean="0"/>
              <a:t>comment </a:t>
            </a:r>
            <a:r>
              <a:rPr lang="en-AU" dirty="0" smtClean="0"/>
              <a:t>2</a:t>
            </a:r>
            <a:endParaRPr lang="en-AU" dirty="0" smtClean="0"/>
          </a:p>
          <a:p>
            <a:pPr lvl="1"/>
            <a:r>
              <a:rPr lang="en-AU" dirty="0" smtClean="0"/>
              <a:t>&lt;</a:t>
            </a:r>
            <a:r>
              <a:rPr lang="en-AU" dirty="0" err="1" smtClean="0"/>
              <a:t>tbd</a:t>
            </a:r>
            <a:r>
              <a:rPr lang="en-AU" dirty="0" smtClean="0"/>
              <a:t>&gt;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69985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802.3br </a:t>
            </a:r>
            <a:r>
              <a:rPr lang="en-AU" dirty="0"/>
              <a:t>60 day pre-ballot closes on </a:t>
            </a:r>
            <a:r>
              <a:rPr lang="en-AU" dirty="0" smtClean="0"/>
              <a:t>16 Feb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chemeClr val="accent2"/>
                </a:solidFill>
              </a:rPr>
              <a:t>closes on 16 Feb 2017</a:t>
            </a:r>
          </a:p>
          <a:p>
            <a:pPr lvl="1"/>
            <a:r>
              <a:rPr lang="en-GB" dirty="0"/>
              <a:t>IEEE 802.3br </a:t>
            </a:r>
            <a:r>
              <a:rPr lang="en-GB" dirty="0" smtClean="0"/>
              <a:t>&amp; IEEE </a:t>
            </a:r>
            <a:r>
              <a:rPr lang="en-GB" dirty="0"/>
              <a:t>802.1Qbu should be sent </a:t>
            </a:r>
            <a:r>
              <a:rPr lang="en-GB" dirty="0" smtClean="0"/>
              <a:t>for 60 day pre-ballot at </a:t>
            </a:r>
            <a:r>
              <a:rPr lang="en-GB" dirty="0"/>
              <a:t>roughly the same time, even if </a:t>
            </a:r>
            <a:r>
              <a:rPr lang="en-GB" dirty="0" smtClean="0"/>
              <a:t>there is not a </a:t>
            </a:r>
            <a:r>
              <a:rPr lang="en-GB" dirty="0"/>
              <a:t>strict binding between the </a:t>
            </a:r>
            <a:r>
              <a:rPr lang="en-GB" dirty="0" smtClean="0"/>
              <a:t>two</a:t>
            </a:r>
          </a:p>
          <a:p>
            <a:pPr lvl="1"/>
            <a:r>
              <a:rPr lang="en-GB" dirty="0"/>
              <a:t>IEEE </a:t>
            </a:r>
            <a:r>
              <a:rPr lang="en-GB" dirty="0" smtClean="0"/>
              <a:t>802.3br was submitted in Nov 2016 and closes on </a:t>
            </a:r>
            <a:r>
              <a:rPr lang="en-GB" dirty="0"/>
              <a:t>16 Feb 2017</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36322161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802.3by </a:t>
            </a:r>
            <a:r>
              <a:rPr lang="en-AU" dirty="0"/>
              <a:t>60 day pre-ballot passed with comments to be resolved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with comments to be resolved</a:t>
            </a:r>
          </a:p>
          <a:p>
            <a:pPr lvl="1"/>
            <a:r>
              <a:rPr lang="en-AU" dirty="0"/>
              <a:t>Passed on 11 Jan 2017</a:t>
            </a:r>
          </a:p>
          <a:p>
            <a:pPr lvl="2"/>
            <a:r>
              <a:rPr lang="en-AU" dirty="0"/>
              <a:t>Support need for IS: passed 9/0/10 </a:t>
            </a:r>
          </a:p>
          <a:p>
            <a:pPr lvl="2"/>
            <a:r>
              <a:rPr lang="en-AU" dirty="0"/>
              <a:t>Support submission for this IS: passed 7/1/11 (China NB voted no)</a:t>
            </a:r>
          </a:p>
          <a:p>
            <a:r>
              <a:rPr lang="en-AU" dirty="0" smtClean="0"/>
              <a:t>FDIS </a:t>
            </a:r>
            <a:r>
              <a:rPr lang="en-AU" dirty="0"/>
              <a:t>ballot:</a:t>
            </a:r>
          </a:p>
        </p:txBody>
      </p:sp>
    </p:spTree>
    <p:extLst>
      <p:ext uri="{BB962C8B-B14F-4D97-AF65-F5344CB8AC3E}">
        <p14:creationId xmlns:p14="http://schemas.microsoft.com/office/powerpoint/2010/main" val="18817606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a:t>
            </a:r>
            <a:r>
              <a:rPr lang="en-AU" dirty="0" smtClean="0"/>
              <a:t>China NB </a:t>
            </a:r>
            <a:r>
              <a:rPr lang="en-AU" dirty="0" smtClean="0"/>
              <a:t>provided a comments during the 60 ballot </a:t>
            </a:r>
            <a:r>
              <a:rPr lang="en-AU" dirty="0"/>
              <a:t>on </a:t>
            </a:r>
            <a:r>
              <a:rPr lang="en-AU" dirty="0"/>
              <a:t>IEEE </a:t>
            </a:r>
            <a:r>
              <a:rPr lang="en-AU" dirty="0" smtClean="0"/>
              <a:t>802.3by </a:t>
            </a:r>
            <a:endParaRPr lang="en-AU" dirty="0"/>
          </a:p>
        </p:txBody>
      </p:sp>
      <p:sp>
        <p:nvSpPr>
          <p:cNvPr id="3" name="Content Placeholder 2"/>
          <p:cNvSpPr>
            <a:spLocks noGrp="1"/>
          </p:cNvSpPr>
          <p:nvPr>
            <p:ph idx="1"/>
          </p:nvPr>
        </p:nvSpPr>
        <p:spPr/>
        <p:txBody>
          <a:bodyPr/>
          <a:lstStyle/>
          <a:p>
            <a:r>
              <a:rPr lang="en-GB" dirty="0" smtClean="0"/>
              <a:t>China NB </a:t>
            </a:r>
            <a:r>
              <a:rPr lang="en-GB" dirty="0" smtClean="0"/>
              <a:t>comment </a:t>
            </a:r>
            <a:r>
              <a:rPr lang="en-GB" dirty="0" smtClean="0"/>
              <a:t>1</a:t>
            </a:r>
          </a:p>
          <a:p>
            <a:pPr lvl="1"/>
            <a:r>
              <a:rPr lang="en-AU" i="1" dirty="0"/>
              <a:t>IEEE </a:t>
            </a:r>
            <a:r>
              <a:rPr lang="en-AU" i="1" dirty="0" smtClean="0"/>
              <a:t>802.3by-2016 </a:t>
            </a:r>
            <a:r>
              <a:rPr lang="en-AU" i="1" dirty="0"/>
              <a:t>is the amendment to </a:t>
            </a:r>
            <a:r>
              <a:rPr lang="en-AU" i="1" dirty="0" smtClean="0"/>
              <a:t>802.3-2015</a:t>
            </a:r>
            <a:r>
              <a:rPr lang="en-AU" i="1" dirty="0"/>
              <a:t>. China has already submitted the comments on the pre-FDIS ballot of IEEE </a:t>
            </a:r>
            <a:r>
              <a:rPr lang="en-AU" i="1" dirty="0" smtClean="0"/>
              <a:t>802.3bw-2015 </a:t>
            </a:r>
            <a:r>
              <a:rPr lang="en-AU" i="1" dirty="0"/>
              <a:t>(6N16445). Security is an essential part of network-related standards, especially to Ethernet. The lack of security mechanisms will enable Ethernet facing various security threats, such as forgery devices, communications from eavesdropping and tampering. However, The version of IEEE </a:t>
            </a:r>
            <a:r>
              <a:rPr lang="en-AU" i="1" dirty="0" smtClean="0"/>
              <a:t>802.3- </a:t>
            </a:r>
            <a:r>
              <a:rPr lang="en-AU" i="1" dirty="0"/>
              <a:t>2015 fails to add the specification of Ethernet security in the text, neither security mechanisms nor references to other security specifications. As an amendment to IEEE </a:t>
            </a:r>
            <a:r>
              <a:rPr lang="en-AU" i="1" dirty="0" smtClean="0"/>
              <a:t>802.3-2015</a:t>
            </a:r>
            <a:r>
              <a:rPr lang="en-AU" i="1" dirty="0"/>
              <a:t>, IEEE </a:t>
            </a:r>
            <a:r>
              <a:rPr lang="en-AU" i="1" dirty="0" smtClean="0"/>
              <a:t>802.3by-2016 </a:t>
            </a:r>
            <a:r>
              <a:rPr lang="en-AU" i="1" dirty="0"/>
              <a:t>relies on an incomplete standard that lacks necessary security-related contents; moreover, there will be potential security risks for IEEE </a:t>
            </a:r>
            <a:r>
              <a:rPr lang="en-AU" i="1" dirty="0" smtClean="0"/>
              <a:t>802.3by-2016 </a:t>
            </a:r>
            <a:r>
              <a:rPr lang="en-AU" i="1" dirty="0"/>
              <a:t>that has no security-related content</a:t>
            </a:r>
            <a:endParaRPr lang="en-GB"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53</a:t>
            </a:fld>
            <a:endParaRPr lang="en-US"/>
          </a:p>
        </p:txBody>
      </p:sp>
    </p:spTree>
    <p:extLst>
      <p:ext uri="{BB962C8B-B14F-4D97-AF65-F5344CB8AC3E}">
        <p14:creationId xmlns:p14="http://schemas.microsoft.com/office/powerpoint/2010/main" val="13059020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a:t>
            </a:r>
            <a:r>
              <a:rPr lang="en-AU" dirty="0" smtClean="0"/>
              <a:t>China NB </a:t>
            </a:r>
            <a:r>
              <a:rPr lang="en-AU" dirty="0" smtClean="0"/>
              <a:t>provided a comments during the 60 ballot </a:t>
            </a:r>
            <a:r>
              <a:rPr lang="en-AU" dirty="0"/>
              <a:t>on </a:t>
            </a:r>
            <a:r>
              <a:rPr lang="en-AU" dirty="0"/>
              <a:t>IEEE </a:t>
            </a:r>
            <a:r>
              <a:rPr lang="en-AU" dirty="0" smtClean="0"/>
              <a:t>802.3by </a:t>
            </a:r>
            <a:endParaRPr lang="en-AU" dirty="0"/>
          </a:p>
        </p:txBody>
      </p:sp>
      <p:sp>
        <p:nvSpPr>
          <p:cNvPr id="3" name="Content Placeholder 2"/>
          <p:cNvSpPr>
            <a:spLocks noGrp="1"/>
          </p:cNvSpPr>
          <p:nvPr>
            <p:ph idx="1"/>
          </p:nvPr>
        </p:nvSpPr>
        <p:spPr/>
        <p:txBody>
          <a:bodyPr/>
          <a:lstStyle/>
          <a:p>
            <a:r>
              <a:rPr lang="en-GB" dirty="0" smtClean="0"/>
              <a:t>China NB change 1</a:t>
            </a:r>
          </a:p>
          <a:p>
            <a:pPr lvl="1"/>
            <a:r>
              <a:rPr lang="en-AU" i="1" dirty="0"/>
              <a:t>Recommend adding necessary security mechanisms in IEEE 802.3 standard </a:t>
            </a:r>
            <a:r>
              <a:rPr lang="en-AU" i="1" dirty="0" smtClean="0"/>
              <a:t>series</a:t>
            </a:r>
            <a:endParaRPr lang="en-GB"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54</a:t>
            </a:fld>
            <a:endParaRPr lang="en-US"/>
          </a:p>
        </p:txBody>
      </p:sp>
    </p:spTree>
    <p:extLst>
      <p:ext uri="{BB962C8B-B14F-4D97-AF65-F5344CB8AC3E}">
        <p14:creationId xmlns:p14="http://schemas.microsoft.com/office/powerpoint/2010/main" val="39730068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needs to determine a response to </a:t>
            </a:r>
            <a:r>
              <a:rPr lang="en-AU" dirty="0" smtClean="0"/>
              <a:t>China NB </a:t>
            </a:r>
            <a:r>
              <a:rPr lang="en-AU" dirty="0" smtClean="0"/>
              <a:t>comments on </a:t>
            </a:r>
            <a:r>
              <a:rPr lang="en-AU" dirty="0"/>
              <a:t>IEEE </a:t>
            </a:r>
            <a:r>
              <a:rPr lang="en-AU" dirty="0" smtClean="0"/>
              <a:t>802.3by </a:t>
            </a:r>
            <a:endParaRPr lang="en-AU" dirty="0"/>
          </a:p>
        </p:txBody>
      </p:sp>
      <p:sp>
        <p:nvSpPr>
          <p:cNvPr id="3" name="Content Placeholder 2"/>
          <p:cNvSpPr>
            <a:spLocks noGrp="1"/>
          </p:cNvSpPr>
          <p:nvPr>
            <p:ph idx="1"/>
          </p:nvPr>
        </p:nvSpPr>
        <p:spPr/>
        <p:txBody>
          <a:bodyPr/>
          <a:lstStyle/>
          <a:p>
            <a:r>
              <a:rPr lang="en-AU" dirty="0" smtClean="0"/>
              <a:t>Proposed response to </a:t>
            </a:r>
            <a:r>
              <a:rPr lang="en-AU" dirty="0" smtClean="0"/>
              <a:t>China NB </a:t>
            </a:r>
            <a:r>
              <a:rPr lang="en-AU" dirty="0" smtClean="0"/>
              <a:t>comment 1</a:t>
            </a:r>
          </a:p>
          <a:p>
            <a:pPr lvl="1"/>
            <a:r>
              <a:rPr lang="en-AU" dirty="0" smtClean="0"/>
              <a:t>&lt;</a:t>
            </a:r>
            <a:r>
              <a:rPr lang="en-AU" dirty="0" err="1" smtClean="0"/>
              <a:t>tbd</a:t>
            </a:r>
            <a:r>
              <a:rPr lang="en-AU" dirty="0" smtClean="0"/>
              <a:t>&gt;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55</a:t>
            </a:fld>
            <a:endParaRPr lang="en-US"/>
          </a:p>
        </p:txBody>
      </p:sp>
    </p:spTree>
    <p:extLst>
      <p:ext uri="{BB962C8B-B14F-4D97-AF65-F5344CB8AC3E}">
        <p14:creationId xmlns:p14="http://schemas.microsoft.com/office/powerpoint/2010/main" val="20896870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a:t>
            </a:r>
            <a:r>
              <a:rPr lang="en-AU" dirty="0" smtClean="0"/>
              <a:t>China NB </a:t>
            </a:r>
            <a:r>
              <a:rPr lang="en-AU" dirty="0" smtClean="0"/>
              <a:t>provided a comments during the 60 ballot </a:t>
            </a:r>
            <a:r>
              <a:rPr lang="en-AU" dirty="0"/>
              <a:t>on </a:t>
            </a:r>
            <a:r>
              <a:rPr lang="en-AU" dirty="0"/>
              <a:t>IEEE </a:t>
            </a:r>
            <a:r>
              <a:rPr lang="en-AU" dirty="0" smtClean="0"/>
              <a:t>802.3by </a:t>
            </a:r>
            <a:endParaRPr lang="en-AU" dirty="0"/>
          </a:p>
        </p:txBody>
      </p:sp>
      <p:sp>
        <p:nvSpPr>
          <p:cNvPr id="3" name="Content Placeholder 2"/>
          <p:cNvSpPr>
            <a:spLocks noGrp="1"/>
          </p:cNvSpPr>
          <p:nvPr>
            <p:ph idx="1"/>
          </p:nvPr>
        </p:nvSpPr>
        <p:spPr/>
        <p:txBody>
          <a:bodyPr/>
          <a:lstStyle/>
          <a:p>
            <a:r>
              <a:rPr lang="en-GB" dirty="0" smtClean="0"/>
              <a:t>China NB </a:t>
            </a:r>
            <a:r>
              <a:rPr lang="en-GB" dirty="0" smtClean="0"/>
              <a:t>comment </a:t>
            </a:r>
            <a:r>
              <a:rPr lang="en-GB" dirty="0" smtClean="0"/>
              <a:t>2</a:t>
            </a:r>
          </a:p>
          <a:p>
            <a:pPr lvl="1"/>
            <a:r>
              <a:rPr lang="en-AU" i="1" dirty="0"/>
              <a:t>IEEE 802.3 WG declared that it didn’t expect to submit any further versions to ISO/IEC for approval in 6N13919, now it has been submitting IEEE 802.3 standard series to SC6 in droves, including IEEE </a:t>
            </a:r>
            <a:r>
              <a:rPr lang="en-AU" i="1" dirty="0" smtClean="0"/>
              <a:t>802.3bw-2015 </a:t>
            </a:r>
            <a:r>
              <a:rPr lang="en-AU" i="1" dirty="0"/>
              <a:t>and IEEE </a:t>
            </a:r>
            <a:r>
              <a:rPr lang="en-AU" i="1" dirty="0" smtClean="0"/>
              <a:t>802.3bp-2016</a:t>
            </a:r>
            <a:r>
              <a:rPr lang="en-AU" i="1" dirty="0"/>
              <a:t>, it is inconsistent with the action mentioned in 6N13919. We noticed that IEEE 802.3 WG only explained that they reconsidered the position in 6N16458 and didn’t provide any further positive explanation. China NB recommended IEEE 802.3 WG providing positive response or the basis for such an action during the pre-FDIS ballot of IEEE </a:t>
            </a:r>
            <a:r>
              <a:rPr lang="en-AU" i="1" dirty="0" smtClean="0"/>
              <a:t>802.3bw-2015</a:t>
            </a:r>
            <a:r>
              <a:rPr lang="en-AU" i="1" dirty="0"/>
              <a:t>; however, we still hasn’t got any response from IEEE 802.3 WG.</a:t>
            </a:r>
            <a:endParaRPr lang="en-GB"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56</a:t>
            </a:fld>
            <a:endParaRPr lang="en-US"/>
          </a:p>
        </p:txBody>
      </p:sp>
    </p:spTree>
    <p:extLst>
      <p:ext uri="{BB962C8B-B14F-4D97-AF65-F5344CB8AC3E}">
        <p14:creationId xmlns:p14="http://schemas.microsoft.com/office/powerpoint/2010/main" val="3459844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a:t>
            </a:r>
            <a:r>
              <a:rPr lang="en-AU" dirty="0" smtClean="0"/>
              <a:t>China NB </a:t>
            </a:r>
            <a:r>
              <a:rPr lang="en-AU" dirty="0" smtClean="0"/>
              <a:t>provided a comments during the 60 ballot </a:t>
            </a:r>
            <a:r>
              <a:rPr lang="en-AU" dirty="0"/>
              <a:t>on </a:t>
            </a:r>
            <a:r>
              <a:rPr lang="en-AU" dirty="0"/>
              <a:t>IEEE </a:t>
            </a:r>
            <a:r>
              <a:rPr lang="en-AU" dirty="0" smtClean="0"/>
              <a:t>802.3by </a:t>
            </a:r>
            <a:endParaRPr lang="en-AU" dirty="0"/>
          </a:p>
        </p:txBody>
      </p:sp>
      <p:sp>
        <p:nvSpPr>
          <p:cNvPr id="3" name="Content Placeholder 2"/>
          <p:cNvSpPr>
            <a:spLocks noGrp="1"/>
          </p:cNvSpPr>
          <p:nvPr>
            <p:ph idx="1"/>
          </p:nvPr>
        </p:nvSpPr>
        <p:spPr/>
        <p:txBody>
          <a:bodyPr/>
          <a:lstStyle/>
          <a:p>
            <a:r>
              <a:rPr lang="en-GB" dirty="0" smtClean="0"/>
              <a:t>China NB change 2</a:t>
            </a:r>
          </a:p>
          <a:p>
            <a:pPr lvl="1"/>
            <a:r>
              <a:rPr lang="en-AU" i="1" dirty="0"/>
              <a:t>Considering that IEEE 802.3 WG’s standards development plan in SC6 will impact a lot on SC6 NBs’ international contributions to the field of wired local area network. Therefore, please provide more bases for such a changed action.</a:t>
            </a:r>
            <a:endParaRPr lang="en-GB"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57</a:t>
            </a:fld>
            <a:endParaRPr lang="en-US"/>
          </a:p>
        </p:txBody>
      </p:sp>
    </p:spTree>
    <p:extLst>
      <p:ext uri="{BB962C8B-B14F-4D97-AF65-F5344CB8AC3E}">
        <p14:creationId xmlns:p14="http://schemas.microsoft.com/office/powerpoint/2010/main" val="41207456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needs to determine a response to </a:t>
            </a:r>
            <a:r>
              <a:rPr lang="en-AU" dirty="0" smtClean="0"/>
              <a:t>China NB </a:t>
            </a:r>
            <a:r>
              <a:rPr lang="en-AU" dirty="0" smtClean="0"/>
              <a:t>comments on </a:t>
            </a:r>
            <a:r>
              <a:rPr lang="en-AU" dirty="0"/>
              <a:t>IEEE </a:t>
            </a:r>
            <a:r>
              <a:rPr lang="en-AU" dirty="0" smtClean="0"/>
              <a:t>802.3by </a:t>
            </a:r>
            <a:endParaRPr lang="en-AU" dirty="0"/>
          </a:p>
        </p:txBody>
      </p:sp>
      <p:sp>
        <p:nvSpPr>
          <p:cNvPr id="3" name="Content Placeholder 2"/>
          <p:cNvSpPr>
            <a:spLocks noGrp="1"/>
          </p:cNvSpPr>
          <p:nvPr>
            <p:ph idx="1"/>
          </p:nvPr>
        </p:nvSpPr>
        <p:spPr/>
        <p:txBody>
          <a:bodyPr/>
          <a:lstStyle/>
          <a:p>
            <a:r>
              <a:rPr lang="en-AU" dirty="0" smtClean="0"/>
              <a:t>Proposed response to </a:t>
            </a:r>
            <a:r>
              <a:rPr lang="en-AU" dirty="0" smtClean="0"/>
              <a:t>China NB </a:t>
            </a:r>
            <a:r>
              <a:rPr lang="en-AU" dirty="0" smtClean="0"/>
              <a:t>comment </a:t>
            </a:r>
            <a:r>
              <a:rPr lang="en-AU" dirty="0" smtClean="0"/>
              <a:t>2</a:t>
            </a:r>
            <a:endParaRPr lang="en-AU" dirty="0" smtClean="0"/>
          </a:p>
          <a:p>
            <a:pPr lvl="1"/>
            <a:r>
              <a:rPr lang="en-AU" dirty="0" smtClean="0"/>
              <a:t>&lt;</a:t>
            </a:r>
            <a:r>
              <a:rPr lang="en-AU" dirty="0" err="1" smtClean="0"/>
              <a:t>tbd</a:t>
            </a:r>
            <a:r>
              <a:rPr lang="en-AU" dirty="0" smtClean="0"/>
              <a:t>&gt;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58</a:t>
            </a:fld>
            <a:endParaRPr lang="en-US"/>
          </a:p>
        </p:txBody>
      </p:sp>
    </p:spTree>
    <p:extLst>
      <p:ext uri="{BB962C8B-B14F-4D97-AF65-F5344CB8AC3E}">
        <p14:creationId xmlns:p14="http://schemas.microsoft.com/office/powerpoint/2010/main" val="15655146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a:t>
            </a:r>
            <a:r>
              <a:rPr lang="en-AU" dirty="0" smtClean="0"/>
              <a:t>has been liaised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chemeClr val="accent2"/>
                </a:solidFill>
              </a:rPr>
              <a:t>waiting</a:t>
            </a:r>
          </a:p>
          <a:p>
            <a:pPr lvl="1"/>
            <a:r>
              <a:rPr lang="en-AU" dirty="0"/>
              <a:t>The WG has now agreed to liaise IEEE </a:t>
            </a:r>
            <a:r>
              <a:rPr lang="en-AU" dirty="0" smtClean="0"/>
              <a:t>802.3bv</a:t>
            </a:r>
          </a:p>
          <a:p>
            <a:pPr lvl="2"/>
            <a:r>
              <a:rPr lang="en-AU" dirty="0" smtClean="0"/>
              <a:t>D3.1 sent in Oct 2016</a:t>
            </a:r>
            <a:endParaRPr lang="en-AU" dirty="0"/>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36178594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6</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a:t>
            </a:r>
            <a:r>
              <a:rPr lang="en-AU" dirty="0"/>
              <a:t>has been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chemeClr val="accent2"/>
                </a:solidFill>
              </a:rPr>
              <a:t>waiting</a:t>
            </a:r>
          </a:p>
          <a:p>
            <a:pPr lvl="1"/>
            <a:r>
              <a:rPr lang="en-AU" dirty="0" smtClean="0"/>
              <a:t>The WG has now agreed </a:t>
            </a:r>
            <a:r>
              <a:rPr lang="en-AU" dirty="0"/>
              <a:t>to </a:t>
            </a:r>
            <a:r>
              <a:rPr lang="en-AU" dirty="0" smtClean="0"/>
              <a:t>liaise </a:t>
            </a:r>
            <a:r>
              <a:rPr lang="en-AU" dirty="0"/>
              <a:t>IEEE </a:t>
            </a:r>
            <a:r>
              <a:rPr lang="en-AU" dirty="0" smtClean="0"/>
              <a:t>802.3bu</a:t>
            </a:r>
          </a:p>
          <a:p>
            <a:pPr lvl="2"/>
            <a:r>
              <a:rPr lang="en-AU" smtClean="0"/>
              <a:t>D3.2 </a:t>
            </a:r>
            <a:r>
              <a:rPr lang="en-AU" dirty="0"/>
              <a:t>sent in Oct 2016</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802.3bz 60 day pre-ballot closes on </a:t>
            </a:r>
            <a:r>
              <a:rPr lang="en-AU" dirty="0"/>
              <a:t>16 Feb 2017</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802.3bz was liaised in June 2016 (when in SB)</a:t>
            </a:r>
          </a:p>
          <a:p>
            <a:r>
              <a:rPr lang="en-US" dirty="0" smtClean="0"/>
              <a:t>60-day</a:t>
            </a:r>
            <a:r>
              <a:rPr lang="en-AU" dirty="0" smtClean="0"/>
              <a:t> pre-ballot: </a:t>
            </a:r>
            <a:r>
              <a:rPr lang="en-AU" dirty="0" smtClean="0">
                <a:solidFill>
                  <a:schemeClr val="accent2"/>
                </a:solidFill>
              </a:rPr>
              <a:t>closes on </a:t>
            </a:r>
            <a:r>
              <a:rPr lang="en-AU" dirty="0">
                <a:solidFill>
                  <a:schemeClr val="accent2"/>
                </a:solidFill>
              </a:rPr>
              <a:t>16 Feb 2017</a:t>
            </a:r>
            <a:endParaRPr lang="en-AU" dirty="0" smtClean="0">
              <a:solidFill>
                <a:schemeClr val="accent2"/>
              </a:solidFill>
            </a:endParaRPr>
          </a:p>
          <a:p>
            <a:pPr lvl="1"/>
            <a:r>
              <a:rPr lang="en-GB" dirty="0" smtClean="0"/>
              <a:t>IEEE 802.3br was submitted in Nov 2016 and closes </a:t>
            </a:r>
            <a:r>
              <a:rPr lang="en-GB" dirty="0" smtClean="0">
                <a:solidFill>
                  <a:srgbClr val="000000"/>
                </a:solidFill>
              </a:rPr>
              <a:t>on </a:t>
            </a:r>
            <a:r>
              <a:rPr lang="en-AU" dirty="0">
                <a:solidFill>
                  <a:srgbClr val="000000"/>
                </a:solidFill>
              </a:rPr>
              <a:t>16 Feb </a:t>
            </a:r>
            <a:r>
              <a:rPr lang="en-AU" dirty="0" smtClean="0">
                <a:solidFill>
                  <a:srgbClr val="000000"/>
                </a:solidFill>
              </a:rPr>
              <a:t>2017</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61</a:t>
            </a:fld>
            <a:endParaRPr lang="en-US"/>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33355909"/>
              </p:ext>
            </p:extLst>
          </p:nvPr>
        </p:nvGraphicFramePr>
        <p:xfrm>
          <a:off x="152399" y="1600200"/>
          <a:ext cx="8839199" cy="4175140"/>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rPr>
                        <a:t>11mc</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D9.0</a:t>
                      </a:r>
                    </a:p>
                  </a:txBody>
                  <a:tcPr marL="115147" marR="115147"/>
                </a:tc>
                <a:tc>
                  <a:txBody>
                    <a:bodyPr/>
                    <a:lstStyle/>
                    <a:p>
                      <a:pPr algn="ctr"/>
                      <a:r>
                        <a:rPr lang="en-AU" sz="1600" b="0" dirty="0" smtClean="0">
                          <a:solidFill>
                            <a:schemeClr val="tx1"/>
                          </a:solidFill>
                          <a:latin typeface="+mj-lt"/>
                        </a:rPr>
                        <a:t>Sep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accent2"/>
                          </a:solidFill>
                          <a:latin typeface="+mj-lt"/>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62</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will be submitted to 60 day ballot in early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a:t>
            </a:r>
          </a:p>
          <a:p>
            <a:pPr lvl="2"/>
            <a:r>
              <a:rPr lang="en-GB" dirty="0" smtClean="0"/>
              <a:t>D6.0 in Jul 2016</a:t>
            </a:r>
          </a:p>
          <a:p>
            <a:pPr lvl="2"/>
            <a:r>
              <a:rPr lang="en-GB" dirty="0" smtClean="0"/>
              <a:t>D8.0 in Oct 2016</a:t>
            </a:r>
          </a:p>
          <a:p>
            <a:r>
              <a:rPr lang="en-US" dirty="0" smtClean="0"/>
              <a:t>60-day</a:t>
            </a:r>
            <a:r>
              <a:rPr lang="en-AU" dirty="0" smtClean="0"/>
              <a:t> pre-ballot: </a:t>
            </a:r>
          </a:p>
          <a:p>
            <a:pPr lvl="1"/>
            <a:r>
              <a:rPr lang="en-AU" dirty="0" smtClean="0"/>
              <a:t>Will be submitted in early 2017</a:t>
            </a:r>
          </a:p>
          <a:p>
            <a:pPr lvl="2"/>
            <a:r>
              <a:rPr lang="en-AU" dirty="0"/>
              <a:t>Approval </a:t>
            </a:r>
            <a:r>
              <a:rPr lang="en-AU" dirty="0" smtClean="0"/>
              <a:t>on agenda in </a:t>
            </a:r>
            <a:r>
              <a:rPr lang="en-AU" dirty="0"/>
              <a:t>Jan </a:t>
            </a:r>
            <a:r>
              <a:rPr lang="en-AU" dirty="0" smtClean="0"/>
              <a:t>2017</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63</a:t>
            </a:fld>
            <a:endParaRPr lang="en-US"/>
          </a:p>
        </p:txBody>
      </p:sp>
    </p:spTree>
    <p:extLst>
      <p:ext uri="{BB962C8B-B14F-4D97-AF65-F5344CB8AC3E}">
        <p14:creationId xmlns:p14="http://schemas.microsoft.com/office/powerpoint/2010/main" val="299261205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a:t>
            </a:r>
            <a:r>
              <a:rPr lang="en-AU" dirty="0"/>
              <a:t>will be submitted to 60 day ballot in early 2017</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endParaRPr lang="en-AU" dirty="0"/>
          </a:p>
          <a:p>
            <a:pPr lvl="1"/>
            <a:r>
              <a:rPr lang="en-AU" dirty="0"/>
              <a:t>Will be submitted in early 2017</a:t>
            </a:r>
          </a:p>
          <a:p>
            <a:pPr lvl="2"/>
            <a:r>
              <a:rPr lang="en-AU" dirty="0"/>
              <a:t>Approval on agenda in Jan </a:t>
            </a:r>
            <a:r>
              <a:rPr lang="en-AU" dirty="0" smtClean="0"/>
              <a:t>2017</a:t>
            </a:r>
            <a:endParaRPr lang="en-AU" dirty="0"/>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64</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802.11ai </a:t>
            </a:r>
            <a:r>
              <a:rPr lang="en-AU" dirty="0"/>
              <a:t>will be submitted to 60 day ballot in early 2017</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2015</a:t>
            </a:r>
          </a:p>
          <a:p>
            <a:pPr lvl="2"/>
            <a:r>
              <a:rPr lang="en-GB" dirty="0" smtClean="0"/>
              <a:t>D8.0 </a:t>
            </a:r>
            <a:r>
              <a:rPr lang="en-GB" dirty="0"/>
              <a:t>in </a:t>
            </a:r>
            <a:r>
              <a:rPr lang="en-GB" dirty="0" smtClean="0"/>
              <a:t>Jul 2016</a:t>
            </a:r>
          </a:p>
          <a:p>
            <a:pPr lvl="2"/>
            <a:r>
              <a:rPr lang="en-GB" dirty="0" smtClean="0"/>
              <a:t>D9.0 in Sep 2016</a:t>
            </a:r>
            <a:endParaRPr lang="en-GB" dirty="0"/>
          </a:p>
          <a:p>
            <a:r>
              <a:rPr lang="en-US" dirty="0" smtClean="0"/>
              <a:t>60-day</a:t>
            </a:r>
            <a:r>
              <a:rPr lang="en-AU" dirty="0" smtClean="0"/>
              <a:t> pre-ballot: </a:t>
            </a:r>
          </a:p>
          <a:p>
            <a:pPr lvl="1"/>
            <a:r>
              <a:rPr lang="en-AU" dirty="0"/>
              <a:t>Will be submitted in early 2017</a:t>
            </a:r>
          </a:p>
          <a:p>
            <a:pPr lvl="2"/>
            <a:r>
              <a:rPr lang="en-AU" dirty="0"/>
              <a:t>Approval on agenda in Jan 2017</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65</a:t>
            </a:fld>
            <a:endParaRPr lang="en-US"/>
          </a:p>
        </p:txBody>
      </p:sp>
    </p:spTree>
    <p:extLst>
      <p:ext uri="{BB962C8B-B14F-4D97-AF65-F5344CB8AC3E}">
        <p14:creationId xmlns:p14="http://schemas.microsoft.com/office/powerpoint/2010/main" val="145162927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Approval of submitting 802.11/11ah/11ai will be considered by the IEEE 802.11 WG on Wednesday</a:t>
            </a:r>
            <a:endParaRPr lang="en-AU" dirty="0"/>
          </a:p>
        </p:txBody>
      </p:sp>
      <p:sp>
        <p:nvSpPr>
          <p:cNvPr id="3" name="Content Placeholder 2"/>
          <p:cNvSpPr>
            <a:spLocks noGrp="1"/>
          </p:cNvSpPr>
          <p:nvPr>
            <p:ph idx="1"/>
          </p:nvPr>
        </p:nvSpPr>
        <p:spPr>
          <a:xfrm>
            <a:off x="685800" y="1447800"/>
            <a:ext cx="7772400" cy="4114800"/>
          </a:xfrm>
        </p:spPr>
        <p:txBody>
          <a:bodyPr/>
          <a:lstStyle/>
          <a:p>
            <a:r>
              <a:rPr lang="en-AU" dirty="0" smtClean="0"/>
              <a:t>Material for IEEE 802.11 WG</a:t>
            </a:r>
          </a:p>
          <a:p>
            <a:pPr lvl="1"/>
            <a:r>
              <a:rPr lang="en-AU" dirty="0" smtClean="0"/>
              <a:t>IEEE </a:t>
            </a:r>
            <a:r>
              <a:rPr lang="en-AU" dirty="0"/>
              <a:t>802.11 has been submitting our approved standards/amendments to ISO/IEC JTC1 for ratification as ISO/IEC/IEEE international standards for a number of years using the mechanism documented in the PSDO </a:t>
            </a:r>
            <a:r>
              <a:rPr lang="en-AU" dirty="0" smtClean="0"/>
              <a:t>agreement.</a:t>
            </a:r>
          </a:p>
          <a:p>
            <a:pPr lvl="1"/>
            <a:r>
              <a:rPr lang="en-AU" dirty="0" smtClean="0"/>
              <a:t>Now </a:t>
            </a:r>
            <a:r>
              <a:rPr lang="en-AU" dirty="0"/>
              <a:t>that IEEE 802.11-2016, IEEE 802.11ai-2016 and IEEE 802.11ah-2016 have been ratified by the IEEE-SA Standards Board, it is an appropriate time to consider starting the ratification process for these </a:t>
            </a:r>
            <a:r>
              <a:rPr lang="en-AU" dirty="0" smtClean="0"/>
              <a:t>documents.</a:t>
            </a:r>
          </a:p>
          <a:p>
            <a:pPr lvl="1"/>
            <a:r>
              <a:rPr lang="en-AU" dirty="0" smtClean="0"/>
              <a:t>Motion </a:t>
            </a:r>
            <a:endParaRPr lang="en-AU" dirty="0"/>
          </a:p>
          <a:p>
            <a:pPr lvl="2"/>
            <a:r>
              <a:rPr lang="en-AU" i="1" dirty="0"/>
              <a:t>IEEE 802.11 WG approves the submission of IEEE 802.11-2016, IEEE 802.11ai-2016 and IEEE 802.11ah-2016 to ISO/IEC JTC1 for ratification as ISO/IEC/IEEE international standards under the PSDO agreement</a:t>
            </a:r>
            <a:endParaRPr lang="en-AU" dirty="0"/>
          </a:p>
          <a:p>
            <a:pPr lvl="2"/>
            <a:r>
              <a:rPr lang="en-AU" dirty="0"/>
              <a:t>Moved: Andrew Myles</a:t>
            </a:r>
          </a:p>
          <a:p>
            <a:pPr lvl="2"/>
            <a:r>
              <a:rPr lang="en-AU" dirty="0"/>
              <a:t>Seconded: </a:t>
            </a:r>
            <a:endParaRPr lang="en-AU" dirty="0" smtClean="0"/>
          </a:p>
          <a:p>
            <a:pPr lvl="1"/>
            <a:r>
              <a:rPr lang="en-AU" dirty="0" smtClean="0"/>
              <a:t>Note</a:t>
            </a:r>
            <a:r>
              <a:rPr lang="en-AU" dirty="0"/>
              <a:t>: this decision must also be considered by the IEEE 802 EC</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35906524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67</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IEEE 802.11ak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68</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69</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dirty="0" smtClean="0"/>
              <a:t>The SC will review the new “Participation in IEEE 802 Meetings” slide</a:t>
            </a:r>
            <a:endParaRPr lang="en-US" dirty="0"/>
          </a:p>
        </p:txBody>
      </p:sp>
      <p:sp>
        <p:nvSpPr>
          <p:cNvPr id="10242" name="Rectangle 2"/>
          <p:cNvSpPr>
            <a:spLocks noGrp="1" noChangeArrowheads="1"/>
          </p:cNvSpPr>
          <p:nvPr>
            <p:ph type="body" idx="1"/>
          </p:nvPr>
        </p:nvSpPr>
        <p:spPr>
          <a:xfrm>
            <a:off x="685800" y="1600200"/>
            <a:ext cx="7772400" cy="4114800"/>
          </a:xfrm>
        </p:spPr>
        <p:txBody>
          <a:bodyPr/>
          <a:lstStyle/>
          <a:p>
            <a:pPr lvl="1"/>
            <a:r>
              <a:rPr lang="en-US" dirty="0" smtClean="0"/>
              <a:t>All participation in IEEE 802 Working Group meetings is on an individual basis</a:t>
            </a:r>
          </a:p>
          <a:p>
            <a:pPr lvl="2"/>
            <a:r>
              <a:rPr lang="en-GB" sz="1400" i="1" dirty="0" smtClean="0"/>
              <a:t>Participants in the IEEE standards development individual process shall act based on their qualifications and experience. (</a:t>
            </a:r>
            <a:r>
              <a:rPr lang="en-GB" sz="1400" i="1" dirty="0" smtClean="0">
                <a:hlinkClick r:id="rId3"/>
              </a:rPr>
              <a:t>https://standards.ieee.org/develop/policies/bylaws/sb_bylaws.pdf</a:t>
            </a:r>
            <a:r>
              <a:rPr lang="en-GB" sz="1400" i="1" dirty="0" smtClean="0"/>
              <a:t>  section 5.2.1)</a:t>
            </a:r>
            <a:endParaRPr lang="en-US" sz="1400" i="1" dirty="0" smtClean="0"/>
          </a:p>
          <a:p>
            <a:pPr lvl="2"/>
            <a:r>
              <a:rPr lang="en-US" sz="1400" i="1" dirty="0" smtClean="0"/>
              <a:t>IEEE 802 </a:t>
            </a:r>
            <a:r>
              <a:rPr lang="en-GB" sz="1400" i="1" dirty="0" smtClean="0"/>
              <a:t>Working Group membership is by individual; “Working Group members shall participate in the consensus process in a manner consistent with their professional expert opinion as individuals, and not as organizational representatives”. (</a:t>
            </a:r>
            <a:r>
              <a:rPr lang="en-GB" sz="1400" i="1" dirty="0" smtClean="0">
                <a:hlinkClick r:id="rId4"/>
              </a:rPr>
              <a:t>http://ieee802.org/PNP/approved/IEEE_802_WG_PandP_v19.pdf</a:t>
            </a:r>
            <a:r>
              <a:rPr lang="en-GB" sz="1400" i="1" dirty="0" smtClean="0"/>
              <a:t> section 4.2.1)</a:t>
            </a:r>
            <a:endParaRPr lang="en-US" sz="1400" i="1" dirty="0" smtClean="0"/>
          </a:p>
          <a:p>
            <a:pPr lvl="2"/>
            <a:r>
              <a:rPr lang="en-US" sz="1400" i="1" dirty="0" smtClean="0"/>
              <a:t>You have an obligation to act and vote as an individual and not under the direction of any other individual or group. Your obligation to act and vote as an individual applies in all cases, regardless of any external commitments, agreements, contracts, or orders. </a:t>
            </a:r>
          </a:p>
          <a:p>
            <a:pPr lvl="2"/>
            <a:r>
              <a:rPr lang="en-US" sz="1400" i="1" dirty="0" smtClean="0"/>
              <a:t>You shall not direct the actions or votes of any other member of an IEEE 802 Working Group or retaliate against any other member for their actions or votes within IEEE 802 Working Group meetings, see </a:t>
            </a:r>
            <a:r>
              <a:rPr lang="en-US" sz="1400" i="1" dirty="0" smtClean="0">
                <a:hlinkClick r:id="rId5"/>
              </a:rPr>
              <a:t>https://standards.ieee.org/develop/policies/bylaws/sb_bylaws.pdf </a:t>
            </a:r>
            <a:r>
              <a:rPr lang="en-US" sz="1400" i="1" dirty="0" smtClean="0"/>
              <a:t> section 5.2.1.3 and </a:t>
            </a:r>
            <a:r>
              <a:rPr lang="en-GB" sz="1400" i="1" dirty="0" smtClean="0">
                <a:hlinkClick r:id="rId4"/>
              </a:rPr>
              <a:t>http://ieee802.org/PNP/approved/IEEE_802_WG_PandP_v19.pdf</a:t>
            </a:r>
            <a:r>
              <a:rPr lang="en-GB" sz="1400" i="1" dirty="0" smtClean="0"/>
              <a:t>  section 3.4.1, list item </a:t>
            </a:r>
            <a:r>
              <a:rPr lang="en-GB" sz="1400" dirty="0" smtClean="0"/>
              <a:t>x</a:t>
            </a:r>
            <a:endParaRPr lang="en-US" sz="1400" dirty="0" smtClean="0"/>
          </a:p>
          <a:p>
            <a:pPr lvl="1"/>
            <a:r>
              <a:rPr lang="en-US" dirty="0" smtClean="0"/>
              <a:t>By participating in IEEE 802 meetings, you accept these requirements.  If you do not agree to these policies then you shall not participate</a:t>
            </a:r>
          </a:p>
          <a:p>
            <a:endParaRPr lang="en-US" dirty="0"/>
          </a:p>
        </p:txBody>
      </p:sp>
      <p:sp>
        <p:nvSpPr>
          <p:cNvPr id="5" name="Footer Placeholder 4"/>
          <p:cNvSpPr>
            <a:spLocks noGrp="1"/>
          </p:cNvSpPr>
          <p:nvPr>
            <p:ph type="ftr" idx="10"/>
          </p:nvPr>
        </p:nvSpPr>
        <p:spPr>
          <a:xfrm>
            <a:off x="8053388" y="6475413"/>
            <a:ext cx="490537" cy="182562"/>
          </a:xfrm>
        </p:spPr>
        <p:txBody>
          <a:bodyPr/>
          <a:lstStyle/>
          <a:p>
            <a:r>
              <a:rPr lang="en-GB" smtClean="0"/>
              <a:t>Dorothy Stanley, HP Enterprise</a:t>
            </a:r>
            <a:endParaRPr lang="en-GB" dirty="0"/>
          </a:p>
        </p:txBody>
      </p:sp>
      <p:sp>
        <p:nvSpPr>
          <p:cNvPr id="6" name="Slide Number Placeholder 5"/>
          <p:cNvSpPr>
            <a:spLocks noGrp="1"/>
          </p:cNvSpPr>
          <p:nvPr>
            <p:ph type="sldNum" idx="11"/>
          </p:nvPr>
        </p:nvSpPr>
        <p:spPr>
          <a:xfrm>
            <a:off x="4327525" y="6475413"/>
            <a:ext cx="565150" cy="182562"/>
          </a:xfrm>
        </p:spPr>
        <p:txBody>
          <a:bodyPr/>
          <a:lstStyle/>
          <a:p>
            <a:r>
              <a:rPr lang="en-GB" smtClean="0"/>
              <a:t>Slide </a:t>
            </a:r>
            <a:fld id="{DC83D890-10BB-4905-98E9-EC5FFEC1B9BB}" type="slidenum">
              <a:rPr lang="en-GB" smtClean="0"/>
              <a:pPr/>
              <a:t>7</a:t>
            </a:fld>
            <a:endParaRPr lang="en-GB"/>
          </a:p>
        </p:txBody>
      </p:sp>
    </p:spTree>
    <p:extLst>
      <p:ext uri="{BB962C8B-B14F-4D97-AF65-F5344CB8AC3E}">
        <p14:creationId xmlns:p14="http://schemas.microsoft.com/office/powerpoint/2010/main" val="2355229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70</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71</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802.11az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72</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73</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three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52048179"/>
              </p:ext>
            </p:extLst>
          </p:nvPr>
        </p:nvGraphicFramePr>
        <p:xfrm>
          <a:off x="152399" y="1600200"/>
          <a:ext cx="8839199" cy="1657926"/>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cs typeface="+mn-cs"/>
                        </a:rPr>
                        <a:t>.15.3-revA</a:t>
                      </a:r>
                      <a:endParaRPr lang="en-AU" sz="1600" b="0" dirty="0">
                        <a:solidFill>
                          <a:schemeClr val="tx1"/>
                        </a:solidFill>
                        <a:latin typeface="+mj-lt"/>
                        <a:cs typeface="Arial" panose="020B0604020202020204" pitchFamily="34" charset="0"/>
                      </a:endParaRPr>
                    </a:p>
                  </a:txBody>
                  <a:tcPr marL="46800" marR="0" marT="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a:t>
                      </a:r>
                      <a:r>
                        <a:rPr lang="en-AU" sz="1600" b="0" baseline="0" dirty="0" smtClean="0">
                          <a:solidFill>
                            <a:schemeClr val="tx1"/>
                          </a:solidFill>
                          <a:latin typeface="+mj-lt"/>
                        </a:rPr>
                        <a:t> Oct 16</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r>
              <a:tr h="359602">
                <a:tc>
                  <a:txBody>
                    <a:bodyPr/>
                    <a:lstStyle/>
                    <a:p>
                      <a:pPr algn="l"/>
                      <a:r>
                        <a:rPr lang="en-AU" sz="1600" b="0" dirty="0" smtClean="0">
                          <a:solidFill>
                            <a:schemeClr val="tx1"/>
                          </a:solidFill>
                          <a:latin typeface="+mj-lt"/>
                        </a:rPr>
                        <a:t>.15.4</a:t>
                      </a:r>
                    </a:p>
                  </a:txBody>
                  <a:tcPr marL="115147" marR="115147"/>
                </a:tc>
                <a:tc>
                  <a:txBody>
                    <a:bodyPr/>
                    <a:lstStyle/>
                    <a:p>
                      <a:pPr algn="ctr"/>
                      <a:r>
                        <a:rPr lang="en-AU" sz="1600" b="0" dirty="0" err="1" smtClean="0">
                          <a:solidFill>
                            <a:schemeClr val="tx1"/>
                          </a:solidFill>
                          <a:latin typeface="+mj-lt"/>
                        </a:rPr>
                        <a:t>Std</a:t>
                      </a:r>
                      <a:endParaRPr lang="en-AU" sz="1600" b="0" dirty="0" smtClean="0">
                        <a:solidFill>
                          <a:schemeClr val="tx1"/>
                        </a:solidFill>
                        <a:latin typeface="+mj-lt"/>
                      </a:endParaRPr>
                    </a:p>
                  </a:txBody>
                  <a:tcPr marL="115147" marR="115147"/>
                </a:tc>
                <a:tc>
                  <a:txBody>
                    <a:bodyPr/>
                    <a:lstStyle/>
                    <a:p>
                      <a:pPr algn="ctr"/>
                      <a:r>
                        <a:rPr lang="en-AU" sz="1600" b="0" dirty="0" smtClean="0">
                          <a:solidFill>
                            <a:schemeClr val="tx1"/>
                          </a:solidFill>
                          <a:latin typeface="+mj-lt"/>
                        </a:rPr>
                        <a:t>Dec</a:t>
                      </a:r>
                      <a:r>
                        <a:rPr lang="en-AU" sz="1600" b="0" baseline="0" dirty="0" smtClean="0">
                          <a:solidFill>
                            <a:schemeClr val="tx1"/>
                          </a:solidFill>
                          <a:latin typeface="+mj-lt"/>
                        </a:rPr>
                        <a:t> </a:t>
                      </a:r>
                      <a:r>
                        <a:rPr lang="en-AU" sz="1600" b="0" dirty="0" smtClean="0">
                          <a:solidFill>
                            <a:schemeClr val="tx1"/>
                          </a:solidFill>
                          <a:latin typeface="+mj-lt"/>
                        </a:rPr>
                        <a:t>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74</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802.15.3-2016 passed 60 </a:t>
            </a:r>
            <a:r>
              <a:rPr lang="en-AU" dirty="0"/>
              <a:t>day </a:t>
            </a:r>
            <a:r>
              <a:rPr lang="en-AU" dirty="0" smtClean="0"/>
              <a:t>pre-ballot on 23 Oct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a:t>
            </a:r>
            <a:r>
              <a:rPr lang="en-AU" dirty="0">
                <a:solidFill>
                  <a:schemeClr val="accent2"/>
                </a:solidFill>
              </a:rPr>
              <a:t>response outstanding</a:t>
            </a:r>
          </a:p>
          <a:p>
            <a:pPr lvl="1"/>
            <a:r>
              <a:rPr lang="en-AU" dirty="0"/>
              <a:t>IEEE 802.15.3-2016</a:t>
            </a:r>
            <a:r>
              <a:rPr lang="en-AU" dirty="0" smtClean="0"/>
              <a:t> </a:t>
            </a:r>
            <a:r>
              <a:rPr lang="en-AU" dirty="0"/>
              <a:t>passed 60 day pre-ballot </a:t>
            </a:r>
            <a:r>
              <a:rPr lang="en-AU" dirty="0" smtClean="0"/>
              <a:t>on 23 Oct </a:t>
            </a:r>
            <a:r>
              <a:rPr lang="en-AU" dirty="0"/>
              <a:t>2016</a:t>
            </a:r>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a:t>
            </a:r>
          </a:p>
          <a:p>
            <a:pPr lvl="2"/>
            <a:r>
              <a:rPr lang="en-AU" dirty="0" smtClean="0">
                <a:solidFill>
                  <a:srgbClr val="FF0000"/>
                </a:solidFill>
              </a:rPr>
              <a:t>Asked Bob </a:t>
            </a:r>
            <a:r>
              <a:rPr lang="en-AU" dirty="0" err="1" smtClean="0">
                <a:solidFill>
                  <a:srgbClr val="FF0000"/>
                </a:solidFill>
              </a:rPr>
              <a:t>Hiele</a:t>
            </a:r>
            <a:r>
              <a:rPr lang="en-AU" dirty="0" smtClean="0">
                <a:solidFill>
                  <a:srgbClr val="FF0000"/>
                </a:solidFill>
              </a:rPr>
              <a:t> on 20 Dec 2016 for status; Jodi reminded on 7 Jan 2-17</a:t>
            </a:r>
            <a:endParaRPr lang="en-AU" dirty="0">
              <a:solidFill>
                <a:srgbClr val="FF0000"/>
              </a:solidFill>
            </a:endParaRPr>
          </a:p>
          <a:p>
            <a:r>
              <a:rPr lang="en-AU" dirty="0" smtClean="0"/>
              <a:t>FDIS 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75</a:t>
            </a:fld>
            <a:endParaRPr lang="en-US"/>
          </a:p>
        </p:txBody>
      </p:sp>
    </p:spTree>
    <p:extLst>
      <p:ext uri="{BB962C8B-B14F-4D97-AF65-F5344CB8AC3E}">
        <p14:creationId xmlns:p14="http://schemas.microsoft.com/office/powerpoint/2010/main" val="334823320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was sent </a:t>
            </a:r>
            <a:r>
              <a:rPr lang="en-AU" dirty="0"/>
              <a:t>for information in Dec 2016</a:t>
            </a:r>
            <a:endParaRPr lang="en-AU" dirty="0">
              <a:solidFill>
                <a:srgbClr val="FF0000"/>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76</a:t>
            </a:fld>
            <a:endParaRPr lang="en-US"/>
          </a:p>
        </p:txBody>
      </p:sp>
    </p:spTree>
    <p:extLst>
      <p:ext uri="{BB962C8B-B14F-4D97-AF65-F5344CB8AC3E}">
        <p14:creationId xmlns:p14="http://schemas.microsoft.com/office/powerpoint/2010/main" val="234342489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 passed 60 ballot in </a:t>
            </a:r>
            <a:r>
              <a:rPr lang="en-AU" dirty="0" smtClean="0">
                <a:solidFill>
                  <a:schemeClr val="accent6"/>
                </a:solidFill>
              </a:rPr>
              <a:t>Nov 2016 but there are some serious comments to resolve</a:t>
            </a:r>
            <a:endParaRPr lang="en-AU" dirty="0">
              <a:solidFill>
                <a:schemeClr val="accent6"/>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It was decided to submit 802.15.6 in response to the body area networking discussions in SC6 in March 2016</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but serious comments to resolve</a:t>
            </a:r>
          </a:p>
          <a:p>
            <a:pPr lvl="1"/>
            <a:r>
              <a:rPr lang="en-GB" dirty="0" smtClean="0"/>
              <a:t>The 60 day ballot passed on 23 Nov 2016</a:t>
            </a:r>
          </a:p>
          <a:p>
            <a:pPr lvl="2"/>
            <a:r>
              <a:rPr lang="en-GB" dirty="0" smtClean="0"/>
              <a:t>Need for IS on topic: 9/0/10</a:t>
            </a:r>
          </a:p>
          <a:p>
            <a:pPr lvl="2"/>
            <a:r>
              <a:rPr lang="en-GB" dirty="0" smtClean="0"/>
              <a:t>Submission of this proposal as IS: 6/3/10</a:t>
            </a:r>
          </a:p>
          <a:p>
            <a:pPr lvl="3"/>
            <a:r>
              <a:rPr lang="en-GB" dirty="0" smtClean="0"/>
              <a:t>Negative votes from Germany, Japan &amp; UK</a:t>
            </a:r>
          </a:p>
          <a:p>
            <a:pPr lvl="1"/>
            <a:r>
              <a:rPr lang="en-GB" dirty="0" smtClean="0"/>
              <a:t>Bob Heile agreed to find someone to deal with comments in Nov 2016</a:t>
            </a:r>
          </a:p>
          <a:p>
            <a:pPr lvl="2"/>
            <a:r>
              <a:rPr lang="en-AU" dirty="0"/>
              <a:t>Art </a:t>
            </a:r>
            <a:r>
              <a:rPr lang="en-AU" dirty="0" err="1" smtClean="0"/>
              <a:t>Astrin</a:t>
            </a:r>
            <a:r>
              <a:rPr lang="en-AU" dirty="0" smtClean="0"/>
              <a:t> was the key person</a:t>
            </a:r>
          </a:p>
          <a:p>
            <a:pPr lvl="2"/>
            <a:r>
              <a:rPr lang="en-GB" dirty="0">
                <a:solidFill>
                  <a:srgbClr val="FF0000"/>
                </a:solidFill>
              </a:rPr>
              <a:t>Asked Bob Heile for update on 20 Dec </a:t>
            </a:r>
            <a:r>
              <a:rPr lang="en-GB" dirty="0" smtClean="0">
                <a:solidFill>
                  <a:srgbClr val="FF0000"/>
                </a:solidFill>
              </a:rPr>
              <a:t>2016</a:t>
            </a:r>
            <a:endParaRPr lang="en-GB" dirty="0"/>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77</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UK NB provided a comments during the 60 ballot </a:t>
            </a:r>
            <a:r>
              <a:rPr lang="en-AU" dirty="0"/>
              <a:t>on IEEE </a:t>
            </a:r>
            <a:r>
              <a:rPr lang="en-AU" dirty="0" smtClean="0"/>
              <a:t>802.15.6</a:t>
            </a:r>
            <a:endParaRPr lang="en-AU" dirty="0"/>
          </a:p>
        </p:txBody>
      </p:sp>
      <p:sp>
        <p:nvSpPr>
          <p:cNvPr id="3" name="Content Placeholder 2"/>
          <p:cNvSpPr>
            <a:spLocks noGrp="1"/>
          </p:cNvSpPr>
          <p:nvPr>
            <p:ph idx="1"/>
          </p:nvPr>
        </p:nvSpPr>
        <p:spPr/>
        <p:txBody>
          <a:bodyPr/>
          <a:lstStyle/>
          <a:p>
            <a:r>
              <a:rPr lang="en-GB" dirty="0" smtClean="0"/>
              <a:t>UK NB comment 1</a:t>
            </a:r>
          </a:p>
          <a:p>
            <a:pPr lvl="1"/>
            <a:r>
              <a:rPr lang="en-AU" i="1" dirty="0"/>
              <a:t>The UK is concerned that Clause 10 of </a:t>
            </a:r>
            <a:r>
              <a:rPr lang="en-AU" i="1" dirty="0" smtClean="0"/>
              <a:t>the proposed </a:t>
            </a:r>
            <a:r>
              <a:rPr lang="en-AU" i="1" dirty="0"/>
              <a:t>IEEE 802.15.6 does not include </a:t>
            </a:r>
            <a:r>
              <a:rPr lang="en-AU" i="1" dirty="0" smtClean="0"/>
              <a:t>an interference </a:t>
            </a:r>
            <a:r>
              <a:rPr lang="en-AU" i="1" dirty="0"/>
              <a:t>avoidance mechanism </a:t>
            </a:r>
            <a:r>
              <a:rPr lang="en-AU" i="1" dirty="0" smtClean="0"/>
              <a:t>and therefore </a:t>
            </a:r>
            <a:r>
              <a:rPr lang="en-AU" i="1" dirty="0"/>
              <a:t>could cause interference </a:t>
            </a:r>
            <a:r>
              <a:rPr lang="en-AU" i="1" dirty="0" smtClean="0"/>
              <a:t>with products </a:t>
            </a:r>
            <a:r>
              <a:rPr lang="en-AU" i="1" dirty="0"/>
              <a:t>implementing ISO/IEC </a:t>
            </a:r>
            <a:r>
              <a:rPr lang="en-AU" i="1" dirty="0" smtClean="0"/>
              <a:t>17982:2012 Information </a:t>
            </a:r>
            <a:r>
              <a:rPr lang="en-AU" i="1" dirty="0"/>
              <a:t>technology </a:t>
            </a:r>
            <a:r>
              <a:rPr lang="en-AU" i="1" dirty="0" smtClean="0"/>
              <a:t>-- Telecommunications </a:t>
            </a:r>
            <a:r>
              <a:rPr lang="en-AU" i="1" dirty="0"/>
              <a:t>and </a:t>
            </a:r>
            <a:r>
              <a:rPr lang="en-AU" i="1" dirty="0" smtClean="0"/>
              <a:t>information exchange </a:t>
            </a:r>
            <a:r>
              <a:rPr lang="en-AU" i="1" dirty="0"/>
              <a:t>between systems </a:t>
            </a:r>
            <a:r>
              <a:rPr lang="en-AU" i="1" dirty="0" smtClean="0"/>
              <a:t>– Close Capacitive </a:t>
            </a:r>
            <a:r>
              <a:rPr lang="en-AU" i="1" dirty="0"/>
              <a:t>Coupling Communication </a:t>
            </a:r>
            <a:r>
              <a:rPr lang="en-AU" i="1" dirty="0" smtClean="0"/>
              <a:t>Physical Layer </a:t>
            </a:r>
            <a:r>
              <a:rPr lang="en-AU" i="1" dirty="0"/>
              <a:t>(CCCC PHY) which requires </a:t>
            </a:r>
            <a:r>
              <a:rPr lang="en-AU" i="1" dirty="0" smtClean="0"/>
              <a:t>LBT (</a:t>
            </a:r>
            <a:r>
              <a:rPr lang="en-AU" i="1" dirty="0"/>
              <a:t>listen before talk).</a:t>
            </a:r>
          </a:p>
          <a:p>
            <a:pPr lvl="1"/>
            <a:r>
              <a:rPr lang="en-AU" i="1" dirty="0"/>
              <a:t>SC 6 recommends IEEE and SC 6 study </a:t>
            </a:r>
            <a:r>
              <a:rPr lang="en-AU" i="1" dirty="0" smtClean="0"/>
              <a:t>the possible </a:t>
            </a:r>
            <a:r>
              <a:rPr lang="en-AU" i="1" dirty="0"/>
              <a:t>interference scenarios between the </a:t>
            </a:r>
            <a:r>
              <a:rPr lang="en-AU" i="1" dirty="0" smtClean="0"/>
              <a:t>two systems </a:t>
            </a:r>
            <a:r>
              <a:rPr lang="en-AU" i="1" dirty="0"/>
              <a:t>and if necessary agree an </a:t>
            </a:r>
            <a:r>
              <a:rPr lang="en-AU" i="1" dirty="0" smtClean="0"/>
              <a:t>interference avoidance </a:t>
            </a:r>
            <a:r>
              <a:rPr lang="en-AU" i="1" dirty="0"/>
              <a:t>mechanism for IEEE 802.15.6 clause </a:t>
            </a:r>
            <a:r>
              <a:rPr lang="en-AU" i="1" dirty="0" smtClean="0"/>
              <a:t>10 before </a:t>
            </a:r>
            <a:r>
              <a:rPr lang="en-AU" i="1" dirty="0"/>
              <a:t>FDIS </a:t>
            </a:r>
            <a:r>
              <a:rPr lang="en-AU" i="1" dirty="0" smtClean="0"/>
              <a:t>submission.</a:t>
            </a:r>
          </a:p>
          <a:p>
            <a:r>
              <a:rPr lang="en-GB" dirty="0" smtClean="0"/>
              <a:t>UK NB change 1</a:t>
            </a:r>
          </a:p>
          <a:p>
            <a:pPr lvl="1"/>
            <a:r>
              <a:rPr lang="en-AU" i="1" dirty="0" smtClean="0"/>
              <a:t>&lt;None&gt;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78</a:t>
            </a:fld>
            <a:endParaRPr lang="en-US"/>
          </a:p>
        </p:txBody>
      </p:sp>
    </p:spTree>
    <p:extLst>
      <p:ext uri="{BB962C8B-B14F-4D97-AF65-F5344CB8AC3E}">
        <p14:creationId xmlns:p14="http://schemas.microsoft.com/office/powerpoint/2010/main" val="24365468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needs to determine a response to UK NB comments on </a:t>
            </a:r>
            <a:r>
              <a:rPr lang="en-AU" dirty="0"/>
              <a:t>IEEE </a:t>
            </a:r>
            <a:r>
              <a:rPr lang="en-AU" dirty="0" smtClean="0"/>
              <a:t>802.15.6 </a:t>
            </a:r>
            <a:endParaRPr lang="en-AU" dirty="0"/>
          </a:p>
        </p:txBody>
      </p:sp>
      <p:sp>
        <p:nvSpPr>
          <p:cNvPr id="3" name="Content Placeholder 2"/>
          <p:cNvSpPr>
            <a:spLocks noGrp="1"/>
          </p:cNvSpPr>
          <p:nvPr>
            <p:ph idx="1"/>
          </p:nvPr>
        </p:nvSpPr>
        <p:spPr/>
        <p:txBody>
          <a:bodyPr/>
          <a:lstStyle/>
          <a:p>
            <a:r>
              <a:rPr lang="en-AU" dirty="0" smtClean="0"/>
              <a:t>Proposed response to UK NB comment 1</a:t>
            </a:r>
          </a:p>
          <a:p>
            <a:pPr lvl="1"/>
            <a:r>
              <a:rPr lang="en-AU" dirty="0" smtClean="0"/>
              <a:t>&lt;</a:t>
            </a:r>
            <a:r>
              <a:rPr lang="en-AU" dirty="0" err="1" smtClean="0"/>
              <a:t>tbd</a:t>
            </a:r>
            <a:r>
              <a:rPr lang="en-AU" dirty="0" smtClean="0"/>
              <a:t>&gt;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977258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has one slot at the Jan interim meeting in Atlanta</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17 Jan 2017,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8</a:t>
            </a:fld>
            <a:endParaRPr lang="en-US" dirty="0">
              <a:latin typeface="+mn-lt"/>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a:t>
            </a:r>
            <a:r>
              <a:rPr lang="en-GB" dirty="0"/>
              <a:t>Germany </a:t>
            </a:r>
            <a:r>
              <a:rPr lang="en-AU" dirty="0" smtClean="0"/>
              <a:t>NB provided a comments during the 60 ballot </a:t>
            </a:r>
            <a:r>
              <a:rPr lang="en-AU" dirty="0"/>
              <a:t>on IEEE </a:t>
            </a:r>
            <a:r>
              <a:rPr lang="en-AU" dirty="0" smtClean="0"/>
              <a:t>802.15.6</a:t>
            </a:r>
            <a:endParaRPr lang="en-AU" dirty="0"/>
          </a:p>
        </p:txBody>
      </p:sp>
      <p:sp>
        <p:nvSpPr>
          <p:cNvPr id="3" name="Content Placeholder 2"/>
          <p:cNvSpPr>
            <a:spLocks noGrp="1"/>
          </p:cNvSpPr>
          <p:nvPr>
            <p:ph idx="1"/>
          </p:nvPr>
        </p:nvSpPr>
        <p:spPr>
          <a:xfrm>
            <a:off x="685800" y="1905000"/>
            <a:ext cx="7772400" cy="4114800"/>
          </a:xfrm>
        </p:spPr>
        <p:txBody>
          <a:bodyPr/>
          <a:lstStyle/>
          <a:p>
            <a:r>
              <a:rPr lang="en-GB" dirty="0" smtClean="0"/>
              <a:t>Germany NB comment 1</a:t>
            </a:r>
          </a:p>
          <a:p>
            <a:pPr lvl="1"/>
            <a:r>
              <a:rPr lang="en-AU" i="1" dirty="0"/>
              <a:t>DIN would like to ask IEEE to consider </a:t>
            </a:r>
            <a:r>
              <a:rPr lang="en-AU" i="1" dirty="0" smtClean="0"/>
              <a:t>further investigation </a:t>
            </a:r>
            <a:r>
              <a:rPr lang="en-AU" i="1" dirty="0"/>
              <a:t>to avoid a future coexistence </a:t>
            </a:r>
            <a:r>
              <a:rPr lang="en-AU" i="1" dirty="0" smtClean="0"/>
              <a:t>problem between </a:t>
            </a:r>
            <a:r>
              <a:rPr lang="en-AU" i="1" dirty="0"/>
              <a:t>SO/IEC 17982 and clause 10 of </a:t>
            </a:r>
            <a:r>
              <a:rPr lang="en-AU" i="1" dirty="0" smtClean="0"/>
              <a:t>the proposed </a:t>
            </a:r>
            <a:r>
              <a:rPr lang="en-AU" i="1" dirty="0"/>
              <a:t>IEEE 802.15.6 standard because </a:t>
            </a:r>
            <a:r>
              <a:rPr lang="en-AU" i="1" dirty="0" smtClean="0"/>
              <a:t>there may </a:t>
            </a:r>
            <a:r>
              <a:rPr lang="en-AU" i="1" dirty="0"/>
              <a:t>be interference issues for use cases related </a:t>
            </a:r>
            <a:r>
              <a:rPr lang="en-AU" i="1" dirty="0" smtClean="0"/>
              <a:t>to human </a:t>
            </a:r>
            <a:r>
              <a:rPr lang="en-AU" i="1" dirty="0"/>
              <a:t>body communication technology.</a:t>
            </a:r>
          </a:p>
          <a:p>
            <a:pPr lvl="1"/>
            <a:r>
              <a:rPr lang="en-AU" i="1" dirty="0"/>
              <a:t>ISO/IEC 17982 supports the LBT (listen </a:t>
            </a:r>
            <a:r>
              <a:rPr lang="en-AU" i="1" dirty="0" smtClean="0"/>
              <a:t>before talk</a:t>
            </a:r>
            <a:r>
              <a:rPr lang="en-AU" i="1" dirty="0"/>
              <a:t>) mechanism to avoid interference, </a:t>
            </a:r>
            <a:r>
              <a:rPr lang="en-AU" i="1" dirty="0" smtClean="0"/>
              <a:t>however there </a:t>
            </a:r>
            <a:r>
              <a:rPr lang="en-AU" i="1" dirty="0"/>
              <a:t>is no interference avoidance mechanisms </a:t>
            </a:r>
            <a:r>
              <a:rPr lang="en-AU" i="1" dirty="0" smtClean="0"/>
              <a:t>in the </a:t>
            </a:r>
            <a:r>
              <a:rPr lang="en-AU" i="1" dirty="0"/>
              <a:t>Clause 10 of IEEE 802.15.6</a:t>
            </a:r>
            <a:r>
              <a:rPr lang="en-AU" i="1" dirty="0" smtClean="0"/>
              <a:t>.</a:t>
            </a:r>
          </a:p>
          <a:p>
            <a:pPr lvl="1"/>
            <a:r>
              <a:rPr lang="en-AU" i="1" dirty="0"/>
              <a:t>SC 6 should propose that both SC 6 and IEEE will investigate regarding interference between the two systems and, in case an interference issue is identified, define an interference avoidance mechanism before FDIS submission</a:t>
            </a:r>
            <a:endParaRPr lang="en-AU" i="1" dirty="0" smtClean="0"/>
          </a:p>
          <a:p>
            <a:r>
              <a:rPr lang="en-GB" dirty="0"/>
              <a:t>Germany NB </a:t>
            </a:r>
            <a:r>
              <a:rPr lang="en-GB" dirty="0" smtClean="0"/>
              <a:t>change 1</a:t>
            </a:r>
          </a:p>
          <a:p>
            <a:pPr lvl="1"/>
            <a:r>
              <a:rPr lang="en-AU" i="1" dirty="0" smtClean="0"/>
              <a:t>&lt;None&gt;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80</a:t>
            </a:fld>
            <a:endParaRPr lang="en-US"/>
          </a:p>
        </p:txBody>
      </p:sp>
    </p:spTree>
    <p:extLst>
      <p:ext uri="{BB962C8B-B14F-4D97-AF65-F5344CB8AC3E}">
        <p14:creationId xmlns:p14="http://schemas.microsoft.com/office/powerpoint/2010/main" val="39248040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needs to determine a response to Germany NB comments on </a:t>
            </a:r>
            <a:r>
              <a:rPr lang="en-AU" dirty="0"/>
              <a:t>IEEE </a:t>
            </a:r>
            <a:r>
              <a:rPr lang="en-AU" dirty="0" smtClean="0"/>
              <a:t>802.15.6 </a:t>
            </a:r>
            <a:endParaRPr lang="en-AU" dirty="0"/>
          </a:p>
        </p:txBody>
      </p:sp>
      <p:sp>
        <p:nvSpPr>
          <p:cNvPr id="3" name="Content Placeholder 2"/>
          <p:cNvSpPr>
            <a:spLocks noGrp="1"/>
          </p:cNvSpPr>
          <p:nvPr>
            <p:ph idx="1"/>
          </p:nvPr>
        </p:nvSpPr>
        <p:spPr/>
        <p:txBody>
          <a:bodyPr/>
          <a:lstStyle/>
          <a:p>
            <a:r>
              <a:rPr lang="en-AU" dirty="0" smtClean="0"/>
              <a:t>Proposed response to Germany NB comment 1</a:t>
            </a:r>
          </a:p>
          <a:p>
            <a:pPr lvl="1"/>
            <a:r>
              <a:rPr lang="en-AU" dirty="0" smtClean="0"/>
              <a:t>&lt;</a:t>
            </a:r>
            <a:r>
              <a:rPr lang="en-AU" dirty="0" err="1" smtClean="0"/>
              <a:t>tbd</a:t>
            </a:r>
            <a:r>
              <a:rPr lang="en-AU" dirty="0" smtClean="0"/>
              <a:t>&gt;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63609614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Japan NB provided a comments during the 60 ballot </a:t>
            </a:r>
            <a:r>
              <a:rPr lang="en-AU" dirty="0"/>
              <a:t>on IEEE </a:t>
            </a:r>
            <a:r>
              <a:rPr lang="en-AU" dirty="0" smtClean="0"/>
              <a:t>802.15.6</a:t>
            </a:r>
            <a:endParaRPr lang="en-AU" dirty="0"/>
          </a:p>
        </p:txBody>
      </p:sp>
      <p:sp>
        <p:nvSpPr>
          <p:cNvPr id="3" name="Content Placeholder 2"/>
          <p:cNvSpPr>
            <a:spLocks noGrp="1"/>
          </p:cNvSpPr>
          <p:nvPr>
            <p:ph idx="1"/>
          </p:nvPr>
        </p:nvSpPr>
        <p:spPr/>
        <p:txBody>
          <a:bodyPr/>
          <a:lstStyle/>
          <a:p>
            <a:r>
              <a:rPr lang="en-GB" dirty="0" smtClean="0"/>
              <a:t>Japan NB comment 1</a:t>
            </a:r>
          </a:p>
          <a:p>
            <a:pPr lvl="1"/>
            <a:r>
              <a:rPr lang="en-AU" i="1" dirty="0"/>
              <a:t>ISO/IEC 17982 and the Clause 10 of the </a:t>
            </a:r>
            <a:r>
              <a:rPr lang="en-AU" i="1" dirty="0" smtClean="0"/>
              <a:t>proposed IEEE </a:t>
            </a:r>
            <a:r>
              <a:rPr lang="en-AU" i="1" dirty="0"/>
              <a:t>802.15.6 may be overlapped in some </a:t>
            </a:r>
            <a:r>
              <a:rPr lang="en-AU" i="1" dirty="0" smtClean="0"/>
              <a:t>use cases that </a:t>
            </a:r>
            <a:r>
              <a:rPr lang="en-AU" i="1" dirty="0"/>
              <a:t>use Human Body </a:t>
            </a:r>
            <a:r>
              <a:rPr lang="en-AU" i="1" dirty="0" smtClean="0"/>
              <a:t>Communication technology</a:t>
            </a:r>
            <a:r>
              <a:rPr lang="en-AU" i="1" dirty="0"/>
              <a:t>.</a:t>
            </a:r>
          </a:p>
          <a:p>
            <a:pPr lvl="1"/>
            <a:r>
              <a:rPr lang="en-AU" i="1" dirty="0"/>
              <a:t>Japanese experts foresee possible </a:t>
            </a:r>
            <a:r>
              <a:rPr lang="en-AU" i="1" dirty="0" smtClean="0"/>
              <a:t>interference between </a:t>
            </a:r>
            <a:r>
              <a:rPr lang="en-AU" i="1" dirty="0"/>
              <a:t>ISO/IEC 17982 and the Clause 10 </a:t>
            </a:r>
            <a:r>
              <a:rPr lang="en-AU" i="1" dirty="0" smtClean="0"/>
              <a:t>of IEEE </a:t>
            </a:r>
            <a:r>
              <a:rPr lang="en-AU" i="1" dirty="0"/>
              <a:t>802.15.6.</a:t>
            </a:r>
          </a:p>
          <a:p>
            <a:pPr lvl="1"/>
            <a:r>
              <a:rPr lang="en-AU" i="1" dirty="0"/>
              <a:t>ISO/IEC 17982 supports the LBT (listen </a:t>
            </a:r>
            <a:r>
              <a:rPr lang="en-AU" i="1" dirty="0" smtClean="0"/>
              <a:t>before talk</a:t>
            </a:r>
            <a:r>
              <a:rPr lang="en-AU" i="1" dirty="0"/>
              <a:t>) mechanism for avoiding </a:t>
            </a:r>
            <a:r>
              <a:rPr lang="en-AU" i="1" dirty="0" smtClean="0"/>
              <a:t>interference; however</a:t>
            </a:r>
            <a:r>
              <a:rPr lang="en-AU" i="1" dirty="0"/>
              <a:t>, Japanese experts did not find </a:t>
            </a:r>
            <a:r>
              <a:rPr lang="en-AU" i="1" dirty="0" smtClean="0"/>
              <a:t>any interference </a:t>
            </a:r>
            <a:r>
              <a:rPr lang="en-AU" i="1" dirty="0"/>
              <a:t>avoidance mechanisms in the </a:t>
            </a:r>
            <a:r>
              <a:rPr lang="en-AU" i="1" dirty="0" smtClean="0"/>
              <a:t>Clause 10 </a:t>
            </a:r>
            <a:r>
              <a:rPr lang="en-AU" i="1" dirty="0"/>
              <a:t>of IEEE 802.15.6.</a:t>
            </a:r>
          </a:p>
          <a:p>
            <a:pPr lvl="1"/>
            <a:r>
              <a:rPr lang="en-AU" i="1" dirty="0"/>
              <a:t>The above issue was pointed out after closure </a:t>
            </a:r>
            <a:r>
              <a:rPr lang="en-AU" i="1" dirty="0" smtClean="0"/>
              <a:t>of review </a:t>
            </a:r>
            <a:r>
              <a:rPr lang="en-AU" i="1" dirty="0"/>
              <a:t>period of 6N16449 (at the stage prior </a:t>
            </a:r>
            <a:r>
              <a:rPr lang="en-AU" i="1" dirty="0" smtClean="0"/>
              <a:t>to 6N16476</a:t>
            </a:r>
            <a:r>
              <a:rPr lang="en-AU" i="1" dirty="0"/>
              <a:t>). However Japan National Committee </a:t>
            </a:r>
            <a:r>
              <a:rPr lang="en-AU" i="1" dirty="0" smtClean="0"/>
              <a:t>SC 6 </a:t>
            </a:r>
            <a:r>
              <a:rPr lang="en-AU" i="1" dirty="0"/>
              <a:t>would like to ask IEEE to take it into account </a:t>
            </a:r>
            <a:r>
              <a:rPr lang="en-AU" i="1" dirty="0" smtClean="0"/>
              <a:t>for avoiding </a:t>
            </a:r>
            <a:r>
              <a:rPr lang="en-AU" i="1" dirty="0"/>
              <a:t>any future coexistence </a:t>
            </a:r>
            <a:r>
              <a:rPr lang="en-AU" i="1" dirty="0" smtClean="0"/>
              <a:t>problems</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82</a:t>
            </a:fld>
            <a:endParaRPr lang="en-US"/>
          </a:p>
        </p:txBody>
      </p:sp>
    </p:spTree>
    <p:extLst>
      <p:ext uri="{BB962C8B-B14F-4D97-AF65-F5344CB8AC3E}">
        <p14:creationId xmlns:p14="http://schemas.microsoft.com/office/powerpoint/2010/main" val="39248040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Japan NB provided a comments during the 60 ballot </a:t>
            </a:r>
            <a:r>
              <a:rPr lang="en-AU" dirty="0"/>
              <a:t>on IEEE </a:t>
            </a:r>
            <a:r>
              <a:rPr lang="en-AU" dirty="0" smtClean="0"/>
              <a:t>802.15.6</a:t>
            </a:r>
            <a:endParaRPr lang="en-AU" dirty="0"/>
          </a:p>
        </p:txBody>
      </p:sp>
      <p:sp>
        <p:nvSpPr>
          <p:cNvPr id="3" name="Content Placeholder 2"/>
          <p:cNvSpPr>
            <a:spLocks noGrp="1"/>
          </p:cNvSpPr>
          <p:nvPr>
            <p:ph idx="1"/>
          </p:nvPr>
        </p:nvSpPr>
        <p:spPr/>
        <p:txBody>
          <a:bodyPr/>
          <a:lstStyle/>
          <a:p>
            <a:r>
              <a:rPr lang="en-GB" dirty="0" smtClean="0"/>
              <a:t>Japan NB change 1</a:t>
            </a:r>
          </a:p>
          <a:p>
            <a:pPr lvl="1"/>
            <a:r>
              <a:rPr lang="en-AU" i="1" dirty="0"/>
              <a:t>SC 6 should suggest that both SC 6 and IEEE will investigate regarding interference between two systems and, in case possible interference is found, its avoidance mechanism before FDIS submission.</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83</a:t>
            </a:fld>
            <a:endParaRPr lang="en-US"/>
          </a:p>
        </p:txBody>
      </p:sp>
    </p:spTree>
    <p:extLst>
      <p:ext uri="{BB962C8B-B14F-4D97-AF65-F5344CB8AC3E}">
        <p14:creationId xmlns:p14="http://schemas.microsoft.com/office/powerpoint/2010/main" val="38951772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needs to determine a response to Japan NB comments on </a:t>
            </a:r>
            <a:r>
              <a:rPr lang="en-AU" dirty="0"/>
              <a:t>IEEE </a:t>
            </a:r>
            <a:r>
              <a:rPr lang="en-AU" dirty="0" smtClean="0"/>
              <a:t>802.15.6 </a:t>
            </a:r>
            <a:endParaRPr lang="en-AU" dirty="0"/>
          </a:p>
        </p:txBody>
      </p:sp>
      <p:sp>
        <p:nvSpPr>
          <p:cNvPr id="3" name="Content Placeholder 2"/>
          <p:cNvSpPr>
            <a:spLocks noGrp="1"/>
          </p:cNvSpPr>
          <p:nvPr>
            <p:ph idx="1"/>
          </p:nvPr>
        </p:nvSpPr>
        <p:spPr/>
        <p:txBody>
          <a:bodyPr/>
          <a:lstStyle/>
          <a:p>
            <a:r>
              <a:rPr lang="en-AU" dirty="0" smtClean="0"/>
              <a:t>Proposed response to Japan NB comment 1</a:t>
            </a:r>
          </a:p>
          <a:p>
            <a:pPr lvl="1"/>
            <a:r>
              <a:rPr lang="en-AU" dirty="0" smtClean="0"/>
              <a:t>&lt;</a:t>
            </a:r>
            <a:r>
              <a:rPr lang="en-AU" dirty="0" err="1" smtClean="0"/>
              <a:t>tbd</a:t>
            </a:r>
            <a:r>
              <a:rPr lang="en-AU" dirty="0" smtClean="0"/>
              <a:t>&gt;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63609614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two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1528861"/>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cs typeface="+mn-cs"/>
                        </a:rPr>
                        <a:t>.21-rev</a:t>
                      </a:r>
                      <a:endParaRPr lang="en-AU" sz="1600" b="0" dirty="0">
                        <a:solidFill>
                          <a:schemeClr val="tx1"/>
                        </a:solidFill>
                        <a:latin typeface="+mj-lt"/>
                        <a:cs typeface="Arial" panose="020B0604020202020204" pitchFamily="34" charset="0"/>
                      </a:endParaRPr>
                    </a:p>
                  </a:txBody>
                  <a:tcPr marL="46800" marR="115147" marT="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cs typeface="Arial" panose="020B0604020202020204" pitchFamily="34" charset="0"/>
                        </a:rPr>
                        <a:t>D7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cs typeface="Arial" panose="020B0604020202020204" pitchFamily="34" charset="0"/>
                        </a:rPr>
                        <a:t>Nov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rPr>
                        <a:t>.21.1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D5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Nov</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85</a:t>
            </a:fld>
            <a:endParaRPr lang="en-US"/>
          </a:p>
        </p:txBody>
      </p:sp>
    </p:spTree>
    <p:extLst>
      <p:ext uri="{BB962C8B-B14F-4D97-AF65-F5344CB8AC3E}">
        <p14:creationId xmlns:p14="http://schemas.microsoft.com/office/powerpoint/2010/main" val="289226421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802.21-rev was liaised for information in Nov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802.21-rev </a:t>
            </a:r>
            <a:r>
              <a:rPr lang="en-AU" dirty="0" smtClean="0"/>
              <a:t>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chemeClr val="accent2"/>
                </a:solidFill>
              </a:rPr>
              <a:t>waiting</a:t>
            </a:r>
          </a:p>
          <a:p>
            <a:pPr lvl="1"/>
            <a:r>
              <a:rPr lang="en-GB" dirty="0" smtClean="0"/>
              <a:t>Will probably </a:t>
            </a:r>
            <a:r>
              <a:rPr lang="en-GB" dirty="0"/>
              <a:t>start 60-day </a:t>
            </a:r>
            <a:r>
              <a:rPr lang="en-GB" dirty="0" smtClean="0"/>
              <a:t>pre-ballot in </a:t>
            </a:r>
            <a:r>
              <a:rPr lang="en-GB" dirty="0"/>
              <a:t>January or March </a:t>
            </a:r>
            <a:r>
              <a:rPr lang="en-GB" dirty="0" smtClean="0"/>
              <a:t>2017 at </a:t>
            </a:r>
            <a:r>
              <a:rPr lang="en-GB" dirty="0"/>
              <a:t>the </a:t>
            </a:r>
            <a:r>
              <a:rPr lang="en-GB" dirty="0" smtClean="0"/>
              <a:t>latest</a:t>
            </a:r>
            <a:endParaRPr lang="en-AU" dirty="0" smtClean="0"/>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86</a:t>
            </a:fld>
            <a:endParaRPr lang="en-US"/>
          </a:p>
        </p:txBody>
      </p:sp>
    </p:spTree>
    <p:extLst>
      <p:ext uri="{BB962C8B-B14F-4D97-AF65-F5344CB8AC3E}">
        <p14:creationId xmlns:p14="http://schemas.microsoft.com/office/powerpoint/2010/main" val="271068128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was liaised for information in Nov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endParaRPr lang="en-AU" dirty="0"/>
          </a:p>
          <a:p>
            <a:r>
              <a:rPr lang="en-US" dirty="0" smtClean="0"/>
              <a:t>60-day</a:t>
            </a:r>
            <a:r>
              <a:rPr lang="en-AU" dirty="0" smtClean="0"/>
              <a:t> pre-ballot: </a:t>
            </a:r>
            <a:r>
              <a:rPr lang="en-AU" dirty="0" smtClean="0">
                <a:solidFill>
                  <a:schemeClr val="accent2"/>
                </a:solidFill>
              </a:rPr>
              <a:t>waiting</a:t>
            </a:r>
          </a:p>
          <a:p>
            <a:pPr lvl="1"/>
            <a:r>
              <a:rPr lang="en-GB" dirty="0" smtClean="0"/>
              <a:t>Will </a:t>
            </a:r>
            <a:r>
              <a:rPr lang="en-GB" dirty="0"/>
              <a:t>probably start 60-day pre-ballot in January or March </a:t>
            </a:r>
            <a:r>
              <a:rPr lang="en-GB" dirty="0" smtClean="0"/>
              <a:t>2017 at </a:t>
            </a:r>
            <a:r>
              <a:rPr lang="en-GB" dirty="0"/>
              <a:t>the </a:t>
            </a:r>
            <a:r>
              <a:rPr lang="en-GB" dirty="0" smtClean="0"/>
              <a:t>latest</a:t>
            </a:r>
            <a:endParaRPr lang="en-AU" dirty="0" smtClean="0"/>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87</a:t>
            </a:fld>
            <a:endParaRPr lang="en-US"/>
          </a:p>
        </p:txBody>
      </p:sp>
    </p:spTree>
    <p:extLst>
      <p:ext uri="{BB962C8B-B14F-4D97-AF65-F5344CB8AC3E}">
        <p14:creationId xmlns:p14="http://schemas.microsoft.com/office/powerpoint/2010/main" val="58523052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two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054839"/>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cs typeface="Arial" panose="020B0604020202020204" pitchFamily="34" charset="0"/>
                        </a:rPr>
                        <a:t>.22a</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solidFill>
                            <a:schemeClr val="accent6"/>
                          </a:solidFill>
                          <a:latin typeface="+mj-lt"/>
                        </a:rPr>
                        <a:t>Waiting</a:t>
                      </a:r>
                      <a:endParaRPr lang="en-AU" sz="1600" dirty="0">
                        <a:solidFill>
                          <a:schemeClr val="accent6"/>
                        </a:solidFill>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solidFill>
                            <a:schemeClr val="tx1"/>
                          </a:solidFill>
                          <a:latin typeface="+mj-lt"/>
                        </a:rPr>
                        <a:t>Jul 2016</a:t>
                      </a:r>
                      <a:endParaRPr lang="en-AU" sz="1600" dirty="0">
                        <a:solidFill>
                          <a:schemeClr val="tx1"/>
                        </a:solidFill>
                        <a:latin typeface="+mj-lt"/>
                      </a:endParaRPr>
                    </a:p>
                  </a:txBody>
                  <a:tcPr marL="115147" marR="115147"/>
                </a:tc>
              </a:tr>
              <a:tr h="359602">
                <a:tc>
                  <a:txBody>
                    <a:bodyPr/>
                    <a:lstStyle/>
                    <a:p>
                      <a:r>
                        <a:rPr lang="en-AU" sz="1600" dirty="0" smtClean="0">
                          <a:latin typeface="+mj-lt"/>
                          <a:cs typeface="Arial" panose="020B0604020202020204" pitchFamily="34" charset="0"/>
                        </a:rPr>
                        <a:t>.22b</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solidFill>
                            <a:schemeClr val="accent6"/>
                          </a:solidFill>
                          <a:latin typeface="+mj-lt"/>
                        </a:rPr>
                        <a:t>Waiting</a:t>
                      </a:r>
                      <a:endParaRPr lang="en-AU" sz="1600" dirty="0">
                        <a:solidFill>
                          <a:schemeClr val="accent6"/>
                        </a:solidFill>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solidFill>
                            <a:schemeClr val="tx1"/>
                          </a:solidFill>
                          <a:latin typeface="+mj-lt"/>
                        </a:rPr>
                        <a:t>Jul 2016</a:t>
                      </a:r>
                      <a:endParaRPr lang="en-AU" sz="1600" dirty="0">
                        <a:solidFill>
                          <a:schemeClr val="tx1"/>
                        </a:solidFill>
                        <a:latin typeface="+mj-lt"/>
                      </a:endParaRP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88</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is waiting for FDIS ballot to start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on 3 April 2016 and response 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2"/>
            <a:r>
              <a:rPr lang="en-AU" dirty="0" smtClean="0"/>
              <a:t>The only substantive comment was the usual security related comment from the China NB</a:t>
            </a:r>
          </a:p>
          <a:p>
            <a:pPr lvl="1"/>
            <a:r>
              <a:rPr lang="en-AU" dirty="0"/>
              <a:t>802.22 WG response </a:t>
            </a:r>
            <a:r>
              <a:rPr lang="en-AU" dirty="0" smtClean="0"/>
              <a:t>sent in Nov 2016</a:t>
            </a:r>
            <a:endParaRPr lang="en-AU" dirty="0"/>
          </a:p>
          <a:p>
            <a:r>
              <a:rPr lang="en-AU" dirty="0" smtClean="0"/>
              <a:t>FDIS ballot:</a:t>
            </a:r>
            <a:endParaRPr lang="en-AU" dirty="0"/>
          </a:p>
        </p:txBody>
      </p:sp>
    </p:spTree>
    <p:extLst>
      <p:ext uri="{BB962C8B-B14F-4D97-AF65-F5344CB8AC3E}">
        <p14:creationId xmlns:p14="http://schemas.microsoft.com/office/powerpoint/2010/main" val="22256172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plenary meeting in Nov 2016 in San Antonio</a:t>
            </a:r>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smtClean="0"/>
              <a:t>Review SC6 activities</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9</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is waiting for FDIS </a:t>
            </a:r>
            <a:r>
              <a:rPr lang="en-AU" dirty="0"/>
              <a:t>ballot to start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2"/>
            <a:r>
              <a:rPr lang="en-AU" dirty="0"/>
              <a:t>S</a:t>
            </a:r>
            <a:r>
              <a:rPr lang="en-AU" dirty="0" smtClean="0"/>
              <a:t>ubstantive comments  were received from China NB &amp; Japan NB</a:t>
            </a:r>
          </a:p>
          <a:p>
            <a:pPr lvl="1"/>
            <a:r>
              <a:rPr lang="en-AU" dirty="0"/>
              <a:t>802.22 WG response sent in Nov 2016</a:t>
            </a:r>
          </a:p>
          <a:p>
            <a:r>
              <a:rPr lang="en-AU" dirty="0" smtClean="0"/>
              <a:t>FDIS </a:t>
            </a:r>
            <a:r>
              <a:rPr lang="en-AU" dirty="0"/>
              <a:t>ballot: </a:t>
            </a:r>
          </a:p>
          <a:p>
            <a:endParaRPr lang="en-AU" dirty="0" smtClean="0">
              <a:solidFill>
                <a:schemeClr val="accent2"/>
              </a:solidFill>
            </a:endParaRPr>
          </a:p>
        </p:txBody>
      </p:sp>
    </p:spTree>
    <p:extLst>
      <p:ext uri="{BB962C8B-B14F-4D97-AF65-F5344CB8AC3E}">
        <p14:creationId xmlns:p14="http://schemas.microsoft.com/office/powerpoint/2010/main" val="20184866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discussed the general issue of security comments from China NB in Nov 2016</a:t>
            </a:r>
            <a:endParaRPr lang="en-AU" dirty="0"/>
          </a:p>
        </p:txBody>
      </p:sp>
      <p:sp>
        <p:nvSpPr>
          <p:cNvPr id="3" name="Content Placeholder 2"/>
          <p:cNvSpPr>
            <a:spLocks noGrp="1"/>
          </p:cNvSpPr>
          <p:nvPr>
            <p:ph idx="1"/>
          </p:nvPr>
        </p:nvSpPr>
        <p:spPr/>
        <p:txBody>
          <a:bodyPr/>
          <a:lstStyle/>
          <a:p>
            <a:pPr lvl="1"/>
            <a:r>
              <a:rPr lang="en-GB" dirty="0" smtClean="0"/>
              <a:t>It was noted </a:t>
            </a:r>
            <a:r>
              <a:rPr lang="en-GB" dirty="0"/>
              <a:t>that there have been an increasing number of abstentions on </a:t>
            </a:r>
            <a:r>
              <a:rPr lang="en-GB" dirty="0" smtClean="0"/>
              <a:t>60 day pre-ballots</a:t>
            </a:r>
            <a:r>
              <a:rPr lang="en-GB" dirty="0"/>
              <a:t> </a:t>
            </a:r>
            <a:r>
              <a:rPr lang="en-GB" dirty="0" smtClean="0"/>
              <a:t>and FDIS ballots</a:t>
            </a:r>
            <a:endParaRPr lang="en-AU" dirty="0"/>
          </a:p>
          <a:p>
            <a:pPr lvl="1"/>
            <a:r>
              <a:rPr lang="en-GB" dirty="0" smtClean="0"/>
              <a:t>There was a </a:t>
            </a:r>
            <a:r>
              <a:rPr lang="en-GB" dirty="0"/>
              <a:t>concern that the China </a:t>
            </a:r>
            <a:r>
              <a:rPr lang="en-GB" dirty="0" smtClean="0"/>
              <a:t>NBs unsubstantiated </a:t>
            </a:r>
            <a:r>
              <a:rPr lang="en-GB" dirty="0"/>
              <a:t>negative comments on IEEE 802.1X-based standards (and even ones that are not even based on IEEE 802.1X but are incorrectly claimed to be based on IEEE 802.1X) is having a corrosive effect on the participation of other countries</a:t>
            </a:r>
            <a:endParaRPr lang="en-AU" dirty="0"/>
          </a:p>
          <a:p>
            <a:pPr lvl="1"/>
            <a:r>
              <a:rPr lang="en-GB" dirty="0" smtClean="0"/>
              <a:t>The SC considered </a:t>
            </a:r>
            <a:r>
              <a:rPr lang="en-GB" dirty="0"/>
              <a:t>a potential liaison </a:t>
            </a:r>
            <a:r>
              <a:rPr lang="en-GB" dirty="0" smtClean="0"/>
              <a:t>about </a:t>
            </a:r>
            <a:r>
              <a:rPr lang="en-GB" dirty="0"/>
              <a:t>the on-going problem of comments from the China NB, in which our comment responses are not answered but simply lead to repetition of these comments</a:t>
            </a:r>
            <a:endParaRPr lang="en-AU" dirty="0"/>
          </a:p>
          <a:p>
            <a:pPr lvl="1"/>
            <a:r>
              <a:rPr lang="en-GB" dirty="0" smtClean="0"/>
              <a:t>It was noted that we aren’t </a:t>
            </a:r>
            <a:r>
              <a:rPr lang="en-GB" dirty="0"/>
              <a:t>trying to change the China NB’s position, but we do not want those comments to have a negative effect on the reputation of IEEE 802 standards and their internationally ratified </a:t>
            </a:r>
            <a:r>
              <a:rPr lang="en-GB" dirty="0" smtClean="0"/>
              <a:t>counterparts</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91</a:t>
            </a:fld>
            <a:endParaRPr lang="en-US"/>
          </a:p>
        </p:txBody>
      </p:sp>
    </p:spTree>
    <p:extLst>
      <p:ext uri="{BB962C8B-B14F-4D97-AF65-F5344CB8AC3E}">
        <p14:creationId xmlns:p14="http://schemas.microsoft.com/office/powerpoint/2010/main" val="264142956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discussed the general issue of security comments from China NB in Nov 2016</a:t>
            </a:r>
            <a:endParaRPr lang="en-AU" dirty="0"/>
          </a:p>
        </p:txBody>
      </p:sp>
      <p:sp>
        <p:nvSpPr>
          <p:cNvPr id="3" name="Content Placeholder 2"/>
          <p:cNvSpPr>
            <a:spLocks noGrp="1"/>
          </p:cNvSpPr>
          <p:nvPr>
            <p:ph idx="1"/>
          </p:nvPr>
        </p:nvSpPr>
        <p:spPr/>
        <p:txBody>
          <a:bodyPr/>
          <a:lstStyle/>
          <a:p>
            <a:pPr lvl="1"/>
            <a:r>
              <a:rPr lang="en-AU" dirty="0" smtClean="0"/>
              <a:t>Some possibilities discussed included:</a:t>
            </a:r>
          </a:p>
          <a:p>
            <a:pPr lvl="2"/>
            <a:r>
              <a:rPr lang="en-AU" dirty="0" smtClean="0"/>
              <a:t>Do nothing</a:t>
            </a:r>
          </a:p>
          <a:p>
            <a:pPr lvl="3"/>
            <a:r>
              <a:rPr lang="en-AU" dirty="0" smtClean="0"/>
              <a:t>Leaves us with status quo</a:t>
            </a:r>
          </a:p>
          <a:p>
            <a:pPr lvl="2"/>
            <a:r>
              <a:rPr lang="en-AU" dirty="0" smtClean="0"/>
              <a:t>Reach out to China NB offering them an opportunity to articulate their concerns at an IEEE 802 meeting</a:t>
            </a:r>
          </a:p>
          <a:p>
            <a:pPr lvl="3"/>
            <a:r>
              <a:rPr lang="en-AU" dirty="0" smtClean="0"/>
              <a:t>Unlikely to accept, but one never knows</a:t>
            </a:r>
          </a:p>
          <a:p>
            <a:pPr lvl="3"/>
            <a:r>
              <a:rPr lang="en-AU" dirty="0" smtClean="0"/>
              <a:t>Does not assist reputational damage</a:t>
            </a:r>
          </a:p>
          <a:p>
            <a:pPr lvl="2"/>
            <a:r>
              <a:rPr lang="en-AU" dirty="0" smtClean="0"/>
              <a:t>Write to the SC6</a:t>
            </a:r>
          </a:p>
          <a:p>
            <a:pPr lvl="3"/>
            <a:r>
              <a:rPr lang="en-AU" dirty="0" smtClean="0"/>
              <a:t>Could </a:t>
            </a:r>
            <a:r>
              <a:rPr lang="en-AU" dirty="0"/>
              <a:t>offer China NB </a:t>
            </a:r>
            <a:r>
              <a:rPr lang="en-AU" dirty="0" smtClean="0"/>
              <a:t>an </a:t>
            </a:r>
            <a:r>
              <a:rPr lang="en-AU" dirty="0"/>
              <a:t>opportunity to articulate their concerns at an IEEE 802 </a:t>
            </a:r>
            <a:r>
              <a:rPr lang="en-AU" dirty="0" smtClean="0"/>
              <a:t>meeting</a:t>
            </a:r>
          </a:p>
          <a:p>
            <a:pPr lvl="3"/>
            <a:r>
              <a:rPr lang="en-AU" dirty="0" smtClean="0"/>
              <a:t>Unlikely </a:t>
            </a:r>
            <a:r>
              <a:rPr lang="en-AU" dirty="0"/>
              <a:t>to </a:t>
            </a:r>
            <a:r>
              <a:rPr lang="en-AU" dirty="0" smtClean="0"/>
              <a:t>do much (can they do anything?) …</a:t>
            </a:r>
          </a:p>
          <a:p>
            <a:pPr lvl="3"/>
            <a:r>
              <a:rPr lang="en-AU" dirty="0" smtClean="0"/>
              <a:t>… but is probably the best bet</a:t>
            </a:r>
            <a:endParaRPr lang="en-AU" dirty="0"/>
          </a:p>
          <a:p>
            <a:pPr lvl="3"/>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251237591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discussed the increasing PSDO abstain trend in Nov 2016</a:t>
            </a:r>
            <a:endParaRPr lang="en-AU" dirty="0"/>
          </a:p>
        </p:txBody>
      </p:sp>
      <p:sp>
        <p:nvSpPr>
          <p:cNvPr id="3" name="Content Placeholder 2"/>
          <p:cNvSpPr>
            <a:spLocks noGrp="1"/>
          </p:cNvSpPr>
          <p:nvPr>
            <p:ph idx="1"/>
          </p:nvPr>
        </p:nvSpPr>
        <p:spPr/>
        <p:txBody>
          <a:bodyPr/>
          <a:lstStyle/>
          <a:p>
            <a:pPr lvl="1"/>
            <a:r>
              <a:rPr lang="en-AU" dirty="0" smtClean="0"/>
              <a:t>In the 60 day ballot on IEEE 802.3bw there were many abstains</a:t>
            </a:r>
          </a:p>
          <a:p>
            <a:pPr lvl="2"/>
            <a:r>
              <a:rPr lang="en-AU" dirty="0" smtClean="0"/>
              <a:t>Yes: Canada</a:t>
            </a:r>
            <a:r>
              <a:rPr lang="en-AU" dirty="0"/>
              <a:t>, Japan, Korea, Spain, UK, </a:t>
            </a:r>
            <a:r>
              <a:rPr lang="en-AU" dirty="0" smtClean="0"/>
              <a:t>US</a:t>
            </a:r>
          </a:p>
          <a:p>
            <a:pPr lvl="2"/>
            <a:r>
              <a:rPr lang="en-AU" dirty="0" smtClean="0"/>
              <a:t>Abstain:  Russia, Austria</a:t>
            </a:r>
            <a:r>
              <a:rPr lang="en-AU" dirty="0"/>
              <a:t>, Belgium, Czech Republic, Finland, Germany, Greece, Kazakhstan, Netherlands, Switzerland, </a:t>
            </a:r>
            <a:r>
              <a:rPr lang="en-AU" dirty="0" smtClean="0"/>
              <a:t>Tunisia</a:t>
            </a:r>
          </a:p>
          <a:p>
            <a:pPr lvl="2"/>
            <a:r>
              <a:rPr lang="en-AU" dirty="0" smtClean="0"/>
              <a:t>No: China</a:t>
            </a:r>
          </a:p>
          <a:p>
            <a:pPr lvl="1"/>
            <a:r>
              <a:rPr lang="en-AU" dirty="0" smtClean="0"/>
              <a:t>There is a trend towards abstain in many PSDO ballots</a:t>
            </a:r>
          </a:p>
          <a:p>
            <a:pPr lvl="2"/>
            <a:r>
              <a:rPr lang="en-AU" dirty="0"/>
              <a:t>D</a:t>
            </a:r>
            <a:r>
              <a:rPr lang="en-AU" dirty="0" smtClean="0"/>
              <a:t>on’t care?</a:t>
            </a:r>
          </a:p>
          <a:p>
            <a:pPr lvl="2"/>
            <a:r>
              <a:rPr lang="en-AU" dirty="0"/>
              <a:t>D</a:t>
            </a:r>
            <a:r>
              <a:rPr lang="en-AU" dirty="0" smtClean="0"/>
              <a:t>on’t know?</a:t>
            </a:r>
          </a:p>
          <a:p>
            <a:pPr lvl="2"/>
            <a:r>
              <a:rPr lang="en-AU" dirty="0"/>
              <a:t>S</a:t>
            </a:r>
            <a:r>
              <a:rPr lang="en-AU" dirty="0" smtClean="0"/>
              <a:t>omething else?</a:t>
            </a:r>
          </a:p>
          <a:p>
            <a:pPr lvl="1"/>
            <a:r>
              <a:rPr lang="en-AU" dirty="0" smtClean="0"/>
              <a:t>This is a potential problem because it suggests a lack of interest in the standards or importance of the standards</a:t>
            </a:r>
          </a:p>
          <a:p>
            <a:pPr lvl="1"/>
            <a:r>
              <a:rPr lang="en-AU" dirty="0" smtClean="0"/>
              <a:t>Do we want to reach out to the abstaining NBs?</a:t>
            </a:r>
          </a:p>
          <a:p>
            <a:pPr lvl="2"/>
            <a:r>
              <a:rPr lang="en-AU" dirty="0" smtClean="0"/>
              <a:t>What would we say? Maybe explain why non-abstain is important</a:t>
            </a:r>
          </a:p>
          <a:p>
            <a:pPr lvl="2"/>
            <a:r>
              <a:rPr lang="en-AU" dirty="0" smtClean="0"/>
              <a:t>Who has contacts?</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200858666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In the last two years there has been an increase in the proportion of abstains in 60 day ballots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94</a:t>
            </a:fld>
            <a:endParaRPr lang="en-US"/>
          </a:p>
        </p:txBody>
      </p:sp>
      <p:graphicFrame>
        <p:nvGraphicFramePr>
          <p:cNvPr id="10" name="Chart 9"/>
          <p:cNvGraphicFramePr>
            <a:graphicFrameLocks/>
          </p:cNvGraphicFramePr>
          <p:nvPr>
            <p:extLst>
              <p:ext uri="{D42A27DB-BD31-4B8C-83A1-F6EECF244321}">
                <p14:modId xmlns:p14="http://schemas.microsoft.com/office/powerpoint/2010/main" val="761409743"/>
              </p:ext>
            </p:extLst>
          </p:nvPr>
        </p:nvGraphicFramePr>
        <p:xfrm>
          <a:off x="609600" y="2057400"/>
          <a:ext cx="8001000" cy="4176712"/>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p:cNvSpPr/>
          <p:nvPr/>
        </p:nvSpPr>
        <p:spPr bwMode="auto">
          <a:xfrm>
            <a:off x="1600200" y="1752600"/>
            <a:ext cx="2590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Sept 2014</a:t>
            </a:r>
          </a:p>
        </p:txBody>
      </p:sp>
      <p:cxnSp>
        <p:nvCxnSpPr>
          <p:cNvPr id="15" name="Straight Arrow Connector 14"/>
          <p:cNvCxnSpPr>
            <a:stCxn id="11" idx="1"/>
          </p:cNvCxnSpPr>
          <p:nvPr/>
        </p:nvCxnSpPr>
        <p:spPr bwMode="auto">
          <a:xfrm flipH="1">
            <a:off x="1295400" y="1905000"/>
            <a:ext cx="304800" cy="3048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7" name="Rectangle 16"/>
          <p:cNvSpPr/>
          <p:nvPr/>
        </p:nvSpPr>
        <p:spPr bwMode="auto">
          <a:xfrm>
            <a:off x="4572000" y="1752600"/>
            <a:ext cx="2590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Nov 2016</a:t>
            </a:r>
          </a:p>
        </p:txBody>
      </p:sp>
      <p:cxnSp>
        <p:nvCxnSpPr>
          <p:cNvPr id="18" name="Straight Arrow Connector 17"/>
          <p:cNvCxnSpPr>
            <a:stCxn id="17" idx="3"/>
          </p:cNvCxnSpPr>
          <p:nvPr/>
        </p:nvCxnSpPr>
        <p:spPr bwMode="auto">
          <a:xfrm>
            <a:off x="7162800" y="1905000"/>
            <a:ext cx="457200" cy="3048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2" name="Rectangle 21"/>
          <p:cNvSpPr/>
          <p:nvPr/>
        </p:nvSpPr>
        <p:spPr bwMode="auto">
          <a:xfrm>
            <a:off x="3276600" y="1752600"/>
            <a:ext cx="2590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 not linear</a:t>
            </a:r>
            <a:r>
              <a:rPr kumimoji="0" lang="en-AU" sz="1600" b="0" i="0" u="none" strike="noStrike" cap="none" normalizeH="0" dirty="0" smtClean="0">
                <a:ln>
                  <a:noFill/>
                </a:ln>
                <a:solidFill>
                  <a:schemeClr val="tx1"/>
                </a:solidFill>
                <a:effectLst/>
                <a:latin typeface="+mj-lt"/>
              </a:rPr>
              <a:t> with time …</a:t>
            </a:r>
            <a:endParaRPr kumimoji="0" lang="en-AU" sz="16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262409987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IEEE-SA staff are recommending that no letter be sent to SC6 or JTC1 NBs</a:t>
            </a:r>
            <a:endParaRPr lang="en-AU" dirty="0"/>
          </a:p>
        </p:txBody>
      </p:sp>
      <p:sp>
        <p:nvSpPr>
          <p:cNvPr id="3" name="Content Placeholder 2"/>
          <p:cNvSpPr>
            <a:spLocks noGrp="1"/>
          </p:cNvSpPr>
          <p:nvPr>
            <p:ph idx="1"/>
          </p:nvPr>
        </p:nvSpPr>
        <p:spPr/>
        <p:txBody>
          <a:bodyPr/>
          <a:lstStyle/>
          <a:p>
            <a:pPr lvl="1"/>
            <a:r>
              <a:rPr lang="en-AU" dirty="0" smtClean="0"/>
              <a:t>Jodi </a:t>
            </a:r>
            <a:r>
              <a:rPr lang="en-AU" dirty="0" err="1" smtClean="0"/>
              <a:t>Haasz</a:t>
            </a:r>
            <a:r>
              <a:rPr lang="en-AU" dirty="0" smtClean="0"/>
              <a:t> (IEEE-SA staff) suggested that we not send any letters to abstaining NBs</a:t>
            </a:r>
          </a:p>
          <a:p>
            <a:pPr lvl="2"/>
            <a:r>
              <a:rPr lang="en-AU" i="1" dirty="0"/>
              <a:t>V</a:t>
            </a:r>
            <a:r>
              <a:rPr lang="en-AU" i="1" dirty="0" smtClean="0"/>
              <a:t>oting </a:t>
            </a:r>
            <a:r>
              <a:rPr lang="en-AU" i="1" dirty="0"/>
              <a:t>at the FDIS level now takes place at the </a:t>
            </a:r>
            <a:r>
              <a:rPr lang="en-AU" i="1" dirty="0" smtClean="0"/>
              <a:t>SC </a:t>
            </a:r>
            <a:r>
              <a:rPr lang="en-AU" i="1" dirty="0"/>
              <a:t>level (and no longer at the </a:t>
            </a:r>
            <a:r>
              <a:rPr lang="en-AU" i="1" dirty="0" smtClean="0"/>
              <a:t>JTC1 level)</a:t>
            </a:r>
          </a:p>
          <a:p>
            <a:pPr lvl="2"/>
            <a:r>
              <a:rPr lang="en-AU" i="1" dirty="0" smtClean="0"/>
              <a:t>I </a:t>
            </a:r>
            <a:r>
              <a:rPr lang="en-AU" i="1" dirty="0"/>
              <a:t>highly recommend that we not send a letter to the national bodies that have abstained as many may not have an interest (or the technical expertise) to participate in JTC 1/SC 6</a:t>
            </a:r>
            <a:r>
              <a:rPr lang="en-AU" i="1" dirty="0" smtClean="0"/>
              <a:t>.</a:t>
            </a:r>
          </a:p>
          <a:p>
            <a:pPr lvl="2"/>
            <a:r>
              <a:rPr lang="en-AU" i="1" dirty="0" smtClean="0"/>
              <a:t>All </a:t>
            </a:r>
            <a:r>
              <a:rPr lang="en-AU" i="1" dirty="0"/>
              <a:t>national bodies may not have access in all technical areas of a Technical Committee (it happens all the time in organizations, no matter the membership </a:t>
            </a:r>
            <a:r>
              <a:rPr lang="en-AU" i="1" dirty="0" smtClean="0"/>
              <a:t>constitution) </a:t>
            </a:r>
            <a:r>
              <a:rPr lang="en-AU" i="1" dirty="0"/>
              <a:t>and abstain on all votes in certain subjects</a:t>
            </a:r>
            <a:r>
              <a:rPr lang="en-AU" i="1" dirty="0" smtClean="0"/>
              <a:t>.</a:t>
            </a:r>
          </a:p>
          <a:p>
            <a:pPr lvl="1"/>
            <a:r>
              <a:rPr lang="en-AU" dirty="0" smtClean="0"/>
              <a:t>Jodi also noted that the abstain rates in SC6 FDIS ballots has been consistent between IEEE 802 standards and other IEEE standards</a:t>
            </a:r>
          </a:p>
          <a:p>
            <a:pPr lvl="1"/>
            <a:r>
              <a:rPr lang="en-AU" dirty="0" smtClean="0"/>
              <a:t>Of course, not reaching out to NBs does not solve the problem of the increasing abstain rate</a:t>
            </a:r>
            <a:endParaRPr lang="en-AU" dirty="0"/>
          </a:p>
          <a:p>
            <a:pPr lvl="2"/>
            <a:endParaRPr lang="en-AU" i="1" dirty="0" smtClean="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269376228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draft letter has been written as a result of the abstain trend to offer assistance to NBs</a:t>
            </a:r>
            <a:endParaRPr lang="en-AU" dirty="0"/>
          </a:p>
        </p:txBody>
      </p:sp>
      <p:sp>
        <p:nvSpPr>
          <p:cNvPr id="3" name="Content Placeholder 2"/>
          <p:cNvSpPr>
            <a:spLocks noGrp="1"/>
          </p:cNvSpPr>
          <p:nvPr>
            <p:ph idx="1"/>
          </p:nvPr>
        </p:nvSpPr>
        <p:spPr/>
        <p:txBody>
          <a:bodyPr/>
          <a:lstStyle/>
          <a:p>
            <a:r>
              <a:rPr lang="en-AU" dirty="0" smtClean="0"/>
              <a:t>Draft e-mail for transmission to SC6 NBs</a:t>
            </a:r>
          </a:p>
          <a:p>
            <a:pPr lvl="1"/>
            <a:r>
              <a:rPr lang="en-AU" i="1" dirty="0" smtClean="0"/>
              <a:t>Dear &lt;NB rep&gt;</a:t>
            </a:r>
          </a:p>
          <a:p>
            <a:pPr lvl="1"/>
            <a:r>
              <a:rPr lang="en-AU" i="1" dirty="0" smtClean="0"/>
              <a:t>In 2012, IEEE 802 and ISO/IEC JTC1/SC6 agreed on a number of procedures to implement the PSDO agreement between IEEE-SA and ISO. The procedures were designed to ensure that SC6 National Bodies were properly informed about various standards and amendments that IEEE 802 intended submitting for ratification as ISO/IEC/IEEE international standards, and that </a:t>
            </a:r>
            <a:r>
              <a:rPr lang="en-AU" i="1" dirty="0"/>
              <a:t>SC6 National Bodies </a:t>
            </a:r>
            <a:r>
              <a:rPr lang="en-AU" i="1" dirty="0" smtClean="0"/>
              <a:t>had an opportunity to provide comments on these documents to IEEE 802 before they are formally submitted and as pass through the PSDO process. IEEE 802 highly values all comments received from SC6 National Bodies and has undertaken to address them as soon as possible.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140096691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draft letter has been written as a result of the abstain trend to offer assistance to NBs</a:t>
            </a:r>
          </a:p>
        </p:txBody>
      </p:sp>
      <p:sp>
        <p:nvSpPr>
          <p:cNvPr id="3" name="Content Placeholder 2"/>
          <p:cNvSpPr>
            <a:spLocks noGrp="1"/>
          </p:cNvSpPr>
          <p:nvPr>
            <p:ph idx="1"/>
          </p:nvPr>
        </p:nvSpPr>
        <p:spPr/>
        <p:txBody>
          <a:bodyPr/>
          <a:lstStyle/>
          <a:p>
            <a:r>
              <a:rPr lang="en-AU" dirty="0" smtClean="0"/>
              <a:t>Draft e-mail for transmission to SC6 NBs (2/3)</a:t>
            </a:r>
          </a:p>
          <a:p>
            <a:pPr lvl="1"/>
            <a:r>
              <a:rPr lang="en-AU" i="1" dirty="0"/>
              <a:t>Since that time, about twenty two IEEE 802 standards and amendments have been ratified as ISO/IEC/IEEE international standards. </a:t>
            </a:r>
            <a:r>
              <a:rPr lang="en-AU" i="1" dirty="0" smtClean="0"/>
              <a:t>There </a:t>
            </a:r>
            <a:r>
              <a:rPr lang="en-AU" i="1" dirty="0"/>
              <a:t>are a large number of additional IEEE 802 submissions currently being processed using these procedures under the PSDO agreement</a:t>
            </a:r>
            <a:r>
              <a:rPr lang="en-AU" i="1" dirty="0" smtClean="0"/>
              <a:t>. IEEE 802 is delighted that the partnership with ISO/IEC JTC1/SC6 has proven to be so successful</a:t>
            </a:r>
            <a:endParaRPr lang="en-AU" i="1" dirty="0"/>
          </a:p>
          <a:p>
            <a:pPr lvl="1"/>
            <a:r>
              <a:rPr lang="en-AU" i="1" dirty="0" smtClean="0"/>
              <a:t>However, in recent times, IEEE 802 has noticed an increasing number of National Bodies are abstaining during the 60-day ballot and the FDIS ballot that are defined by the PSDO process. IEEE 802 would like to ensure that this trend is does not indicate any problem with the process.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14042965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A draft letter has been written as a result of the abstain trend to offer assistance to NBs</a:t>
            </a:r>
          </a:p>
        </p:txBody>
      </p:sp>
      <p:sp>
        <p:nvSpPr>
          <p:cNvPr id="3" name="Content Placeholder 2"/>
          <p:cNvSpPr>
            <a:spLocks noGrp="1"/>
          </p:cNvSpPr>
          <p:nvPr>
            <p:ph idx="1"/>
          </p:nvPr>
        </p:nvSpPr>
        <p:spPr/>
        <p:txBody>
          <a:bodyPr/>
          <a:lstStyle/>
          <a:p>
            <a:r>
              <a:rPr lang="en-AU" dirty="0" smtClean="0"/>
              <a:t>Draft e-mail for transmission to SC6 and JTC1 NBs (3/3)</a:t>
            </a:r>
          </a:p>
          <a:p>
            <a:pPr lvl="1"/>
            <a:r>
              <a:rPr lang="en-AU" i="1" dirty="0"/>
              <a:t>One possibility for this trend that the these National Bodies do not feel they need to undertake a detailed review of the submissions because they accept IEEE 802 standards have already been reviewed completely and appropriately by relevant stakeholders within IEEE-SA. IEEE 802 is delighted it has the confidence of any National Bodies in this situation. </a:t>
            </a:r>
          </a:p>
          <a:p>
            <a:pPr lvl="1"/>
            <a:r>
              <a:rPr lang="en-AU" i="1" dirty="0" smtClean="0"/>
              <a:t>A second possibility is that the IEEE 802 submissions require very long and detailed technical evaluations for which there is insufficient time for National Body experts to complete. In this case, IEEE 802 would like to emphasise the value it places on any review by National Bodies by offering to provide whatever assistance is required by </a:t>
            </a:r>
            <a:r>
              <a:rPr lang="en-AU" i="1" dirty="0"/>
              <a:t>N</a:t>
            </a:r>
            <a:r>
              <a:rPr lang="en-AU" i="1" dirty="0" smtClean="0"/>
              <a:t>ational Bodies to complete any technical evaluations. In particular, IEEE 802 is willing to answer questions about standards and amendments both before and during the execution of the formal PSDO process.</a:t>
            </a:r>
            <a:endParaRPr lang="en-AU" i="1" dirty="0"/>
          </a:p>
          <a:p>
            <a:pPr lvl="1"/>
            <a:r>
              <a:rPr lang="en-AU" i="1"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98</a:t>
            </a:fld>
            <a:endParaRPr lang="en-US"/>
          </a:p>
        </p:txBody>
      </p:sp>
    </p:spTree>
    <p:extLst>
      <p:ext uri="{BB962C8B-B14F-4D97-AF65-F5344CB8AC3E}">
        <p14:creationId xmlns:p14="http://schemas.microsoft.com/office/powerpoint/2010/main" val="81366299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A draft letter has been written as a result of the abstain trend to offer assistance to NBs</a:t>
            </a:r>
          </a:p>
        </p:txBody>
      </p:sp>
      <p:sp>
        <p:nvSpPr>
          <p:cNvPr id="8" name="Content Placeholder 7"/>
          <p:cNvSpPr>
            <a:spLocks noGrp="1"/>
          </p:cNvSpPr>
          <p:nvPr>
            <p:ph idx="1"/>
          </p:nvPr>
        </p:nvSpPr>
        <p:spPr/>
        <p:txBody>
          <a:bodyPr/>
          <a:lstStyle/>
          <a:p>
            <a:r>
              <a:rPr lang="en-AU" dirty="0"/>
              <a:t>Draft e-mail for transmission to SC6 and JTC1 NBs (3/3)</a:t>
            </a:r>
          </a:p>
          <a:p>
            <a:pPr lvl="1"/>
            <a:r>
              <a:rPr lang="en-AU" i="1" dirty="0" smtClean="0"/>
              <a:t>A final possibility is that National Bodies are abstaining unless there  is an issue on which they want to comment. This appeared to be the situation for at least one recent ballot. In this case, IEEE 802 believe the process is working in an unexpected but reasonable way.</a:t>
            </a:r>
          </a:p>
          <a:p>
            <a:pPr lvl="1"/>
            <a:r>
              <a:rPr lang="en-AU" i="1" dirty="0" smtClean="0"/>
              <a:t>IEEE 802 is writing to the &lt;xyz&gt; National Body&gt; to thank you for you participation in  the PSDO process in ISO/IEC JTC1/SC6 and to offer any assistance you require in evaluating the IEEE 802 standards submitted to the process. Finally, IEEE 802 would like to ask you for any suggestions you might have to improve the execution of the PSDO process in the context of ratification of IEEE 802 standards and amendments</a:t>
            </a:r>
            <a:endParaRPr lang="en-AU" i="1"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99</a:t>
            </a:fld>
            <a:endParaRPr lang="en-US"/>
          </a:p>
        </p:txBody>
      </p:sp>
    </p:spTree>
    <p:extLst>
      <p:ext uri="{BB962C8B-B14F-4D97-AF65-F5344CB8AC3E}">
        <p14:creationId xmlns:p14="http://schemas.microsoft.com/office/powerpoint/2010/main" val="4268860667"/>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12083</Words>
  <Application>Microsoft Office PowerPoint</Application>
  <PresentationFormat>On-screen Show (4:3)</PresentationFormat>
  <Paragraphs>1763</Paragraphs>
  <Slides>139</Slides>
  <Notes>12</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139</vt:i4>
      </vt:variant>
    </vt:vector>
  </HeadingPairs>
  <TitlesOfParts>
    <vt:vector size="143" baseType="lpstr">
      <vt:lpstr>802-11-Submission</vt:lpstr>
      <vt:lpstr>Acrobat Document</vt:lpstr>
      <vt:lpstr>Presentation</vt:lpstr>
      <vt:lpstr>Packager Shell Object</vt:lpstr>
      <vt:lpstr>IEEE 802 JTC1 Standing Committee Jan 2017 agenda</vt:lpstr>
      <vt:lpstr>This document will be used to run the IEEE 802 JTC1 SC meetings in Atlanta in Jan 2016</vt:lpstr>
      <vt:lpstr>The SC will review the official IEEE-SA patent material for pre-PAR groups</vt:lpstr>
      <vt:lpstr>The SC will review the official IEEE-SA patent material for pre-PAR groups</vt:lpstr>
      <vt:lpstr>Links are available to a variety of other useful resources</vt:lpstr>
      <vt:lpstr>The IEEE 802 JTC1 SC will operate using accepted principles of meeting etiquette</vt:lpstr>
      <vt:lpstr>The SC will review the new “Participation in IEEE 802 Meetings” slide</vt:lpstr>
      <vt:lpstr>The IEEE 802 JTC1 SC has one slot at the Jan interim meeting in Atlanta</vt:lpstr>
      <vt:lpstr>The IEEE 802 JTC1 SC regular meeting has a high level list of agenda items to be considered</vt:lpstr>
      <vt:lpstr>The IEEE 802 JTC1 SC will consider approving its agenda for its Atlanta meeting</vt:lpstr>
      <vt:lpstr>The IEEE 802 JTC1 SC will consider approval of the minutes of its Warsaw meeting</vt:lpstr>
      <vt:lpstr>The goals of the IEEE 802 JTC1 SC were reaffirmed by the IEEE 802 EC in March 2014</vt:lpstr>
      <vt:lpstr>The IEEE 802 WGs continue to liaise drafts to SC6 for their information</vt:lpstr>
      <vt:lpstr>In late 2016 a process was agreed between IEEE-SA and ISO staff on how to handle corrigenda</vt:lpstr>
      <vt:lpstr>IEEE 802 continues to notify SC6 of various new projects</vt:lpstr>
      <vt:lpstr>The new Central Desktop area for the “Adoption of IEEE 802 standards by ISO/IEC JTC1” is operational</vt:lpstr>
      <vt:lpstr>IEEE 802 has pushed 22 standards completely through the PSDO ratification process</vt:lpstr>
      <vt:lpstr>IEEE 802 has pushed 22 standards completely through the PSDO ratification process</vt:lpstr>
      <vt:lpstr>IEEE 802.1 has thirteen standards in the pipeline for ratification under the PSDO</vt:lpstr>
      <vt:lpstr>IEEE 802.1Qbv-2015 FDIS ballot closes on 18 April 2017</vt:lpstr>
      <vt:lpstr>IEEE 802.1AB-2016 FDIS ballot closes on 11 April 2017</vt:lpstr>
      <vt:lpstr>IEEE 802.1Qca-2015 FDIS ballot closes on 18 April 2017</vt:lpstr>
      <vt:lpstr>IEEE 802.1Qbu 60 day ballot closes on 7 Feb 2017</vt:lpstr>
      <vt:lpstr>IEEE 802.1Qbz 60 day ballot closes on 7 Feb 2016</vt:lpstr>
      <vt:lpstr>IEEE 802.1AC-Rev will be submitted to 60 day ballot after RevCom approval</vt:lpstr>
      <vt:lpstr>IEEE 802.1Qcd-2015 FDIS ballot closes 18 Apr 17</vt:lpstr>
      <vt:lpstr>IEEE 802d will be submitted to PSDO</vt:lpstr>
      <vt:lpstr>IEEE 802.1AEcg will be submitted to PSDO</vt:lpstr>
      <vt:lpstr>IEEE 802.1CB will be submitted to PSDO</vt:lpstr>
      <vt:lpstr>IEEE 802.1Qci will be submitted to PSDO</vt:lpstr>
      <vt:lpstr>IEEE 802.1Qch will be submitted to PSDO</vt:lpstr>
      <vt:lpstr>IEEE 802.1Q-2014/Cor 1-2015 special 90 day FDIS closes on 16 March 2017</vt:lpstr>
      <vt:lpstr>IEEE 802.3 has ten standards in the pipeline for ratification under the PSDO</vt:lpstr>
      <vt:lpstr>IEEE 802.3-2015 FDIS ballot closes on 24 Feb 2017</vt:lpstr>
      <vt:lpstr>IEEE 802.3bw is waiting for start of FDIS ballot</vt:lpstr>
      <vt:lpstr>IEEE 802.3bp 60 day pre-ballot passed with comments to be resolved</vt:lpstr>
      <vt:lpstr>The China NB provided a comments during the 60 ballot on IEEE 802.3bp </vt:lpstr>
      <vt:lpstr>The China NB provided a comments during the 60 ballot on IEEE 802.3bp </vt:lpstr>
      <vt:lpstr>The SC needs to determine a response to China NB comments on IEEE 802.3bp </vt:lpstr>
      <vt:lpstr>The China NB provided a comments during the 60 ballot on IEEE 802.3bp </vt:lpstr>
      <vt:lpstr>The China NB provided a comments during the 60 ballot on IEEE 802.3bp </vt:lpstr>
      <vt:lpstr>The SC needs to determine a response to China NB comments on IEEE 802.3bp </vt:lpstr>
      <vt:lpstr>IEEE 802.3bn was liaised for information in Feb 2016</vt:lpstr>
      <vt:lpstr>IEEE 802.3bq 60 day pre-ballot passed with comments to be resolved</vt:lpstr>
      <vt:lpstr>The China NB provided a comments during the 60 ballot on IEEE 802.3bq </vt:lpstr>
      <vt:lpstr>The China NB provided a comments during the 60 ballot on IEEE 802.3bq</vt:lpstr>
      <vt:lpstr>The SC needs to determine a response to China NB comments on IEEE 802.3bq </vt:lpstr>
      <vt:lpstr>The China NB provided a comments during the 60 ballot on IEEE 802.3bq </vt:lpstr>
      <vt:lpstr>The China NB provided a comments during the 60 ballot on IEEE 802.3bq </vt:lpstr>
      <vt:lpstr>The SC needs to determine a response to China NB comments on IEEE 802.3bq </vt:lpstr>
      <vt:lpstr>IEEE 802.3br 60 day pre-ballot closes on 16 Feb 2017</vt:lpstr>
      <vt:lpstr>IEEE 802.3by 60 day pre-ballot passed with comments to be resolved</vt:lpstr>
      <vt:lpstr>The China NB provided a comments during the 60 ballot on IEEE 802.3by </vt:lpstr>
      <vt:lpstr>The China NB provided a comments during the 60 ballot on IEEE 802.3by </vt:lpstr>
      <vt:lpstr>The SC needs to determine a response to China NB comments on IEEE 802.3by </vt:lpstr>
      <vt:lpstr>The China NB provided a comments during the 60 ballot on IEEE 802.3by </vt:lpstr>
      <vt:lpstr>The China NB provided a comments during the 60 ballot on IEEE 802.3by </vt:lpstr>
      <vt:lpstr>The SC needs to determine a response to China NB comments on IEEE 802.3by </vt:lpstr>
      <vt:lpstr>IEEE 802.3bv has been liaised</vt:lpstr>
      <vt:lpstr>IEEE 802.3bu has been liaised</vt:lpstr>
      <vt:lpstr>IEEE 802.3bz 60 day pre-ballot closes on 16 Feb 2017</vt:lpstr>
      <vt:lpstr>IEEE 802.11 has ten standards in the pipeline for ratification under the PSDO</vt:lpstr>
      <vt:lpstr>IEEE 802.11mc will be submitted to 60 day ballot in early 2017</vt:lpstr>
      <vt:lpstr>IEEE 802.11ah will be submitted to 60 day ballot in early 2017</vt:lpstr>
      <vt:lpstr>IEEE 802.11ai will be submitted to 60 day ballot in early 2017</vt:lpstr>
      <vt:lpstr>Approval of submitting 802.11/11ah/11ai will be considered by the IEEE 802.11 WG on Wednesday</vt:lpstr>
      <vt:lpstr>IEEE 802.11aj will be liaised when appropriate</vt:lpstr>
      <vt:lpstr>IEEE 802.11ak will be liaised when appropriate</vt:lpstr>
      <vt:lpstr>IEEE 802.11aq will be liaised when appropriate</vt:lpstr>
      <vt:lpstr>IEEE 802.11ax will be liaised when appropriate</vt:lpstr>
      <vt:lpstr>IEEE 802.11ay will be liaised when appropriate</vt:lpstr>
      <vt:lpstr>IEEE 802.11az will be liaised when appropriate</vt:lpstr>
      <vt:lpstr>IEEE 802.11ba will be liaised when appropriate</vt:lpstr>
      <vt:lpstr>IEEE 802.15 has three standards in the pipeline for ratification under the PSDO</vt:lpstr>
      <vt:lpstr>IEEE 802.15.3-2016 passed 60 day pre-ballot on 23 Oct 2016</vt:lpstr>
      <vt:lpstr>IEEE 802.15.4-2015 was sent for information in Dec 2016</vt:lpstr>
      <vt:lpstr>IEEE 802.15.6 passed 60 ballot in Nov 2016 but there are some serious comments to resolve</vt:lpstr>
      <vt:lpstr>The UK NB provided a comments during the 60 ballot on IEEE 802.15.6</vt:lpstr>
      <vt:lpstr>The SC needs to determine a response to UK NB comments on IEEE 802.15.6 </vt:lpstr>
      <vt:lpstr>The Germany NB provided a comments during the 60 ballot on IEEE 802.15.6</vt:lpstr>
      <vt:lpstr>The SC needs to determine a response to Germany NB comments on IEEE 802.15.6 </vt:lpstr>
      <vt:lpstr>The Japan NB provided a comments during the 60 ballot on IEEE 802.15.6</vt:lpstr>
      <vt:lpstr>The Japan NB provided a comments during the 60 ballot on IEEE 802.15.6</vt:lpstr>
      <vt:lpstr>The SC needs to determine a response to Japan NB comments on IEEE 802.15.6 </vt:lpstr>
      <vt:lpstr>IEEE 802.21 has two standards in the pipeline for ratification under the PSDO</vt:lpstr>
      <vt:lpstr>IEEE 802.21-rev was liaised for information in Nov 2016</vt:lpstr>
      <vt:lpstr>IEEE 802.21.1 was liaised for information in Nov 2016</vt:lpstr>
      <vt:lpstr>IEEE 802.22 has two standards in the pipeline for ratification under the PSDO</vt:lpstr>
      <vt:lpstr>IEEE 802.22a is waiting for FDIS ballot to start</vt:lpstr>
      <vt:lpstr>IEEE 802.22b is waiting for FDIS ballot to start</vt:lpstr>
      <vt:lpstr>The SC discussed the general issue of security comments from China NB in Nov 2016</vt:lpstr>
      <vt:lpstr>The SC discussed the general issue of security comments from China NB in Nov 2016</vt:lpstr>
      <vt:lpstr>The SC discussed the increasing PSDO abstain trend in Nov 2016</vt:lpstr>
      <vt:lpstr>In the last two years there has been an increase in the proportion of abstains in 60 day ballots</vt:lpstr>
      <vt:lpstr>IEEE-SA staff are recommending that no letter be sent to SC6 or JTC1 NBs</vt:lpstr>
      <vt:lpstr>A draft letter has been written as a result of the abstain trend to offer assistance to NBs</vt:lpstr>
      <vt:lpstr>A draft letter has been written as a result of the abstain trend to offer assistance to NBs</vt:lpstr>
      <vt:lpstr>A draft letter has been written as a result of the abstain trend to offer assistance to NBs</vt:lpstr>
      <vt:lpstr>A draft letter has been written as a result of the abstain trend to offer assistance to NBs</vt:lpstr>
      <vt:lpstr>The SC will consider the next steps for the letter to SC6 NB related to abstains</vt:lpstr>
      <vt:lpstr>The SC will discuss sending a letter to the China NB about security issues</vt:lpstr>
      <vt:lpstr>The next SC6 meeting is scheduled for February 2017  in Tunisia</vt:lpstr>
      <vt:lpstr>Do any IEEE 802 reps want to join the plenary via Webex?</vt:lpstr>
      <vt:lpstr>WG1 has a proposed agenda with not much of obvious interest to IEEE 802</vt:lpstr>
      <vt:lpstr>The Korea NB has revised the NWIP on PHY layer protocol of human body communication</vt:lpstr>
      <vt:lpstr>WG7 has a proposed agenda with not much of obvious interest to IEEE 802</vt:lpstr>
      <vt:lpstr>China Telecom et al have submitted a proposal for a protocol that distributes APs to among cloud ACs</vt:lpstr>
      <vt:lpstr>The SC will review the WG updates to SC6/WG1</vt:lpstr>
      <vt:lpstr>The SC agreed in July 2016 to send a liaison to SC6 in response to a liaison by SC6</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ratified as ISO/IEC/IEEE 8802-11:2012</vt:lpstr>
      <vt:lpstr>IEEE 802.1X-2010 has been ratified as ISO/IEC/IEEE 8802-1X:2013</vt:lpstr>
      <vt:lpstr>IEEE 802.1AE-2006 has been ratified as ISO/IEC/IEEE 8802-1AE:2013</vt:lpstr>
      <vt:lpstr>IEEE 802.1AB-2009 has been ratified as ISO/IEC/IEEE 8802-1AB:2014</vt:lpstr>
      <vt:lpstr>IEEE 802.1AR-2009 has been ratified as ISO/IEC/IEEE 8802-1AR:2014</vt:lpstr>
      <vt:lpstr>IEEE 802.1AS-2011 has been ratified as ISO/IEC 8802-1AS:2014</vt:lpstr>
      <vt:lpstr>IEEE 802.1BA-2011 FDIS passed on 17 Aug 2016 and no comments were received</vt:lpstr>
      <vt:lpstr>IEEE 802.1BR-2012 FDIS passed on 17 Aug 2016 and no comments were received</vt:lpstr>
      <vt:lpstr>IEEE 802.3-2012 has been ratified as ISO/IEC/IEEE 8802-3:2014</vt:lpstr>
      <vt:lpstr>IEEE 802.11ae-2012 has been ratified as ISO/IEC 8802-11:2012/Amd 1:2014</vt:lpstr>
      <vt:lpstr>IEEE 802.11aa-2012 has been ratified as ISO/IEC 8802-11:2012/Amd 2:2014</vt:lpstr>
      <vt:lpstr>IEEE 802.11ad-2012 has been ratified as ISO/IEC 8802-11:2012/Amd 3:2014</vt:lpstr>
      <vt:lpstr>IEEE 802.22 has been ratified as ISO/IEC 8802-22:2015</vt:lpstr>
      <vt:lpstr>IEEE 802.1AEbn-2011 has been ratified as ISO/IEC 8802-1AE:2015/Amd 1</vt:lpstr>
      <vt:lpstr>IEEE 802.1AEbw-2013 has been ratified as ISO/IEC 8802-1AE:2015/Amd 2</vt:lpstr>
      <vt:lpstr>IEEE 802.3.1-2013 has been published as “Definitions for Ethernet — Part 3-1”</vt:lpstr>
      <vt:lpstr>IEEE 802.11ac-2013 has been ratified as ISO/IEC/IEEE 8802-11:2015/Amd 4</vt:lpstr>
      <vt:lpstr>IEEE 802.11af-2013 has been ratified as 8802-11:2015/Amd 5</vt:lpstr>
      <vt:lpstr>IEEE 802.1AX-2014 FDIS ballot closes on 20 Nov 2015</vt:lpstr>
      <vt:lpstr>IEEE 802-2014 FDIS ballot passed on 2 Nov 2015 and comment response liaised in Jan 16 </vt:lpstr>
      <vt:lpstr>IEEE 802.1Xbx-2014 has been published as a ISO/IEC/IEEE standard </vt:lpstr>
      <vt:lpstr>IEEE 802.1Q-Rev-2014 has been published as a ISO/IEC/IEEE standard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2017-01-17T18:20:24Z</dcterms:modified>
</cp:coreProperties>
</file>