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326" r:id="rId5"/>
    <p:sldId id="328" r:id="rId6"/>
    <p:sldId id="339" r:id="rId7"/>
    <p:sldId id="340" r:id="rId8"/>
    <p:sldId id="341" r:id="rId9"/>
    <p:sldId id="358" r:id="rId10"/>
    <p:sldId id="342" r:id="rId11"/>
    <p:sldId id="334" r:id="rId12"/>
    <p:sldId id="305" r:id="rId13"/>
    <p:sldId id="311" r:id="rId14"/>
    <p:sldId id="356" r:id="rId15"/>
    <p:sldId id="314" r:id="rId16"/>
    <p:sldId id="302" r:id="rId17"/>
    <p:sldId id="337" r:id="rId18"/>
    <p:sldId id="355" r:id="rId19"/>
    <p:sldId id="338" r:id="rId20"/>
    <p:sldId id="280" r:id="rId21"/>
    <p:sldId id="281" r:id="rId22"/>
    <p:sldId id="351" r:id="rId23"/>
    <p:sldId id="353" r:id="rId24"/>
    <p:sldId id="354" r:id="rId25"/>
    <p:sldId id="320" r:id="rId26"/>
    <p:sldId id="323" r:id="rId27"/>
    <p:sldId id="357"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106" d="100"/>
          <a:sy n="106" d="100"/>
        </p:scale>
        <p:origin x="102" y="1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6A505D4C-48A9-44B6-B3A0-AA7254152748}"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802.11-16/1591r2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5/11-15-0355-04-0arc-mib-truthvalue-usage-patterns.docx" TargetMode="External"/><Relationship Id="rId7" Type="http://schemas.openxmlformats.org/officeDocument/2006/relationships/hyperlink" Target="https://mentor.ieee.org/802.11/dcn/16/11-16-0457-01-0arc-802-11ak-802-1ac-stas-aps-dses-and-convergence-function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7/11-17-0136-00-0arc-bridging-architecture-considerations.docx" TargetMode="External"/><Relationship Id="rId4" Type="http://schemas.openxmlformats.org/officeDocument/2006/relationships/hyperlink" Target="https://mentor.ieee.org/802.11/dcn/16/11-16-1436-01-0arc-yang-modelling-and-netconf-protocol-discussion.pptx" TargetMode="External"/><Relationship Id="rId9"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1594-00-0arc-arc-sc-meeting-minutes-november-2016.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1512-00-0arc-glk-802-1q-bridge.pptx" TargetMode="External"/><Relationship Id="rId2" Type="http://schemas.openxmlformats.org/officeDocument/2006/relationships/hyperlink" Target="https://mentor.ieee.org/802.11/dcn/17/11-17-0136-00-0arc-bridging-architecture-considerations.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5/11-15-1261-02-0arc-mulicast-performance-optimization-features-overview-for-ietf-nov-2015.ppt" TargetMode="External"/><Relationship Id="rId2" Type="http://schemas.openxmlformats.org/officeDocument/2006/relationships/hyperlink" Target="https://mentor.ieee.org/802.11/dcn/16/11-16-1315-01-0000-november-2016-liaison-to-ietf-report.pptx" TargetMode="External"/><Relationship Id="rId1" Type="http://schemas.openxmlformats.org/officeDocument/2006/relationships/slideLayout" Target="../slideLayouts/slideLayout2.xml"/><Relationship Id="rId6" Type="http://schemas.openxmlformats.org/officeDocument/2006/relationships/hyperlink" Target="https://mentor.ieee.org/802.11/dcn/16/11-16-0500-01-0000-ietf-95-wireless-tutorial-802-11-overview.pptx" TargetMode="External"/><Relationship Id="rId5" Type="http://schemas.openxmlformats.org/officeDocument/2006/relationships/hyperlink" Target="https://tools.ietf.org/html/draft-perkins-intarea-multicast-ieee802-01" TargetMode="External"/><Relationship Id="rId4" Type="http://schemas.openxmlformats.org/officeDocument/2006/relationships/hyperlink" Target="http://www.ieee802.org/11/email/stds-802-11/msg01838.html"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0136-00-0arc-bridging-architecture-consideration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4" Type="http://schemas.openxmlformats.org/officeDocument/2006/relationships/hyperlink" Target="https://mentor.ieee.org/802.11/dcn/15/11-15-0355-04-0arc-mib-truthvalue-usage-patterns.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6/11-16-0720-00-0arc-stacked-architecture-discussion.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6/11-16-0457-01-0arc-802-11ak-802-1ac-stas-aps-dses-and-convergence-func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ARC-SC-agenda-January-2017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2017-01-17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07"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2017</a:t>
            </a:r>
          </a:p>
        </p:txBody>
      </p:sp>
      <p:sp>
        <p:nvSpPr>
          <p:cNvPr id="11267" name="Rectangle 3"/>
          <p:cNvSpPr>
            <a:spLocks noGrp="1" noChangeArrowheads="1"/>
          </p:cNvSpPr>
          <p:nvPr>
            <p:ph idx="1"/>
          </p:nvPr>
        </p:nvSpPr>
        <p:spPr>
          <a:xfrm>
            <a:off x="685800" y="1295400"/>
            <a:ext cx="7772400" cy="4953000"/>
          </a:xfrm>
        </p:spPr>
        <p:txBody>
          <a:bodyPr/>
          <a:lstStyle/>
          <a:p>
            <a:pPr marL="0" indent="0" eaLnBrk="1" hangingPunct="1">
              <a:lnSpc>
                <a:spcPct val="90000"/>
              </a:lnSpc>
              <a:buFontTx/>
              <a:buNone/>
              <a:defRPr/>
            </a:pPr>
            <a:r>
              <a:rPr lang="en-US" sz="2000" dirty="0">
                <a:solidFill>
                  <a:srgbClr val="000000"/>
                </a:solidFill>
              </a:rPr>
              <a:t>Wednesday, January 18, AM1</a:t>
            </a:r>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a:t>
            </a:r>
          </a:p>
          <a:p>
            <a:pPr marL="342900" lvl="1" indent="-342900" eaLnBrk="1" hangingPunct="1">
              <a:lnSpc>
                <a:spcPct val="90000"/>
              </a:lnSpc>
              <a:buFontTx/>
              <a:buChar char="•"/>
              <a:defRPr/>
            </a:pPr>
            <a:r>
              <a:rPr lang="en-US" sz="1600" b="1" dirty="0"/>
              <a:t>802 activities</a:t>
            </a:r>
          </a:p>
          <a:p>
            <a:pPr marL="342900" lvl="1" indent="-342900" eaLnBrk="1" hangingPunct="1">
              <a:lnSpc>
                <a:spcPct val="90000"/>
              </a:lnSpc>
              <a:buFontTx/>
              <a:buChar char="•"/>
              <a:defRPr/>
            </a:pPr>
            <a:r>
              <a:rPr lang="en-US" sz="1600" b="1" dirty="0"/>
              <a:t>IETF/802 coordination</a:t>
            </a:r>
            <a:endParaRPr lang="en-US" sz="1600" dirty="0"/>
          </a:p>
          <a:p>
            <a:pPr marL="342900" lvl="1" indent="-342900" eaLnBrk="1" hangingPunct="1">
              <a:lnSpc>
                <a:spcPct val="90000"/>
              </a:lnSpc>
              <a:buFontTx/>
              <a:buChar char="•"/>
              <a:defRPr/>
            </a:pPr>
            <a:r>
              <a:rPr lang="en-US" sz="1600" b="1" dirty="0" err="1"/>
              <a:t>TGak</a:t>
            </a:r>
            <a:r>
              <a:rPr lang="en-US" sz="1600" b="1" dirty="0"/>
              <a:t> update</a:t>
            </a:r>
          </a:p>
          <a:p>
            <a:pPr marL="342900" lvl="1" indent="-342900" eaLnBrk="1" hangingPunct="1">
              <a:lnSpc>
                <a:spcPct val="90000"/>
              </a:lnSpc>
              <a:spcBef>
                <a:spcPts val="432"/>
              </a:spcBef>
              <a:buFont typeface="Arial" pitchFamily="34" charset="0"/>
              <a:buChar char="•"/>
              <a:defRPr/>
            </a:pPr>
            <a:r>
              <a:rPr lang="en-US" sz="1600" b="1" dirty="0"/>
              <a:t>MIB attributes Design Pattern - </a:t>
            </a:r>
            <a:r>
              <a:rPr lang="en-US" sz="1600" dirty="0">
                <a:hlinkClick r:id="rId3"/>
              </a:rPr>
              <a:t>11-15/0355r4</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4"/>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a:t>
            </a:r>
            <a:r>
              <a:rPr lang="en-US" sz="1600" dirty="0"/>
              <a:t>- </a:t>
            </a:r>
            <a:r>
              <a:rPr lang="en-US" sz="1600" dirty="0">
                <a:hlinkClick r:id="rId5"/>
              </a:rPr>
              <a:t>11-17/0136r0</a:t>
            </a:r>
            <a:r>
              <a:rPr lang="en-US" sz="1600" dirty="0"/>
              <a:t>, </a:t>
            </a:r>
            <a:r>
              <a:rPr lang="en-US" sz="1600" dirty="0">
                <a:hlinkClick r:id="rId6"/>
              </a:rPr>
              <a:t>11-16/0720r0</a:t>
            </a:r>
            <a:r>
              <a:rPr lang="en-US" sz="1600" dirty="0"/>
              <a:t>, </a:t>
            </a:r>
            <a:r>
              <a:rPr lang="en-US" sz="1600" dirty="0">
                <a:hlinkClick r:id="rId7"/>
              </a:rPr>
              <a:t>11-16/0457r1</a:t>
            </a:r>
            <a:r>
              <a:rPr lang="en-US" sz="1600" dirty="0"/>
              <a:t>,</a:t>
            </a:r>
            <a:r>
              <a:rPr lang="en-US" sz="1600" b="1" dirty="0"/>
              <a:t> </a:t>
            </a:r>
            <a:r>
              <a:rPr lang="en-US" sz="1600" dirty="0">
                <a:hlinkClick r:id="rId8"/>
              </a:rPr>
              <a:t>11-15/0454r0</a:t>
            </a:r>
            <a:r>
              <a:rPr lang="en-US" sz="1600" dirty="0"/>
              <a:t>, </a:t>
            </a:r>
            <a:r>
              <a:rPr lang="en-US" sz="1600" dirty="0">
                <a:hlinkClick r:id="rId9"/>
              </a:rPr>
              <a:t>11-14/1213r1</a:t>
            </a:r>
            <a:r>
              <a:rPr lang="en-US" sz="1600" dirty="0">
                <a:ea typeface="ＭＳ Ｐゴシック" pitchFamily="34" charset="-128"/>
              </a:rPr>
              <a:t> (slides 9-11)</a:t>
            </a:r>
            <a:endParaRPr lang="en-US" sz="1600" b="1" dirty="0"/>
          </a:p>
          <a:p>
            <a:pPr marL="0" indent="0" eaLnBrk="1" hangingPunct="1">
              <a:lnSpc>
                <a:spcPct val="90000"/>
              </a:lnSpc>
              <a:buFontTx/>
              <a:buNone/>
              <a:defRPr/>
            </a:pPr>
            <a:r>
              <a:rPr lang="en-US" sz="2000" dirty="0">
                <a:solidFill>
                  <a:srgbClr val="000000"/>
                </a:solidFill>
              </a:rPr>
              <a:t>Wednesday, January 18, PM1  </a:t>
            </a:r>
            <a:endParaRPr lang="en-US" sz="1600" dirty="0"/>
          </a:p>
          <a:p>
            <a:pPr marL="342900" lvl="1" indent="-342900" eaLnBrk="1" hangingPunct="1">
              <a:lnSpc>
                <a:spcPct val="90000"/>
              </a:lnSpc>
              <a:spcBef>
                <a:spcPts val="432"/>
              </a:spcBef>
              <a:buFont typeface="Arial" pitchFamily="34" charset="0"/>
              <a:buChar char="•"/>
              <a:defRPr/>
            </a:pPr>
            <a:r>
              <a:rPr lang="en-US" sz="1600" b="1" dirty="0"/>
              <a:t>MIB attributes Design Pattern (</a:t>
            </a:r>
            <a:r>
              <a:rPr lang="en-US" sz="1600" b="1" dirty="0" err="1"/>
              <a:t>cont</a:t>
            </a:r>
            <a:r>
              <a:rPr lang="en-US" sz="1600" b="1" dirty="0"/>
              <a:t>)</a:t>
            </a:r>
          </a:p>
          <a:p>
            <a:pPr marL="342900" lvl="1" indent="-342900" eaLnBrk="1" hangingPunct="1">
              <a:lnSpc>
                <a:spcPct val="90000"/>
              </a:lnSpc>
              <a:buFont typeface="Arial" pitchFamily="34" charset="0"/>
              <a:buChar char="•"/>
              <a:defRPr/>
            </a:pPr>
            <a:r>
              <a:rPr lang="en-US" sz="1600" b="1" dirty="0"/>
              <a:t>YANG/NETCONF modeling discussions (</a:t>
            </a:r>
            <a:r>
              <a:rPr lang="en-US" sz="1600" b="1" dirty="0" err="1"/>
              <a:t>cont</a:t>
            </a:r>
            <a:r>
              <a:rPr lang="en-US" sz="1600" b="1" dirty="0"/>
              <a:t>)</a:t>
            </a:r>
          </a:p>
          <a:p>
            <a:pPr marL="342900" lvl="1" indent="-342900" eaLnBrk="1" hangingPunct="1">
              <a:lnSpc>
                <a:spcPct val="90000"/>
              </a:lnSpc>
              <a:buFont typeface="Arial" pitchFamily="34" charset="0"/>
              <a:buChar char="•"/>
              <a:defRPr/>
            </a:pPr>
            <a:r>
              <a:rPr lang="en-US" sz="1600" b="1" dirty="0"/>
              <a:t>Future sessions / SC activities</a:t>
            </a:r>
          </a:p>
          <a:p>
            <a:pPr marL="342900" lvl="1" indent="-342900" eaLnBrk="1" hangingPunct="1">
              <a:lnSpc>
                <a:spcPct val="90000"/>
              </a:lnSpc>
              <a:buFontTx/>
              <a:buChar char="•"/>
              <a:defRPr/>
            </a:pPr>
            <a:r>
              <a:rPr lang="en-US" sz="1600" b="1" dirty="0"/>
              <a:t>“What is an ESS?”</a:t>
            </a:r>
          </a:p>
          <a:p>
            <a:pPr marL="0" lvl="1" indent="0" eaLnBrk="1" hangingPunct="1">
              <a:lnSpc>
                <a:spcPct val="90000"/>
              </a:lnSpc>
              <a:spcBef>
                <a:spcPts val="1200"/>
              </a:spcBef>
              <a:buFontTx/>
              <a:buNone/>
              <a:defRPr/>
            </a:pPr>
            <a:r>
              <a:rPr lang="en-US" b="1" dirty="0">
                <a:solidFill>
                  <a:srgbClr val="000000"/>
                </a:solidFill>
                <a:ea typeface="+mn-ea"/>
                <a:cs typeface="+mn-cs"/>
              </a:rPr>
              <a:t>Joint session with </a:t>
            </a:r>
            <a:r>
              <a:rPr lang="en-US" b="1" dirty="0" err="1">
                <a:solidFill>
                  <a:srgbClr val="000000"/>
                </a:solidFill>
                <a:ea typeface="+mn-ea"/>
                <a:cs typeface="+mn-cs"/>
              </a:rPr>
              <a:t>TGak</a:t>
            </a:r>
            <a:r>
              <a:rPr lang="en-US" b="1" dirty="0">
                <a:solidFill>
                  <a:srgbClr val="000000"/>
                </a:solidFill>
                <a:ea typeface="+mn-ea"/>
                <a:cs typeface="+mn-cs"/>
              </a:rPr>
              <a:t>, Thursday, January 19, AM1</a:t>
            </a:r>
          </a:p>
          <a:p>
            <a:pPr marL="0" lvl="1" indent="0" eaLnBrk="1" hangingPunct="1">
              <a:lnSpc>
                <a:spcPct val="90000"/>
              </a:lnSpc>
              <a:spcBef>
                <a:spcPts val="1200"/>
              </a:spcBef>
              <a:buFontTx/>
              <a:buNone/>
              <a:defRPr/>
            </a:pPr>
            <a:r>
              <a:rPr lang="en-US" b="1" dirty="0">
                <a:solidFill>
                  <a:srgbClr val="000000"/>
                </a:solidFill>
                <a:ea typeface="+mn-ea"/>
                <a:cs typeface="+mn-cs"/>
              </a:rPr>
              <a:t>Session with 802.1 YANG experts, Thursday, January 19 PM1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November Minutes: </a:t>
            </a:r>
            <a:r>
              <a:rPr lang="en-US" altLang="en-US" dirty="0">
                <a:hlinkClick r:id="rId3"/>
              </a:rPr>
              <a:t>https://mentor.ieee.org/802.11/dcn/16/11-16-1594-00-0arc-arc-sc-meeting-minutes-november-2016.docx</a:t>
            </a:r>
            <a:r>
              <a:rPr lang="en-US" altLang="en-US" dirty="0"/>
              <a:t> </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 consideration.  Roll-in:</a:t>
            </a:r>
          </a:p>
          <a:p>
            <a:pPr lvl="1"/>
            <a:r>
              <a:rPr lang="en-US" dirty="0"/>
              <a:t>IEEE </a:t>
            </a:r>
            <a:r>
              <a:rPr lang="en-US" dirty="0" err="1"/>
              <a:t>Std</a:t>
            </a:r>
            <a:r>
              <a:rPr lang="en-US" dirty="0"/>
              <a:t> 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 Qbu-2016,</a:t>
            </a:r>
          </a:p>
          <a:p>
            <a:pPr lvl="1"/>
            <a:r>
              <a:rPr lang="en-US" dirty="0"/>
              <a:t>IEEE </a:t>
            </a:r>
            <a:r>
              <a:rPr lang="en-US" dirty="0" err="1"/>
              <a:t>Std</a:t>
            </a:r>
            <a:r>
              <a:rPr lang="en-US" dirty="0"/>
              <a:t> 802.1Qbz-2016</a:t>
            </a:r>
          </a:p>
          <a:p>
            <a:r>
              <a:rPr lang="en-US" altLang="en-US" dirty="0"/>
              <a:t>802.1AC published? (TBC)</a:t>
            </a:r>
          </a:p>
          <a:p>
            <a:r>
              <a:rPr lang="en-US" altLang="en-US" dirty="0"/>
              <a:t>802.11’s “up-down” view of “baggy pants” diagram: </a:t>
            </a:r>
            <a:r>
              <a:rPr lang="en-US" altLang="en-US" dirty="0">
                <a:hlinkClick r:id="rId2"/>
              </a:rPr>
              <a:t>11-17/0136r0</a:t>
            </a:r>
            <a:r>
              <a:rPr lang="en-US" altLang="en-US" dirty="0"/>
              <a:t>, </a:t>
            </a:r>
            <a:r>
              <a:rPr lang="en-US" altLang="en-US" dirty="0">
                <a:hlinkClick r:id="rId3"/>
              </a:rPr>
              <a:t>11-16/1512r0</a:t>
            </a:r>
            <a:r>
              <a:rPr lang="en-US" altLang="en-US" dirty="0"/>
              <a:t> </a:t>
            </a:r>
          </a:p>
          <a:p>
            <a:endParaRPr lang="en-US" altLang="en-US" dirty="0"/>
          </a:p>
          <a:p>
            <a:pPr lvl="1"/>
            <a:endParaRPr lang="en-US" altLang="en-US" dirty="0"/>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104900"/>
            <a:ext cx="7772400" cy="5143500"/>
          </a:xfrm>
        </p:spPr>
        <p:txBody>
          <a:bodyPr/>
          <a:lstStyle/>
          <a:p>
            <a:r>
              <a:rPr lang="en-US" altLang="en-US" sz="2000" dirty="0"/>
              <a:t>Dorothy Stanley present topics of interest:</a:t>
            </a:r>
          </a:p>
          <a:p>
            <a:pPr lvl="1"/>
            <a:r>
              <a:rPr lang="en-US" altLang="en-US" dirty="0"/>
              <a:t>Multicast traffic features of 802.11</a:t>
            </a:r>
          </a:p>
          <a:p>
            <a:pPr lvl="2"/>
            <a:r>
              <a:rPr lang="en-US" altLang="en-US" dirty="0"/>
              <a:t>From Dorothy’s IETF liaison report, Nov-2016 (</a:t>
            </a:r>
            <a:r>
              <a:rPr lang="en-US" altLang="en-US" dirty="0">
                <a:hlinkClick r:id="rId2"/>
              </a:rPr>
              <a:t>11-16/1315r1</a:t>
            </a:r>
            <a:r>
              <a:rPr lang="en-US" altLang="en-US" dirty="0"/>
              <a:t>):</a:t>
            </a:r>
          </a:p>
          <a:p>
            <a:pPr lvl="3">
              <a:lnSpc>
                <a:spcPct val="80000"/>
              </a:lnSpc>
            </a:pPr>
            <a:r>
              <a:rPr lang="en-US" sz="1200" dirty="0"/>
              <a:t>See </a:t>
            </a:r>
            <a:r>
              <a:rPr lang="en-US" sz="1200" dirty="0">
                <a:hlinkClick r:id="rId3"/>
              </a:rPr>
              <a:t>https://mentor.ieee.org/802.11/dcn/15/11-15-1261-02-0arc-mulicast-performance-optimization-features-overview-for-ietf-nov-2015.ppt</a:t>
            </a:r>
            <a:r>
              <a:rPr lang="en-US" sz="1200" dirty="0"/>
              <a:t>  </a:t>
            </a:r>
          </a:p>
          <a:p>
            <a:pPr lvl="3">
              <a:lnSpc>
                <a:spcPct val="80000"/>
              </a:lnSpc>
            </a:pPr>
            <a:r>
              <a:rPr lang="en-US" sz="1200" dirty="0"/>
              <a:t>Further actions: </a:t>
            </a:r>
            <a:r>
              <a:rPr lang="en-US" sz="1200" dirty="0" err="1"/>
              <a:t>ietf</a:t>
            </a:r>
            <a:r>
              <a:rPr lang="en-US" sz="1200" dirty="0"/>
              <a:t> mailing list has been established for ongoing discussion, will include additional 802. wireless groups, see </a:t>
            </a:r>
            <a:r>
              <a:rPr lang="en-US" sz="1200" dirty="0">
                <a:hlinkClick r:id="rId4"/>
              </a:rPr>
              <a:t>http://www.ieee802.org/11/email/stds-802-11/msg01838.html</a:t>
            </a:r>
            <a:r>
              <a:rPr lang="en-US" sz="1200" dirty="0"/>
              <a:t> </a:t>
            </a:r>
          </a:p>
          <a:p>
            <a:pPr lvl="3">
              <a:lnSpc>
                <a:spcPct val="80000"/>
              </a:lnSpc>
            </a:pPr>
            <a:r>
              <a:rPr lang="en-US" sz="1200" dirty="0"/>
              <a:t>Multicast considerations Internet draft describing use cases, issues, etc. under development, see </a:t>
            </a:r>
            <a:r>
              <a:rPr lang="en-US" sz="1200" dirty="0">
                <a:hlinkClick r:id="rId5"/>
              </a:rPr>
              <a:t>https://tools.ietf.org/html/draft-perkins-intarea-multicast-ieee802-01</a:t>
            </a:r>
            <a:r>
              <a:rPr lang="en-US" sz="1200" dirty="0"/>
              <a:t> </a:t>
            </a:r>
            <a:endParaRPr lang="en-US" altLang="en-US" dirty="0"/>
          </a:p>
          <a:p>
            <a:pPr lvl="2"/>
            <a:r>
              <a:rPr lang="en-US" altLang="en-US" dirty="0"/>
              <a:t>Any update, or further action needed?</a:t>
            </a:r>
          </a:p>
          <a:p>
            <a:pPr lvl="2"/>
            <a:r>
              <a:rPr lang="en-US" altLang="en-US" dirty="0"/>
              <a:t>IPv6 and </a:t>
            </a:r>
            <a:r>
              <a:rPr lang="en-US" altLang="en-US" dirty="0" err="1"/>
              <a:t>IoT</a:t>
            </a:r>
            <a:r>
              <a:rPr lang="en-US" altLang="en-US" dirty="0"/>
              <a:t> may add additional pressure: RFC 6775, Neighbor Discovery Optimization for IPv6 over Low-Power Wireless Personal Area Networks (6LoWPANs) defines a registration mechanism for accomplishing proxy ND: </a:t>
            </a:r>
            <a:r>
              <a:rPr lang="en-US" altLang="en-US" dirty="0" err="1"/>
              <a:t>IoT</a:t>
            </a:r>
            <a:r>
              <a:rPr lang="en-US" altLang="en-US" dirty="0"/>
              <a:t> and other applications motivating registration over discovery</a:t>
            </a:r>
          </a:p>
          <a:p>
            <a:pPr lvl="1"/>
            <a:r>
              <a:rPr lang="en-US" altLang="en-US" dirty="0"/>
              <a:t>Other?</a:t>
            </a:r>
          </a:p>
          <a:p>
            <a:pPr lvl="2"/>
            <a:r>
              <a:rPr lang="en-US" altLang="en-US" sz="1600" dirty="0"/>
              <a:t>Last IETF meeting: 13-18 Nov 2016.  Next meeting: 26-31 March</a:t>
            </a:r>
          </a:p>
          <a:p>
            <a:pPr lvl="2"/>
            <a:r>
              <a:rPr lang="en-US" altLang="en-US" sz="1600" dirty="0"/>
              <a:t>EC Standing Committee, next meeting: March plenary</a:t>
            </a:r>
          </a:p>
          <a:p>
            <a:pPr lvl="2"/>
            <a:r>
              <a:rPr lang="en-US" altLang="en-US" sz="1600" dirty="0"/>
              <a:t>Updates of 802.11/.15 IETF Tutorial underway, joint work of Dorothy and Charlie:  </a:t>
            </a:r>
            <a:r>
              <a:rPr lang="en-US" altLang="en-US" sz="1600" dirty="0">
                <a:hlinkClick r:id="rId6"/>
              </a:rPr>
              <a:t>11-16/0500r1</a:t>
            </a:r>
            <a:r>
              <a:rPr lang="en-US" altLang="en-US" sz="16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802.11 General Links</a:t>
            </a:r>
          </a:p>
        </p:txBody>
      </p:sp>
      <p:sp>
        <p:nvSpPr>
          <p:cNvPr id="41987" name="Rectangle 3"/>
          <p:cNvSpPr>
            <a:spLocks noGrp="1" noChangeArrowheads="1"/>
          </p:cNvSpPr>
          <p:nvPr>
            <p:ph idx="1"/>
          </p:nvPr>
        </p:nvSpPr>
        <p:spPr>
          <a:xfrm>
            <a:off x="685800" y="1524000"/>
            <a:ext cx="7772400" cy="4572000"/>
          </a:xfrm>
        </p:spPr>
        <p:txBody>
          <a:bodyPr/>
          <a:lstStyle/>
          <a:p>
            <a:r>
              <a:rPr lang="en-US" altLang="en-US" dirty="0"/>
              <a:t>Donald Eastlake present topics of interest from </a:t>
            </a:r>
            <a:r>
              <a:rPr lang="en-US" altLang="en-US" dirty="0" err="1"/>
              <a:t>TGak</a:t>
            </a:r>
            <a:r>
              <a:rPr lang="en-US" altLang="en-US" dirty="0"/>
              <a:t> and 802.1’s parallel work (802.1Qbz)</a:t>
            </a:r>
          </a:p>
          <a:p>
            <a:r>
              <a:rPr lang="en-US" altLang="en-US" dirty="0"/>
              <a:t>Topics for joint session on Thursday</a:t>
            </a:r>
          </a:p>
          <a:p>
            <a:pPr lvl="1"/>
            <a:r>
              <a:rPr lang="en-US" altLang="en-US" dirty="0">
                <a:hlinkClick r:id="rId2"/>
              </a:rPr>
              <a:t>11-17/0136r0</a:t>
            </a:r>
            <a:endParaRPr lang="en-US" altLang="en-US" dirty="0"/>
          </a:p>
          <a:p>
            <a:pPr lvl="1"/>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r>
              <a:rPr lang="en-US" altLang="en-US" sz="2000"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a:p>
            <a:r>
              <a:rPr lang="en-US" altLang="en-US" sz="2000" dirty="0"/>
              <a:t>Session on Thurs PM1 will have 802.1 experts/interested individuals in attendance, to provide some background and perspective</a:t>
            </a:r>
          </a:p>
        </p:txBody>
      </p:sp>
    </p:spTree>
    <p:extLst>
      <p:ext uri="{BB962C8B-B14F-4D97-AF65-F5344CB8AC3E}">
        <p14:creationId xmlns:p14="http://schemas.microsoft.com/office/powerpoint/2010/main" val="2462518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18</a:t>
            </a:r>
            <a:r>
              <a:rPr lang="en-US" altLang="en-US" baseline="30000" dirty="0"/>
              <a:t>th</a:t>
            </a:r>
            <a:r>
              <a:rPr lang="en-US" altLang="en-US" dirty="0"/>
              <a:t>, PM1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2017, Atlanta, Georgia,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March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two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joint with 802.11ak (Thursday’s slot)?</a:t>
            </a:r>
          </a:p>
          <a:p>
            <a:pPr lvl="1" eaLnBrk="1" hangingPunct="1"/>
            <a:r>
              <a:rPr lang="en-US" altLang="en-US" dirty="0"/>
              <a:t>Another slot (joint with 802.1?) on YANG/NETCONF?</a:t>
            </a:r>
          </a:p>
          <a:p>
            <a:pPr eaLnBrk="1" hangingPunct="1"/>
            <a:r>
              <a:rPr lang="en-US" altLang="en-US" dirty="0"/>
              <a:t>Individuals interested in ARC work are encouraged to also attend other </a:t>
            </a:r>
            <a:r>
              <a:rPr lang="en-US" altLang="en-US" dirty="0" err="1"/>
              <a:t>TGak</a:t>
            </a:r>
            <a:r>
              <a:rPr lang="en-US" altLang="en-US" dirty="0"/>
              <a:t> sessions, and AANI SC sessions</a:t>
            </a:r>
          </a:p>
          <a:p>
            <a:pPr eaLnBrk="1" hangingPunct="1"/>
            <a:r>
              <a:rPr lang="en-US" altLang="en-US" dirty="0"/>
              <a:t>Teleconferences:</a:t>
            </a:r>
          </a:p>
          <a:p>
            <a:pPr lvl="1" eaLnBrk="1" hangingPunct="1"/>
            <a:r>
              <a:rPr lang="en-US" altLang="en-US" dirty="0"/>
              <a:t>One in second half of February (14-20 or 21-27), avoiding TG face-to-face meetings, to discuss MIB Design Pattern topic</a:t>
            </a:r>
          </a:p>
          <a:p>
            <a:pPr lvl="1" eaLnBrk="1" hangingPunct="1"/>
            <a:r>
              <a:rPr lang="en-US" altLang="en-US" dirty="0"/>
              <a:t>May schedule other(s) with 10 days notice if discussion warrants</a:t>
            </a:r>
          </a:p>
          <a:p>
            <a:pPr lvl="1" eaLnBrk="1" hangingPunct="1"/>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a:t>Presentations on architectural description(s)</a:t>
            </a:r>
          </a:p>
          <a:p>
            <a:pPr marL="685800" lvl="2" indent="-342900" eaLnBrk="1" hangingPunct="1">
              <a:lnSpc>
                <a:spcPct val="90000"/>
              </a:lnSpc>
            </a:pPr>
            <a:r>
              <a:rPr lang="en-US" altLang="en-US" sz="1600">
                <a:hlinkClick r:id="rId2"/>
              </a:rPr>
              <a:t>https://mentor.ieee.org/802.11/dcn/16/11-16-0457-01-0arc-802-11ak-802-1ac-stas-aps-dses-and-convergence-functions.pptx</a:t>
            </a:r>
            <a:r>
              <a:rPr lang="en-US" altLang="en-US" sz="1600"/>
              <a:t> </a:t>
            </a:r>
          </a:p>
          <a:p>
            <a:pPr marL="685800" lvl="2" indent="-342900" eaLnBrk="1" hangingPunct="1">
              <a:lnSpc>
                <a:spcPct val="90000"/>
              </a:lnSpc>
            </a:pPr>
            <a:r>
              <a:rPr lang="en-US" altLang="en-US" sz="1600">
                <a:hlinkClick r:id="rId3"/>
              </a:rPr>
              <a:t>https://mentor.ieee.org/802.11/dcn/16/11-16-0720-00-0arc-stacked-architecture-discussion.pptx</a:t>
            </a:r>
            <a:r>
              <a:rPr lang="en-US" altLang="en-US" sz="1600"/>
              <a:t> </a:t>
            </a:r>
          </a:p>
          <a:p>
            <a:r>
              <a:rPr lang="en-US" altLang="en-US"/>
              <a:t>Reference presentations (previously reviewed, current status of thinking):</a:t>
            </a:r>
          </a:p>
          <a:p>
            <a:pPr lvl="1"/>
            <a:r>
              <a:rPr lang="en-US" altLang="en-US" sz="1600">
                <a:hlinkClick r:id="rId4"/>
              </a:rPr>
              <a:t>https://mentor.ieee.org/802.11/dcn/14/11-14-1213-01-0arc-ap-arch-concepts-and-distribution-system-access.pptx</a:t>
            </a:r>
          </a:p>
          <a:p>
            <a:pPr lvl="1"/>
            <a:r>
              <a:rPr lang="en-US" altLang="en-US" sz="1600">
                <a:hlinkClick r:id="rId4"/>
              </a:rPr>
              <a:t>https://mentor.ieee.org/802.11/dcn/13/11-13-0115-15-0arc-considerations-on-ap-architectural-models.doc</a:t>
            </a:r>
            <a:r>
              <a:rPr lang="en-US" altLang="en-US" sz="1600"/>
              <a:t> </a:t>
            </a:r>
          </a:p>
          <a:p>
            <a:pPr lvl="1"/>
            <a:r>
              <a:rPr lang="en-US" altLang="en-US" sz="1600">
                <a:hlinkClick r:id="rId5"/>
              </a:rPr>
              <a:t>https://mentor.ieee.org/802.11/dcn/14/11-14-0497-03-0arc-802-11-portal-and-802-1ac-convergence-function.pptx</a:t>
            </a:r>
            <a:r>
              <a:rPr lang="en-US" altLang="en-US" sz="1600"/>
              <a:t> </a:t>
            </a:r>
          </a:p>
          <a:p>
            <a:pPr lvl="1"/>
            <a:r>
              <a:rPr lang="en-US" altLang="en-US" sz="1600">
                <a:hlinkClick r:id="rId6"/>
              </a:rPr>
              <a:t>https://mentor.ieee.org/802.11/dcn/14/11-14-0562-05-00ak-802-11ak-and-802-1ac-convergence-function.pptx</a:t>
            </a:r>
            <a:r>
              <a:rPr lang="en-US" altLang="en-US" sz="1600"/>
              <a:t> </a:t>
            </a:r>
          </a:p>
          <a:p>
            <a:pPr lvl="1"/>
            <a:r>
              <a:rPr lang="en-US" altLang="en-US" sz="1600">
                <a:hlinkClick r:id="rId7"/>
              </a:rPr>
              <a:t>https://mentor.ieee.org/802.11/dcn/15/11-15-0454-00-0arc-some-more-ds-architecture-concepts.pptx</a:t>
            </a:r>
            <a:r>
              <a:rPr lang="en-US" altLang="en-US" sz="160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January 19</a:t>
            </a:r>
            <a:r>
              <a:rPr lang="en-US" altLang="en-US" baseline="30000" dirty="0"/>
              <a:t>th</a:t>
            </a:r>
            <a:r>
              <a:rPr lang="en-US" altLang="en-US" dirty="0"/>
              <a:t>, AM1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r>
              <a:rPr lang="en-US" altLang="en-US" kern="0" dirty="0"/>
              <a:t>Joint session with </a:t>
            </a:r>
            <a:r>
              <a:rPr lang="en-US" altLang="en-US" kern="0" dirty="0" err="1"/>
              <a:t>Tgak</a:t>
            </a:r>
            <a:endParaRPr lang="en-US" altLang="en-US" kern="0" dirty="0"/>
          </a:p>
          <a:p>
            <a:pPr marL="457200" indent="-457200" algn="l" eaLnBrk="1" hangingPunct="1">
              <a:buFontTx/>
              <a:buChar char="-"/>
              <a:defRPr/>
            </a:pPr>
            <a:r>
              <a:rPr lang="en-US" altLang="en-US" kern="0" dirty="0"/>
              <a:t>Review of “up-down” view of “baggy pants” diagram (TBC)</a:t>
            </a:r>
          </a:p>
          <a:p>
            <a:pPr marL="457200" indent="-457200" algn="l" eaLnBrk="1" hangingPunct="1">
              <a:buFontTx/>
              <a:buChar char="-"/>
              <a:defRPr/>
            </a:pPr>
            <a:r>
              <a:rPr lang="en-US" altLang="en-US" kern="0" dirty="0"/>
              <a:t>See TGak for detailed agenda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57578" y="1143000"/>
            <a:ext cx="7772400" cy="990600"/>
          </a:xfrm>
        </p:spPr>
        <p:txBody>
          <a:bodyPr/>
          <a:lstStyle/>
          <a:p>
            <a:pPr eaLnBrk="1" hangingPunct="1"/>
            <a:r>
              <a:rPr lang="en-US" altLang="en-US" dirty="0"/>
              <a:t>Thursday, January 19</a:t>
            </a:r>
            <a:r>
              <a:rPr lang="en-US" altLang="en-US" baseline="30000" dirty="0"/>
              <a:t>th</a:t>
            </a:r>
            <a:r>
              <a:rPr lang="en-US" altLang="en-US" dirty="0"/>
              <a:t>, PM1</a:t>
            </a:r>
          </a:p>
        </p:txBody>
      </p:sp>
      <p:sp>
        <p:nvSpPr>
          <p:cNvPr id="3" name="Rectangle 2"/>
          <p:cNvSpPr txBox="1">
            <a:spLocks noChangeArrowheads="1"/>
          </p:cNvSpPr>
          <p:nvPr/>
        </p:nvSpPr>
        <p:spPr bwMode="auto">
          <a:xfrm>
            <a:off x="685800" y="2590800"/>
            <a:ext cx="7772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r>
              <a:rPr lang="en-US" altLang="en-US" kern="0" dirty="0"/>
              <a:t>Session with 802.1 experts</a:t>
            </a:r>
          </a:p>
          <a:p>
            <a:pPr marL="457200" indent="-457200" algn="l" eaLnBrk="1" hangingPunct="1">
              <a:buFontTx/>
              <a:buChar char="-"/>
              <a:defRPr/>
            </a:pPr>
            <a:r>
              <a:rPr lang="en-US" altLang="en-US" kern="0" dirty="0"/>
              <a:t>Discussion of YANG/NETCONF</a:t>
            </a:r>
          </a:p>
          <a:p>
            <a:pPr marL="914400" lvl="1" indent="-457200" algn="l" eaLnBrk="1" hangingPunct="1">
              <a:buFontTx/>
              <a:buChar char="-"/>
              <a:defRPr/>
            </a:pPr>
            <a:r>
              <a:rPr lang="en-US" altLang="en-US" sz="2400" kern="0" dirty="0"/>
              <a:t>Look </a:t>
            </a:r>
            <a:r>
              <a:rPr lang="en-US" altLang="en-US" sz="2400" kern="0"/>
              <a:t>at documents: 11-16/1436</a:t>
            </a:r>
            <a:r>
              <a:rPr lang="en-US" altLang="en-US" sz="2400" kern="0" dirty="0"/>
              <a:t>, new-mholness-yang-overview-0915-v03</a:t>
            </a:r>
          </a:p>
          <a:p>
            <a:pPr marL="914400" lvl="1" indent="-457200" algn="l" eaLnBrk="1" hangingPunct="1">
              <a:buFontTx/>
              <a:buChar char="-"/>
              <a:defRPr/>
            </a:pPr>
            <a:r>
              <a:rPr lang="en-US" altLang="en-US" sz="2400" kern="0" dirty="0"/>
              <a:t>Pro/Con considerations – Cost/Benefit?</a:t>
            </a:r>
          </a:p>
          <a:p>
            <a:pPr marL="914400" lvl="1" indent="-457200" algn="l" eaLnBrk="1" hangingPunct="1">
              <a:buFontTx/>
              <a:buChar char="-"/>
              <a:defRPr/>
            </a:pPr>
            <a:r>
              <a:rPr lang="en-US" altLang="en-US" sz="2400" kern="0" dirty="0"/>
              <a:t>Tools?  (including “mapping” tools?)</a:t>
            </a:r>
          </a:p>
          <a:p>
            <a:pPr marL="914400" lvl="1" indent="-457200" algn="l" eaLnBrk="1" hangingPunct="1">
              <a:buFontTx/>
              <a:buChar char="-"/>
              <a:defRPr/>
            </a:pPr>
            <a:r>
              <a:rPr lang="en-US" altLang="en-US" sz="2400" kern="0" dirty="0"/>
              <a:t>Replace MIB or not?</a:t>
            </a:r>
          </a:p>
          <a:p>
            <a:pPr marL="914400" lvl="1" indent="-457200" algn="l" eaLnBrk="1" hangingPunct="1">
              <a:buFontTx/>
              <a:buChar char="-"/>
              <a:defRPr/>
            </a:pPr>
            <a:r>
              <a:rPr lang="en-US" altLang="en-US" sz="2400" kern="0" dirty="0"/>
              <a:t>How do you manage the transition?</a:t>
            </a:r>
          </a:p>
          <a:p>
            <a:pPr marL="914400" lvl="1" indent="-457200" algn="l" eaLnBrk="1" hangingPunct="1">
              <a:buFontTx/>
              <a:buChar char="-"/>
              <a:defRPr/>
            </a:pPr>
            <a:r>
              <a:rPr lang="en-US" altLang="en-US" sz="2400" kern="0" dirty="0" err="1"/>
              <a:t>Github</a:t>
            </a:r>
            <a:r>
              <a:rPr lang="en-US" altLang="en-US" sz="2400" kern="0" dirty="0"/>
              <a:t> publication, or published document?</a:t>
            </a:r>
          </a:p>
          <a:p>
            <a:pPr marL="914400" lvl="1" indent="-457200" algn="l" eaLnBrk="1" hangingPunct="1">
              <a:buFontTx/>
              <a:buChar char="-"/>
              <a:defRPr/>
            </a:pPr>
            <a:r>
              <a:rPr lang="en-US" altLang="en-US" sz="2400" kern="0" dirty="0"/>
              <a:t>Examples of real-world use?</a:t>
            </a:r>
          </a:p>
          <a:p>
            <a:pPr marL="914400" lvl="1" indent="-457200" algn="l" eaLnBrk="1" hangingPunct="1">
              <a:buFontTx/>
              <a:buChar char="-"/>
              <a:defRPr/>
            </a:pPr>
            <a:r>
              <a:rPr lang="en-US" altLang="en-US" sz="2400" kern="0" dirty="0"/>
              <a:t>Separate project, or in </a:t>
            </a:r>
            <a:r>
              <a:rPr lang="en-US" altLang="en-US" sz="2400" kern="0" dirty="0" err="1"/>
              <a:t>REVmd</a:t>
            </a:r>
            <a:r>
              <a:rPr lang="en-US" altLang="en-US" sz="2400" kern="0" dirty="0"/>
              <a:t>?</a:t>
            </a:r>
          </a:p>
          <a:p>
            <a:pPr marL="914400" lvl="1" indent="-457200" algn="l" eaLnBrk="1" hangingPunct="1">
              <a:buFontTx/>
              <a:buChar char="-"/>
              <a:defRPr/>
            </a:pPr>
            <a:endParaRPr lang="en-US" altLang="en-US" kern="0" dirty="0"/>
          </a:p>
        </p:txBody>
      </p:sp>
    </p:spTree>
    <p:extLst>
      <p:ext uri="{BB962C8B-B14F-4D97-AF65-F5344CB8AC3E}">
        <p14:creationId xmlns:p14="http://schemas.microsoft.com/office/powerpoint/2010/main" val="1929028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pPr eaLnBrk="1" hangingPunct="1"/>
            <a:r>
              <a:rPr lang="en-US" altLang="en-US" dirty="0"/>
              <a:t>Wednesday, January 18</a:t>
            </a:r>
            <a:r>
              <a:rPr lang="en-US" altLang="en-US" baseline="30000" dirty="0"/>
              <a:t>th</a:t>
            </a:r>
            <a:r>
              <a:rPr lang="en-US" altLang="en-US" dirty="0"/>
              <a:t>, AM1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5800" y="1676400"/>
            <a:ext cx="7848600" cy="4495800"/>
          </a:xfrm>
          <a:ln/>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25479</TotalTime>
  <Words>1787</Words>
  <Application>Microsoft Office PowerPoint</Application>
  <PresentationFormat>On-screen Show (4:3)</PresentationFormat>
  <Paragraphs>249</Paragraphs>
  <Slides>27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MS PGothic</vt:lpstr>
      <vt:lpstr>MS PGothic</vt:lpstr>
      <vt:lpstr>Arial</vt:lpstr>
      <vt:lpstr>Helvetica</vt:lpstr>
      <vt:lpstr>Monotype Sorts</vt:lpstr>
      <vt:lpstr>Times New Roman</vt:lpstr>
      <vt:lpstr>802-11-Submission</vt:lpstr>
      <vt:lpstr>Document</vt:lpstr>
      <vt:lpstr>ARC-SC-agenda-January-2017 </vt:lpstr>
      <vt:lpstr>Abstract</vt:lpstr>
      <vt:lpstr>IEEE 802.11   Architecture Standing Committee</vt:lpstr>
      <vt:lpstr>Wednesday, January 18th, AM1</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2017</vt:lpstr>
      <vt:lpstr>ARC Minutes</vt:lpstr>
      <vt:lpstr>IEEE 1588 mapping to IEEE 802.11</vt:lpstr>
      <vt:lpstr>IEEE 802 activities directly related to IEEE 802.11 ARC</vt:lpstr>
      <vt:lpstr>IETF/802 coordination </vt:lpstr>
      <vt:lpstr>802.11 General Links</vt:lpstr>
      <vt:lpstr>Design Pattern for MIB attributes</vt:lpstr>
      <vt:lpstr>Discussion on YANG/NETCONF models</vt:lpstr>
      <vt:lpstr>Wednesday, January 18th, PM1</vt:lpstr>
      <vt:lpstr>ARC Future Activities &amp; sessions</vt:lpstr>
      <vt:lpstr>Planning for March 2017</vt:lpstr>
      <vt:lpstr>What is an ESS?</vt:lpstr>
      <vt:lpstr>What is an ESS?  (Continued)</vt:lpstr>
      <vt:lpstr>What is an ESS? – Direction?</vt:lpstr>
      <vt:lpstr>AP/DS/Portal architecture and 802 concepts</vt:lpstr>
      <vt:lpstr>Thursday, January 19th, AM1</vt:lpstr>
      <vt:lpstr>Thursday, January 19th, PM1</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456</cp:revision>
  <cp:lastPrinted>1998-02-10T13:28:06Z</cp:lastPrinted>
  <dcterms:created xsi:type="dcterms:W3CDTF">2009-07-15T16:38:20Z</dcterms:created>
  <dcterms:modified xsi:type="dcterms:W3CDTF">2017-01-19T17:08:54Z</dcterms:modified>
</cp:coreProperties>
</file>