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580" r:id="rId14"/>
    <p:sldId id="598" r:id="rId15"/>
    <p:sldId id="599" r:id="rId16"/>
    <p:sldId id="595" r:id="rId17"/>
    <p:sldId id="600" r:id="rId18"/>
    <p:sldId id="601" r:id="rId19"/>
    <p:sldId id="602" r:id="rId20"/>
    <p:sldId id="587" r:id="rId21"/>
    <p:sldId id="430" r:id="rId22"/>
    <p:sldId id="603" r:id="rId23"/>
    <p:sldId id="589" r:id="rId24"/>
    <p:sldId id="562" r:id="rId25"/>
    <p:sldId id="590" r:id="rId26"/>
    <p:sldId id="604"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67" autoAdjust="0"/>
    <p:restoredTop sz="98109" autoAdjust="0"/>
  </p:normalViewPr>
  <p:slideViewPr>
    <p:cSldViewPr>
      <p:cViewPr varScale="1">
        <p:scale>
          <a:sx n="103" d="100"/>
          <a:sy n="103" d="100"/>
        </p:scale>
        <p:origin x="-78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P802.11-16/1586r8</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P802.11-16/1586r8</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P802.11-16/1586r8</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P802.11-16/1586r8</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January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19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agreed to take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11-17/145r0, Joseph Levy (</a:t>
            </a:r>
            <a:r>
              <a:rPr lang="en-US" dirty="0" err="1" smtClean="0"/>
              <a:t>InterDigital</a:t>
            </a:r>
            <a:r>
              <a:rPr lang="en-US" dirty="0"/>
              <a:t>), “Letter Ballot 227 Comment Resolution for CID 1404, 1405, 1447, </a:t>
            </a:r>
            <a:r>
              <a:rPr lang="en-US" dirty="0" smtClean="0"/>
              <a:t>1456”</a:t>
            </a:r>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[36] Moved, to adopt the four comment resolutions in 11-17/145r0.</a:t>
            </a:r>
          </a:p>
          <a:p>
            <a:pPr lvl="2">
              <a:lnSpc>
                <a:spcPct val="80000"/>
              </a:lnSpc>
            </a:pPr>
            <a:r>
              <a:rPr lang="en-US" dirty="0"/>
              <a:t>Mover: Joe Levy   Seconder: Ganesh </a:t>
            </a:r>
            <a:r>
              <a:rPr lang="en-US" dirty="0" err="1"/>
              <a:t>Venkatesan</a:t>
            </a:r>
            <a:endParaRPr lang="en-US" dirty="0"/>
          </a:p>
          <a:p>
            <a:pPr lvl="2">
              <a:lnSpc>
                <a:spcPct val="80000"/>
              </a:lnSpc>
            </a:pPr>
            <a:r>
              <a:rPr lang="en-US" dirty="0"/>
              <a:t>Approved by unanimous consent.</a:t>
            </a:r>
          </a:p>
          <a:p>
            <a:pPr>
              <a:lnSpc>
                <a:spcPct val="80000"/>
              </a:lnSpc>
            </a:pPr>
            <a:r>
              <a:rPr lang="en-US" dirty="0" smtClean="0"/>
              <a:t>CID 1402</a:t>
            </a:r>
          </a:p>
          <a:p>
            <a:pPr lvl="1">
              <a:lnSpc>
                <a:spcPct val="80000"/>
              </a:lnSpc>
            </a:pPr>
            <a:r>
              <a:rPr lang="en-US" dirty="0" smtClean="0"/>
              <a:t>Extensive discussion. Believed to be understood. Donald Eastlake will produce a submission.</a:t>
            </a:r>
          </a:p>
          <a:p>
            <a:pPr>
              <a:lnSpc>
                <a:spcPct val="80000"/>
              </a:lnSpc>
            </a:pPr>
            <a:r>
              <a:rPr lang="en-US" dirty="0" smtClean="0"/>
              <a:t>[37] Moved, </a:t>
            </a:r>
            <a:r>
              <a:rPr lang="en-US" b="0" dirty="0" smtClean="0"/>
              <a:t>to approve all the comment resolutions in 11-17/0025r1 for LB227 with Ad Hoc Status set to Ready for Motion.</a:t>
            </a:r>
            <a:endParaRPr lang="en-US" dirty="0" smtClean="0"/>
          </a:p>
          <a:p>
            <a:pPr lvl="1">
              <a:lnSpc>
                <a:spcPct val="80000"/>
              </a:lnSpc>
            </a:pPr>
            <a:r>
              <a:rPr lang="en-US" dirty="0" smtClean="0"/>
              <a:t>Moved</a:t>
            </a:r>
            <a:r>
              <a:rPr lang="en-US" dirty="0"/>
              <a:t>: </a:t>
            </a:r>
            <a:r>
              <a:rPr lang="en-US" dirty="0" smtClean="0"/>
              <a:t>Joe Levy   </a:t>
            </a:r>
            <a:r>
              <a:rPr lang="en-US" dirty="0"/>
              <a:t>Seconded</a:t>
            </a:r>
            <a:r>
              <a:rPr lang="en-US" dirty="0" smtClean="0"/>
              <a:t>: Ganesh </a:t>
            </a:r>
            <a:r>
              <a:rPr lang="en-US" dirty="0" err="1" smtClean="0"/>
              <a:t>Venkatesan</a:t>
            </a:r>
            <a:endParaRPr lang="en-US" dirty="0"/>
          </a:p>
          <a:p>
            <a:pPr lvl="1">
              <a:lnSpc>
                <a:spcPct val="80000"/>
              </a:lnSpc>
            </a:pPr>
            <a:r>
              <a:rPr lang="en-US" dirty="0" smtClean="0"/>
              <a:t>Approved by unanimous consent</a:t>
            </a:r>
          </a:p>
        </p:txBody>
      </p:sp>
    </p:spTree>
    <p:extLst>
      <p:ext uri="{BB962C8B-B14F-4D97-AF65-F5344CB8AC3E}">
        <p14:creationId xmlns:p14="http://schemas.microsoft.com/office/powerpoint/2010/main" val="29258966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Agreement to Accept CID 1445, to be motioned later.</a:t>
            </a:r>
            <a:endParaRPr lang="en-US" b="0" dirty="0" smtClean="0"/>
          </a:p>
          <a:p>
            <a:pPr>
              <a:lnSpc>
                <a:spcPct val="80000"/>
              </a:lnSpc>
            </a:pPr>
            <a:r>
              <a:rPr lang="en-US" dirty="0" smtClean="0"/>
              <a:t>Recess </a:t>
            </a:r>
            <a:r>
              <a:rPr lang="en-US" dirty="0"/>
              <a:t>until 16:00 </a:t>
            </a:r>
            <a:r>
              <a:rPr lang="en-US" dirty="0" smtClean="0"/>
              <a:t>today.</a:t>
            </a:r>
          </a:p>
          <a:p>
            <a:pPr>
              <a:lnSpc>
                <a:spcPct val="80000"/>
              </a:lnSpc>
            </a:pPr>
            <a:endParaRPr lang="en-US" dirty="0" smtClean="0"/>
          </a:p>
          <a:p>
            <a:pPr>
              <a:lnSpc>
                <a:spcPct val="80000"/>
              </a:lnSpc>
            </a:pPr>
            <a:r>
              <a:rPr lang="en-US" sz="2000" b="0" dirty="0" smtClean="0"/>
              <a:t>[After the above session 11-17/0025r2 was created and uploaded with an updated comment resolution spreadsheet incorporating the changes during the session.]</a:t>
            </a:r>
            <a:endParaRPr lang="en-US" sz="2000" b="0" dirty="0"/>
          </a:p>
        </p:txBody>
      </p:sp>
    </p:spTree>
    <p:extLst>
      <p:ext uri="{BB962C8B-B14F-4D97-AF65-F5344CB8AC3E}">
        <p14:creationId xmlns:p14="http://schemas.microsoft.com/office/powerpoint/2010/main" val="5276456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11-17/151r0, Ganesh </a:t>
            </a:r>
            <a:r>
              <a:rPr lang="en-US" dirty="0" err="1" smtClean="0"/>
              <a:t>Venkatesan</a:t>
            </a:r>
            <a:r>
              <a:rPr lang="en-US" dirty="0" smtClean="0"/>
              <a:t> </a:t>
            </a:r>
            <a:r>
              <a:rPr lang="en-US" dirty="0"/>
              <a:t>(Intel), </a:t>
            </a:r>
            <a:r>
              <a:rPr lang="en-US" dirty="0" smtClean="0"/>
              <a:t>“LB </a:t>
            </a:r>
            <a:r>
              <a:rPr lang="en-US" dirty="0"/>
              <a:t>227 GLK-GCR related comment </a:t>
            </a:r>
            <a:r>
              <a:rPr lang="en-US" dirty="0" smtClean="0"/>
              <a:t>resolutions (</a:t>
            </a:r>
            <a:r>
              <a:rPr lang="en-US" dirty="0"/>
              <a:t>relative to P802.11ak D3.0 and IEEE 802.11-2016</a:t>
            </a:r>
            <a:r>
              <a:rPr lang="en-US" dirty="0" smtClean="0"/>
              <a:t>)”</a:t>
            </a:r>
            <a:endParaRPr lang="en-US" b="0" dirty="0" smtClean="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[38] Moved, to resolve comments as follows:</a:t>
            </a:r>
          </a:p>
          <a:p>
            <a:pPr lvl="1">
              <a:lnSpc>
                <a:spcPct val="80000"/>
              </a:lnSpc>
            </a:pPr>
            <a:r>
              <a:rPr lang="en-US" b="0" dirty="0" smtClean="0"/>
              <a:t>Accept CID 1445</a:t>
            </a:r>
          </a:p>
          <a:p>
            <a:pPr lvl="1">
              <a:lnSpc>
                <a:spcPct val="80000"/>
              </a:lnSpc>
            </a:pPr>
            <a:r>
              <a:rPr lang="en-US" dirty="0" smtClean="0"/>
              <a:t>Accept CIDs 1401, 1422, 1423, 1424, 1425, 1426, 1453, 1446, and 1432.</a:t>
            </a:r>
          </a:p>
          <a:p>
            <a:pPr lvl="1">
              <a:lnSpc>
                <a:spcPct val="80000"/>
              </a:lnSpc>
            </a:pPr>
            <a:r>
              <a:rPr lang="en-US" dirty="0" smtClean="0"/>
              <a:t>Revise CID 1427: Change “A SYNRA can only be used by a GLK AP as an RA, in which case the actual DA is carried in another field.” to “When a GLK AP uses a SYNRA as the RA, the actual DA is carried in another field.”</a:t>
            </a:r>
          </a:p>
          <a:p>
            <a:pPr lvl="1">
              <a:lnSpc>
                <a:spcPct val="80000"/>
              </a:lnSpc>
            </a:pPr>
            <a:r>
              <a:rPr lang="en-US" dirty="0" smtClean="0"/>
              <a:t>Revise CID 1454: Delete second occurrence on this line of “to the STA”. (See CID 1446)</a:t>
            </a:r>
          </a:p>
          <a:p>
            <a:pPr lvl="1">
              <a:lnSpc>
                <a:spcPct val="80000"/>
              </a:lnSpc>
            </a:pPr>
            <a:r>
              <a:rPr lang="en-US" dirty="0" smtClean="0"/>
              <a:t>Revise CID 1457:Change the sentence to “When an EPD STA is not operating in the 5.9 GHz bands the EPD subfield is set to 1 in the Capability Information and DMG STA Capability Information fields.”</a:t>
            </a:r>
          </a:p>
          <a:p>
            <a:pPr lvl="1">
              <a:lnSpc>
                <a:spcPct val="80000"/>
              </a:lnSpc>
            </a:pPr>
            <a:r>
              <a:rPr lang="en-US" dirty="0" smtClean="0"/>
              <a:t>Moved: Ganesh </a:t>
            </a:r>
            <a:r>
              <a:rPr lang="en-US" dirty="0" err="1" smtClean="0"/>
              <a:t>Venkatesan</a:t>
            </a:r>
            <a:r>
              <a:rPr lang="en-US" dirty="0" smtClean="0"/>
              <a:t>   Seconded: Jon </a:t>
            </a:r>
            <a:r>
              <a:rPr lang="en-US" dirty="0" err="1" smtClean="0"/>
              <a:t>Rosdahl</a:t>
            </a:r>
            <a:endParaRPr lang="en-US" dirty="0" smtClean="0"/>
          </a:p>
          <a:p>
            <a:pPr lvl="1">
              <a:lnSpc>
                <a:spcPct val="80000"/>
              </a:lnSpc>
            </a:pPr>
            <a:r>
              <a:rPr lang="en-US" b="0" dirty="0" smtClean="0"/>
              <a:t>Adopted by unanimous consent.</a:t>
            </a:r>
          </a:p>
        </p:txBody>
      </p:sp>
    </p:spTree>
    <p:extLst>
      <p:ext uri="{BB962C8B-B14F-4D97-AF65-F5344CB8AC3E}">
        <p14:creationId xmlns:p14="http://schemas.microsoft.com/office/powerpoint/2010/main" val="10299031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Recess </a:t>
            </a:r>
            <a:r>
              <a:rPr lang="en-US" dirty="0"/>
              <a:t>until 16:00 tomorrow</a:t>
            </a:r>
            <a:r>
              <a:rPr lang="en-US" dirty="0" smtClean="0"/>
              <a:t>.</a:t>
            </a:r>
          </a:p>
          <a:p>
            <a:pPr>
              <a:lnSpc>
                <a:spcPct val="80000"/>
              </a:lnSpc>
            </a:pPr>
            <a:endParaRPr lang="en-US" dirty="0"/>
          </a:p>
          <a:p>
            <a:pPr>
              <a:lnSpc>
                <a:spcPct val="80000"/>
              </a:lnSpc>
            </a:pPr>
            <a:r>
              <a:rPr lang="en-US" sz="2000" b="0" dirty="0"/>
              <a:t>[After the above session 11-17/</a:t>
            </a:r>
            <a:r>
              <a:rPr lang="en-US" sz="2000" b="0" dirty="0" smtClean="0"/>
              <a:t>0025r3 </a:t>
            </a:r>
            <a:r>
              <a:rPr lang="en-US" sz="2000" b="0" dirty="0"/>
              <a:t>was created and uploaded with an updated comment resolution spreadsheet incorporating the changes during the session.</a:t>
            </a:r>
            <a:r>
              <a:rPr lang="en-US" sz="2000" b="0" dirty="0" smtClean="0"/>
              <a:t>]</a:t>
            </a:r>
            <a:endParaRPr lang="en-US" sz="2000" b="0" dirty="0"/>
          </a:p>
        </p:txBody>
      </p:sp>
    </p:spTree>
    <p:extLst>
      <p:ext uri="{BB962C8B-B14F-4D97-AF65-F5344CB8AC3E}">
        <p14:creationId xmlns:p14="http://schemas.microsoft.com/office/powerpoint/2010/main" val="29422534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a:t>11-17/151/</a:t>
            </a:r>
            <a:r>
              <a:rPr lang="en-US" dirty="0" smtClean="0"/>
              <a:t>r1, Ganesh </a:t>
            </a:r>
            <a:r>
              <a:rPr lang="en-US" dirty="0" err="1" smtClean="0"/>
              <a:t>Venkatesan</a:t>
            </a:r>
            <a:r>
              <a:rPr lang="en-US" dirty="0" smtClean="0"/>
              <a:t> (Intel)</a:t>
            </a:r>
            <a:r>
              <a:rPr lang="en-US" dirty="0"/>
              <a:t>, “LB 227 GLK-GCR related comment </a:t>
            </a:r>
            <a:r>
              <a:rPr lang="en-US" dirty="0" smtClean="0"/>
              <a:t>resolutions (</a:t>
            </a:r>
            <a:r>
              <a:rPr lang="en-US" dirty="0"/>
              <a:t>relative to P802.11ak D3.0 and IEEE 802.11-2016</a:t>
            </a:r>
            <a:r>
              <a:rPr lang="en-US" dirty="0" smtClean="0"/>
              <a:t>)” re </a:t>
            </a:r>
            <a:r>
              <a:rPr lang="en-US" b="0" dirty="0" smtClean="0"/>
              <a:t>CID 1403, 1452, </a:t>
            </a:r>
            <a:r>
              <a:rPr lang="en-US" b="0" dirty="0"/>
              <a:t>and </a:t>
            </a:r>
            <a:r>
              <a:rPr lang="en-US" b="0" dirty="0" smtClean="0"/>
              <a:t>1455</a:t>
            </a:r>
            <a:endParaRPr lang="en-US" b="0" dirty="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Recess </a:t>
            </a:r>
            <a:r>
              <a:rPr lang="en-US" dirty="0"/>
              <a:t>until 08:00 </a:t>
            </a:r>
            <a:r>
              <a:rPr lang="en-US" dirty="0" smtClean="0"/>
              <a:t>Thursday</a:t>
            </a:r>
          </a:p>
          <a:p>
            <a:pPr>
              <a:lnSpc>
                <a:spcPct val="80000"/>
              </a:lnSpc>
            </a:pPr>
            <a:endParaRPr lang="en-US" dirty="0"/>
          </a:p>
          <a:p>
            <a:pPr>
              <a:lnSpc>
                <a:spcPct val="80000"/>
              </a:lnSpc>
            </a:pPr>
            <a:r>
              <a:rPr lang="en-US" sz="2000" b="0" dirty="0" smtClean="0"/>
              <a:t>[After the above session comment resolution spreadsheet 11-17/0025r4 was uploaded incorporating changes from the session.]</a:t>
            </a:r>
            <a:endParaRPr lang="en-US" sz="2000" b="0" dirty="0"/>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/ARC/802.1 Joint </a:t>
            </a:r>
            <a:r>
              <a:rPr lang="en-US" dirty="0"/>
              <a:t>Meeting </a:t>
            </a:r>
            <a:r>
              <a:rPr lang="en-US" dirty="0" smtClean="0"/>
              <a:t>to Order</a:t>
            </a:r>
          </a:p>
          <a:p>
            <a:pPr>
              <a:lnSpc>
                <a:spcPct val="90000"/>
              </a:lnSpc>
            </a:pPr>
            <a:r>
              <a:rPr lang="en-US" altLang="ja-JP" b="0" dirty="0" smtClean="0">
                <a:cs typeface="ＭＳ Ｐゴシック" charset="0"/>
              </a:rPr>
              <a:t>Appointment of Secretary</a:t>
            </a:r>
          </a:p>
          <a:p>
            <a:pPr lvl="1">
              <a:lnSpc>
                <a:spcPct val="90000"/>
              </a:lnSpc>
            </a:pPr>
            <a:r>
              <a:rPr lang="en-US" altLang="ja-JP" dirty="0" smtClean="0">
                <a:cs typeface="ＭＳ Ｐゴシック" charset="0"/>
              </a:rPr>
              <a:t>Joe Levy (</a:t>
            </a:r>
            <a:r>
              <a:rPr lang="en-US" altLang="ja-JP" dirty="0" err="1" smtClean="0">
                <a:cs typeface="ＭＳ Ｐゴシック" charset="0"/>
              </a:rPr>
              <a:t>InterDigital</a:t>
            </a:r>
            <a:r>
              <a:rPr lang="en-US" altLang="ja-JP" dirty="0" smtClean="0">
                <a:cs typeface="ＭＳ Ｐゴシック" charset="0"/>
              </a:rPr>
              <a:t>)</a:t>
            </a:r>
            <a:endParaRPr lang="en-US" altLang="ja-JP" b="0" dirty="0" smtClean="0">
              <a:cs typeface="ＭＳ Ｐゴシック" charset="0"/>
            </a:endParaRPr>
          </a:p>
          <a:p>
            <a:pPr>
              <a:lnSpc>
                <a:spcPct val="90000"/>
              </a:lnSpc>
            </a:pPr>
            <a:r>
              <a:rPr lang="en-US" altLang="ja-JP" b="0" dirty="0" smtClean="0">
                <a:cs typeface="ＭＳ Ｐゴシック" charset="0"/>
              </a:rPr>
              <a:t>Call for essential patents</a:t>
            </a:r>
          </a:p>
          <a:p>
            <a:pPr lvl="1">
              <a:lnSpc>
                <a:spcPct val="90000"/>
              </a:lnSpc>
            </a:pPr>
            <a:r>
              <a:rPr lang="en-US" altLang="ja-JP" dirty="0" smtClean="0">
                <a:cs typeface="ＭＳ Ｐゴシック" charset="0"/>
              </a:rPr>
              <a:t>No response</a:t>
            </a:r>
            <a:endParaRPr lang="en-US" altLang="ja-JP" b="0" dirty="0" smtClean="0">
              <a:cs typeface="ＭＳ Ｐゴシック" charset="0"/>
            </a:endParaRP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dirty="0" smtClean="0"/>
              <a:t>Architecture </a:t>
            </a:r>
            <a:r>
              <a:rPr lang="en-US" dirty="0"/>
              <a:t>discussion</a:t>
            </a:r>
          </a:p>
          <a:p>
            <a:pPr lvl="1">
              <a:lnSpc>
                <a:spcPct val="90000"/>
              </a:lnSpc>
            </a:pPr>
            <a:r>
              <a:rPr lang="en-US" dirty="0"/>
              <a:t>11-17/136r2, Mark Hamilton (Ruckus, Brocade)</a:t>
            </a:r>
          </a:p>
          <a:p>
            <a:pPr>
              <a:lnSpc>
                <a:spcPct val="90000"/>
              </a:lnSpc>
            </a:pPr>
            <a:endParaRPr lang="en-US" altLang="ja-JP" b="0" dirty="0" smtClean="0">
              <a:cs typeface="ＭＳ Ｐゴシック" charset="0"/>
            </a:endParaRP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altLang="ja-JP" b="0" dirty="0" smtClean="0">
                <a:cs typeface="ＭＳ Ｐゴシック" charset="0"/>
              </a:rPr>
              <a:t>Status</a:t>
            </a:r>
            <a:endParaRPr lang="en-US" altLang="ja-JP" b="0" dirty="0">
              <a:cs typeface="ＭＳ Ｐゴシック" charset="0"/>
            </a:endParaRPr>
          </a:p>
          <a:p>
            <a:pPr lvl="1">
              <a:lnSpc>
                <a:spcPct val="80000"/>
              </a:lnSpc>
            </a:pPr>
            <a:r>
              <a:rPr lang="en-GB" dirty="0"/>
              <a:t>802.1Q roll-</a:t>
            </a:r>
            <a:r>
              <a:rPr lang="en-GB" dirty="0" smtClean="0"/>
              <a:t>up</a:t>
            </a:r>
          </a:p>
          <a:p>
            <a:pPr lvl="2">
              <a:lnSpc>
                <a:spcPct val="80000"/>
              </a:lnSpc>
            </a:pPr>
            <a:r>
              <a:rPr lang="en-GB" dirty="0" smtClean="0"/>
              <a:t>John Messenger (ADVA Optical Networking)</a:t>
            </a:r>
          </a:p>
          <a:p>
            <a:pPr lvl="2">
              <a:lnSpc>
                <a:spcPct val="80000"/>
              </a:lnSpc>
            </a:pPr>
            <a:r>
              <a:rPr lang="en-GB" dirty="0" smtClean="0"/>
              <a:t>802.1Qbz-2016 is published, fixes tag sequence problem, other material moved to 802.1AC</a:t>
            </a:r>
            <a:endParaRPr lang="en-GB" dirty="0"/>
          </a:p>
          <a:p>
            <a:pPr lvl="1">
              <a:lnSpc>
                <a:spcPct val="80000"/>
              </a:lnSpc>
            </a:pPr>
            <a:r>
              <a:rPr lang="en-GB" dirty="0" smtClean="0"/>
              <a:t>802.1AC </a:t>
            </a:r>
            <a:r>
              <a:rPr lang="en-GB" dirty="0"/>
              <a:t>status </a:t>
            </a:r>
            <a:r>
              <a:rPr lang="mr-IN" dirty="0"/>
              <a:t>–</a:t>
            </a:r>
            <a:r>
              <a:rPr lang="en-GB" dirty="0"/>
              <a:t> </a:t>
            </a:r>
            <a:r>
              <a:rPr lang="en-GB" dirty="0" smtClean="0"/>
              <a:t>802.1AC-2016 approved but not yet published</a:t>
            </a:r>
          </a:p>
          <a:p>
            <a:pPr lvl="1">
              <a:lnSpc>
                <a:spcPct val="80000"/>
              </a:lnSpc>
            </a:pPr>
            <a:r>
              <a:rPr lang="en-GB" dirty="0" smtClean="0"/>
              <a:t>802.11ak </a:t>
            </a:r>
            <a:r>
              <a:rPr lang="mr-IN" dirty="0" smtClean="0"/>
              <a:t>–</a:t>
            </a:r>
            <a:r>
              <a:rPr lang="en-GB" dirty="0" smtClean="0"/>
              <a:t> status</a:t>
            </a:r>
          </a:p>
          <a:p>
            <a:pPr lvl="2">
              <a:lnSpc>
                <a:spcPct val="80000"/>
              </a:lnSpc>
            </a:pPr>
            <a:r>
              <a:rPr lang="en-GB" sz="2000" dirty="0" smtClean="0"/>
              <a:t>Draft </a:t>
            </a:r>
            <a:r>
              <a:rPr lang="en-GB" sz="2000" dirty="0"/>
              <a:t>3.0 has been posted and balloted</a:t>
            </a:r>
          </a:p>
          <a:p>
            <a:pPr>
              <a:lnSpc>
                <a:spcPct val="80000"/>
              </a:lnSpc>
            </a:pPr>
            <a:r>
              <a:rPr lang="en-US" dirty="0" smtClean="0"/>
              <a:t>Recess 802.1 </a:t>
            </a:r>
            <a:r>
              <a:rPr lang="en-US" dirty="0" err="1" smtClean="0"/>
              <a:t>paricpation</a:t>
            </a:r>
            <a:r>
              <a:rPr lang="en-US" dirty="0" smtClean="0"/>
              <a:t> in joint meeting</a:t>
            </a:r>
          </a:p>
          <a:p>
            <a:pPr>
              <a:lnSpc>
                <a:spcPct val="80000"/>
              </a:lnSpc>
            </a:pPr>
            <a:r>
              <a:rPr lang="en-US" dirty="0"/>
              <a:t>Recess 802.11 ARC SC until 13:30 today</a:t>
            </a:r>
          </a:p>
          <a:p>
            <a:pPr>
              <a:lnSpc>
                <a:spcPct val="80000"/>
              </a:lnSpc>
            </a:pPr>
            <a:endParaRPr lang="en-US" dirty="0"/>
          </a:p>
          <a:p>
            <a:pPr>
              <a:lnSpc>
                <a:spcPct val="80000"/>
              </a:lnSpc>
            </a:pPr>
            <a:endParaRPr lang="en-US" b="0" dirty="0" smtClean="0"/>
          </a:p>
        </p:txBody>
      </p:sp>
    </p:spTree>
    <p:extLst>
      <p:ext uri="{BB962C8B-B14F-4D97-AF65-F5344CB8AC3E}">
        <p14:creationId xmlns:p14="http://schemas.microsoft.com/office/powerpoint/2010/main" val="8373594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a:t>
            </a:r>
            <a:r>
              <a:rPr lang="en-US" dirty="0" smtClean="0">
                <a:latin typeface="Arial" charset="0"/>
                <a:cs typeface="Arial" charset="0"/>
              </a:rPr>
              <a:t>00,Grand Ballroom II</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[39] </a:t>
            </a:r>
            <a:r>
              <a:rPr lang="en-US" dirty="0"/>
              <a:t>Moved, </a:t>
            </a:r>
            <a:r>
              <a:rPr lang="en-US" b="0" dirty="0"/>
              <a:t>to approve all the comment resolutions in 11-17/</a:t>
            </a:r>
            <a:r>
              <a:rPr lang="en-US" b="0" dirty="0" smtClean="0"/>
              <a:t>0025r4 </a:t>
            </a:r>
            <a:r>
              <a:rPr lang="en-US" b="0" dirty="0"/>
              <a:t>for LB227 with Ad Hoc Status set to Ready for Motion.</a:t>
            </a:r>
            <a:endParaRPr lang="en-US" dirty="0"/>
          </a:p>
          <a:p>
            <a:pPr lvl="1">
              <a:lnSpc>
                <a:spcPct val="80000"/>
              </a:lnSpc>
            </a:pPr>
            <a:r>
              <a:rPr lang="en-US" dirty="0"/>
              <a:t>Moved: </a:t>
            </a:r>
            <a:r>
              <a:rPr lang="en-US" dirty="0" smtClean="0"/>
              <a:t>Mark Hamilton   Seconded</a:t>
            </a:r>
            <a:r>
              <a:rPr lang="en-US" dirty="0"/>
              <a:t>: </a:t>
            </a:r>
            <a:r>
              <a:rPr lang="en-US" dirty="0" smtClean="0"/>
              <a:t>David </a:t>
            </a:r>
            <a:r>
              <a:rPr lang="en-US" dirty="0" err="1" smtClean="0"/>
              <a:t>Kloper</a:t>
            </a:r>
            <a:endParaRPr lang="en-US" dirty="0" smtClean="0"/>
          </a:p>
          <a:p>
            <a:pPr lvl="1">
              <a:lnSpc>
                <a:spcPct val="80000"/>
              </a:lnSpc>
            </a:pPr>
            <a:r>
              <a:rPr lang="en-US" dirty="0" smtClean="0"/>
              <a:t>Approved by unanimous consent</a:t>
            </a:r>
            <a:endParaRPr lang="en-US" dirty="0"/>
          </a:p>
          <a:p>
            <a:pPr>
              <a:lnSpc>
                <a:spcPct val="80000"/>
              </a:lnSpc>
            </a:pPr>
            <a:r>
              <a:rPr lang="en-US" b="0" dirty="0"/>
              <a:t>Presentations and discussion to resolve comments and improve the </a:t>
            </a:r>
            <a:r>
              <a:rPr lang="en-US" b="0" dirty="0" err="1"/>
              <a:t>TGak</a:t>
            </a:r>
            <a:r>
              <a:rPr lang="en-US" b="0" dirty="0"/>
              <a:t> Draft</a:t>
            </a:r>
            <a:endParaRPr lang="en-GB" b="0"/>
          </a:p>
          <a:p>
            <a:pPr>
              <a:lnSpc>
                <a:spcPct val="80000"/>
              </a:lnSpc>
            </a:pPr>
            <a:r>
              <a:rPr lang="en-US" smtClean="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Ivy 1&amp;2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11-17/151r2, Ganesh </a:t>
            </a:r>
            <a:r>
              <a:rPr lang="en-US" dirty="0" err="1" smtClean="0"/>
              <a:t>Venkatesan</a:t>
            </a:r>
            <a:endParaRPr lang="en-US" dirty="0" smtClean="0"/>
          </a:p>
          <a:p>
            <a:pPr lvl="1">
              <a:lnSpc>
                <a:spcPct val="80000"/>
              </a:lnSpc>
            </a:pPr>
            <a:r>
              <a:rPr lang="en-US" b="0" dirty="0" smtClean="0"/>
              <a:t>11-17/154r0, Donald Eastlake</a:t>
            </a:r>
          </a:p>
          <a:p>
            <a:pPr lvl="1">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[40] </a:t>
            </a:r>
            <a:r>
              <a:rPr lang="en-US" dirty="0" smtClean="0"/>
              <a:t>Moved, </a:t>
            </a:r>
            <a:r>
              <a:rPr lang="en-US" b="0" dirty="0" smtClean="0"/>
              <a:t>to approve the following  comment resolutions</a:t>
            </a:r>
          </a:p>
          <a:p>
            <a:pPr lvl="2">
              <a:lnSpc>
                <a:spcPct val="80000"/>
              </a:lnSpc>
            </a:pPr>
            <a:r>
              <a:rPr lang="en-US" sz="2000" dirty="0" smtClean="0"/>
              <a:t>CIDs 1415 and 1417 as shown in 11-17/0025r5</a:t>
            </a:r>
          </a:p>
          <a:p>
            <a:pPr lvl="2">
              <a:lnSpc>
                <a:spcPct val="80000"/>
              </a:lnSpc>
            </a:pPr>
            <a:r>
              <a:rPr lang="en-US" sz="2000" dirty="0" smtClean="0"/>
              <a:t>CIDs 1403, 1452, and 1455 as shown in 11-17/151r3</a:t>
            </a:r>
            <a:endParaRPr lang="en-US" sz="2000" dirty="0" smtClean="0"/>
          </a:p>
          <a:p>
            <a:pPr lvl="1">
              <a:lnSpc>
                <a:spcPct val="80000"/>
              </a:lnSpc>
            </a:pPr>
            <a:r>
              <a:rPr lang="en-US" dirty="0" smtClean="0"/>
              <a:t>Moved</a:t>
            </a:r>
            <a:r>
              <a:rPr lang="en-US" dirty="0"/>
              <a:t>: </a:t>
            </a:r>
            <a:r>
              <a:rPr lang="en-US" dirty="0" smtClean="0"/>
              <a:t>Joe Levy   </a:t>
            </a:r>
            <a:r>
              <a:rPr lang="en-US" dirty="0"/>
              <a:t>Seconded</a:t>
            </a:r>
            <a:r>
              <a:rPr lang="en-US" dirty="0" smtClean="0"/>
              <a:t>: Ganesh </a:t>
            </a:r>
            <a:r>
              <a:rPr lang="en-US" dirty="0" err="1" smtClean="0"/>
              <a:t>Venkatesan</a:t>
            </a:r>
            <a:endParaRPr lang="en-US" dirty="0"/>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a:t>
            </a:r>
            <a:r>
              <a:rPr lang="en-US" b="0" dirty="0"/>
              <a:t>:</a:t>
            </a:r>
          </a:p>
          <a:p>
            <a:pPr lvl="1">
              <a:lnSpc>
                <a:spcPct val="80000"/>
              </a:lnSpc>
            </a:pPr>
            <a:r>
              <a:rPr lang="en-US" b="1" dirty="0"/>
              <a:t>1 ½ </a:t>
            </a:r>
            <a:r>
              <a:rPr lang="en-US" dirty="0"/>
              <a:t>hour teleconferences through the March 2017 802.11 meeting on January 30</a:t>
            </a:r>
            <a:r>
              <a:rPr lang="en-US" baseline="30000" dirty="0"/>
              <a:t>th</a:t>
            </a:r>
            <a:r>
              <a:rPr lang="en-US" dirty="0"/>
              <a:t>, February 13</a:t>
            </a:r>
            <a:r>
              <a:rPr lang="en-US" baseline="30000" dirty="0"/>
              <a:t>th</a:t>
            </a:r>
            <a:r>
              <a:rPr lang="en-US" dirty="0"/>
              <a:t>, 20</a:t>
            </a:r>
            <a:r>
              <a:rPr lang="en-US" baseline="30000" dirty="0"/>
              <a:t>th</a:t>
            </a:r>
            <a:r>
              <a:rPr lang="en-US" dirty="0"/>
              <a:t>, and 27</a:t>
            </a:r>
            <a:r>
              <a:rPr lang="en-US" baseline="30000" dirty="0"/>
              <a:t>th</a:t>
            </a:r>
            <a:r>
              <a:rPr lang="en-US" dirty="0"/>
              <a:t> at 10am Eastern US Time.</a:t>
            </a:r>
          </a:p>
          <a:p>
            <a:pPr lvl="1">
              <a:lnSpc>
                <a:spcPct val="80000"/>
              </a:lnSpc>
            </a:pPr>
            <a:r>
              <a:rPr lang="en-US" dirty="0" smtClean="0"/>
              <a:t>Adopted by unanimous consent</a:t>
            </a:r>
          </a:p>
          <a:p>
            <a:pPr>
              <a:lnSpc>
                <a:spcPct val="80000"/>
              </a:lnSpc>
            </a:pPr>
            <a:endParaRPr lang="en-US" dirty="0"/>
          </a:p>
          <a:p>
            <a:pPr>
              <a:lnSpc>
                <a:spcPct val="80000"/>
              </a:lnSpc>
            </a:pPr>
            <a:r>
              <a:rPr lang="en-US" dirty="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994435"/>
              </p:ext>
            </p:extLst>
          </p:nvPr>
        </p:nvGraphicFramePr>
        <p:xfrm>
          <a:off x="762000" y="2383421"/>
          <a:ext cx="7696199" cy="338927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 and 802.1 TSN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Grand Ballroom II</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Ivy 1&amp;2</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Joseph Levy (</a:t>
            </a:r>
            <a:r>
              <a:rPr lang="en-US" dirty="0" err="1" smtClean="0"/>
              <a:t>InterDigital</a:t>
            </a:r>
            <a:r>
              <a:rPr lang="en-US" dirty="0" smtClean="0"/>
              <a:t>) volunteered</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lvl="1">
              <a:lnSpc>
                <a:spcPct val="80000"/>
              </a:lnSpc>
            </a:pPr>
            <a:r>
              <a:rPr lang="en-US" dirty="0" smtClean="0"/>
              <a:t>No potentially essential patents brought up</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No objection</a:t>
            </a:r>
            <a:endParaRPr lang="en-US" b="0" dirty="0" smtClean="0"/>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11-17/0016r0</a:t>
            </a:r>
          </a:p>
          <a:p>
            <a:pPr lvl="1">
              <a:lnSpc>
                <a:spcPct val="80000"/>
              </a:lnSpc>
            </a:pPr>
            <a:r>
              <a:rPr lang="en-US" dirty="0" smtClean="0"/>
              <a:t>19 December: 11-17/0017r0</a:t>
            </a:r>
            <a:endParaRPr lang="en-US" dirty="0"/>
          </a:p>
          <a:p>
            <a:pPr lvl="1">
              <a:lnSpc>
                <a:spcPct val="80000"/>
              </a:lnSpc>
            </a:pPr>
            <a:r>
              <a:rPr lang="en-US" dirty="0" smtClean="0"/>
              <a:t>Approved by unanimous consent</a:t>
            </a:r>
            <a:endParaRPr lang="en-US" dirty="0"/>
          </a:p>
          <a:p>
            <a:pPr>
              <a:lnSpc>
                <a:spcPct val="80000"/>
              </a:lnSpc>
            </a:pPr>
            <a:r>
              <a:rPr lang="en-US" b="0" dirty="0" smtClean="0"/>
              <a:t>Review and categorize comments from LB227.</a:t>
            </a:r>
          </a:p>
          <a:p>
            <a:pPr>
              <a:lnSpc>
                <a:spcPct val="80000"/>
              </a:lnSpc>
            </a:pPr>
            <a:r>
              <a:rPr lang="en-US" b="0" dirty="0"/>
              <a:t>D</a:t>
            </a:r>
            <a:r>
              <a:rPr lang="en-US" b="0" dirty="0" smtClean="0"/>
              <a:t>iscussion </a:t>
            </a:r>
            <a:r>
              <a:rPr lang="en-US" b="0" dirty="0"/>
              <a:t>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tomorrow</a:t>
            </a:r>
          </a:p>
          <a:p>
            <a:pPr>
              <a:lnSpc>
                <a:spcPct val="80000"/>
              </a:lnSpc>
            </a:pPr>
            <a:r>
              <a:rPr lang="en-US" sz="2000" b="0" dirty="0" smtClean="0"/>
              <a:t>[11-17/0025r1 was created with updates made to the comment resolution spreadsheet during the session above and with the following Editorial CIDs marked as Accept &amp; Ready for Motion: 1407, 1421, 1436, 1437, 1438, 1440, 1442, and 1450.]</a:t>
            </a:r>
            <a:endParaRPr lang="en-US" sz="2000" b="0"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122678</TotalTime>
  <Words>3168</Words>
  <Application>Microsoft Macintosh PowerPoint</Application>
  <PresentationFormat>On-screen Show (4:3)</PresentationFormat>
  <Paragraphs>430</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 Ivy 1&amp;2</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Tuesday, 17 January2016 10:30 – 12:30, Ivy 1&amp;2</vt:lpstr>
      <vt:lpstr>Tuesday, 17 January2016 10:30 – 12:30, Ivy 1&amp;2</vt:lpstr>
      <vt:lpstr>Tuesday, 17 January2016 10:30 – 12:30, Ivy 1&amp;2</vt:lpstr>
      <vt:lpstr>Tuesday, 17 January2016 16:00 – 18:00, Ivy 1&amp;2</vt:lpstr>
      <vt:lpstr>Tuesday, 17 January2016 16:00 – 18:00, Ivy 1&amp;2</vt:lpstr>
      <vt:lpstr>Tuesday, 17 January2016 16:00 – 18:00, Ivy 1&amp;2</vt:lpstr>
      <vt:lpstr>Wednesday, 18 January 2016 16:00 – 18:00, Ivy 1&amp;2</vt:lpstr>
      <vt:lpstr>Wednesday, 18 January 2016 16:00 – 18:00, Ivy 1&amp;2</vt:lpstr>
      <vt:lpstr>Thursday, 19 January 2016 08:00 – 10:00, Grand Ballroom II</vt:lpstr>
      <vt:lpstr>Thursday, 19 January 2016 08:00 – 10:00, Grand Ballroom II</vt:lpstr>
      <vt:lpstr>Thursday, 19 January 2016 08:00 – 10:00,Grand Ballroom II</vt:lpstr>
      <vt:lpstr>Thursday, 19 January 2016 16:00 – 18:00, Ivy 1&amp;2</vt:lpstr>
      <vt:lpstr>Thursday, 19 January 2016 16:00 – 18:00, Ivy 1&amp;2</vt:lpstr>
      <vt:lpstr>Thursday, 19 January 2016 16:00 – 18:00, Ivy 1&amp;2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1414</cp:revision>
  <cp:lastPrinted>2016-06-15T02:09:12Z</cp:lastPrinted>
  <dcterms:created xsi:type="dcterms:W3CDTF">2006-12-04T03:46:13Z</dcterms:created>
  <dcterms:modified xsi:type="dcterms:W3CDTF">2017-01-19T23:01:08Z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