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handoutMasterIdLst>
    <p:handoutMasterId r:id="rId24"/>
  </p:handoutMasterIdLst>
  <p:sldIdLst>
    <p:sldId id="269" r:id="rId2"/>
    <p:sldId id="271" r:id="rId3"/>
    <p:sldId id="358" r:id="rId4"/>
    <p:sldId id="594" r:id="rId5"/>
    <p:sldId id="443" r:id="rId6"/>
    <p:sldId id="518" r:id="rId7"/>
    <p:sldId id="563" r:id="rId8"/>
    <p:sldId id="570" r:id="rId9"/>
    <p:sldId id="571" r:id="rId10"/>
    <p:sldId id="572" r:id="rId11"/>
    <p:sldId id="596" r:id="rId12"/>
    <p:sldId id="573" r:id="rId13"/>
    <p:sldId id="580" r:id="rId14"/>
    <p:sldId id="595" r:id="rId15"/>
    <p:sldId id="587" r:id="rId16"/>
    <p:sldId id="430" r:id="rId17"/>
    <p:sldId id="589" r:id="rId18"/>
    <p:sldId id="562" r:id="rId19"/>
    <p:sldId id="590" r:id="rId20"/>
    <p:sldId id="597" r:id="rId21"/>
    <p:sldId id="390" r:id="rId2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430" autoAdjust="0"/>
    <p:restoredTop sz="98109" autoAdjust="0"/>
  </p:normalViewPr>
  <p:slideViewPr>
    <p:cSldViewPr>
      <p:cViewPr varScale="1">
        <p:scale>
          <a:sx n="87" d="100"/>
          <a:sy n="87" d="100"/>
        </p:scale>
        <p:origin x="-992"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interSettings" Target="printerSettings/printerSettings1.bin"/><Relationship Id="rId26" Type="http://schemas.openxmlformats.org/officeDocument/2006/relationships/presProps" Target="presProps.xml"/><Relationship Id="rId27" Type="http://schemas.openxmlformats.org/officeDocument/2006/relationships/viewProps" Target="viewProps.xml"/><Relationship Id="rId28" Type="http://schemas.openxmlformats.org/officeDocument/2006/relationships/theme" Target="theme/theme1.xml"/><Relationship Id="rId29"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P802.11-16/1586r3</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mr-IN" smtClean="0"/>
              <a:t>doc.: IEEE P802.11-16/1586r3</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2017</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P802.11-16/1586r3</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P802.11-16/1586r3</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11</a:t>
            </a:fld>
            <a:endParaRPr lang="en-US"/>
          </a:p>
        </p:txBody>
      </p:sp>
    </p:spTree>
    <p:extLst>
      <p:ext uri="{BB962C8B-B14F-4D97-AF65-F5344CB8AC3E}">
        <p14:creationId xmlns:p14="http://schemas.microsoft.com/office/powerpoint/2010/main" val="10965609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15</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16</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17</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21</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P802.11-16/1586r3</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mr-IN" smtClean="0"/>
              <a:t>doc.: IEEE P802.11-16/1586r3</a:t>
            </a:r>
            <a:endParaRPr lang="en-US"/>
          </a:p>
        </p:txBody>
      </p:sp>
      <p:sp>
        <p:nvSpPr>
          <p:cNvPr id="5" name="Date Placeholder 4"/>
          <p:cNvSpPr>
            <a:spLocks noGrp="1"/>
          </p:cNvSpPr>
          <p:nvPr>
            <p:ph type="dt" idx="11"/>
          </p:nvPr>
        </p:nvSpPr>
        <p:spPr/>
        <p:txBody>
          <a:bodyPr/>
          <a:lstStyle/>
          <a:p>
            <a:r>
              <a:rPr lang="en-US" smtClean="0"/>
              <a:t>January 2017</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5</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mr-IN" smtClean="0"/>
              <a:t>doc.: IEEE P802.11-16/1586r3</a:t>
            </a:r>
            <a:endParaRPr lang="en-US"/>
          </a:p>
        </p:txBody>
      </p:sp>
      <p:sp>
        <p:nvSpPr>
          <p:cNvPr id="5" name="Rectangle 3"/>
          <p:cNvSpPr>
            <a:spLocks noGrp="1" noChangeArrowheads="1"/>
          </p:cNvSpPr>
          <p:nvPr>
            <p:ph type="dt" idx="1"/>
          </p:nvPr>
        </p:nvSpPr>
        <p:spPr>
          <a:ln/>
        </p:spPr>
        <p:txBody>
          <a:bodyPr/>
          <a:lstStyle/>
          <a:p>
            <a:r>
              <a:rPr lang="en-US" smtClean="0"/>
              <a:t>January 2017</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mr-IN" sz="1400" smtClean="0"/>
              <a:t>doc.: IEEE P802.11-16/1586r3</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2017</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2017</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2017</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2017</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2017</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2017</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2017</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486400"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1586r3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4" Type="http://schemas.openxmlformats.org/officeDocument/2006/relationships/hyperlink" Target="http://ieee802.org/PNP/approved/IEEE_802_WG_PandP_v19.pdf" TargetMode="External"/><Relationship Id="rId5" Type="http://schemas.openxmlformats.org/officeDocument/2006/relationships/hyperlink" Target="https://standards.ieee.org/develop/policies/bylaws/sb_bylaws.pdf%20section%205.2.1.3"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hyperlink" Target="https://development.standards.ieee.org/get-file/P802.11ak.pdf?t=77398400003" TargetMode="External"/><Relationship Id="rId4" Type="http://schemas.openxmlformats.org/officeDocument/2006/relationships/hyperlink" Target="http://www.ieee802.org/11/private/Draft_Standards/11ak/Draft%20P802.11ak_D2.4.pdf" TargetMode="External"/><Relationship Id="rId5" Type="http://schemas.openxmlformats.org/officeDocument/2006/relationships/hyperlink" Target="http://www.ieee802.org/1/files/private/bz-drafts/d2/802-1Qbz-d2-4.pdf" TargetMode="External"/><Relationship Id="rId6" Type="http://schemas.openxmlformats.org/officeDocument/2006/relationships/hyperlink" Target="http://www.ieee802.org/1/files/private/ac-rev-drafts/d4/802-1ac-rev-d4-0.pdf" TargetMode="Externa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2017</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sz="3600" dirty="0" smtClean="0">
                <a:latin typeface="Arial" charset="0"/>
              </a:rPr>
              <a:t>January 2017 802.11ak Agenda</a:t>
            </a:r>
            <a:endParaRPr lang="en-US" sz="3600"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2016-01-15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86157980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Participation in IEEE 802 Meetings</a:t>
            </a:r>
          </a:p>
        </p:txBody>
      </p:sp>
      <p:sp>
        <p:nvSpPr>
          <p:cNvPr id="3" name="Content Placeholder 2"/>
          <p:cNvSpPr>
            <a:spLocks noGrp="1"/>
          </p:cNvSpPr>
          <p:nvPr>
            <p:ph idx="1"/>
          </p:nvPr>
        </p:nvSpPr>
        <p:spPr>
          <a:xfrm>
            <a:off x="685800" y="1752600"/>
            <a:ext cx="7772400" cy="4343400"/>
          </a:xfrm>
        </p:spPr>
        <p:txBody>
          <a:bodyPr/>
          <a:lstStyle/>
          <a:p>
            <a:pPr marL="0" indent="0">
              <a:buNone/>
            </a:pPr>
            <a:r>
              <a:rPr lang="en-US" sz="1600" dirty="0"/>
              <a:t>All participation in IEEE 802 Working Group meetings is on an individual basis</a:t>
            </a:r>
          </a:p>
          <a:p>
            <a:r>
              <a:rPr lang="en-GB" sz="1400" i="1" dirty="0" smtClean="0"/>
              <a:t>Participants </a:t>
            </a:r>
            <a:r>
              <a:rPr lang="en-GB" sz="1400" i="1" dirty="0"/>
              <a:t>in the IEEE standards development individual process shall act based on their qualifications and experience. (</a:t>
            </a:r>
            <a:r>
              <a:rPr lang="en-GB" sz="1400" i="1" dirty="0">
                <a:hlinkClick r:id="rId3"/>
              </a:rPr>
              <a:t>https://standards.ieee.org/develop/policies/bylaws/sb_bylaws.pdf</a:t>
            </a:r>
            <a:r>
              <a:rPr lang="en-GB" sz="1400" i="1" dirty="0"/>
              <a:t>  section 5.2.1)</a:t>
            </a:r>
            <a:endParaRPr lang="en-US" sz="1400" dirty="0"/>
          </a:p>
          <a:p>
            <a:r>
              <a:rPr lang="en-US" sz="1400" i="1" dirty="0" smtClean="0"/>
              <a:t>IEEE </a:t>
            </a:r>
            <a:r>
              <a:rPr lang="en-US" sz="1400" i="1" dirty="0"/>
              <a:t>802 </a:t>
            </a:r>
            <a:r>
              <a:rPr lang="en-GB" sz="1400" i="1" dirty="0"/>
              <a:t>Working Group membership is by individual; “Working Group members shall participate in the consensus process in a manner consistent with their professional expert opinion as individuals, and not as organizational representatives”. (</a:t>
            </a:r>
            <a:r>
              <a:rPr lang="en-GB" sz="1400" i="1" u="sng" dirty="0">
                <a:hlinkClick r:id="rId4"/>
              </a:rPr>
              <a:t>http://ieee802.org/PNP/approved/IEEE_802_WG_PandP_v19.pdf</a:t>
            </a:r>
            <a:r>
              <a:rPr lang="en-GB" sz="1400" i="1" dirty="0"/>
              <a:t> section 4.2.1)</a:t>
            </a:r>
            <a:endParaRPr lang="en-US" sz="1400" dirty="0"/>
          </a:p>
          <a:p>
            <a:r>
              <a:rPr lang="en-US" sz="14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sz="1400" dirty="0"/>
              <a:t>You shall not direct the actions or votes of any other member of an IEEE 802 Working Group or retaliate against any other member for their actions or votes within IEEE 802 Working Group meetings, see </a:t>
            </a:r>
            <a:r>
              <a:rPr lang="en-US" sz="1400" u="sng" dirty="0">
                <a:hlinkClick r:id="rId5"/>
              </a:rPr>
              <a:t>https://standards.ieee.org/develop/policies/bylaws/sb_bylaws.pdf </a:t>
            </a:r>
            <a:r>
              <a:rPr lang="en-US" sz="1400" dirty="0"/>
              <a:t> section 5.2.1.3 and </a:t>
            </a:r>
            <a:r>
              <a:rPr lang="en-GB" sz="1400" u="sng" dirty="0">
                <a:hlinkClick r:id="rId4"/>
              </a:rPr>
              <a:t>http://ieee802.org/PNP/approved/IEEE_802_WG_PandP_v19.pdf</a:t>
            </a:r>
            <a:r>
              <a:rPr lang="en-GB" sz="1400" dirty="0"/>
              <a:t>  section 3.4.1, list item x</a:t>
            </a:r>
            <a:endParaRPr lang="en-US" sz="1400" dirty="0"/>
          </a:p>
          <a:p>
            <a:pPr marL="0" indent="0">
              <a:buNone/>
            </a:pPr>
            <a:r>
              <a:rPr lang="en-US" sz="1600" dirty="0"/>
              <a:t>By participating in IEEE 802 meetings, you accept these requirements.  If you do not agree to these policies then you shall not participate</a:t>
            </a:r>
            <a:r>
              <a:rPr lang="en-US" sz="1600" dirty="0" smtClean="0"/>
              <a:t>.</a:t>
            </a:r>
            <a:endParaRPr lang="en-US" sz="16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11</a:t>
            </a:fld>
            <a:endParaRPr lang="en-US"/>
          </a:p>
        </p:txBody>
      </p:sp>
    </p:spTree>
    <p:extLst>
      <p:ext uri="{BB962C8B-B14F-4D97-AF65-F5344CB8AC3E}">
        <p14:creationId xmlns:p14="http://schemas.microsoft.com/office/powerpoint/2010/main" val="93419299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7612168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 </a:t>
            </a:r>
            <a:r>
              <a:rPr lang="en-US" dirty="0">
                <a:latin typeface="Arial" charset="0"/>
                <a:cs typeface="Arial" charset="0"/>
              </a:rPr>
              <a:t>– </a:t>
            </a:r>
            <a:r>
              <a:rPr lang="en-US" dirty="0" smtClean="0">
                <a:latin typeface="Arial" charset="0"/>
                <a:cs typeface="Arial" charset="0"/>
              </a:rPr>
              <a:t>12:30,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a:t>
            </a:r>
            <a:r>
              <a:rPr lang="en-US" dirty="0" smtClean="0"/>
              <a:t>today.</a:t>
            </a:r>
            <a:endParaRPr lang="en-US" dirty="0"/>
          </a:p>
        </p:txBody>
      </p:sp>
    </p:spTree>
    <p:extLst>
      <p:ext uri="{BB962C8B-B14F-4D97-AF65-F5344CB8AC3E}">
        <p14:creationId xmlns:p14="http://schemas.microsoft.com/office/powerpoint/2010/main" val="1049496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 17 January2016</a:t>
            </a:r>
            <a:r>
              <a:rPr lang="en-US" sz="4000" dirty="0">
                <a:latin typeface="Arial" charset="0"/>
                <a:cs typeface="Arial" charset="0"/>
              </a:rPr>
              <a:t/>
            </a:r>
            <a:br>
              <a:rPr lang="en-US" sz="4000" dirty="0">
                <a:latin typeface="Arial" charset="0"/>
                <a:cs typeface="Arial" charset="0"/>
              </a:rPr>
            </a:br>
            <a:r>
              <a:rPr lang="en-US" dirty="0">
                <a:latin typeface="Arial" charset="0"/>
                <a:cs typeface="Arial" charset="0"/>
              </a:rPr>
              <a:t>16:00 – 18:</a:t>
            </a:r>
            <a:r>
              <a:rPr lang="en-US" dirty="0" smtClean="0">
                <a:latin typeface="Arial" charset="0"/>
                <a:cs typeface="Arial" charset="0"/>
              </a:rPr>
              <a:t>00, Ivy 1&amp;2</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smtClean="0"/>
              <a:t>Approval of Agenda </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p>
          <a:p>
            <a:pPr>
              <a:lnSpc>
                <a:spcPct val="80000"/>
              </a:lnSpc>
            </a:pPr>
            <a:r>
              <a:rPr lang="en-US" dirty="0" smtClean="0"/>
              <a:t>Recess </a:t>
            </a:r>
            <a:r>
              <a:rPr lang="en-US" dirty="0"/>
              <a:t>until 16:00 tomorrow</a:t>
            </a:r>
            <a:r>
              <a:rPr lang="en-US" dirty="0" smtClean="0"/>
              <a:t>.</a:t>
            </a:r>
            <a:endParaRPr lang="en-US" dirty="0"/>
          </a:p>
        </p:txBody>
      </p:sp>
    </p:spTree>
    <p:extLst>
      <p:ext uri="{BB962C8B-B14F-4D97-AF65-F5344CB8AC3E}">
        <p14:creationId xmlns:p14="http://schemas.microsoft.com/office/powerpoint/2010/main" val="34247822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15</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 18 January 2016</a:t>
            </a:r>
            <a:br>
              <a:rPr lang="en-US" sz="36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p>
          <a:p>
            <a:pPr>
              <a:lnSpc>
                <a:spcPct val="80000"/>
              </a:lnSpc>
            </a:pPr>
            <a:r>
              <a:rPr lang="en-US" b="0" dirty="0"/>
              <a:t>Presentations and discussion to resolve comments and improve the </a:t>
            </a:r>
            <a:r>
              <a:rPr lang="en-US" b="0" dirty="0" err="1"/>
              <a:t>TGak</a:t>
            </a:r>
            <a:r>
              <a:rPr lang="en-US" b="0" dirty="0"/>
              <a:t> Draft</a:t>
            </a:r>
          </a:p>
          <a:p>
            <a:pPr>
              <a:lnSpc>
                <a:spcPct val="80000"/>
              </a:lnSpc>
            </a:pPr>
            <a:r>
              <a:rPr lang="en-US" b="0" dirty="0"/>
              <a:t>Discussion of agenda for Thursday morning</a:t>
            </a:r>
          </a:p>
          <a:p>
            <a:pPr lvl="1">
              <a:lnSpc>
                <a:spcPct val="80000"/>
              </a:lnSpc>
            </a:pPr>
            <a:r>
              <a:rPr lang="en-US" dirty="0"/>
              <a:t>Joint meeting</a:t>
            </a:r>
          </a:p>
          <a:p>
            <a:pPr lvl="1">
              <a:lnSpc>
                <a:spcPct val="80000"/>
              </a:lnSpc>
            </a:pPr>
            <a:r>
              <a:rPr lang="en-US" dirty="0"/>
              <a:t>Teleconferences</a:t>
            </a:r>
          </a:p>
          <a:p>
            <a:pPr>
              <a:lnSpc>
                <a:spcPct val="80000"/>
              </a:lnSpc>
            </a:pPr>
            <a:r>
              <a:rPr lang="en-US" dirty="0"/>
              <a:t>Recess until 08:00 Thursday</a:t>
            </a:r>
          </a:p>
          <a:p>
            <a:pPr>
              <a:lnSpc>
                <a:spcPct val="80000"/>
              </a:lnSpc>
            </a:pPr>
            <a:endParaRPr lang="en-US" b="0" dirty="0"/>
          </a:p>
        </p:txBody>
      </p:sp>
    </p:spTree>
    <p:extLst>
      <p:ext uri="{BB962C8B-B14F-4D97-AF65-F5344CB8AC3E}">
        <p14:creationId xmlns:p14="http://schemas.microsoft.com/office/powerpoint/2010/main" val="266382163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16</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19 January 2016</a:t>
            </a:r>
            <a:br>
              <a:rPr lang="en-US" sz="4000" dirty="0" smtClean="0">
                <a:latin typeface="Arial" charset="0"/>
                <a:cs typeface="Arial" charset="0"/>
              </a:rPr>
            </a:br>
            <a:r>
              <a:rPr lang="en-US" dirty="0" smtClean="0">
                <a:latin typeface="Arial" charset="0"/>
                <a:cs typeface="Arial" charset="0"/>
              </a:rPr>
              <a:t>08:00 – 10:00, Grand Ballroom II</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a:t>
            </a:r>
            <a:r>
              <a:rPr lang="en-US" dirty="0" smtClean="0"/>
              <a:t>ARC/802.1 TSN </a:t>
            </a:r>
            <a:r>
              <a:rPr lang="en-US" dirty="0"/>
              <a:t>Joint Meeting </a:t>
            </a:r>
            <a:r>
              <a:rPr lang="en-US" dirty="0" smtClean="0"/>
              <a:t>to Order</a:t>
            </a:r>
          </a:p>
          <a:p>
            <a:pPr>
              <a:lnSpc>
                <a:spcPct val="90000"/>
              </a:lnSpc>
            </a:pPr>
            <a:r>
              <a:rPr lang="en-US" altLang="ja-JP" b="0" dirty="0" smtClean="0">
                <a:cs typeface="ＭＳ Ｐゴシック" charset="0"/>
              </a:rPr>
              <a:t>Appointment of Secretary</a:t>
            </a:r>
          </a:p>
          <a:p>
            <a:pPr>
              <a:lnSpc>
                <a:spcPct val="90000"/>
              </a:lnSpc>
            </a:pPr>
            <a:r>
              <a:rPr lang="en-US" altLang="ja-JP" b="0" dirty="0" smtClean="0">
                <a:cs typeface="ＭＳ Ｐゴシック" charset="0"/>
              </a:rPr>
              <a:t>Call for essential patents</a:t>
            </a:r>
          </a:p>
          <a:p>
            <a:pPr>
              <a:lnSpc>
                <a:spcPct val="90000"/>
              </a:lnSpc>
            </a:pPr>
            <a:r>
              <a:rPr lang="en-US" altLang="ja-JP" b="0" dirty="0" smtClean="0">
                <a:cs typeface="ＭＳ Ｐゴシック" charset="0"/>
              </a:rPr>
              <a:t>Attendance </a:t>
            </a:r>
            <a:r>
              <a:rPr lang="en-US" altLang="ja-JP" b="0" dirty="0">
                <a:cs typeface="ＭＳ Ｐゴシック" charset="0"/>
              </a:rPr>
              <a:t>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Agenda</a:t>
            </a:r>
          </a:p>
          <a:p>
            <a:pPr>
              <a:lnSpc>
                <a:spcPct val="90000"/>
              </a:lnSpc>
            </a:pPr>
            <a:r>
              <a:rPr lang="en-US" altLang="ja-JP" b="0" dirty="0" smtClean="0">
                <a:cs typeface="ＭＳ Ｐゴシック" charset="0"/>
              </a:rPr>
              <a:t>Status</a:t>
            </a:r>
          </a:p>
          <a:p>
            <a:pPr lvl="1">
              <a:lnSpc>
                <a:spcPct val="80000"/>
              </a:lnSpc>
            </a:pPr>
            <a:r>
              <a:rPr lang="en-GB" b="0" dirty="0" smtClean="0"/>
              <a:t>802.11ak - status Draft 2.5 has been posted and announced</a:t>
            </a:r>
          </a:p>
          <a:p>
            <a:pPr lvl="1">
              <a:lnSpc>
                <a:spcPct val="80000"/>
              </a:lnSpc>
            </a:pPr>
            <a:r>
              <a:rPr lang="en-GB" b="0" dirty="0" smtClean="0"/>
              <a:t>802.1AC status </a:t>
            </a:r>
            <a:r>
              <a:rPr lang="mr-IN" b="0" dirty="0" smtClean="0"/>
              <a:t>–</a:t>
            </a:r>
            <a:r>
              <a:rPr lang="en-GB" b="0" dirty="0" smtClean="0"/>
              <a:t> Draft 4.0 through sponsor ballot, going to </a:t>
            </a:r>
            <a:r>
              <a:rPr lang="en-GB" b="0" dirty="0" err="1" smtClean="0"/>
              <a:t>revcom</a:t>
            </a:r>
            <a:r>
              <a:rPr lang="en-GB" b="0" dirty="0" smtClean="0"/>
              <a:t> in December</a:t>
            </a:r>
          </a:p>
          <a:p>
            <a:pPr lvl="1">
              <a:lnSpc>
                <a:spcPct val="80000"/>
              </a:lnSpc>
            </a:pPr>
            <a:r>
              <a:rPr lang="en-GB" dirty="0" smtClean="0"/>
              <a:t>802.1Q roll-up</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17</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19 January 2016</a:t>
            </a:r>
            <a:br>
              <a:rPr lang="en-US" sz="4000" dirty="0">
                <a:latin typeface="Arial" charset="0"/>
                <a:cs typeface="Arial" charset="0"/>
              </a:rPr>
            </a:br>
            <a:r>
              <a:rPr lang="en-US" dirty="0">
                <a:latin typeface="Arial" charset="0"/>
                <a:cs typeface="Arial" charset="0"/>
              </a:rPr>
              <a:t>08:00 – 10:</a:t>
            </a:r>
            <a:r>
              <a:rPr lang="en-US" dirty="0" smtClean="0">
                <a:latin typeface="Arial" charset="0"/>
                <a:cs typeface="Arial" charset="0"/>
              </a:rPr>
              <a:t>00,Grand Ballroom II</a:t>
            </a:r>
            <a:endParaRPr lang="en-US" sz="20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a:t>Moved, to hold 802.11ak Teleconferences, </a:t>
            </a:r>
            <a:r>
              <a:rPr lang="en-US" b="0" dirty="0"/>
              <a:t>joint with 802.1Qbz if mutually convenient:</a:t>
            </a:r>
          </a:p>
          <a:p>
            <a:pPr lvl="1">
              <a:lnSpc>
                <a:spcPct val="80000"/>
              </a:lnSpc>
            </a:pPr>
            <a:r>
              <a:rPr lang="en-US" b="1" dirty="0"/>
              <a:t>1 ½ </a:t>
            </a:r>
            <a:r>
              <a:rPr lang="en-US" dirty="0"/>
              <a:t>hour </a:t>
            </a:r>
            <a:r>
              <a:rPr lang="en-US" dirty="0" smtClean="0"/>
              <a:t>teleconferences through </a:t>
            </a:r>
            <a:r>
              <a:rPr lang="en-US" dirty="0"/>
              <a:t>the </a:t>
            </a:r>
            <a:r>
              <a:rPr lang="en-US" dirty="0" smtClean="0"/>
              <a:t>March 2017 </a:t>
            </a:r>
            <a:r>
              <a:rPr lang="en-US" dirty="0"/>
              <a:t>802.11 meeting on </a:t>
            </a:r>
            <a:r>
              <a:rPr lang="en-US" dirty="0" smtClean="0"/>
              <a:t>TBD at 10am </a:t>
            </a:r>
            <a:r>
              <a:rPr lang="en-US" dirty="0"/>
              <a:t>Eastern US </a:t>
            </a:r>
            <a:r>
              <a:rPr lang="en-US" dirty="0" smtClean="0"/>
              <a:t>Time.</a:t>
            </a:r>
            <a:endParaRPr lang="en-US" dirty="0"/>
          </a:p>
          <a:p>
            <a:pPr lvl="1">
              <a:lnSpc>
                <a:spcPct val="80000"/>
              </a:lnSpc>
            </a:pPr>
            <a:r>
              <a:rPr lang="en-US" dirty="0"/>
              <a:t>Moved:    Seconded:</a:t>
            </a:r>
          </a:p>
          <a:p>
            <a:pPr lvl="1">
              <a:lnSpc>
                <a:spcPct val="80000"/>
              </a:lnSpc>
            </a:pPr>
            <a:r>
              <a:rPr lang="en-US" dirty="0"/>
              <a:t>Yes:    No:    Abstain:</a:t>
            </a:r>
          </a:p>
          <a:p>
            <a:pPr>
              <a:lnSpc>
                <a:spcPct val="80000"/>
              </a:lnSpc>
            </a:pPr>
            <a:r>
              <a:rPr lang="en-US" b="0" dirty="0" smtClean="0"/>
              <a:t>Architecture discussions</a:t>
            </a:r>
          </a:p>
          <a:p>
            <a:pPr>
              <a:lnSpc>
                <a:spcPct val="80000"/>
              </a:lnSpc>
            </a:pPr>
            <a:r>
              <a:rPr lang="en-US" b="0" dirty="0" smtClean="0"/>
              <a:t>Presentations </a:t>
            </a:r>
            <a:r>
              <a:rPr lang="en-US" b="0" dirty="0"/>
              <a:t>and discussion to resolve comments and improve the </a:t>
            </a:r>
            <a:r>
              <a:rPr lang="en-US" b="0" dirty="0" err="1"/>
              <a:t>TGak</a:t>
            </a:r>
            <a:r>
              <a:rPr lang="en-US" b="0" dirty="0"/>
              <a:t> </a:t>
            </a:r>
            <a:r>
              <a:rPr lang="en-US" b="0" dirty="0" smtClean="0"/>
              <a:t>Draft</a:t>
            </a:r>
            <a:endParaRPr lang="en-GB" b="0" dirty="0"/>
          </a:p>
          <a:p>
            <a:pPr>
              <a:lnSpc>
                <a:spcPct val="80000"/>
              </a:lnSpc>
            </a:pPr>
            <a:r>
              <a:rPr lang="en-US" dirty="0"/>
              <a:t>Adjourn 802.11 ARC SC</a:t>
            </a:r>
          </a:p>
          <a:p>
            <a:pPr>
              <a:lnSpc>
                <a:spcPct val="80000"/>
              </a:lnSpc>
            </a:pPr>
            <a:r>
              <a:rPr lang="en-US" dirty="0"/>
              <a:t>Recess </a:t>
            </a:r>
            <a:r>
              <a:rPr lang="en-US" dirty="0" err="1"/>
              <a:t>TGak</a:t>
            </a:r>
            <a:r>
              <a:rPr lang="en-US" dirty="0"/>
              <a:t> until 16:00 today</a:t>
            </a:r>
          </a:p>
          <a:p>
            <a:pPr marL="0" indent="0">
              <a:lnSpc>
                <a:spcPct val="80000"/>
              </a:lnSpc>
              <a:buNone/>
            </a:pPr>
            <a:endParaRPr lang="en-US" b="0" dirty="0" smtClean="0"/>
          </a:p>
        </p:txBody>
      </p:sp>
    </p:spTree>
    <p:extLst>
      <p:ext uri="{BB962C8B-B14F-4D97-AF65-F5344CB8AC3E}">
        <p14:creationId xmlns:p14="http://schemas.microsoft.com/office/powerpoint/2010/main" val="363590177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Ivy 1&amp;2</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a:lnSpc>
                <a:spcPct val="80000"/>
              </a:lnSpc>
            </a:pPr>
            <a:r>
              <a:rPr lang="en-US" b="0" dirty="0" smtClean="0"/>
              <a:t>Call </a:t>
            </a:r>
            <a:r>
              <a:rPr lang="en-US" b="0" dirty="0"/>
              <a:t>for essential </a:t>
            </a:r>
            <a:r>
              <a:rPr lang="en-US" b="0" dirty="0" smtClean="0"/>
              <a:t>patents</a:t>
            </a:r>
          </a:p>
          <a:p>
            <a:pPr>
              <a:lnSpc>
                <a:spcPct val="80000"/>
              </a:lnSpc>
            </a:pPr>
            <a:r>
              <a:rPr lang="en-US" b="0" dirty="0" smtClean="0"/>
              <a:t>Attendance </a:t>
            </a:r>
            <a:r>
              <a:rPr lang="en-US" b="0" dirty="0"/>
              <a:t>Recording Reminder</a:t>
            </a:r>
          </a:p>
          <a:p>
            <a:pPr>
              <a:lnSpc>
                <a:spcPct val="80000"/>
              </a:lnSpc>
            </a:pPr>
            <a:r>
              <a:rPr lang="en-US" b="0" dirty="0"/>
              <a:t>Approval of </a:t>
            </a:r>
            <a:r>
              <a:rPr lang="en-US" b="0" dirty="0" smtClean="0"/>
              <a:t>Agenda</a:t>
            </a:r>
            <a:endParaRPr lang="en-US" dirty="0"/>
          </a:p>
          <a:p>
            <a:pPr>
              <a:lnSpc>
                <a:spcPct val="80000"/>
              </a:lnSpc>
            </a:pPr>
            <a:r>
              <a:rPr lang="en-US" b="0" dirty="0"/>
              <a:t>Presentations and discussion to resolve comments and improve the </a:t>
            </a:r>
            <a:r>
              <a:rPr lang="en-US" b="0" dirty="0" err="1"/>
              <a:t>TGak</a:t>
            </a:r>
            <a:r>
              <a:rPr lang="en-US" b="0" dirty="0"/>
              <a:t> Draft</a:t>
            </a:r>
          </a:p>
          <a:p>
            <a:pPr lvl="1">
              <a:lnSpc>
                <a:spcPct val="80000"/>
              </a:lnSpc>
            </a:pPr>
            <a:endParaRPr lang="en-US" dirty="0"/>
          </a:p>
          <a:p>
            <a:pPr>
              <a:lnSpc>
                <a:spcPct val="80000"/>
              </a:lnSpc>
            </a:pPr>
            <a:endParaRPr lang="en-US" b="0" dirty="0"/>
          </a:p>
        </p:txBody>
      </p:sp>
    </p:spTree>
    <p:extLst>
      <p:ext uri="{BB962C8B-B14F-4D97-AF65-F5344CB8AC3E}">
        <p14:creationId xmlns:p14="http://schemas.microsoft.com/office/powerpoint/2010/main" val="243893226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smtClean="0"/>
              <a:t>[</a:t>
            </a:r>
            <a:r>
              <a:rPr lang="en-US" dirty="0" err="1"/>
              <a:t>t</a:t>
            </a:r>
            <a:r>
              <a:rPr lang="en-US" dirty="0" err="1" smtClean="0"/>
              <a:t>bd</a:t>
            </a:r>
            <a:r>
              <a:rPr lang="en-US" dirty="0" smtClean="0"/>
              <a:t>] Moved, </a:t>
            </a:r>
            <a:r>
              <a:rPr lang="en-US" b="0" dirty="0" smtClean="0"/>
              <a:t>to approve the following  comment resolutions</a:t>
            </a:r>
          </a:p>
          <a:p>
            <a:pPr lvl="2">
              <a:lnSpc>
                <a:spcPct val="80000"/>
              </a:lnSpc>
            </a:pPr>
            <a:r>
              <a:rPr lang="en-US" sz="2000" dirty="0" smtClean="0"/>
              <a:t>TBD</a:t>
            </a:r>
          </a:p>
          <a:p>
            <a:pPr lvl="2">
              <a:lnSpc>
                <a:spcPct val="80000"/>
              </a:lnSpc>
            </a:pPr>
            <a:r>
              <a:rPr lang="en-US" sz="2000" dirty="0" smtClean="0"/>
              <a:t>TBD</a:t>
            </a:r>
            <a:endParaRPr lang="en-US" sz="2000" b="0" dirty="0" smtClean="0"/>
          </a:p>
          <a:p>
            <a:pPr lvl="1">
              <a:lnSpc>
                <a:spcPct val="80000"/>
              </a:lnSpc>
            </a:pPr>
            <a:r>
              <a:rPr lang="en-US" dirty="0"/>
              <a:t>Moved:    Seconded:</a:t>
            </a:r>
          </a:p>
          <a:p>
            <a:pPr lvl="1">
              <a:lnSpc>
                <a:spcPct val="80000"/>
              </a:lnSpc>
            </a:pPr>
            <a:r>
              <a:rPr lang="en-US" dirty="0"/>
              <a:t>Yes:    No:    Abstain:</a:t>
            </a:r>
          </a:p>
          <a:p>
            <a:pPr>
              <a:lnSpc>
                <a:spcPct val="80000"/>
              </a:lnSpc>
            </a:pPr>
            <a:endParaRPr lang="en-US" b="0" dirty="0"/>
          </a:p>
        </p:txBody>
      </p:sp>
    </p:spTree>
    <p:extLst>
      <p:ext uri="{BB962C8B-B14F-4D97-AF65-F5344CB8AC3E}">
        <p14:creationId xmlns:p14="http://schemas.microsoft.com/office/powerpoint/2010/main" val="346624660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Atlanta, Georgia</a:t>
            </a:r>
            <a:endParaRPr lang="en-US" sz="2800" dirty="0">
              <a:latin typeface="Arial" charset="0"/>
            </a:endParaRPr>
          </a:p>
          <a:p>
            <a:pPr algn="ctr">
              <a:lnSpc>
                <a:spcPct val="90000"/>
              </a:lnSpc>
              <a:buFontTx/>
              <a:buNone/>
            </a:pPr>
            <a:r>
              <a:rPr lang="en-US" sz="2800" dirty="0" smtClean="0">
                <a:latin typeface="Arial" charset="0"/>
              </a:rPr>
              <a:t>16-19 January, 2017</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(Self)</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19 January 2016</a:t>
            </a:r>
            <a:br>
              <a:rPr lang="en-US" sz="4000" dirty="0" smtClean="0">
                <a:latin typeface="Arial" charset="0"/>
                <a:cs typeface="Arial" charset="0"/>
              </a:rPr>
            </a:br>
            <a:r>
              <a:rPr lang="en-US" dirty="0" smtClean="0">
                <a:latin typeface="Arial" charset="0"/>
                <a:cs typeface="Arial" charset="0"/>
              </a:rPr>
              <a:t>16:00 – 18:00, Ivy 1&amp;2</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lvl="0"/>
            <a:r>
              <a:rPr lang="en-US" dirty="0" smtClean="0">
                <a:cs typeface="ＭＳ Ｐゴシック" charset="0"/>
              </a:rPr>
              <a:t>[</a:t>
            </a:r>
            <a:r>
              <a:rPr lang="en-US" dirty="0" err="1" smtClean="0">
                <a:cs typeface="ＭＳ Ｐゴシック" charset="0"/>
              </a:rPr>
              <a:t>tbd</a:t>
            </a:r>
            <a:r>
              <a:rPr lang="en-US" dirty="0" smtClean="0">
                <a:cs typeface="ＭＳ Ｐゴシック" charset="0"/>
              </a:rPr>
              <a:t>] </a:t>
            </a:r>
            <a:r>
              <a:rPr lang="en-US" dirty="0">
                <a:cs typeface="ＭＳ Ｐゴシック" charset="0"/>
              </a:rPr>
              <a:t>Motion: </a:t>
            </a:r>
            <a:r>
              <a:rPr lang="en-US" b="0" dirty="0"/>
              <a:t>Having approved comment resolutions for all of the comments received from LB218 on </a:t>
            </a:r>
            <a:r>
              <a:rPr lang="en-US" b="0" dirty="0" err="1"/>
              <a:t>TGak</a:t>
            </a:r>
            <a:r>
              <a:rPr lang="en-US" b="0" dirty="0"/>
              <a:t> </a:t>
            </a:r>
            <a:r>
              <a:rPr lang="en-US" b="0" dirty="0" smtClean="0"/>
              <a:t>Draft_D3.0 </a:t>
            </a:r>
            <a:r>
              <a:rPr lang="en-US" b="0" dirty="0"/>
              <a:t>as contained in document 11-</a:t>
            </a:r>
            <a:r>
              <a:rPr lang="en-US" b="0" dirty="0" smtClean="0"/>
              <a:t>17/0025rTBD,</a:t>
            </a:r>
            <a:endParaRPr lang="en-US" b="0" dirty="0"/>
          </a:p>
          <a:p>
            <a:pPr lvl="1"/>
            <a:r>
              <a:rPr lang="en-US" dirty="0"/>
              <a:t>Instruct the editor to prepare Draft </a:t>
            </a:r>
            <a:r>
              <a:rPr lang="en-US" dirty="0" smtClean="0"/>
              <a:t>D4.0 </a:t>
            </a:r>
            <a:r>
              <a:rPr lang="en-US" dirty="0"/>
              <a:t>incorporating these resolutions and,</a:t>
            </a:r>
          </a:p>
          <a:p>
            <a:pPr lvl="1"/>
            <a:r>
              <a:rPr lang="en-US" dirty="0"/>
              <a:t>Approve a 15 day Working Group Recirculation Ballot asking the question “Should </a:t>
            </a:r>
            <a:r>
              <a:rPr lang="en-US" dirty="0" err="1"/>
              <a:t>TGak</a:t>
            </a:r>
            <a:r>
              <a:rPr lang="en-US" dirty="0"/>
              <a:t> </a:t>
            </a:r>
            <a:r>
              <a:rPr lang="en-US" dirty="0" smtClean="0"/>
              <a:t>Draft_D4.0 </a:t>
            </a:r>
            <a:r>
              <a:rPr lang="en-US" dirty="0"/>
              <a:t>be forwarded to Sponsor Ballot?”</a:t>
            </a:r>
          </a:p>
          <a:p>
            <a:pPr lvl="1"/>
            <a:r>
              <a:rPr lang="en-GB" dirty="0"/>
              <a:t>[Moved by &lt;name&gt; on behalf of </a:t>
            </a:r>
            <a:r>
              <a:rPr lang="en-US" dirty="0" err="1"/>
              <a:t>TGak</a:t>
            </a:r>
            <a:endParaRPr lang="en-US" dirty="0"/>
          </a:p>
          <a:p>
            <a:pPr lvl="1"/>
            <a:r>
              <a:rPr lang="en-GB" dirty="0"/>
              <a:t>TG vote: </a:t>
            </a:r>
            <a:endParaRPr lang="en-US" dirty="0"/>
          </a:p>
          <a:p>
            <a:pPr lvl="1"/>
            <a:r>
              <a:rPr lang="en-GB" dirty="0"/>
              <a:t>Moved</a:t>
            </a:r>
            <a:r>
              <a:rPr lang="en-GB" dirty="0" smtClean="0"/>
              <a:t>:  </a:t>
            </a:r>
            <a:r>
              <a:rPr lang="en-GB" dirty="0"/>
              <a:t>Seconded</a:t>
            </a:r>
            <a:r>
              <a:rPr lang="en-GB" dirty="0" smtClean="0"/>
              <a:t>:  </a:t>
            </a:r>
            <a:r>
              <a:rPr lang="en-GB" dirty="0"/>
              <a:t>Result: </a:t>
            </a:r>
            <a:r>
              <a:rPr lang="en-GB" dirty="0" smtClean="0"/>
              <a:t>x-y-z]</a:t>
            </a:r>
            <a:endParaRPr lang="en-US" dirty="0">
              <a:cs typeface="ＭＳ Ｐゴシック" charset="0"/>
            </a:endParaRPr>
          </a:p>
          <a:p>
            <a:pPr>
              <a:lnSpc>
                <a:spcPct val="80000"/>
              </a:lnSpc>
            </a:pPr>
            <a:r>
              <a:rPr lang="en-US" dirty="0" smtClean="0"/>
              <a:t>Adjourn </a:t>
            </a:r>
            <a:r>
              <a:rPr lang="en-US" dirty="0" err="1"/>
              <a:t>TGak</a:t>
            </a:r>
            <a:endParaRPr lang="en-US" dirty="0"/>
          </a:p>
          <a:p>
            <a:pPr>
              <a:lnSpc>
                <a:spcPct val="80000"/>
              </a:lnSpc>
            </a:pPr>
            <a:endParaRPr lang="en-US" b="0" dirty="0"/>
          </a:p>
        </p:txBody>
      </p:sp>
    </p:spTree>
    <p:extLst>
      <p:ext uri="{BB962C8B-B14F-4D97-AF65-F5344CB8AC3E}">
        <p14:creationId xmlns:p14="http://schemas.microsoft.com/office/powerpoint/2010/main" val="3137418078"/>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21</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a:hlinkClick r:id="rId3"/>
              </a:rPr>
              <a:t>https://development.standards.ieee.org/get-file/P802.11ak.pdf?t=</a:t>
            </a:r>
            <a:r>
              <a:rPr lang="en-GB" dirty="0" smtClean="0">
                <a:hlinkClick r:id="rId3"/>
              </a:rPr>
              <a:t>77398400003</a:t>
            </a:r>
            <a:r>
              <a:rPr lang="en-GB" dirty="0" smtClean="0"/>
              <a:t> </a:t>
            </a:r>
            <a:endParaRPr lang="en-GB" dirty="0"/>
          </a:p>
          <a:p>
            <a:pPr lvl="2">
              <a:lnSpc>
                <a:spcPct val="80000"/>
              </a:lnSpc>
            </a:pPr>
            <a:r>
              <a:rPr lang="en-GB" dirty="0"/>
              <a:t>11-12/1207r1, “802.11 GLK Draft PAR</a:t>
            </a:r>
            <a:r>
              <a:rPr lang="en-GB" dirty="0" smtClean="0"/>
              <a:t>”</a:t>
            </a:r>
          </a:p>
          <a:p>
            <a:pPr lvl="2">
              <a:lnSpc>
                <a:spcPct val="80000"/>
              </a:lnSpc>
            </a:pPr>
            <a:r>
              <a:rPr lang="en-GB" dirty="0" smtClean="0"/>
              <a:t>11-12</a:t>
            </a:r>
            <a:r>
              <a:rPr lang="en-GB" dirty="0"/>
              <a:t>/1208r0, “802.11 GLK Draft 5C</a:t>
            </a:r>
            <a:r>
              <a:rPr lang="en-GB" dirty="0" smtClean="0"/>
              <a:t>”</a:t>
            </a:r>
          </a:p>
          <a:p>
            <a:pPr>
              <a:lnSpc>
                <a:spcPct val="80000"/>
              </a:lnSpc>
            </a:pPr>
            <a:r>
              <a:rPr lang="en-GB" dirty="0" smtClean="0"/>
              <a:t>Draft 2.4 of 802.11ak and results of Letter Ballot 218:</a:t>
            </a:r>
          </a:p>
          <a:p>
            <a:pPr lvl="1">
              <a:lnSpc>
                <a:spcPct val="80000"/>
              </a:lnSpc>
            </a:pPr>
            <a:r>
              <a:rPr lang="en-GB" dirty="0" smtClean="0">
                <a:hlinkClick r:id="rId4"/>
              </a:rPr>
              <a:t>http://www.ieee802.org/11/private/Draft_Standards/11ak/Draft P802.11ak_D2.4.pdf</a:t>
            </a:r>
            <a:r>
              <a:rPr lang="en-GB" dirty="0" smtClean="0"/>
              <a:t> </a:t>
            </a:r>
          </a:p>
          <a:p>
            <a:pPr lvl="1">
              <a:lnSpc>
                <a:spcPct val="80000"/>
              </a:lnSpc>
            </a:pPr>
            <a:r>
              <a:rPr lang="en-GB" dirty="0" smtClean="0"/>
              <a:t>11-15/556r32, “</a:t>
            </a:r>
            <a:r>
              <a:rPr lang="en-GB" dirty="0" err="1" smtClean="0"/>
              <a:t>TGak</a:t>
            </a:r>
            <a:r>
              <a:rPr lang="en-GB" dirty="0" smtClean="0"/>
              <a:t> LB212 Comments”</a:t>
            </a:r>
            <a:endParaRPr lang="en-GB" dirty="0"/>
          </a:p>
          <a:p>
            <a:pPr>
              <a:lnSpc>
                <a:spcPct val="80000"/>
              </a:lnSpc>
            </a:pPr>
            <a:r>
              <a:rPr lang="en-GB" dirty="0" smtClean="0"/>
              <a:t>802.1Qbz is published as IEEE </a:t>
            </a:r>
            <a:r>
              <a:rPr lang="en-GB" dirty="0" err="1" smtClean="0"/>
              <a:t>Std</a:t>
            </a:r>
            <a:r>
              <a:rPr lang="en-GB" dirty="0" smtClean="0"/>
              <a:t> 802.1Qbz-2016</a:t>
            </a:r>
          </a:p>
          <a:p>
            <a:pPr lvl="1">
              <a:lnSpc>
                <a:spcPct val="80000"/>
              </a:lnSpc>
            </a:pPr>
            <a:r>
              <a:rPr lang="en-GB" dirty="0" smtClean="0"/>
              <a:t>Last Draft:</a:t>
            </a:r>
          </a:p>
          <a:p>
            <a:pPr lvl="2">
              <a:lnSpc>
                <a:spcPct val="80000"/>
              </a:lnSpc>
            </a:pPr>
            <a:r>
              <a:rPr lang="en-GB" dirty="0" smtClean="0">
                <a:hlinkClick r:id="rId5"/>
              </a:rPr>
              <a:t>http://www.ieee802.org/1/files/private/bz-drafts/d2/802-1Qbz-d2-4.pdf</a:t>
            </a:r>
            <a:endParaRPr lang="en-GB" dirty="0" smtClean="0"/>
          </a:p>
          <a:p>
            <a:pPr>
              <a:lnSpc>
                <a:spcPct val="80000"/>
              </a:lnSpc>
            </a:pPr>
            <a:r>
              <a:rPr lang="en-US" dirty="0" smtClean="0"/>
              <a:t>Draft 4.0 of 802.1AC-REV is at</a:t>
            </a:r>
          </a:p>
          <a:p>
            <a:pPr lvl="1">
              <a:lnSpc>
                <a:spcPct val="80000"/>
              </a:lnSpc>
            </a:pPr>
            <a:r>
              <a:rPr lang="en-US" dirty="0" smtClean="0">
                <a:hlinkClick r:id="rId6"/>
              </a:rPr>
              <a:t>http://www.ieee802.org/1/files/private/ac-rev-drafts/d4/802-1ac-rev-d4-0.pdf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2017</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10" name="Rectangle 5"/>
          <p:cNvSpPr>
            <a:spLocks noGrp="1" noChangeArrowheads="1"/>
          </p:cNvSpPr>
          <p:nvPr>
            <p:ph type="subTitle" idx="1"/>
          </p:nvPr>
        </p:nvSpPr>
        <p:spPr>
          <a:xfrm>
            <a:off x="685800" y="5867400"/>
            <a:ext cx="7772400" cy="457200"/>
          </a:xfrm>
        </p:spPr>
        <p:txBody>
          <a:bodyPr/>
          <a:lstStyle/>
          <a:p>
            <a:r>
              <a:rPr lang="en-US" dirty="0" smtClean="0">
                <a:latin typeface="Arial"/>
                <a:cs typeface="Arial"/>
              </a:rPr>
              <a:t>Grand Hyatt </a:t>
            </a:r>
            <a:r>
              <a:rPr lang="en-US" dirty="0" err="1" smtClean="0">
                <a:latin typeface="Arial"/>
                <a:cs typeface="Arial"/>
              </a:rPr>
              <a:t>Buckhead</a:t>
            </a:r>
            <a:r>
              <a:rPr lang="en-US" dirty="0" smtClean="0">
                <a:latin typeface="Arial"/>
                <a:cs typeface="Arial"/>
              </a:rPr>
              <a:t>, Atlanta, Georgia</a:t>
            </a:r>
            <a:endParaRPr lang="en-US" dirty="0">
              <a:latin typeface="Arial"/>
              <a:cs typeface="Arial"/>
            </a:endParaRPr>
          </a:p>
        </p:txBody>
      </p:sp>
      <p:pic>
        <p:nvPicPr>
          <p:cNvPr id="11" name="Picture 10"/>
          <p:cNvPicPr>
            <a:picLocks noChangeAspect="1"/>
          </p:cNvPicPr>
          <p:nvPr/>
        </p:nvPicPr>
        <p:blipFill>
          <a:blip r:embed="rId3"/>
          <a:stretch>
            <a:fillRect/>
          </a:stretch>
        </p:blipFill>
        <p:spPr>
          <a:xfrm>
            <a:off x="383418" y="1219200"/>
            <a:ext cx="8254755" cy="46482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a:t>
            </a:r>
            <a:endParaRPr lang="en-US" sz="3600" u="sng"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January 2017 – </a:t>
            </a:r>
            <a:r>
              <a:rPr lang="en-US" sz="2400" dirty="0"/>
              <a:t>Sponsor Ballot Pool Formation</a:t>
            </a:r>
          </a:p>
          <a:p>
            <a:pPr lvl="1">
              <a:lnSpc>
                <a:spcPct val="80000"/>
              </a:lnSpc>
            </a:pPr>
            <a:r>
              <a:rPr lang="en-US" sz="2400" dirty="0" smtClean="0"/>
              <a:t>January 2017 </a:t>
            </a:r>
            <a:r>
              <a:rPr lang="en-US" sz="2400" dirty="0"/>
              <a:t>– MEC/MDR Done</a:t>
            </a:r>
          </a:p>
          <a:p>
            <a:pPr lvl="1">
              <a:lnSpc>
                <a:spcPct val="80000"/>
              </a:lnSpc>
            </a:pPr>
            <a:r>
              <a:rPr lang="en-US" sz="2400" dirty="0" smtClean="0"/>
              <a:t>March 2017 – </a:t>
            </a:r>
            <a:r>
              <a:rPr lang="en-US" sz="2400" dirty="0"/>
              <a:t>Initial Sponsor Ballot</a:t>
            </a:r>
          </a:p>
          <a:p>
            <a:pPr lvl="1">
              <a:lnSpc>
                <a:spcPct val="80000"/>
              </a:lnSpc>
            </a:pPr>
            <a:r>
              <a:rPr lang="en-US" sz="2400" dirty="0" smtClean="0"/>
              <a:t>July 2017 </a:t>
            </a:r>
            <a:r>
              <a:rPr lang="en-US" sz="2400" dirty="0"/>
              <a:t>– Sponsor Recirculation</a:t>
            </a:r>
          </a:p>
          <a:p>
            <a:pPr lvl="1">
              <a:lnSpc>
                <a:spcPct val="80000"/>
              </a:lnSpc>
            </a:pPr>
            <a:r>
              <a:rPr lang="en-US" sz="2400" dirty="0" smtClean="0"/>
              <a:t>January 2018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28385831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77994435"/>
              </p:ext>
            </p:extLst>
          </p:nvPr>
        </p:nvGraphicFramePr>
        <p:xfrm>
          <a:off x="762000" y="2383421"/>
          <a:ext cx="7696199" cy="3389274"/>
        </p:xfrm>
        <a:graphic>
          <a:graphicData uri="http://schemas.openxmlformats.org/drawingml/2006/table">
            <a:tbl>
              <a:tblPr firstRow="1" bandRow="1">
                <a:tableStyleId>{5C22544A-7EE6-4342-B048-85BDC9FD1C3A}</a:tableStyleId>
              </a:tblPr>
              <a:tblGrid>
                <a:gridCol w="1828800"/>
                <a:gridCol w="2895600"/>
                <a:gridCol w="29717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noStrike" dirty="0" smtClean="0"/>
                        <a:t>Monday</a:t>
                      </a:r>
                      <a:endParaRPr lang="en-US" sz="2000" strike="noStrike" dirty="0"/>
                    </a:p>
                  </a:txBody>
                  <a:tcPr/>
                </a:tc>
                <a:tc>
                  <a:txBody>
                    <a:bodyPr/>
                    <a:lstStyle/>
                    <a:p>
                      <a:r>
                        <a:rPr lang="en-US" sz="2000" strike="noStrike" dirty="0" smtClean="0"/>
                        <a:t>PM1</a:t>
                      </a:r>
                      <a:endParaRPr lang="en-US" sz="2000" strike="noStrike" dirty="0"/>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AM2</a:t>
                      </a:r>
                      <a:endParaRPr lang="en-US" sz="2000" dirty="0">
                        <a:solidFill>
                          <a:srgbClr val="FF0000"/>
                        </a:solidFill>
                      </a:endParaRPr>
                    </a:p>
                  </a:txBody>
                  <a:tcPr/>
                </a:tc>
                <a:tc>
                  <a:txBody>
                    <a:bodyPr/>
                    <a:lstStyle/>
                    <a:p>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PM2</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Wednesday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AM1 joint</a:t>
                      </a:r>
                      <a:r>
                        <a:rPr lang="en-US" sz="2000" baseline="0" dirty="0" smtClean="0"/>
                        <a:t> with </a:t>
                      </a:r>
                      <a:r>
                        <a:rPr lang="en-US" sz="2000" baseline="0" dirty="0" smtClean="0"/>
                        <a:t>ARC and 802.1 TSN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Grand Ballroom II</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PM2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strike="noStrike" dirty="0" smtClean="0">
                          <a:latin typeface="+mn-lt"/>
                          <a:cs typeface="Arial" charset="0"/>
                        </a:rPr>
                        <a:t>Ivy 1&amp;2</a:t>
                      </a:r>
                      <a:endParaRPr lang="en-US" sz="2000" strike="noStrike"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January 2017</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Monday</a:t>
            </a:r>
            <a:r>
              <a:rPr lang="en-US" sz="4400" dirty="0" smtClean="0">
                <a:latin typeface="Arial" charset="0"/>
                <a:cs typeface="Arial" charset="0"/>
              </a:rPr>
              <a:t>, </a:t>
            </a:r>
            <a:r>
              <a:rPr lang="en-US" sz="4000" dirty="0" smtClean="0">
                <a:latin typeface="Arial" charset="0"/>
                <a:cs typeface="Arial" charset="0"/>
              </a:rPr>
              <a:t>16 January 2017</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a:t>
            </a:r>
            <a:r>
              <a:rPr lang="en-US" dirty="0">
                <a:latin typeface="Arial" charset="0"/>
                <a:cs typeface="Arial" charset="0"/>
              </a:rPr>
              <a:t>3</a:t>
            </a:r>
            <a:r>
              <a:rPr lang="en-US" dirty="0" smtClean="0">
                <a:latin typeface="Arial" charset="0"/>
                <a:cs typeface="Arial" charset="0"/>
              </a:rPr>
              <a:t>0 – 15:30, Ivy 1&amp;2</a:t>
            </a:r>
            <a:endParaRPr lang="en-US" dirty="0">
              <a:latin typeface="Arial"/>
              <a:cs typeface="Arial"/>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a:t>
            </a:r>
            <a:r>
              <a:rPr lang="en-US" dirty="0" err="1" smtClean="0"/>
              <a:t>TGak</a:t>
            </a:r>
            <a:r>
              <a:rPr lang="en-US" dirty="0" smtClean="0"/>
              <a:t> meeting </a:t>
            </a:r>
            <a:r>
              <a:rPr lang="en-US" dirty="0"/>
              <a:t>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Joseph Levy (</a:t>
            </a:r>
            <a:r>
              <a:rPr lang="en-US" dirty="0" err="1" smtClean="0"/>
              <a:t>InterDigital</a:t>
            </a:r>
            <a:r>
              <a:rPr lang="en-US" dirty="0" smtClean="0"/>
              <a:t>) volunteered</a:t>
            </a:r>
            <a:endParaRPr lang="en-US" b="0" dirty="0" smtClean="0"/>
          </a:p>
          <a:p>
            <a:pPr>
              <a:lnSpc>
                <a:spcPct val="80000"/>
              </a:lnSpc>
            </a:pPr>
            <a:r>
              <a:rPr lang="en-US" b="0" dirty="0" smtClean="0"/>
              <a:t>Review </a:t>
            </a:r>
            <a:r>
              <a:rPr lang="en-US" b="0" dirty="0"/>
              <a:t>of IEEE 802 and 802.11 Policies and Procedures on Intellectual Property, Inappropriate Topics, </a:t>
            </a:r>
            <a:r>
              <a:rPr lang="en-US" b="0" dirty="0" smtClean="0"/>
              <a:t>Etc. Call for essential </a:t>
            </a:r>
            <a:r>
              <a:rPr lang="en-US" b="0" dirty="0" smtClean="0"/>
              <a:t>patents</a:t>
            </a:r>
          </a:p>
          <a:p>
            <a:pPr lvl="1">
              <a:lnSpc>
                <a:spcPct val="80000"/>
              </a:lnSpc>
            </a:pPr>
            <a:r>
              <a:rPr lang="en-US" dirty="0" smtClean="0"/>
              <a:t>No potentially essential patents brought up</a:t>
            </a:r>
            <a:endParaRPr lang="en-US" b="0" dirty="0" smtClean="0"/>
          </a:p>
          <a:p>
            <a:pPr>
              <a:lnSpc>
                <a:spcPct val="80000"/>
              </a:lnSpc>
            </a:pPr>
            <a:r>
              <a:rPr lang="en-US" b="0" dirty="0" smtClean="0"/>
              <a:t>Attendance </a:t>
            </a:r>
            <a:r>
              <a:rPr lang="en-US" b="0" dirty="0"/>
              <a:t>Recording Reminder</a:t>
            </a:r>
          </a:p>
          <a:p>
            <a:pPr>
              <a:lnSpc>
                <a:spcPct val="80000"/>
              </a:lnSpc>
            </a:pPr>
            <a:r>
              <a:rPr lang="en-US" b="0" dirty="0" smtClean="0"/>
              <a:t>Approval of </a:t>
            </a:r>
            <a:r>
              <a:rPr lang="en-US" b="0" dirty="0" smtClean="0"/>
              <a:t>Agenda</a:t>
            </a:r>
          </a:p>
          <a:p>
            <a:pPr lvl="1">
              <a:lnSpc>
                <a:spcPct val="80000"/>
              </a:lnSpc>
            </a:pPr>
            <a:r>
              <a:rPr lang="en-US" dirty="0" smtClean="0"/>
              <a:t>No objection</a:t>
            </a:r>
            <a:endParaRPr lang="en-US" b="0" dirty="0" smtClean="0"/>
          </a:p>
          <a:p>
            <a:pPr>
              <a:lnSpc>
                <a:spcPct val="80000"/>
              </a:lnSpc>
            </a:pPr>
            <a:r>
              <a:rPr lang="en-US" dirty="0" smtClean="0"/>
              <a:t>Moved</a:t>
            </a:r>
            <a:r>
              <a:rPr lang="en-US" dirty="0"/>
              <a:t>, </a:t>
            </a:r>
            <a:r>
              <a:rPr lang="en-US" b="0" dirty="0"/>
              <a:t>to approve </a:t>
            </a:r>
            <a:r>
              <a:rPr lang="en-US" b="0" dirty="0" smtClean="0"/>
              <a:t>11-16/1489r0 as </a:t>
            </a:r>
            <a:r>
              <a:rPr lang="en-US" b="0" dirty="0"/>
              <a:t>the minutes of the </a:t>
            </a:r>
            <a:r>
              <a:rPr lang="en-US" b="0" dirty="0" smtClean="0"/>
              <a:t>San Antonio </a:t>
            </a:r>
            <a:r>
              <a:rPr lang="en-US" b="0" dirty="0" err="1" smtClean="0"/>
              <a:t>TGak</a:t>
            </a:r>
            <a:r>
              <a:rPr lang="en-US" b="0" dirty="0" smtClean="0"/>
              <a:t> </a:t>
            </a:r>
            <a:r>
              <a:rPr lang="en-US" b="0" dirty="0"/>
              <a:t>meeting in </a:t>
            </a:r>
            <a:r>
              <a:rPr lang="en-US" b="0" dirty="0" smtClean="0"/>
              <a:t>November.</a:t>
            </a:r>
            <a:endParaRPr lang="en-US" b="0" dirty="0"/>
          </a:p>
          <a:p>
            <a:pPr lvl="1">
              <a:lnSpc>
                <a:spcPct val="80000"/>
              </a:lnSpc>
            </a:pPr>
            <a:r>
              <a:rPr lang="en-US" dirty="0" smtClean="0"/>
              <a:t>Approved by unanimous consent</a:t>
            </a:r>
            <a:endParaRPr lang="en-US" dirty="0"/>
          </a:p>
          <a:p>
            <a:pPr>
              <a:lnSpc>
                <a:spcPct val="80000"/>
              </a:lnSpc>
            </a:pPr>
            <a:endParaRPr lang="en-US" b="0" dirty="0" smtClean="0"/>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2017</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Monday</a:t>
            </a:r>
            <a:r>
              <a:rPr lang="en-US" sz="4400" dirty="0">
                <a:latin typeface="Arial" charset="0"/>
                <a:cs typeface="Arial" charset="0"/>
              </a:rPr>
              <a:t>, </a:t>
            </a:r>
            <a:r>
              <a:rPr lang="en-US" sz="4000" dirty="0">
                <a:latin typeface="Arial" charset="0"/>
                <a:cs typeface="Arial" charset="0"/>
              </a:rPr>
              <a:t>16 January 2017</a:t>
            </a:r>
            <a:br>
              <a:rPr lang="en-US" sz="4000" dirty="0">
                <a:latin typeface="Arial" charset="0"/>
                <a:cs typeface="Arial" charset="0"/>
              </a:rPr>
            </a:br>
            <a:r>
              <a:rPr lang="en-US" dirty="0">
                <a:latin typeface="Arial" charset="0"/>
                <a:cs typeface="Arial" charset="0"/>
              </a:rPr>
              <a:t>13:30 – 15:</a:t>
            </a:r>
            <a:r>
              <a:rPr lang="en-US" dirty="0" smtClean="0">
                <a:latin typeface="Arial" charset="0"/>
                <a:cs typeface="Arial" charset="0"/>
              </a:rPr>
              <a:t>30, Ivy 1&amp;2</a:t>
            </a:r>
            <a:endParaRPr lang="en-US" sz="2400"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Moved</a:t>
            </a:r>
            <a:r>
              <a:rPr lang="en-US" dirty="0"/>
              <a:t>, </a:t>
            </a:r>
            <a:r>
              <a:rPr lang="en-US" b="0" dirty="0"/>
              <a:t>to approve the following minutes of </a:t>
            </a:r>
            <a:r>
              <a:rPr lang="en-US" b="0" dirty="0" err="1"/>
              <a:t>TGak</a:t>
            </a:r>
            <a:r>
              <a:rPr lang="en-US" b="0" dirty="0"/>
              <a:t> teleconferences held since the </a:t>
            </a:r>
            <a:r>
              <a:rPr lang="en-US" b="0" dirty="0" smtClean="0"/>
              <a:t>November </a:t>
            </a:r>
            <a:r>
              <a:rPr lang="en-US" b="0" dirty="0" err="1" smtClean="0"/>
              <a:t>TGak</a:t>
            </a:r>
            <a:r>
              <a:rPr lang="en-US" b="0" dirty="0" smtClean="0"/>
              <a:t> </a:t>
            </a:r>
            <a:r>
              <a:rPr lang="en-US" b="0" dirty="0"/>
              <a:t>meeting:</a:t>
            </a:r>
          </a:p>
          <a:p>
            <a:pPr lvl="1">
              <a:lnSpc>
                <a:spcPct val="80000"/>
              </a:lnSpc>
            </a:pPr>
            <a:r>
              <a:rPr lang="en-US" dirty="0" smtClean="0"/>
              <a:t>21 November: [Cancelled]</a:t>
            </a:r>
          </a:p>
          <a:p>
            <a:pPr lvl="1">
              <a:lnSpc>
                <a:spcPct val="80000"/>
              </a:lnSpc>
            </a:pPr>
            <a:r>
              <a:rPr lang="en-US" dirty="0" smtClean="0"/>
              <a:t>28 November: 11-16/1570r0</a:t>
            </a:r>
          </a:p>
          <a:p>
            <a:pPr lvl="1">
              <a:lnSpc>
                <a:spcPct val="80000"/>
              </a:lnSpc>
            </a:pPr>
            <a:r>
              <a:rPr lang="en-US" dirty="0" smtClean="0"/>
              <a:t>12 December: 11-17/0016r0</a:t>
            </a:r>
          </a:p>
          <a:p>
            <a:pPr lvl="1">
              <a:lnSpc>
                <a:spcPct val="80000"/>
              </a:lnSpc>
            </a:pPr>
            <a:r>
              <a:rPr lang="en-US" dirty="0" smtClean="0"/>
              <a:t>19 December: 11-17/0017r0</a:t>
            </a:r>
            <a:endParaRPr lang="en-US" dirty="0"/>
          </a:p>
          <a:p>
            <a:pPr lvl="1">
              <a:lnSpc>
                <a:spcPct val="80000"/>
              </a:lnSpc>
            </a:pPr>
            <a:r>
              <a:rPr lang="en-US" dirty="0" smtClean="0"/>
              <a:t>Approved by unanimous consent</a:t>
            </a:r>
            <a:endParaRPr lang="en-US" dirty="0"/>
          </a:p>
          <a:p>
            <a:pPr>
              <a:lnSpc>
                <a:spcPct val="80000"/>
              </a:lnSpc>
            </a:pPr>
            <a:r>
              <a:rPr lang="en-US" b="0" dirty="0" smtClean="0"/>
              <a:t>Review and categorize comments from LB227.</a:t>
            </a:r>
          </a:p>
          <a:p>
            <a:pPr>
              <a:lnSpc>
                <a:spcPct val="80000"/>
              </a:lnSpc>
            </a:pPr>
            <a:r>
              <a:rPr lang="en-US" b="0" dirty="0" smtClean="0"/>
              <a:t>Presentations </a:t>
            </a:r>
            <a:r>
              <a:rPr lang="en-US" b="0" dirty="0"/>
              <a:t>and discussion to resolve comments and improve the </a:t>
            </a:r>
            <a:r>
              <a:rPr lang="en-US" b="0" dirty="0" err="1"/>
              <a:t>TGak</a:t>
            </a:r>
            <a:r>
              <a:rPr lang="en-US" b="0" dirty="0"/>
              <a:t> Draft</a:t>
            </a:r>
          </a:p>
          <a:p>
            <a:pPr>
              <a:lnSpc>
                <a:spcPct val="80000"/>
              </a:lnSpc>
            </a:pPr>
            <a:r>
              <a:rPr lang="en-US" dirty="0"/>
              <a:t>Recess until </a:t>
            </a:r>
            <a:r>
              <a:rPr lang="en-US" dirty="0" smtClean="0"/>
              <a:t>10:</a:t>
            </a:r>
            <a:r>
              <a:rPr lang="en-US" dirty="0"/>
              <a:t>3</a:t>
            </a:r>
            <a:r>
              <a:rPr lang="en-US" dirty="0" smtClean="0"/>
              <a:t>0 </a:t>
            </a:r>
            <a:r>
              <a:rPr lang="en-US" dirty="0" smtClean="0"/>
              <a:t>tomorrow</a:t>
            </a:r>
          </a:p>
          <a:p>
            <a:pPr>
              <a:lnSpc>
                <a:spcPct val="80000"/>
              </a:lnSpc>
            </a:pPr>
            <a:r>
              <a:rPr lang="en-US" sz="2000" b="0" dirty="0" smtClean="0"/>
              <a:t>[11-17/0025r1 was created with updates made to the comment resolution spreadsheet during the session above and with the following Editorial CIDs marked as Accept &amp; Ready for Motion: 1407, 1421, 1436, 1437, 1438, 1440, 1442, and 1450.]</a:t>
            </a:r>
            <a:endParaRPr lang="en-US" sz="2000" b="0" dirty="0"/>
          </a:p>
          <a:p>
            <a:pPr>
              <a:lnSpc>
                <a:spcPct val="80000"/>
              </a:lnSpc>
            </a:pPr>
            <a:endParaRPr lang="en-US" sz="2800" b="0" dirty="0" smtClean="0"/>
          </a:p>
          <a:p>
            <a:pPr>
              <a:lnSpc>
                <a:spcPct val="80000"/>
              </a:lnSpc>
            </a:pPr>
            <a:endParaRPr lang="en-US" b="0" dirty="0" smtClean="0"/>
          </a:p>
        </p:txBody>
      </p:sp>
    </p:spTree>
    <p:extLst>
      <p:ext uri="{BB962C8B-B14F-4D97-AF65-F5344CB8AC3E}">
        <p14:creationId xmlns:p14="http://schemas.microsoft.com/office/powerpoint/2010/main" val="27299976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16039053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2017</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948907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119814</TotalTime>
  <Words>2453</Words>
  <Application>Microsoft Macintosh PowerPoint</Application>
  <PresentationFormat>On-screen Show (4:3)</PresentationFormat>
  <Paragraphs>344</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802-11-Submission</vt:lpstr>
      <vt:lpstr>January 2017 802.11ak Agenda</vt:lpstr>
      <vt:lpstr>IEEE 802.11ak/GLK: Enhancements For Transit Links Within Bridged Networks</vt:lpstr>
      <vt:lpstr>Venue</vt:lpstr>
      <vt:lpstr>TGak Timeline</vt:lpstr>
      <vt:lpstr>Sessions</vt:lpstr>
      <vt:lpstr>Monday, 16 January 2017 13:30 – 15:30, Ivy 1&amp;2</vt:lpstr>
      <vt:lpstr>Monday, 16 January 2017 13:30 – 15:30, Ivy 1&amp;2</vt:lpstr>
      <vt:lpstr>Participants, Patents, and Duty to Inform</vt:lpstr>
      <vt:lpstr>Patent Related Links</vt:lpstr>
      <vt:lpstr>Call for Potentially Essential Patents</vt:lpstr>
      <vt:lpstr>Participation in IEEE 802 Meetings</vt:lpstr>
      <vt:lpstr>Other Guidelines for IEEE WG Meetings</vt:lpstr>
      <vt:lpstr>Tuesday, 17 January2016 10:30 – 12:30, Ivy 1&amp;2</vt:lpstr>
      <vt:lpstr>Tuesday, 17 January2016 16:00 – 18:00, Ivy 1&amp;2</vt:lpstr>
      <vt:lpstr>Wednesday, 18 January 2016 16:00 – 18:00, Ivy 1&amp;2</vt:lpstr>
      <vt:lpstr>Thursday, 19 January 2016 08:00 – 10:00, Grand Ballroom II</vt:lpstr>
      <vt:lpstr>Thursday, 19 January 2016 08:00 – 10:00,Grand Ballroom II</vt:lpstr>
      <vt:lpstr>Thursday, 19 January 2016 16:00 – 18:00, Ivy 1&amp;2</vt:lpstr>
      <vt:lpstr>Thursday, 19 January 2016 16:00 – 18:00, Ivy 1&amp;2</vt:lpstr>
      <vt:lpstr>Thursday, 19 January 2016 16:00 – 18:00, Ivy 1&amp;2</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1378</cp:revision>
  <cp:lastPrinted>2016-06-15T02:09:12Z</cp:lastPrinted>
  <dcterms:created xsi:type="dcterms:W3CDTF">2006-12-04T03:46:13Z</dcterms:created>
  <dcterms:modified xsi:type="dcterms:W3CDTF">2017-01-16T22:16:25Z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