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8" r:id="rId2"/>
    <p:sldId id="449" r:id="rId3"/>
    <p:sldId id="602" r:id="rId4"/>
    <p:sldId id="604" r:id="rId5"/>
    <p:sldId id="589" r:id="rId6"/>
    <p:sldId id="615" r:id="rId7"/>
    <p:sldId id="590" r:id="rId8"/>
    <p:sldId id="458" r:id="rId9"/>
    <p:sldId id="592" r:id="rId10"/>
    <p:sldId id="591" r:id="rId11"/>
    <p:sldId id="614" r:id="rId12"/>
    <p:sldId id="622" r:id="rId13"/>
    <p:sldId id="616" r:id="rId14"/>
    <p:sldId id="617" r:id="rId15"/>
    <p:sldId id="621" r:id="rId16"/>
    <p:sldId id="618" r:id="rId17"/>
    <p:sldId id="619" r:id="rId18"/>
    <p:sldId id="620" r:id="rId19"/>
    <p:sldId id="611" r:id="rId20"/>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p:scale>
          <a:sx n="90" d="100"/>
          <a:sy n="90" d="100"/>
        </p:scale>
        <p:origin x="-1147" y="10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3442" y="-437"/>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January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19</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January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9"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802.11-16/1585r4</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2017-01-19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January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714488"/>
            <a:ext cx="8352928" cy="4536504"/>
          </a:xfrm>
        </p:spPr>
        <p:txBody>
          <a:bodyPr/>
          <a:lstStyle/>
          <a:p>
            <a:pPr>
              <a:lnSpc>
                <a:spcPct val="90000"/>
              </a:lnSpc>
            </a:pPr>
            <a:r>
              <a:rPr lang="en-US" altLang="zh-CN" dirty="0" smtClean="0"/>
              <a:t>Tuesday, January 17, 2017 08:00 – 10:00</a:t>
            </a:r>
          </a:p>
          <a:p>
            <a:pPr lvl="1">
              <a:lnSpc>
                <a:spcPct val="90000"/>
              </a:lnSpc>
            </a:pPr>
            <a:r>
              <a:rPr lang="en-US" altLang="zh-CN" dirty="0" smtClean="0"/>
              <a:t>Resolution for comments received from LB226 </a:t>
            </a:r>
          </a:p>
          <a:p>
            <a:pPr lvl="2">
              <a:lnSpc>
                <a:spcPct val="90000"/>
              </a:lnSpc>
            </a:pPr>
            <a:r>
              <a:rPr lang="en-US" dirty="0" smtClean="0"/>
              <a:t>11-17/0087r0 - Proposed Resolution to CID 601-607, 609-616, and 623 on </a:t>
            </a:r>
            <a:r>
              <a:rPr lang="en-US" dirty="0" err="1" smtClean="0"/>
              <a:t>TGaj</a:t>
            </a:r>
            <a:r>
              <a:rPr lang="en-US" dirty="0" smtClean="0"/>
              <a:t> D4.0 in LB226</a:t>
            </a:r>
          </a:p>
          <a:p>
            <a:pPr lvl="2">
              <a:lnSpc>
                <a:spcPct val="90000"/>
              </a:lnSpc>
            </a:pPr>
            <a:r>
              <a:rPr lang="en-US" dirty="0" smtClean="0"/>
              <a:t>11-17/0080r0 - Proposed Resolutions to CID 612 and 617-622 in LB226</a:t>
            </a:r>
          </a:p>
          <a:p>
            <a:pPr>
              <a:lnSpc>
                <a:spcPct val="90000"/>
              </a:lnSpc>
            </a:pPr>
            <a:r>
              <a:rPr lang="en-US" altLang="zh-CN" dirty="0" smtClean="0"/>
              <a:t>Tuesday, January 17, 2017 13:30 – 15:30</a:t>
            </a:r>
          </a:p>
          <a:p>
            <a:pPr lvl="2">
              <a:lnSpc>
                <a:spcPct val="90000"/>
              </a:lnSpc>
            </a:pPr>
            <a:r>
              <a:rPr lang="en-US" dirty="0" smtClean="0"/>
              <a:t>11-17/0130r0 - Proposed Resolution to CID 608, 624 on </a:t>
            </a:r>
            <a:r>
              <a:rPr lang="en-US" dirty="0" err="1" smtClean="0"/>
              <a:t>TGaj</a:t>
            </a:r>
            <a:r>
              <a:rPr lang="en-US" dirty="0" smtClean="0"/>
              <a:t> D4.0 in LB226</a:t>
            </a:r>
            <a:endParaRPr lang="en-US" altLang="zh-CN" dirty="0" smtClean="0"/>
          </a:p>
          <a:p>
            <a:pPr lvl="2">
              <a:lnSpc>
                <a:spcPct val="90000"/>
              </a:lnSpc>
            </a:pPr>
            <a:r>
              <a:rPr lang="en-US" dirty="0" smtClean="0"/>
              <a:t>11-16/13333r6</a:t>
            </a:r>
            <a:r>
              <a:rPr lang="en-US" altLang="zh-CN" dirty="0" smtClean="0"/>
              <a:t>- </a:t>
            </a:r>
            <a:r>
              <a:rPr lang="en-US" altLang="zh-CN" dirty="0" err="1" smtClean="0"/>
              <a:t>TGaj</a:t>
            </a:r>
            <a:r>
              <a:rPr lang="en-US" altLang="zh-CN" dirty="0" smtClean="0"/>
              <a:t> MDR report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November 2016 meeting minutes </a:t>
            </a:r>
          </a:p>
          <a:p>
            <a:pPr>
              <a:buNone/>
            </a:pPr>
            <a:r>
              <a:rPr lang="en-US" altLang="zh-CN" dirty="0" smtClean="0"/>
              <a:t>     (11-16/1555r0)</a:t>
            </a:r>
          </a:p>
          <a:p>
            <a:endParaRPr lang="en-US" altLang="zh-CN" dirty="0" smtClean="0"/>
          </a:p>
          <a:p>
            <a:pPr lvl="1">
              <a:lnSpc>
                <a:spcPct val="90000"/>
              </a:lnSpc>
            </a:pPr>
            <a:r>
              <a:rPr lang="en-US" altLang="zh-CN" sz="2400" dirty="0" smtClean="0"/>
              <a:t>Move:  </a:t>
            </a:r>
            <a:r>
              <a:rPr lang="en-US" sz="2400" dirty="0" smtClean="0"/>
              <a:t>George Calcev</a:t>
            </a:r>
            <a:endParaRPr lang="en-US" altLang="zh-CN" sz="2400" dirty="0" smtClean="0"/>
          </a:p>
          <a:p>
            <a:pPr lvl="1">
              <a:lnSpc>
                <a:spcPct val="90000"/>
              </a:lnSpc>
            </a:pPr>
            <a:r>
              <a:rPr lang="en-US" altLang="zh-CN" sz="2400" dirty="0" smtClean="0"/>
              <a:t>Second: </a:t>
            </a:r>
            <a:r>
              <a:rPr lang="en-US" altLang="zh-CN" sz="2400" dirty="0" err="1" smtClean="0"/>
              <a:t>Jinnan</a:t>
            </a:r>
            <a:r>
              <a:rPr lang="en-US" altLang="zh-CN" sz="2400" dirty="0" smtClean="0"/>
              <a:t> Liu</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11</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1340110" cy="276999"/>
          </a:xfrm>
        </p:spPr>
        <p:txBody>
          <a:bodyPr/>
          <a:lstStyle/>
          <a:p>
            <a:pPr>
              <a:defRPr/>
            </a:pPr>
            <a:r>
              <a:rPr lang="en-US" dirty="0" smtClean="0"/>
              <a:t>J</a:t>
            </a:r>
            <a:r>
              <a:rPr lang="en-US" altLang="zh-CN" dirty="0" smtClean="0"/>
              <a:t>anuary</a:t>
            </a:r>
            <a:r>
              <a:rPr lang="en-US" dirty="0" smtClean="0"/>
              <a:t> 2017</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928802"/>
            <a:ext cx="8352928" cy="4322190"/>
          </a:xfrm>
        </p:spPr>
        <p:txBody>
          <a:bodyPr/>
          <a:lstStyle/>
          <a:p>
            <a:pPr>
              <a:lnSpc>
                <a:spcPct val="90000"/>
              </a:lnSpc>
            </a:pPr>
            <a:r>
              <a:rPr lang="en-US" altLang="zh-CN" dirty="0" smtClean="0"/>
              <a:t>Thursday</a:t>
            </a:r>
            <a:r>
              <a:rPr lang="en-US" altLang="zh-CN" dirty="0" smtClean="0"/>
              <a:t>, January 19, 2016</a:t>
            </a:r>
            <a:r>
              <a:rPr lang="en-US" altLang="zh-CN" sz="2400" dirty="0" smtClean="0"/>
              <a:t> </a:t>
            </a:r>
            <a:r>
              <a:rPr lang="en-US" altLang="zh-CN" dirty="0" smtClean="0"/>
              <a:t> 10:30 </a:t>
            </a:r>
            <a:r>
              <a:rPr lang="en-US" altLang="zh-CN" dirty="0"/>
              <a:t>– </a:t>
            </a:r>
            <a:r>
              <a:rPr lang="en-US" altLang="zh-CN" dirty="0" smtClean="0"/>
              <a:t>12:30</a:t>
            </a:r>
            <a:endParaRPr lang="en-US" altLang="zh-CN" sz="2400" dirty="0"/>
          </a:p>
          <a:p>
            <a:pPr lvl="1">
              <a:lnSpc>
                <a:spcPct val="120000"/>
              </a:lnSpc>
              <a:spcBef>
                <a:spcPts val="0"/>
              </a:spcBef>
            </a:pPr>
            <a:r>
              <a:rPr lang="en-US" altLang="zh-CN" sz="2800" dirty="0" smtClean="0">
                <a:cs typeface="Arial" panose="020B0604020202020204" pitchFamily="34" charset="0"/>
              </a:rPr>
              <a:t>TG timeline review</a:t>
            </a:r>
            <a:endParaRPr lang="en-US" altLang="zh-CN" sz="2800" dirty="0" smtClean="0">
              <a:cs typeface="Arial" panose="020B0604020202020204" pitchFamily="34" charset="0"/>
            </a:endParaRPr>
          </a:p>
          <a:p>
            <a:pPr lvl="1">
              <a:lnSpc>
                <a:spcPct val="120000"/>
              </a:lnSpc>
              <a:spcBef>
                <a:spcPts val="0"/>
              </a:spcBef>
            </a:pPr>
            <a:r>
              <a:rPr lang="en-US" altLang="zh-CN" sz="2800" dirty="0" smtClean="0">
                <a:cs typeface="Arial" panose="020B0604020202020204" pitchFamily="34" charset="0"/>
              </a:rPr>
              <a:t>Motion</a:t>
            </a:r>
            <a:endParaRPr lang="en-US" altLang="zh-CN" sz="2800" dirty="0">
              <a:sym typeface="Wingdings" panose="05000000000000000000" pitchFamily="2" charset="2"/>
            </a:endParaRPr>
          </a:p>
          <a:p>
            <a:pPr lvl="1">
              <a:lnSpc>
                <a:spcPct val="120000"/>
              </a:lnSpc>
              <a:spcBef>
                <a:spcPts val="0"/>
              </a:spcBef>
            </a:pPr>
            <a:r>
              <a:rPr lang="en-US" altLang="zh-CN" sz="2800" dirty="0">
                <a:cs typeface="Arial" panose="020B0604020202020204" pitchFamily="34" charset="0"/>
                <a:sym typeface="Wingdings" panose="05000000000000000000" pitchFamily="2" charset="2"/>
              </a:rPr>
              <a:t>Plan for </a:t>
            </a:r>
            <a:r>
              <a:rPr lang="en-US" altLang="zh-CN" sz="2800" dirty="0" smtClean="0">
                <a:cs typeface="Arial" panose="020B0604020202020204" pitchFamily="34" charset="0"/>
                <a:sym typeface="Wingdings" panose="05000000000000000000" pitchFamily="2" charset="2"/>
              </a:rPr>
              <a:t>March 2017 meeting</a:t>
            </a:r>
          </a:p>
          <a:p>
            <a:pPr lvl="1">
              <a:lnSpc>
                <a:spcPct val="120000"/>
              </a:lnSpc>
              <a:spcBef>
                <a:spcPts val="0"/>
              </a:spcBef>
            </a:pPr>
            <a:r>
              <a:rPr lang="en-US" altLang="zh-CN" sz="2800" dirty="0" smtClean="0"/>
              <a:t>Conference call time</a:t>
            </a:r>
            <a:endParaRPr lang="en-US" sz="32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a:t>
            </a:r>
            <a:r>
              <a:rPr lang="en-US" altLang="zh-CN" sz="2800" dirty="0" smtClean="0">
                <a:solidFill>
                  <a:schemeClr val="tx1"/>
                </a:solidFill>
              </a:rPr>
              <a:t>November 2016)</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a:t>
            </a:r>
            <a:r>
              <a:rPr lang="en-US" altLang="zh-CN" sz="1400" dirty="0" smtClean="0"/>
              <a:t>Group             </a:t>
            </a:r>
            <a:endParaRPr lang="en-US" altLang="zh-CN" sz="1400" dirty="0" smtClean="0"/>
          </a:p>
          <a:p>
            <a:pPr>
              <a:lnSpc>
                <a:spcPct val="90000"/>
              </a:lnSpc>
            </a:pPr>
            <a:r>
              <a:rPr lang="en-US" altLang="zh-CN" sz="1400" dirty="0" smtClean="0">
                <a:solidFill>
                  <a:srgbClr val="0000FF"/>
                </a:solidFill>
              </a:rPr>
              <a:t>01-2017: WG Letter Ballot Recirculation 4</a:t>
            </a:r>
            <a:endParaRPr lang="en-US" altLang="zh-CN" sz="1400" dirty="0" smtClean="0">
              <a:solidFill>
                <a:srgbClr val="FF0000"/>
              </a:solidFill>
            </a:endParaRPr>
          </a:p>
          <a:p>
            <a:pPr>
              <a:lnSpc>
                <a:spcPct val="90000"/>
              </a:lnSpc>
            </a:pPr>
            <a:r>
              <a:rPr lang="en-US" altLang="zh-CN" sz="1400" dirty="0" smtClean="0">
                <a:solidFill>
                  <a:srgbClr val="0000FF"/>
                </a:solidFill>
              </a:rPr>
              <a:t>03-2017: Conditional or unconditional Sponsor Ballot Initial</a:t>
            </a:r>
          </a:p>
          <a:p>
            <a:pPr>
              <a:lnSpc>
                <a:spcPct val="90000"/>
              </a:lnSpc>
            </a:pPr>
            <a:r>
              <a:rPr lang="en-US" altLang="zh-CN" sz="1400" dirty="0" smtClean="0">
                <a:solidFill>
                  <a:srgbClr val="0000FF"/>
                </a:solidFill>
              </a:rPr>
              <a:t>05-2017: Sponsor Ballot Recirculation 1</a:t>
            </a:r>
          </a:p>
          <a:p>
            <a:pPr>
              <a:lnSpc>
                <a:spcPct val="90000"/>
              </a:lnSpc>
            </a:pPr>
            <a:r>
              <a:rPr lang="en-US" altLang="zh-CN" sz="1400" dirty="0" smtClean="0">
                <a:solidFill>
                  <a:srgbClr val="0000FF"/>
                </a:solidFill>
              </a:rPr>
              <a:t>06-2017: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1</a:t>
            </a:r>
            <a:endParaRPr lang="en-US" dirty="0"/>
          </a:p>
        </p:txBody>
      </p:sp>
      <p:sp>
        <p:nvSpPr>
          <p:cNvPr id="3" name="Date Placeholder 2"/>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14</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a:t>
            </a:r>
            <a:r>
              <a:rPr lang="en-US" dirty="0" smtClean="0"/>
              <a:t>proposals </a:t>
            </a:r>
            <a:r>
              <a:rPr lang="en-US" dirty="0" smtClean="0"/>
              <a:t>to be incorporated into </a:t>
            </a:r>
            <a:r>
              <a:rPr lang="en-US" dirty="0" err="1" smtClean="0"/>
              <a:t>TGaj</a:t>
            </a:r>
            <a:r>
              <a:rPr lang="en-US" dirty="0" smtClean="0"/>
              <a:t> technical draft D5.0</a:t>
            </a:r>
          </a:p>
          <a:p>
            <a:pPr lvl="1"/>
            <a:r>
              <a:rPr lang="en-GB" sz="1800" dirty="0" smtClean="0"/>
              <a:t>CID 601, 602, 603, 604, 605, 606, 607, 609, 610, 611, </a:t>
            </a:r>
            <a:r>
              <a:rPr lang="en-GB" sz="1800" dirty="0" smtClean="0"/>
              <a:t>613</a:t>
            </a:r>
            <a:r>
              <a:rPr lang="en-GB" sz="1800" dirty="0" smtClean="0"/>
              <a:t>, 614, 615, 616, 623 </a:t>
            </a:r>
          </a:p>
          <a:p>
            <a:pPr lvl="1">
              <a:buNone/>
            </a:pPr>
            <a:r>
              <a:rPr lang="en-GB" sz="1800" dirty="0" smtClean="0"/>
              <a:t>       </a:t>
            </a:r>
            <a:r>
              <a:rPr lang="en-US" sz="1800" dirty="0" smtClean="0"/>
              <a:t>(from 11-17/0087r1)</a:t>
            </a:r>
          </a:p>
          <a:p>
            <a:pPr lvl="1"/>
            <a:r>
              <a:rPr lang="en-US" sz="1800" dirty="0" smtClean="0"/>
              <a:t>CID </a:t>
            </a:r>
            <a:r>
              <a:rPr lang="en-US" sz="1800" dirty="0" smtClean="0"/>
              <a:t>612, 617, 618, 619, 620, 621, 622</a:t>
            </a:r>
            <a:r>
              <a:rPr lang="en-US" altLang="zh-CN" sz="1800" dirty="0" smtClean="0"/>
              <a:t> </a:t>
            </a:r>
            <a:r>
              <a:rPr lang="en-US" sz="1800" dirty="0" smtClean="0"/>
              <a:t>(from 11-17/0080r1)</a:t>
            </a:r>
          </a:p>
          <a:p>
            <a:pPr lvl="1"/>
            <a:r>
              <a:rPr lang="en-US" sz="1800" dirty="0" smtClean="0"/>
              <a:t>CID 625,626,627</a:t>
            </a:r>
            <a:r>
              <a:rPr lang="zh-CN" altLang="en-US" sz="1800" dirty="0" smtClean="0"/>
              <a:t> </a:t>
            </a:r>
            <a:r>
              <a:rPr lang="en-US" sz="1800" dirty="0" smtClean="0"/>
              <a:t>(from 11-17/0083r0)</a:t>
            </a:r>
          </a:p>
          <a:p>
            <a:pPr lvl="1"/>
            <a:r>
              <a:rPr lang="en-US" sz="1800" dirty="0" smtClean="0"/>
              <a:t>CID 608, 624 (from 11-17/0130r0)</a:t>
            </a:r>
          </a:p>
          <a:p>
            <a:pPr lvl="1"/>
            <a:endParaRPr lang="en-US" sz="1600" dirty="0" smtClean="0">
              <a:solidFill>
                <a:srgbClr val="FF0000"/>
              </a:solidFill>
            </a:endParaRPr>
          </a:p>
          <a:p>
            <a:pPr lvl="1">
              <a:lnSpc>
                <a:spcPct val="90000"/>
              </a:lnSpc>
            </a:pPr>
            <a:endParaRPr lang="en-US" sz="1400" dirty="0" smtClean="0"/>
          </a:p>
          <a:p>
            <a:pPr lvl="1">
              <a:lnSpc>
                <a:spcPct val="90000"/>
              </a:lnSpc>
            </a:pPr>
            <a:r>
              <a:rPr lang="en-US" altLang="zh-CN" sz="2400" dirty="0" smtClean="0"/>
              <a:t>Move</a:t>
            </a:r>
            <a:r>
              <a:rPr lang="en-US" altLang="zh-CN" sz="2400" dirty="0" smtClean="0"/>
              <a:t>: Haiming Wang</a:t>
            </a:r>
            <a:endParaRPr lang="en-US" altLang="zh-CN" sz="2400" dirty="0" smtClean="0"/>
          </a:p>
          <a:p>
            <a:pPr lvl="1">
              <a:lnSpc>
                <a:spcPct val="90000"/>
              </a:lnSpc>
            </a:pPr>
            <a:r>
              <a:rPr lang="en-US" altLang="zh-CN" sz="2400" dirty="0" smtClean="0"/>
              <a:t>Second</a:t>
            </a:r>
            <a:r>
              <a:rPr lang="en-US" altLang="zh-CN" sz="2400" dirty="0" smtClean="0"/>
              <a:t>: </a:t>
            </a:r>
            <a:r>
              <a:rPr lang="en-US" altLang="zh-CN" sz="2400" dirty="0" err="1" smtClean="0"/>
              <a:t>Dejian</a:t>
            </a:r>
            <a:r>
              <a:rPr lang="en-US" altLang="zh-CN" sz="2400" dirty="0" smtClean="0"/>
              <a:t> Li</a:t>
            </a:r>
            <a:endParaRPr lang="en-US" altLang="zh-CN" sz="2400" dirty="0" smtClean="0"/>
          </a:p>
          <a:p>
            <a:pPr lvl="1">
              <a:lnSpc>
                <a:spcPct val="90000"/>
              </a:lnSpc>
            </a:pPr>
            <a:r>
              <a:rPr lang="en-GB" altLang="en-US" sz="2400" dirty="0" smtClean="0"/>
              <a:t>Result: </a:t>
            </a:r>
            <a:r>
              <a:rPr lang="en-GB" altLang="en-US" sz="2400" dirty="0" smtClean="0"/>
              <a:t>Y-4  N-0  A-1 </a:t>
            </a:r>
            <a:endParaRPr lang="en-GB" altLang="en-US" sz="2400" dirty="0" smtClean="0"/>
          </a:p>
          <a:p>
            <a:pPr lvl="1">
              <a:lnSpc>
                <a:spcPct val="90000"/>
              </a:lnSpc>
            </a:pPr>
            <a:r>
              <a:rPr lang="en-US" altLang="zh-CN" sz="2400" b="1" dirty="0" smtClean="0"/>
              <a:t>Motion passes</a:t>
            </a:r>
            <a:endParaRPr lang="en-US" altLang="zh-CN" sz="2400" b="1" dirty="0" smtClean="0"/>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2</a:t>
            </a:r>
            <a:endParaRPr lang="en-US" dirty="0"/>
          </a:p>
        </p:txBody>
      </p:sp>
      <p:sp>
        <p:nvSpPr>
          <p:cNvPr id="3" name="Date Placeholder 2"/>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15</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suggested changes from the Mandatory Draft Review by WG </a:t>
            </a:r>
            <a:r>
              <a:rPr lang="en-US" dirty="0" smtClean="0"/>
              <a:t>editors and IEEE-SA staffs </a:t>
            </a:r>
            <a:r>
              <a:rPr lang="en-US" dirty="0" smtClean="0"/>
              <a:t>to be incorporated into </a:t>
            </a:r>
            <a:r>
              <a:rPr lang="en-US" dirty="0" err="1" smtClean="0"/>
              <a:t>TGaj</a:t>
            </a:r>
            <a:r>
              <a:rPr lang="en-US" dirty="0" smtClean="0"/>
              <a:t> technical draft </a:t>
            </a:r>
            <a:r>
              <a:rPr lang="en-US" dirty="0" smtClean="0"/>
              <a:t>D5.0</a:t>
            </a:r>
            <a:r>
              <a:rPr lang="en-US" dirty="0" smtClean="0"/>
              <a:t>, granting the editor </a:t>
            </a:r>
            <a:r>
              <a:rPr lang="en-GB" dirty="0" smtClean="0"/>
              <a:t>modification license.</a:t>
            </a:r>
            <a:endParaRPr lang="en-US" dirty="0" smtClean="0"/>
          </a:p>
          <a:p>
            <a:pPr lvl="1"/>
            <a:r>
              <a:rPr lang="en-US" altLang="zh-CN" dirty="0" err="1" smtClean="0"/>
              <a:t>TGaj</a:t>
            </a:r>
            <a:r>
              <a:rPr lang="en-US" altLang="zh-CN" dirty="0" smtClean="0"/>
              <a:t> </a:t>
            </a:r>
            <a:r>
              <a:rPr lang="en-US" altLang="zh-CN" dirty="0" smtClean="0"/>
              <a:t>MDR Report </a:t>
            </a:r>
            <a:r>
              <a:rPr lang="en-US" altLang="zh-CN" dirty="0" smtClean="0"/>
              <a:t>1(1-16/1333r7</a:t>
            </a:r>
            <a:r>
              <a:rPr lang="en-US" altLang="zh-CN" dirty="0" smtClean="0"/>
              <a:t> )</a:t>
            </a:r>
            <a:endParaRPr lang="en-US" altLang="zh-CN" dirty="0" smtClean="0"/>
          </a:p>
          <a:p>
            <a:pPr lvl="1">
              <a:lnSpc>
                <a:spcPct val="90000"/>
              </a:lnSpc>
            </a:pPr>
            <a:endParaRPr lang="en-US" sz="1400" dirty="0" smtClean="0"/>
          </a:p>
          <a:p>
            <a:pPr lvl="1">
              <a:lnSpc>
                <a:spcPct val="90000"/>
              </a:lnSpc>
            </a:pPr>
            <a:r>
              <a:rPr lang="en-US" altLang="zh-CN" sz="2400" dirty="0" smtClean="0"/>
              <a:t>Move: </a:t>
            </a:r>
            <a:r>
              <a:rPr lang="en-US" altLang="zh-CN" sz="2400" dirty="0" smtClean="0"/>
              <a:t>Haiming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GB" altLang="en-US" sz="2400" dirty="0" smtClean="0"/>
              <a:t>Result</a:t>
            </a:r>
            <a:r>
              <a:rPr lang="en-GB" altLang="en-US" sz="2400" dirty="0" smtClean="0"/>
              <a:t>: </a:t>
            </a:r>
            <a:r>
              <a:rPr lang="en-GB" altLang="en-US" sz="2400" dirty="0" smtClean="0"/>
              <a:t>Y-5  N-0  A-0 </a:t>
            </a:r>
            <a:endParaRPr lang="en-GB" altLang="en-US" sz="2400" dirty="0" smtClean="0"/>
          </a:p>
          <a:p>
            <a:pPr lvl="1">
              <a:lnSpc>
                <a:spcPct val="90000"/>
              </a:lnSpc>
            </a:pPr>
            <a:r>
              <a:rPr lang="en-US" altLang="zh-CN" sz="2400" b="1" dirty="0" smtClean="0"/>
              <a:t>Motion passes</a:t>
            </a:r>
            <a:endParaRPr lang="en-US" altLang="zh-CN" sz="2400" b="1" dirty="0" smtClean="0"/>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a:t>
            </a:r>
            <a:r>
              <a:rPr lang="en-US" altLang="en-US" dirty="0" smtClean="0"/>
              <a:t>3</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D4.0 (LB226) as specified in </a:t>
            </a:r>
            <a:r>
              <a:rPr lang="en-US" altLang="en-US" dirty="0" smtClean="0"/>
              <a:t>11-17/0158r1</a:t>
            </a:r>
            <a:endParaRPr lang="en-GB" altLang="en-US" dirty="0" smtClean="0"/>
          </a:p>
          <a:p>
            <a:r>
              <a:rPr lang="en-GB" altLang="en-US" dirty="0" smtClean="0"/>
              <a:t>Instruct the editor to generate </a:t>
            </a:r>
            <a:r>
              <a:rPr lang="en-GB" altLang="en-US" dirty="0" err="1" smtClean="0"/>
              <a:t>P802.11aj</a:t>
            </a:r>
            <a:r>
              <a:rPr lang="en-GB" altLang="en-US" dirty="0" smtClean="0"/>
              <a:t> D5.0,  and</a:t>
            </a:r>
          </a:p>
          <a:p>
            <a:r>
              <a:rPr lang="en-GB" altLang="en-US" dirty="0" smtClean="0"/>
              <a:t>Approve a 15-day Working Group Technical 4</a:t>
            </a:r>
            <a:r>
              <a:rPr lang="en-GB" altLang="en-US" baseline="30000" dirty="0" smtClean="0"/>
              <a:t>th</a:t>
            </a:r>
            <a:r>
              <a:rPr lang="en-GB" altLang="en-US" dirty="0" smtClean="0"/>
              <a:t>   Recirculation</a:t>
            </a:r>
            <a:r>
              <a:rPr lang="en-GB" altLang="en-US" dirty="0" smtClean="0">
                <a:solidFill>
                  <a:srgbClr val="FF0000"/>
                </a:solidFill>
              </a:rPr>
              <a:t> </a:t>
            </a:r>
            <a:r>
              <a:rPr lang="en-GB" altLang="en-US" dirty="0" smtClean="0"/>
              <a:t>Letter Ballot asking the question “Should P802.11aj D5.0 be forwarded to Sponsor Ballot</a:t>
            </a:r>
            <a:r>
              <a:rPr lang="en-GB" altLang="en-US" dirty="0" smtClean="0"/>
              <a:t>?”</a:t>
            </a:r>
          </a:p>
          <a:p>
            <a:endParaRPr lang="en-GB" altLang="en-US" dirty="0" smtClean="0"/>
          </a:p>
          <a:p>
            <a:pPr lvl="1">
              <a:lnSpc>
                <a:spcPct val="90000"/>
              </a:lnSpc>
            </a:pPr>
            <a:r>
              <a:rPr lang="en-GB" altLang="en-US" sz="2400" dirty="0" smtClean="0"/>
              <a:t>Move: </a:t>
            </a:r>
            <a:r>
              <a:rPr lang="en-GB" altLang="en-US" sz="2400" dirty="0" smtClean="0"/>
              <a:t>Haiming Wang</a:t>
            </a:r>
            <a:endParaRPr lang="en-GB" altLang="en-US" sz="2400" dirty="0" smtClean="0"/>
          </a:p>
          <a:p>
            <a:pPr lvl="1">
              <a:lnSpc>
                <a:spcPct val="90000"/>
              </a:lnSpc>
            </a:pPr>
            <a:r>
              <a:rPr lang="en-GB" altLang="en-US" sz="2400" dirty="0" smtClean="0"/>
              <a:t>Second: </a:t>
            </a:r>
            <a:r>
              <a:rPr lang="en-GB" altLang="en-US" sz="2400" dirty="0" err="1" smtClean="0"/>
              <a:t>Dejian</a:t>
            </a:r>
            <a:r>
              <a:rPr lang="en-GB" altLang="en-US" sz="2400" dirty="0" smtClean="0"/>
              <a:t> Li</a:t>
            </a:r>
            <a:endParaRPr lang="en-GB" altLang="en-US" sz="2400" dirty="0" smtClean="0"/>
          </a:p>
          <a:p>
            <a:pPr lvl="1">
              <a:lnSpc>
                <a:spcPct val="90000"/>
              </a:lnSpc>
            </a:pPr>
            <a:r>
              <a:rPr lang="en-GB" altLang="en-US" sz="2400" dirty="0" smtClean="0"/>
              <a:t>Result: </a:t>
            </a:r>
            <a:r>
              <a:rPr lang="en-GB" altLang="en-US" sz="2400" dirty="0" smtClean="0"/>
              <a:t>Y -5  N-0  A-0  </a:t>
            </a:r>
          </a:p>
          <a:p>
            <a:pPr lvl="1">
              <a:lnSpc>
                <a:spcPct val="90000"/>
              </a:lnSpc>
            </a:pPr>
            <a:r>
              <a:rPr lang="en-GB" altLang="en-US" sz="2400" b="1" dirty="0" smtClean="0"/>
              <a:t>Motion passes</a:t>
            </a:r>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984854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March 2017 meeting</a:t>
            </a:r>
            <a:endParaRPr lang="en-US" dirty="0"/>
          </a:p>
        </p:txBody>
      </p:sp>
      <p:sp>
        <p:nvSpPr>
          <p:cNvPr id="3" name="Content Placeholder 2"/>
          <p:cNvSpPr>
            <a:spLocks noGrp="1"/>
          </p:cNvSpPr>
          <p:nvPr>
            <p:ph idx="1"/>
          </p:nvPr>
        </p:nvSpPr>
        <p:spPr/>
        <p:txBody>
          <a:bodyPr/>
          <a:lstStyle/>
          <a:p>
            <a:r>
              <a:rPr lang="en-US" sz="2800" dirty="0" smtClean="0"/>
              <a:t>Comment resolution for 802.11aj WG  4</a:t>
            </a:r>
            <a:r>
              <a:rPr lang="en-US" sz="2800" baseline="30000" dirty="0" smtClean="0"/>
              <a:t>th</a:t>
            </a:r>
            <a:r>
              <a:rPr lang="en-US" sz="2800" dirty="0" smtClean="0"/>
              <a:t> Recirculation Letter Ballot</a:t>
            </a:r>
          </a:p>
          <a:p>
            <a:r>
              <a:rPr lang="en-US" sz="2800" dirty="0" smtClean="0"/>
              <a:t>Conditional Sponsor Ballot</a:t>
            </a:r>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17</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400" b="1" dirty="0" smtClean="0"/>
              <a:t>2</a:t>
            </a:r>
            <a:r>
              <a:rPr lang="en-US" altLang="zh-CN" sz="2400" b="1" baseline="30000" dirty="0" smtClean="0"/>
              <a:t>nd</a:t>
            </a:r>
            <a:r>
              <a:rPr lang="en-US" altLang="zh-CN" sz="2400" b="1" dirty="0" smtClean="0"/>
              <a:t> March, </a:t>
            </a:r>
            <a:r>
              <a:rPr lang="en-US" altLang="zh-CN" sz="2400" b="1" dirty="0" smtClean="0"/>
              <a:t>2017, 8 pm ET for 1 hour</a:t>
            </a:r>
          </a:p>
          <a:p>
            <a:pPr lvl="1">
              <a:buNone/>
            </a:pPr>
            <a:r>
              <a:rPr lang="en-US" altLang="zh-CN" b="1" dirty="0" smtClean="0"/>
              <a:t>     </a:t>
            </a:r>
            <a:r>
              <a:rPr lang="en-US" altLang="zh-CN" b="1" dirty="0" smtClean="0"/>
              <a:t>(3</a:t>
            </a:r>
            <a:r>
              <a:rPr lang="en-US" altLang="zh-CN" b="1" baseline="30000" dirty="0" smtClean="0"/>
              <a:t>rd</a:t>
            </a:r>
            <a:r>
              <a:rPr lang="en-US" altLang="zh-CN" b="1" dirty="0" smtClean="0"/>
              <a:t> March, </a:t>
            </a:r>
            <a:r>
              <a:rPr lang="en-US" altLang="zh-CN" b="1" dirty="0" smtClean="0"/>
              <a:t>2017, 9am </a:t>
            </a:r>
            <a:r>
              <a:rPr lang="en-US" altLang="zh-CN" b="1" dirty="0"/>
              <a:t>Beijing </a:t>
            </a:r>
            <a:r>
              <a:rPr lang="en-US" altLang="zh-CN" b="1" dirty="0" smtClean="0"/>
              <a:t>Time)</a:t>
            </a:r>
            <a:endParaRPr lang="en-US" altLang="zh-CN" b="1"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January 2017, </a:t>
            </a:r>
            <a:r>
              <a:rPr lang="en-US" altLang="zh-CN" sz="2800" dirty="0" smtClean="0">
                <a:latin typeface="Times New Roman" charset="0"/>
              </a:rPr>
              <a:t>Atlanta</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Dorothy Stanley, HP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November 2016 meeting</a:t>
            </a:r>
          </a:p>
          <a:p>
            <a:r>
              <a:rPr lang="en-US" altLang="zh-CN" b="0" dirty="0" smtClean="0">
                <a:latin typeface="+mj-lt"/>
                <a:cs typeface="Arial" panose="020B0604020202020204" pitchFamily="34" charset="0"/>
              </a:rPr>
              <a:t>Approve the meeting minutes for November 2016 meeting</a:t>
            </a:r>
          </a:p>
          <a:p>
            <a:r>
              <a:rPr lang="en-US" altLang="zh-CN" b="0" dirty="0" smtClean="0">
                <a:latin typeface="+mj-lt"/>
                <a:cs typeface="Arial" panose="020B0604020202020204" pitchFamily="34" charset="0"/>
              </a:rPr>
              <a:t>Comment Resolution for 3</a:t>
            </a:r>
            <a:r>
              <a:rPr lang="en-US" altLang="zh-CN" b="0" baseline="30000" dirty="0" smtClean="0">
                <a:latin typeface="+mj-lt"/>
                <a:cs typeface="Arial" panose="020B0604020202020204" pitchFamily="34" charset="0"/>
              </a:rPr>
              <a:t>rd</a:t>
            </a:r>
            <a:r>
              <a:rPr lang="en-US" altLang="zh-CN" b="0" dirty="0" smtClean="0">
                <a:latin typeface="+mj-lt"/>
                <a:cs typeface="Arial" panose="020B0604020202020204" pitchFamily="34" charset="0"/>
              </a:rPr>
              <a:t> WG Recirculation Letter Ballot</a:t>
            </a:r>
          </a:p>
          <a:p>
            <a:r>
              <a:rPr lang="en-US" altLang="zh-CN" b="0" dirty="0" smtClean="0">
                <a:latin typeface="+mj-lt"/>
                <a:cs typeface="Arial" panose="020B0604020202020204" pitchFamily="34" charset="0"/>
              </a:rPr>
              <a:t>Discussion on conditional Sponsor Ballot Initial</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March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Monday, January 16, 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November 2016 meeting</a:t>
            </a:r>
          </a:p>
          <a:p>
            <a:pPr lvl="2">
              <a:lnSpc>
                <a:spcPct val="90000"/>
              </a:lnSpc>
            </a:pPr>
            <a:r>
              <a:rPr lang="en-US" altLang="zh-CN" sz="1600" dirty="0" smtClean="0"/>
              <a:t>11-16/1555r0</a:t>
            </a:r>
            <a:endParaRPr lang="en-US" altLang="zh-CN" sz="1600" dirty="0" smtClean="0">
              <a:solidFill>
                <a:srgbClr val="000000"/>
              </a:solidFill>
            </a:endParaRPr>
          </a:p>
          <a:p>
            <a:pPr lvl="1"/>
            <a:r>
              <a:rPr lang="en-US" altLang="zh-CN" sz="2000" dirty="0" err="1" smtClean="0"/>
              <a:t>TGaj</a:t>
            </a:r>
            <a:r>
              <a:rPr lang="en-US" altLang="zh-CN" sz="2000" dirty="0" smtClean="0"/>
              <a:t> Editor Report for LB226</a:t>
            </a:r>
          </a:p>
          <a:p>
            <a:pPr lvl="2">
              <a:lnSpc>
                <a:spcPct val="90000"/>
              </a:lnSpc>
            </a:pPr>
            <a:r>
              <a:rPr lang="en-US" sz="1600" dirty="0" smtClean="0">
                <a:solidFill>
                  <a:srgbClr val="000000"/>
                </a:solidFill>
              </a:rPr>
              <a:t>11-17/0079r0 - </a:t>
            </a:r>
            <a:r>
              <a:rPr lang="en-US" sz="1600" dirty="0" err="1" smtClean="0">
                <a:solidFill>
                  <a:srgbClr val="000000"/>
                </a:solidFill>
              </a:rPr>
              <a:t>TGaj</a:t>
            </a:r>
            <a:r>
              <a:rPr lang="en-US" sz="1600" dirty="0" smtClean="0">
                <a:solidFill>
                  <a:srgbClr val="000000"/>
                </a:solidFill>
              </a:rPr>
              <a:t> Editor Report for LB226</a:t>
            </a:r>
            <a:endParaRPr lang="en-US" altLang="zh-CN" sz="2000" dirty="0" smtClean="0"/>
          </a:p>
          <a:p>
            <a:pPr lvl="1"/>
            <a:r>
              <a:rPr lang="en-US" sz="2000" dirty="0" err="1" smtClean="0"/>
              <a:t>TGaj</a:t>
            </a:r>
            <a:r>
              <a:rPr lang="en-US" sz="2000" dirty="0" smtClean="0"/>
              <a:t> comments database for LB226</a:t>
            </a:r>
          </a:p>
          <a:p>
            <a:pPr lvl="2">
              <a:lnSpc>
                <a:spcPct val="90000"/>
              </a:lnSpc>
            </a:pPr>
            <a:r>
              <a:rPr lang="en-US" sz="1600" dirty="0" smtClean="0">
                <a:solidFill>
                  <a:srgbClr val="000000"/>
                </a:solidFill>
              </a:rPr>
              <a:t>11-16/1639r1 - LB226 comments database</a:t>
            </a:r>
          </a:p>
          <a:p>
            <a:pPr lvl="1">
              <a:lnSpc>
                <a:spcPct val="90000"/>
              </a:lnSpc>
            </a:pPr>
            <a:r>
              <a:rPr lang="en-US" sz="2000" dirty="0" smtClean="0"/>
              <a:t>Resolution for comments received from </a:t>
            </a:r>
            <a:r>
              <a:rPr lang="en-US" sz="2000" dirty="0" err="1" smtClean="0"/>
              <a:t>LB226</a:t>
            </a:r>
            <a:r>
              <a:rPr lang="en-US" sz="2000" dirty="0" smtClean="0"/>
              <a:t> </a:t>
            </a:r>
          </a:p>
          <a:p>
            <a:pPr lvl="2">
              <a:lnSpc>
                <a:spcPct val="90000"/>
              </a:lnSpc>
            </a:pPr>
            <a:r>
              <a:rPr lang="en-US" sz="1600" dirty="0" smtClean="0"/>
              <a:t>11-17/0083r0 - Proposed resolution to CID </a:t>
            </a:r>
            <a:r>
              <a:rPr lang="en-GB" sz="1600" dirty="0" smtClean="0"/>
              <a:t>625, 626 and 627 </a:t>
            </a:r>
            <a:r>
              <a:rPr lang="en-US" sz="1600" dirty="0" smtClean="0"/>
              <a:t>in LB226</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127495</TotalTime>
  <Words>1495</Words>
  <Application>Microsoft Office PowerPoint</Application>
  <PresentationFormat>全屏显示(4:3)</PresentationFormat>
  <Paragraphs>266</Paragraphs>
  <Slides>19</Slides>
  <Notes>13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Approve the meeting minutes</vt:lpstr>
      <vt:lpstr>IEEE 802.11aj Agenda for the Week</vt:lpstr>
      <vt:lpstr>Official Time Line for 802.11aj  (Updated in November 2016)</vt:lpstr>
      <vt:lpstr>Motion 1</vt:lpstr>
      <vt:lpstr>Motion 2</vt:lpstr>
      <vt:lpstr>Motion 3</vt:lpstr>
      <vt:lpstr>Plan for March 2017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3793</cp:revision>
  <cp:lastPrinted>1998-02-10T13:28:06Z</cp:lastPrinted>
  <dcterms:created xsi:type="dcterms:W3CDTF">2007-04-17T18:10:23Z</dcterms:created>
  <dcterms:modified xsi:type="dcterms:W3CDTF">2017-01-19T16:36:57Z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(2)B/HD7OwhbsE+ZAcOonCQj35DftKy3j8e9Y4wepbHOQac4qFfBBbAhPaOrJ8v4XLP2I1zOEsi
3b6BbtBvwe4UoQwwjznDHVnwSpLqzRQ++BEUjqQ2aVIo9sSs2iTqHD+7wRMuud/W1uKglN1U
vEr7bW488TofoPUXpa1VHrZTzBb950Wj82yMp74h+jsJ5hW1fOW6JeDoIkw9slgjnlzRDjL3
cD7VLLGUCxnQ0smGIk</vt:lpwstr>
  </property>
  <property fmtid="{D5CDD505-2E9C-101B-9397-08002B2CF9AE}" pid="7" name="_2015_ms_pID_7253431">
    <vt:lpwstr>ujUr34SQV4zAuI80swKSEJcaEiewfvad9TFSxEMGKRoYFh4HF8S19O
vCvGo34B2+DEDNs69WmYVTdRw5A2V+FFv9nrJXbPpCHA3QKj6khh5rcC9I/6A4TtuxTAjb7M
GY7J5geA1F18RUMx3udLhsMrYqhLQXFrBgc2JLubARVZiA==</vt:lpwstr>
  </property>
</Properties>
</file>