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346" r:id="rId2"/>
    <p:sldId id="2347" r:id="rId3"/>
    <p:sldId id="2312" r:id="rId4"/>
    <p:sldId id="2371" r:id="rId5"/>
    <p:sldId id="2375" r:id="rId6"/>
    <p:sldId id="2348" r:id="rId7"/>
    <p:sldId id="2360" r:id="rId8"/>
    <p:sldId id="2313" r:id="rId9"/>
    <p:sldId id="2376" r:id="rId10"/>
    <p:sldId id="2355" r:id="rId11"/>
    <p:sldId id="2372" r:id="rId12"/>
    <p:sldId id="2288" r:id="rId13"/>
    <p:sldId id="2345" r:id="rId14"/>
    <p:sldId id="2353" r:id="rId15"/>
    <p:sldId id="2354" r:id="rId16"/>
    <p:sldId id="2359" r:id="rId17"/>
    <p:sldId id="2361" r:id="rId18"/>
    <p:sldId id="2363" r:id="rId19"/>
    <p:sldId id="2377" r:id="rId20"/>
  </p:sldIdLst>
  <p:sldSz cx="9144000" cy="6858000" type="screen4x3"/>
  <p:notesSz cx="9372600" cy="7086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AFA"/>
    <a:srgbClr val="3366FF"/>
    <a:srgbClr val="FFFF00"/>
    <a:srgbClr val="000000"/>
    <a:srgbClr val="66FF33"/>
    <a:srgbClr val="FF9966"/>
    <a:srgbClr val="FF9900"/>
    <a:srgbClr val="0033CC"/>
    <a:srgbClr val="FFFF99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15" autoAdjust="0"/>
    <p:restoredTop sz="95821" autoAdjust="0"/>
  </p:normalViewPr>
  <p:slideViewPr>
    <p:cSldViewPr>
      <p:cViewPr>
        <p:scale>
          <a:sx n="110" d="100"/>
          <a:sy n="110" d="100"/>
        </p:scale>
        <p:origin x="-1860" y="-204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308" y="-72"/>
      </p:cViewPr>
      <p:guideLst>
        <p:guide orient="horz" pos="1649"/>
        <p:guide pos="389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5896" y="83057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802.11-16/1578r0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40853" y="83055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961988" y="6860614"/>
            <a:ext cx="157735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324048" y="6860614"/>
            <a:ext cx="517770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7BC7332-6786-47F2-956D-4C00DF15A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938741" y="294873"/>
            <a:ext cx="749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938743" y="6860614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46526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938743" y="6852152"/>
            <a:ext cx="77060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568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94962" y="20213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802.11-16/1578r0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83896" y="20213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19413" y="536575"/>
            <a:ext cx="3533775" cy="26495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0948" y="3366863"/>
            <a:ext cx="6870709" cy="31892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927" tIns="46661" rIns="94927" bIns="466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447313" y="6864241"/>
            <a:ext cx="2043508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1721" lvl="4" algn="r" defTabSz="947241" eaLnBrk="0" hangingPunct="0">
              <a:defRPr sz="1200"/>
            </a:lvl5pPr>
          </a:lstStyle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532427" y="6864241"/>
            <a:ext cx="51776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138E68C-85D0-4620-96D9-D9A05C4F3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978822" y="6864241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27307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978823" y="6861821"/>
            <a:ext cx="74149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877567" y="224779"/>
            <a:ext cx="76174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3690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802.11-16/1578r0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2017</a:t>
            </a:r>
            <a:endParaRPr lang="en-US" sz="1400" dirty="0" smtClean="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(HP Enterprise)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C6CD2053-CE7E-4805-AA40-0F7DC5D6B998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802.11-16/1578r0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January 2017</a:t>
            </a:r>
            <a:endParaRPr lang="en-US" altLang="en-US" sz="1400" dirty="0" smtClean="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70804CF4-40C2-4722-801E-E9B92E8EA89D}" type="slidenum">
              <a:rPr lang="en-US" altLang="en-US" sz="1200" smtClean="0"/>
              <a:pPr/>
              <a:t>10</a:t>
            </a:fld>
            <a:endParaRPr lang="en-US" altLang="en-US" sz="120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802.11-16/1578r0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January 2017</a:t>
            </a:r>
            <a:endParaRPr lang="en-US" altLang="en-US" sz="1400" dirty="0" smtClean="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70804CF4-40C2-4722-801E-E9B92E8EA89D}" type="slidenum">
              <a:rPr lang="en-US" altLang="en-US" sz="1200" smtClean="0"/>
              <a:pPr/>
              <a:t>11</a:t>
            </a:fld>
            <a:endParaRPr lang="en-US" altLang="en-US" sz="120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802.11-16/1578r0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138E68C-85D0-4620-96D9-D9A05C4F3F8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4035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doc.: IEEE 802.11-16/1578r0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041952" cy="2154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January 2017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US" altLang="en-US" smtClean="0"/>
              <a:t>Dorothy Stanley (HP Enterprise)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mtClean="0"/>
              <a:t>Page </a:t>
            </a:r>
            <a:fld id="{6D6C22B6-2965-4139-855C-391D8DEB72C6}" type="slidenum">
              <a:rPr lang="en-US" altLang="en-US" smtClean="0"/>
              <a:pPr>
                <a:spcBef>
                  <a:spcPct val="0"/>
                </a:spcBef>
                <a:defRPr/>
              </a:pPr>
              <a:t>14</a:t>
            </a:fld>
            <a:endParaRPr lang="en-US" alt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802.11-16/1578r0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January 2017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15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802.11-16/1578r0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January 2017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16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802.11-16/1578r0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2017</a:t>
            </a:r>
            <a:endParaRPr lang="en-US" sz="1400" dirty="0" smtClean="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(HP Enterprise)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E44BBC3-2BE2-477F-8831-C9D153AA6D75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920060" cy="215444"/>
          </a:xfrm>
          <a:noFill/>
        </p:spPr>
        <p:txBody>
          <a:bodyPr/>
          <a:lstStyle/>
          <a:p>
            <a:r>
              <a:rPr lang="en-US" smtClean="0"/>
              <a:t>January 2017</a:t>
            </a:r>
            <a:endParaRPr lang="en-US" dirty="0" smtClean="0"/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884048" y="2215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730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032017" y="6861128"/>
            <a:ext cx="2458685" cy="184666"/>
          </a:xfrm>
          <a:noFill/>
        </p:spPr>
        <p:txBody>
          <a:bodyPr/>
          <a:lstStyle/>
          <a:p>
            <a:pPr lvl="4"/>
            <a:r>
              <a:rPr lang="en-US" smtClean="0"/>
              <a:t>Dorothy Stanley (HP Enterprise)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8077" y="6864240"/>
            <a:ext cx="492121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9413" y="534988"/>
            <a:ext cx="3533775" cy="2649537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06266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920060" cy="215444"/>
          </a:xfrm>
          <a:noFill/>
        </p:spPr>
        <p:txBody>
          <a:bodyPr/>
          <a:lstStyle/>
          <a:p>
            <a:r>
              <a:rPr lang="en-US" smtClean="0"/>
              <a:t>January 2017</a:t>
            </a:r>
            <a:endParaRPr lang="en-US" dirty="0" smtClean="0"/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884048" y="2215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730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032017" y="6861128"/>
            <a:ext cx="2458685" cy="184666"/>
          </a:xfrm>
          <a:noFill/>
        </p:spPr>
        <p:txBody>
          <a:bodyPr/>
          <a:lstStyle/>
          <a:p>
            <a:pPr lvl="4"/>
            <a:r>
              <a:rPr lang="en-US" smtClean="0"/>
              <a:t>Dorothy Stanley (HP Enterprise)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8077" y="6864240"/>
            <a:ext cx="492121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9413" y="534988"/>
            <a:ext cx="3533775" cy="2649537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062661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5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802.11-16/1578r0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682879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January 2017</a:t>
            </a:r>
            <a:endParaRPr lang="en-US" altLang="en-US" sz="1400" dirty="0" smtClean="0"/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752251" y="6864241"/>
            <a:ext cx="273857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Dorothy Stanley (HP Enterprise)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381EF510-C895-4E84-A644-174CFBD3CA4F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21000" y="534988"/>
            <a:ext cx="3535363" cy="2651125"/>
          </a:xfrm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0969" y="3366317"/>
            <a:ext cx="6870665" cy="319054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7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8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802.11-16/1578r0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January 2017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E85995D1-15D8-48DC-86C1-E4500AB8050E}" type="slidenum">
              <a:rPr lang="en-US" altLang="en-US" sz="1200" smtClean="0"/>
              <a:pPr/>
              <a:t>9</a:t>
            </a:fld>
            <a:endParaRPr lang="en-US" altLang="en-US" sz="1200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A8C78F4-A33E-4703-9F96-418EBED38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6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B5A574-7268-409A-B97E-7B2567475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6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00E29D-DAC5-4D6F-9340-DB2893F19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7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8CC35B-6E7A-4659-983B-103F2C194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5CD4F-C74B-4274-A532-2982B8BB8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1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810085-7017-4368-A971-DE56F883B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2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6B8E0D-AC94-4201-914D-BDE755355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2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81F4DF-F0D9-49CC-8B05-EE58B9624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3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2EA6D8-EB6C-4AD9-A47C-25C5BB4A1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5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BF5E02-2830-4FB1-88C8-922771FC7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C6E19-2015-45BF-A8A5-59D0D5FE5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8E31F0-28F3-4F99-B754-052117B79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4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AF42C0-507F-4298-A5A1-6051D5C9F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9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3EFED77-5E93-4280-B603-53573A82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73585" y="302439"/>
            <a:ext cx="328301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802.11-16/1578r0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dirty="0" smtClean="0"/>
              <a:t>Report</a:t>
            </a:r>
            <a:endParaRPr lang="en-US" sz="1200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1436-01-0arc-yang-modelling-and-netconf-protocol-discussion.ppt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6/11-16-1512-00-0arc-glk-802-1q-bridge.pptx" TargetMode="External"/><Relationship Id="rId4" Type="http://schemas.openxmlformats.org/officeDocument/2006/relationships/hyperlink" Target="https://mentor.ieee.org/802.11/dcn/15/11-15-0355-04-0arc-mib-truthvalue-usage-patterns.docx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2017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HP Enterprise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6FF4BAE-72DF-4F23-B52C-B99528A354DE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991600" cy="1066800"/>
          </a:xfrm>
        </p:spPr>
        <p:txBody>
          <a:bodyPr/>
          <a:lstStyle/>
          <a:p>
            <a:r>
              <a:rPr lang="en-US" dirty="0"/>
              <a:t>WG11  </a:t>
            </a:r>
            <a:r>
              <a:rPr lang="en-US" dirty="0" smtClean="0"/>
              <a:t>Opening </a:t>
            </a:r>
            <a:r>
              <a:rPr lang="en-US" dirty="0"/>
              <a:t>Report </a:t>
            </a:r>
            <a:r>
              <a:rPr lang="en-US" dirty="0" smtClean="0"/>
              <a:t>Snapshot slides 2017-01</a:t>
            </a:r>
            <a:endParaRPr lang="en-US" altLang="en-US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2017-01-10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5625325"/>
              </p:ext>
            </p:extLst>
          </p:nvPr>
        </p:nvGraphicFramePr>
        <p:xfrm>
          <a:off x="520700" y="2286000"/>
          <a:ext cx="8102600" cy="2478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" name="Document" r:id="rId4" imgW="8257888" imgH="2531617" progId="Word.Document.8">
                  <p:embed/>
                </p:oleObj>
              </mc:Choice>
              <mc:Fallback>
                <p:oleObj name="Document" r:id="rId4" imgW="8257888" imgH="253161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86000"/>
                        <a:ext cx="8102600" cy="2478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  <p:sp>
        <p:nvSpPr>
          <p:cNvPr id="2" name="TextBox 1"/>
          <p:cNvSpPr txBox="1"/>
          <p:nvPr/>
        </p:nvSpPr>
        <p:spPr>
          <a:xfrm>
            <a:off x="10210800" y="2130425"/>
            <a:ext cx="184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76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January 2017</a:t>
            </a:r>
            <a:endParaRPr lang="en-US" altLang="en-US" sz="1800" dirty="0" smtClean="0"/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06966" y="6475413"/>
            <a:ext cx="22369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  <a:endParaRPr lang="en-US" altLang="en-US" sz="1200" b="0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Slide </a:t>
            </a:r>
            <a:fld id="{C2B8E0BA-5C64-4CE6-93F5-A99F7FE54CE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>
          <a:xfrm>
            <a:off x="304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 JTC1 SC – </a:t>
            </a:r>
            <a:r>
              <a:rPr lang="en-US" altLang="en-US" dirty="0" smtClean="0"/>
              <a:t>January 2017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/>
              <a:t>Chair: Andrew Myles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676400"/>
            <a:ext cx="8229600" cy="4800600"/>
          </a:xfrm>
        </p:spPr>
        <p:txBody>
          <a:bodyPr lIns="91440" tIns="45720" rIns="91440" bIns="45720"/>
          <a:lstStyle/>
          <a:p>
            <a:pPr marL="0" indent="0">
              <a:buFontTx/>
              <a:buNone/>
              <a:defRPr/>
            </a:pPr>
            <a:r>
              <a:rPr lang="en-AU" altLang="en-US" dirty="0"/>
              <a:t>Agenda items (11-17-1592) addressed this week will be:</a:t>
            </a:r>
          </a:p>
          <a:p>
            <a:pPr>
              <a:defRPr/>
            </a:pPr>
            <a:r>
              <a:rPr lang="en-AU" dirty="0"/>
              <a:t>Review extended goals</a:t>
            </a:r>
          </a:p>
          <a:p>
            <a:pPr>
              <a:defRPr/>
            </a:pPr>
            <a:r>
              <a:rPr lang="en-AU" dirty="0"/>
              <a:t>Review status of SC6 interactions</a:t>
            </a:r>
          </a:p>
          <a:p>
            <a:pPr lvl="1">
              <a:defRPr/>
            </a:pPr>
            <a:r>
              <a:rPr lang="en-AU" dirty="0"/>
              <a:t>Review liaisons of drafts to SC6 </a:t>
            </a:r>
          </a:p>
          <a:p>
            <a:pPr lvl="1">
              <a:defRPr/>
            </a:pPr>
            <a:r>
              <a:rPr lang="en-AU" dirty="0"/>
              <a:t>Review notifications of projects to SC6</a:t>
            </a:r>
          </a:p>
          <a:p>
            <a:pPr lvl="1">
              <a:defRPr/>
            </a:pPr>
            <a:r>
              <a:rPr lang="en-AU" dirty="0"/>
              <a:t>Review status of 60 day/FDIS ballots</a:t>
            </a:r>
          </a:p>
          <a:p>
            <a:pPr lvl="1">
              <a:defRPr/>
            </a:pPr>
            <a:r>
              <a:rPr lang="en-AU" dirty="0"/>
              <a:t>Consider letter to be sent to abstaining SC6 members</a:t>
            </a:r>
          </a:p>
          <a:p>
            <a:pPr>
              <a:defRPr/>
            </a:pPr>
            <a:r>
              <a:rPr lang="en-AU" dirty="0"/>
              <a:t>Prepare for next SC6 meeting in Feb 2017</a:t>
            </a:r>
          </a:p>
          <a:p>
            <a:pPr lvl="1">
              <a:defRPr/>
            </a:pPr>
            <a:r>
              <a:rPr lang="en-AU" dirty="0"/>
              <a:t>Review 802 WG summaries for SC6</a:t>
            </a:r>
          </a:p>
          <a:p>
            <a:pPr lvl="1">
              <a:defRPr/>
            </a:pPr>
            <a:r>
              <a:rPr lang="en-AU" dirty="0"/>
              <a:t>Reviewing known submissions of interest</a:t>
            </a:r>
          </a:p>
          <a:p>
            <a:pPr lvl="2">
              <a:defRPr/>
            </a:pPr>
            <a:r>
              <a:rPr lang="en-AU" dirty="0"/>
              <a:t>Substitute for 802.15.6 (Body Area Networking) </a:t>
            </a:r>
          </a:p>
          <a:p>
            <a:pPr lvl="2">
              <a:defRPr/>
            </a:pPr>
            <a:r>
              <a:rPr lang="en-AU" dirty="0"/>
              <a:t>Proposal for distributing APs to cloud ACs</a:t>
            </a:r>
          </a:p>
          <a:p>
            <a:pPr lvl="2">
              <a:defRPr/>
            </a:pPr>
            <a:r>
              <a:rPr lang="en-AU" dirty="0"/>
              <a:t>Proposal for connecting wireless networks to multiple SPs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8178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January 2017</a:t>
            </a:r>
            <a:endParaRPr lang="en-US" altLang="en-US" sz="1800" dirty="0" smtClean="0"/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06966" y="6475413"/>
            <a:ext cx="22369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  <a:endParaRPr lang="en-US" altLang="en-US" sz="1200" b="0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Slide </a:t>
            </a:r>
            <a:fld id="{C2B8E0BA-5C64-4CE6-93F5-A99F7FE54CE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>
          <a:xfrm>
            <a:off x="304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AU" altLang="en-US" dirty="0" smtClean="0"/>
              <a:t>IEEE </a:t>
            </a:r>
            <a:r>
              <a:rPr lang="en-AU" altLang="en-US" dirty="0"/>
              <a:t>802 has </a:t>
            </a:r>
            <a:r>
              <a:rPr lang="en-AU" altLang="en-US" dirty="0" smtClean="0"/>
              <a:t>62</a:t>
            </a:r>
            <a:r>
              <a:rPr lang="en-AU" altLang="en-US" dirty="0" smtClean="0"/>
              <a:t> </a:t>
            </a:r>
            <a:r>
              <a:rPr lang="en-AU" altLang="en-US" dirty="0"/>
              <a:t>standards in or through the PSDO pipeline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676400"/>
            <a:ext cx="8229600" cy="4800600"/>
          </a:xfrm>
        </p:spPr>
        <p:txBody>
          <a:bodyPr lIns="91440" tIns="45720" rIns="91440" bIns="45720"/>
          <a:lstStyle/>
          <a:p>
            <a:r>
              <a:rPr lang="en-AU" altLang="en-US" dirty="0"/>
              <a:t>IEEE 802 has pushed 22 standards completely through the PSDO ratification process, with latest:</a:t>
            </a:r>
          </a:p>
          <a:p>
            <a:pPr lvl="1" eaLnBrk="1" fontAlgn="t" hangingPunct="1"/>
            <a:r>
              <a:rPr lang="en-AU" altLang="en-US" dirty="0"/>
              <a:t>802.1BA</a:t>
            </a:r>
          </a:p>
          <a:p>
            <a:pPr lvl="1" eaLnBrk="1" fontAlgn="t" hangingPunct="1"/>
            <a:r>
              <a:rPr lang="en-AU" altLang="en-US" dirty="0"/>
              <a:t>802.1BR</a:t>
            </a:r>
          </a:p>
          <a:p>
            <a:r>
              <a:rPr lang="en-AU" altLang="en-US" dirty="0"/>
              <a:t>IEEE 802 has </a:t>
            </a:r>
            <a:r>
              <a:rPr lang="en-AU" altLang="en-US" dirty="0" smtClean="0"/>
              <a:t>40</a:t>
            </a:r>
            <a:r>
              <a:rPr lang="en-AU" altLang="en-US" dirty="0" smtClean="0"/>
              <a:t> </a:t>
            </a:r>
            <a:r>
              <a:rPr lang="en-AU" altLang="en-US" dirty="0"/>
              <a:t>standards in the pipeline for ratification under the PSDO</a:t>
            </a:r>
          </a:p>
          <a:p>
            <a:pPr lvl="1"/>
            <a:r>
              <a:rPr lang="en-AU" altLang="en-US" dirty="0"/>
              <a:t>802.1: </a:t>
            </a:r>
            <a:r>
              <a:rPr lang="en-AU" altLang="en-US" dirty="0" smtClean="0"/>
              <a:t>13 </a:t>
            </a:r>
            <a:r>
              <a:rPr lang="en-AU" altLang="en-US" dirty="0"/>
              <a:t>standards</a:t>
            </a:r>
          </a:p>
          <a:p>
            <a:pPr lvl="1"/>
            <a:r>
              <a:rPr lang="en-AU" altLang="en-US" dirty="0"/>
              <a:t>802.3: 10 standards</a:t>
            </a:r>
          </a:p>
          <a:p>
            <a:pPr lvl="1"/>
            <a:r>
              <a:rPr lang="en-AU" altLang="en-US" dirty="0"/>
              <a:t>802.11: </a:t>
            </a:r>
            <a:r>
              <a:rPr lang="en-AU" altLang="en-US" dirty="0" smtClean="0"/>
              <a:t>10 </a:t>
            </a:r>
            <a:r>
              <a:rPr lang="en-AU" altLang="en-US" dirty="0"/>
              <a:t>standards</a:t>
            </a:r>
          </a:p>
          <a:p>
            <a:pPr lvl="1"/>
            <a:r>
              <a:rPr lang="en-AU" altLang="en-US" dirty="0"/>
              <a:t>802.15: 3 standards</a:t>
            </a:r>
          </a:p>
          <a:p>
            <a:pPr lvl="1"/>
            <a:r>
              <a:rPr lang="en-AU" altLang="en-US" dirty="0"/>
              <a:t>802.21: 2 standards</a:t>
            </a:r>
          </a:p>
          <a:p>
            <a:pPr lvl="1"/>
            <a:r>
              <a:rPr lang="en-AU" altLang="en-US" dirty="0"/>
              <a:t>802.22: 2 standards</a:t>
            </a:r>
          </a:p>
        </p:txBody>
      </p:sp>
    </p:spTree>
    <p:extLst>
      <p:ext uri="{BB962C8B-B14F-4D97-AF65-F5344CB8AC3E}">
        <p14:creationId xmlns:p14="http://schemas.microsoft.com/office/powerpoint/2010/main" val="75338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295400"/>
          </a:xfrm>
        </p:spPr>
        <p:txBody>
          <a:bodyPr/>
          <a:lstStyle/>
          <a:p>
            <a:r>
              <a:rPr lang="en-US" dirty="0" err="1" smtClean="0"/>
              <a:t>TGaj</a:t>
            </a:r>
            <a:r>
              <a:rPr lang="en-US" altLang="ja-JP" dirty="0" smtClean="0"/>
              <a:t>–</a:t>
            </a:r>
            <a:r>
              <a:rPr lang="en-US" dirty="0" smtClean="0"/>
              <a:t> January 2017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800" b="0" dirty="0" smtClean="0"/>
              <a:t>China Millimeter </a:t>
            </a:r>
            <a:r>
              <a:rPr lang="en-US" sz="2800" b="0" dirty="0"/>
              <a:t>W</a:t>
            </a:r>
            <a:r>
              <a:rPr lang="en-US" sz="2800" b="0" dirty="0" smtClean="0"/>
              <a:t>ave</a:t>
            </a: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US" dirty="0" smtClean="0"/>
              <a:t>Chair: </a:t>
            </a:r>
            <a:r>
              <a:rPr lang="en-US" dirty="0" err="1" smtClean="0"/>
              <a:t>Jiamin</a:t>
            </a:r>
            <a:r>
              <a:rPr lang="en-US" dirty="0" smtClean="0"/>
              <a:t> Chen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975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dirty="0"/>
              <a:t>Slide </a:t>
            </a:r>
            <a:fld id="{458A2B30-6F3F-45FC-88DD-5D3340D53B06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2590800"/>
            <a:ext cx="8229600" cy="3810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/>
              <a:t>Current status: LB226 on </a:t>
            </a:r>
            <a:r>
              <a:rPr lang="en-US" altLang="zh-CN" dirty="0" err="1"/>
              <a:t>TGaj</a:t>
            </a:r>
            <a:r>
              <a:rPr lang="en-US" altLang="zh-CN" dirty="0"/>
              <a:t> D4.0 passed (92% approval and 27 comments received)</a:t>
            </a:r>
          </a:p>
          <a:p>
            <a:pPr>
              <a:lnSpc>
                <a:spcPct val="90000"/>
              </a:lnSpc>
            </a:pPr>
            <a:r>
              <a:rPr lang="en-US" altLang="zh-CN" dirty="0"/>
              <a:t>January meeting goals (4 timeslots):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Approve November 2016 meeting minutes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Resolution for comments </a:t>
            </a:r>
            <a:r>
              <a:rPr lang="en-US" altLang="zh-CN" dirty="0"/>
              <a:t>on </a:t>
            </a:r>
            <a:r>
              <a:rPr lang="en-US" dirty="0"/>
              <a:t>IEEE 802.11aj D4.0</a:t>
            </a:r>
          </a:p>
          <a:p>
            <a:pPr lvl="1">
              <a:lnSpc>
                <a:spcPct val="90000"/>
              </a:lnSpc>
            </a:pPr>
            <a:r>
              <a:rPr lang="en-US" altLang="zh-CN" sz="1800" dirty="0">
                <a:cs typeface="Arial" panose="020B0604020202020204" pitchFamily="34" charset="0"/>
              </a:rPr>
              <a:t>Resolution for comments from Mandatory Draft Review </a:t>
            </a:r>
          </a:p>
          <a:p>
            <a:pPr lvl="1">
              <a:lnSpc>
                <a:spcPct val="90000"/>
              </a:lnSpc>
            </a:pPr>
            <a:r>
              <a:rPr lang="en-US" altLang="zh-CN" sz="1800" dirty="0">
                <a:cs typeface="Arial" panose="020B0604020202020204" pitchFamily="34" charset="0"/>
              </a:rPr>
              <a:t>Timeline update</a:t>
            </a:r>
          </a:p>
          <a:p>
            <a:pPr lvl="1">
              <a:lnSpc>
                <a:spcPct val="90000"/>
              </a:lnSpc>
            </a:pPr>
            <a:r>
              <a:rPr lang="en-US" altLang="zh-CN" sz="1800" dirty="0">
                <a:sym typeface="Wingdings" panose="05000000000000000000" pitchFamily="2" charset="2"/>
              </a:rPr>
              <a:t>Plan for March meeting</a:t>
            </a:r>
            <a:endParaRPr lang="en-US" dirty="0"/>
          </a:p>
          <a:p>
            <a:pPr lvl="1"/>
            <a:endParaRPr lang="en-US" altLang="zh-CN" dirty="0"/>
          </a:p>
          <a:p>
            <a:pPr lvl="1">
              <a:lnSpc>
                <a:spcPct val="9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9234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066800"/>
          </a:xfrm>
        </p:spPr>
        <p:txBody>
          <a:bodyPr/>
          <a:lstStyle/>
          <a:p>
            <a:r>
              <a:rPr lang="en-US" dirty="0" err="1" smtClean="0"/>
              <a:t>TGak</a:t>
            </a:r>
            <a:r>
              <a:rPr lang="en-US" altLang="ja-JP" dirty="0" smtClean="0"/>
              <a:t>– January 2017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400" b="0" dirty="0"/>
              <a:t>Enhancements For Transit Links Within Bridged </a:t>
            </a:r>
            <a:r>
              <a:rPr lang="en-GB" sz="2400" b="0" dirty="0" smtClean="0"/>
              <a:t>Networks</a:t>
            </a:r>
            <a:br>
              <a:rPr lang="en-GB" sz="2400" b="0" dirty="0" smtClean="0"/>
            </a:br>
            <a:r>
              <a:rPr lang="en-GB" dirty="0" smtClean="0"/>
              <a:t>Chair: Donald Eastlake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09600" y="2057400"/>
            <a:ext cx="7467600" cy="4648200"/>
          </a:xfrm>
        </p:spPr>
        <p:txBody>
          <a:bodyPr/>
          <a:lstStyle/>
          <a:p>
            <a:r>
              <a:rPr lang="en-US" dirty="0"/>
              <a:t>Since the November 2016 meeting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802.11ak draft D3.0 was posted,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802.11 LB 227 has been held on D3.0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3 teleconferences were held to discuss editorial issues in D3.0 and improvements in the 802.11ak Draft</a:t>
            </a:r>
          </a:p>
          <a:p>
            <a:r>
              <a:rPr lang="en-US" dirty="0"/>
              <a:t>January Goals:</a:t>
            </a:r>
          </a:p>
          <a:p>
            <a:pPr lvl="1">
              <a:lnSpc>
                <a:spcPct val="90000"/>
              </a:lnSpc>
              <a:buFont typeface="Times New Roman" pitchFamily="16" charset="0"/>
              <a:buChar char="–"/>
            </a:pPr>
            <a:r>
              <a:rPr lang="en-GB" dirty="0"/>
              <a:t>Resolve the comments from WG LB #225 and any other issues on P802.11ak Draft D3.0.</a:t>
            </a:r>
          </a:p>
          <a:p>
            <a:pPr lvl="1">
              <a:lnSpc>
                <a:spcPct val="90000"/>
              </a:lnSpc>
              <a:buFont typeface="Times New Roman" pitchFamily="16" charset="0"/>
              <a:buChar char="–"/>
            </a:pPr>
            <a:r>
              <a:rPr lang="en-GB" dirty="0"/>
              <a:t>Receive and discuss technical presentations.</a:t>
            </a:r>
          </a:p>
          <a:p>
            <a:pPr lvl="1">
              <a:lnSpc>
                <a:spcPct val="90000"/>
              </a:lnSpc>
              <a:buFont typeface="Times New Roman" pitchFamily="16" charset="0"/>
              <a:buChar char="–"/>
            </a:pPr>
            <a:r>
              <a:rPr lang="en-GB" dirty="0"/>
              <a:t>Meet jointly with 802.11 ARC SC</a:t>
            </a:r>
          </a:p>
          <a:p>
            <a:r>
              <a:rPr lang="en-US" dirty="0"/>
              <a:t>Agenda: See 11-16/1586</a:t>
            </a:r>
          </a:p>
          <a:p>
            <a:pPr marL="0" indent="0">
              <a:buNone/>
            </a:pPr>
            <a:endParaRPr lang="en-US" dirty="0" smtClean="0"/>
          </a:p>
          <a:p>
            <a:pPr marL="1009650" lvl="1" indent="-609600"/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smtClean="0"/>
              <a:t>January 2017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9634" y="6475413"/>
            <a:ext cx="2094291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2036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79562" cy="2762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800" smtClean="0"/>
              <a:t>January 2017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Slide </a:t>
            </a:r>
            <a:fld id="{74A0509A-D48E-40D5-8883-70734577A7D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  <a:defRPr/>
              </a:pPr>
              <a:t>14</a:t>
            </a:fld>
            <a:endParaRPr lang="en-US" altLang="en-US" sz="1200" b="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err="1" smtClean="0"/>
              <a:t>TGaq</a:t>
            </a:r>
            <a:r>
              <a:rPr lang="en-US" altLang="en-US" dirty="0" smtClean="0"/>
              <a:t>– January 2017</a:t>
            </a:r>
            <a:br>
              <a:rPr lang="en-US" altLang="en-US" dirty="0" smtClean="0"/>
            </a:br>
            <a:r>
              <a:rPr lang="en-US" altLang="en-US" sz="2800" b="0" dirty="0" smtClean="0"/>
              <a:t>Pre-Association Discovery</a:t>
            </a:r>
            <a:r>
              <a:rPr lang="en-US" altLang="en-US" sz="2400" b="0" dirty="0" smtClean="0"/>
              <a:t/>
            </a:r>
            <a:br>
              <a:rPr lang="en-US" altLang="en-US" sz="2400" b="0" dirty="0" smtClean="0"/>
            </a:br>
            <a:r>
              <a:rPr lang="en-GB" dirty="0"/>
              <a:t>Chair: Stephen McCann</a:t>
            </a:r>
            <a:endParaRPr lang="en-US" altLang="en-US" b="0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2057400"/>
            <a:ext cx="7772400" cy="4267200"/>
          </a:xfrm>
        </p:spPr>
        <p:txBody>
          <a:bodyPr lIns="91440" tIns="45720" rIns="91440" bIns="45720"/>
          <a:lstStyle/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Initial Sponsor Ballot (D7.0)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Closed 4</a:t>
            </a:r>
            <a:r>
              <a:rPr lang="en-GB" altLang="en-US" baseline="30000" dirty="0">
                <a:ea typeface="ＭＳ Ｐゴシック" pitchFamily="34" charset="-128"/>
              </a:rPr>
              <a:t>th</a:t>
            </a:r>
            <a:r>
              <a:rPr lang="en-GB" altLang="en-US" dirty="0">
                <a:ea typeface="ＭＳ Ｐゴシック" pitchFamily="34" charset="-128"/>
              </a:rPr>
              <a:t> November 2016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87% approval, 235 comments</a:t>
            </a:r>
          </a:p>
          <a:p>
            <a:pPr>
              <a:defRPr/>
            </a:pPr>
            <a:r>
              <a:rPr lang="en-GB" altLang="en-US" dirty="0">
                <a:ea typeface="ＭＳ Ｐゴシック" pitchFamily="34" charset="-128"/>
              </a:rPr>
              <a:t>Comment Resolution progress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Progressing well and have had several teleconferences since the November 2016 meeting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May complete comment resolution this week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Review timeline</a:t>
            </a:r>
            <a:endParaRPr lang="en-GB" altLang="en-US" i="1" dirty="0">
              <a:ea typeface="ＭＳ Ｐゴシック" pitchFamily="34" charset="-128"/>
            </a:endParaRPr>
          </a:p>
          <a:p>
            <a:pPr>
              <a:defRPr/>
            </a:pPr>
            <a:r>
              <a:rPr lang="en-GB" altLang="en-US" dirty="0">
                <a:ea typeface="ＭＳ Ｐゴシック" pitchFamily="34" charset="-128"/>
              </a:rPr>
              <a:t>Meetings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6 slots this week</a:t>
            </a:r>
            <a:endParaRPr lang="en-US" altLang="en-US" dirty="0">
              <a:ea typeface="ＭＳ Ｐゴシック" pitchFamily="34" charset="-128"/>
            </a:endParaRPr>
          </a:p>
          <a:p>
            <a:pPr lvl="1">
              <a:defRPr/>
            </a:pPr>
            <a:r>
              <a:rPr lang="en-US" altLang="en-US" dirty="0">
                <a:ea typeface="ＭＳ Ｐゴシック" pitchFamily="34" charset="-128"/>
              </a:rPr>
              <a:t>Agenda: 11-16/1590r1</a:t>
            </a:r>
          </a:p>
        </p:txBody>
      </p:sp>
    </p:spTree>
    <p:extLst>
      <p:ext uri="{BB962C8B-B14F-4D97-AF65-F5344CB8AC3E}">
        <p14:creationId xmlns:p14="http://schemas.microsoft.com/office/powerpoint/2010/main" val="331171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January 2017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dirty="0" smtClean="0"/>
              <a:t>D. Stanley, HP Enterprise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15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err="1" smtClean="0"/>
              <a:t>TGax</a:t>
            </a:r>
            <a:r>
              <a:rPr lang="en-US" altLang="en-US" dirty="0" smtClean="0"/>
              <a:t>– January 2017</a:t>
            </a:r>
            <a:br>
              <a:rPr lang="en-US" altLang="en-US" dirty="0" smtClean="0"/>
            </a:br>
            <a:r>
              <a:rPr lang="en-US" sz="2800" b="0" dirty="0"/>
              <a:t>High Efficiency WLAN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Chair: </a:t>
            </a:r>
            <a:r>
              <a:rPr lang="en-US" dirty="0"/>
              <a:t>Osama </a:t>
            </a:r>
            <a:r>
              <a:rPr lang="en-US" dirty="0" err="1"/>
              <a:t>Aboul-Magd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057400"/>
            <a:ext cx="8305800" cy="4724400"/>
          </a:xfrm>
        </p:spPr>
        <p:txBody>
          <a:bodyPr lIns="91440" tIns="45720" rIns="91440" bIns="45720"/>
          <a:lstStyle/>
          <a:p>
            <a:r>
              <a:rPr lang="en-CA" sz="2200" dirty="0"/>
              <a:t>WG LB #225 closed on January 8, 2017</a:t>
            </a:r>
          </a:p>
          <a:p>
            <a:r>
              <a:rPr lang="en-CA" sz="2200" dirty="0"/>
              <a:t>The 802.19 ballot on 802.11ac CA document passed 16/0/0 with no comments.</a:t>
            </a:r>
          </a:p>
          <a:p>
            <a:r>
              <a:rPr lang="en-CA" sz="2200" dirty="0"/>
              <a:t>Held one </a:t>
            </a:r>
            <a:r>
              <a:rPr lang="en-CA" sz="2200" dirty="0" err="1"/>
              <a:t>telecon</a:t>
            </a:r>
            <a:r>
              <a:rPr lang="en-CA" sz="2200" dirty="0"/>
              <a:t> to discussing simplified models to verify the TG PAR scope.</a:t>
            </a:r>
            <a:endParaRPr lang="en-CA" dirty="0"/>
          </a:p>
          <a:p>
            <a:r>
              <a:rPr lang="en-CA" sz="2000" dirty="0"/>
              <a:t>Plan for this meeting</a:t>
            </a:r>
          </a:p>
          <a:p>
            <a:pPr lvl="1"/>
            <a:r>
              <a:rPr lang="en-CA" dirty="0"/>
              <a:t>Start the resolution of comments from WG LB #225</a:t>
            </a:r>
          </a:p>
          <a:p>
            <a:pPr lvl="1"/>
            <a:r>
              <a:rPr lang="en-CA" dirty="0"/>
              <a:t>Technical presentations related to any issues on TG draft D1.0</a:t>
            </a:r>
          </a:p>
          <a:p>
            <a:pPr lvl="1"/>
            <a:r>
              <a:rPr lang="en-CA" dirty="0"/>
              <a:t>TG straw polls and motions</a:t>
            </a:r>
          </a:p>
          <a:p>
            <a:r>
              <a:rPr lang="en-US" sz="2000" dirty="0"/>
              <a:t>Agenda for this meeting is available  in document 11-16/1587r0.</a:t>
            </a:r>
          </a:p>
          <a:p>
            <a:pPr marL="0" indent="0">
              <a:buNone/>
            </a:pPr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37695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January 2017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D. Stanley, HP Enterprise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16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err="1" smtClean="0"/>
              <a:t>TGay</a:t>
            </a:r>
            <a:r>
              <a:rPr lang="en-US" altLang="en-US" dirty="0" smtClean="0"/>
              <a:t>– January 2017</a:t>
            </a:r>
            <a:br>
              <a:rPr lang="en-US" altLang="en-US" dirty="0" smtClean="0"/>
            </a:br>
            <a:r>
              <a:rPr lang="en-US" sz="2800" b="0" dirty="0" smtClean="0"/>
              <a:t>Next Generation 60GHz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Chair: Edward Au 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362200"/>
            <a:ext cx="7848600" cy="3886200"/>
          </a:xfrm>
        </p:spPr>
        <p:txBody>
          <a:bodyPr lIns="91440" tIns="45720" rIns="91440" bIns="45720"/>
          <a:lstStyle/>
          <a:p>
            <a:r>
              <a:rPr lang="en-CA" dirty="0"/>
              <a:t>Approval of meeting minutes of November 2016 plenary and the </a:t>
            </a:r>
            <a:r>
              <a:rPr lang="en-CA" dirty="0" smtClean="0"/>
              <a:t>January 4</a:t>
            </a:r>
            <a:r>
              <a:rPr lang="en-CA" baseline="30000" dirty="0" smtClean="0"/>
              <a:t>th</a:t>
            </a:r>
            <a:r>
              <a:rPr lang="en-CA" dirty="0"/>
              <a:t>, 2017, teleconference call</a:t>
            </a:r>
          </a:p>
          <a:p>
            <a:r>
              <a:rPr lang="en-CA" dirty="0"/>
              <a:t>Progress review</a:t>
            </a:r>
          </a:p>
          <a:p>
            <a:r>
              <a:rPr lang="en-US" dirty="0"/>
              <a:t>Draft 0.1 review</a:t>
            </a:r>
          </a:p>
          <a:p>
            <a:r>
              <a:rPr lang="en-US" dirty="0"/>
              <a:t>Advance on Specification Framework Document</a:t>
            </a:r>
          </a:p>
          <a:p>
            <a:r>
              <a:rPr lang="en-CA" dirty="0"/>
              <a:t>Technical presentations</a:t>
            </a:r>
          </a:p>
          <a:p>
            <a:r>
              <a:rPr lang="en-CA" dirty="0"/>
              <a:t>Advance on Draft 0.5</a:t>
            </a:r>
          </a:p>
          <a:p>
            <a:r>
              <a:rPr lang="en-US" dirty="0"/>
              <a:t>Agenda for this meeting is available in document 11-16/1566</a:t>
            </a:r>
          </a:p>
        </p:txBody>
      </p:sp>
    </p:spTree>
    <p:extLst>
      <p:ext uri="{BB962C8B-B14F-4D97-AF65-F5344CB8AC3E}">
        <p14:creationId xmlns:p14="http://schemas.microsoft.com/office/powerpoint/2010/main" val="43441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err="1" smtClean="0"/>
              <a:t>TGaz</a:t>
            </a:r>
            <a:r>
              <a:rPr lang="en-US" altLang="ja-JP" dirty="0" smtClean="0"/>
              <a:t>– January 2017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800" b="0" dirty="0" smtClean="0"/>
              <a:t>Next Generation Positioning </a:t>
            </a:r>
            <a:br>
              <a:rPr lang="en-GB" sz="2800" b="0" dirty="0" smtClean="0"/>
            </a:br>
            <a:r>
              <a:rPr lang="en-GB" dirty="0" smtClean="0"/>
              <a:t>Chair: Jonathan Segev</a:t>
            </a: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495800"/>
          </a:xfrm>
        </p:spPr>
        <p:txBody>
          <a:bodyPr/>
          <a:lstStyle/>
          <a:p>
            <a:r>
              <a:rPr lang="en-US" sz="2000" dirty="0"/>
              <a:t>Current status: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sz="1800" dirty="0"/>
              <a:t>Open call for submissions to the Functional Requirements and Spec Framework documents.</a:t>
            </a:r>
          </a:p>
          <a:p>
            <a:pPr marL="1009650" lvl="1" indent="-609600"/>
            <a:endParaRPr lang="en-US" sz="1000" dirty="0"/>
          </a:p>
          <a:p>
            <a:r>
              <a:rPr lang="en-US" sz="2000" dirty="0" smtClean="0"/>
              <a:t>January </a:t>
            </a:r>
            <a:r>
              <a:rPr lang="en-US" sz="2000" dirty="0"/>
              <a:t>Goals: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sz="1800" dirty="0"/>
              <a:t>Continue FRD and SFD working draft development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sz="1800" dirty="0"/>
              <a:t>Continue r</a:t>
            </a:r>
            <a:r>
              <a:rPr lang="en-US" altLang="en-US" sz="1800" dirty="0"/>
              <a:t>eview of technical submissions (performance analysis, technical approaches, positioning techniques etc</a:t>
            </a:r>
            <a:r>
              <a:rPr lang="en-US" altLang="en-US" sz="1800" dirty="0" smtClean="0"/>
              <a:t>.).</a:t>
            </a:r>
            <a:endParaRPr lang="en-US" altLang="en-US" sz="1800" dirty="0"/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en-US" sz="1800" dirty="0"/>
              <a:t>Review updated TG </a:t>
            </a:r>
            <a:r>
              <a:rPr lang="en-US" altLang="en-US" sz="1800" dirty="0" smtClean="0"/>
              <a:t>timelines.</a:t>
            </a:r>
            <a:endParaRPr lang="en-US" altLang="en-US" sz="1800" dirty="0"/>
          </a:p>
          <a:p>
            <a:pPr lvl="1">
              <a:buFont typeface="Times New Roman" pitchFamily="16" charset="0"/>
              <a:buChar char="•"/>
            </a:pPr>
            <a:endParaRPr lang="en-US" sz="1100" dirty="0"/>
          </a:p>
          <a:p>
            <a:r>
              <a:rPr lang="en-US" sz="2000" dirty="0"/>
              <a:t>Agenda: </a:t>
            </a:r>
            <a:r>
              <a:rPr lang="en-US" sz="2000" b="0" dirty="0"/>
              <a:t>refer to submission </a:t>
            </a:r>
            <a:r>
              <a:rPr lang="en-US" sz="2000" b="0" dirty="0" smtClean="0"/>
              <a:t>11-16/1599.</a:t>
            </a:r>
            <a:endParaRPr lang="en-US" sz="2000" b="0" dirty="0"/>
          </a:p>
          <a:p>
            <a:endParaRPr lang="en-US" sz="2000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January 2017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17</a:t>
            </a:fld>
            <a:endParaRPr lang="en-US" smtClean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1568320"/>
              </p:ext>
            </p:extLst>
          </p:nvPr>
        </p:nvGraphicFramePr>
        <p:xfrm>
          <a:off x="5638800" y="4876800"/>
          <a:ext cx="3352800" cy="146335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58800"/>
                <a:gridCol w="558800"/>
                <a:gridCol w="558800"/>
                <a:gridCol w="558800"/>
                <a:gridCol w="558800"/>
                <a:gridCol w="558800"/>
              </a:tblGrid>
              <a:tr h="241352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MON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TUE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WED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THU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FRI</a:t>
                      </a:r>
                      <a:endParaRPr lang="en-US" sz="1000" dirty="0"/>
                    </a:p>
                  </a:txBody>
                  <a:tcPr marT="45746" marB="45746"/>
                </a:tc>
              </a:tr>
              <a:tr h="24135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AM1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</a:tr>
              <a:tr h="24135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AM2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</a:tr>
              <a:tr h="24135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PM1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NGP</a:t>
                      </a:r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NGP</a:t>
                      </a:r>
                      <a:endParaRPr lang="en-US" sz="1000" dirty="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NGP</a:t>
                      </a:r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</a:tr>
              <a:tr h="24135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PM2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>
                    <a:solidFill>
                      <a:srgbClr val="EAEA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</a:tr>
              <a:tr h="24135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Eve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286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err="1" smtClean="0"/>
              <a:t>TGba</a:t>
            </a:r>
            <a:r>
              <a:rPr lang="en-US" altLang="ja-JP" dirty="0" smtClean="0"/>
              <a:t>– January 2017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800" b="0" dirty="0" smtClean="0"/>
              <a:t>Wake Up Radio</a:t>
            </a:r>
            <a:br>
              <a:rPr lang="en-GB" sz="2800" b="0" dirty="0" smtClean="0"/>
            </a:br>
            <a:r>
              <a:rPr lang="en-GB" dirty="0" smtClean="0"/>
              <a:t>Chair: Minyoung Park</a:t>
            </a: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81000" y="2133600"/>
            <a:ext cx="8534400" cy="4495800"/>
          </a:xfrm>
        </p:spPr>
        <p:txBody>
          <a:bodyPr/>
          <a:lstStyle/>
          <a:p>
            <a:r>
              <a:rPr lang="en-US" altLang="en-US" sz="2000" dirty="0"/>
              <a:t>Since the last (November) F2F meeting</a:t>
            </a:r>
          </a:p>
          <a:p>
            <a:pPr lvl="1"/>
            <a:r>
              <a:rPr lang="en-US" altLang="en-US" sz="1800" dirty="0"/>
              <a:t>Resolved all the comments from 802.11 PAR SC, other WGs, and EC on the WUR SG PAR and CSD </a:t>
            </a:r>
          </a:p>
          <a:p>
            <a:pPr lvl="1"/>
            <a:r>
              <a:rPr lang="en-US" altLang="en-US" sz="1800" dirty="0"/>
              <a:t>The revised WUR SG PAR and CSD approved by the WUR SG and 802.11 WG</a:t>
            </a:r>
          </a:p>
          <a:p>
            <a:pPr lvl="1"/>
            <a:r>
              <a:rPr lang="en-US" altLang="en-US" sz="1800" dirty="0"/>
              <a:t>The WUR SG PAR approved by 802 EC and IEEE-SA standard board</a:t>
            </a:r>
          </a:p>
          <a:p>
            <a:pPr lvl="1"/>
            <a:r>
              <a:rPr lang="en-US" altLang="en-US" sz="1800" dirty="0"/>
              <a:t>WUR SG replaced by </a:t>
            </a:r>
            <a:r>
              <a:rPr lang="en-US" altLang="en-US" sz="1800" dirty="0" err="1"/>
              <a:t>TGba</a:t>
            </a:r>
            <a:endParaRPr lang="en-US" altLang="en-US" sz="1800" dirty="0"/>
          </a:p>
          <a:p>
            <a:pPr lvl="1"/>
            <a:r>
              <a:rPr lang="en-US" altLang="en-US" sz="1800" dirty="0"/>
              <a:t>Reviewed technical presentations</a:t>
            </a:r>
          </a:p>
          <a:p>
            <a:r>
              <a:rPr lang="en-US" altLang="en-US" sz="2000" dirty="0"/>
              <a:t>Plan for this meeting</a:t>
            </a:r>
          </a:p>
          <a:p>
            <a:pPr lvl="1"/>
            <a:r>
              <a:rPr lang="en-US" altLang="en-US" sz="1800" dirty="0"/>
              <a:t>Discuss Task Group leadership structure</a:t>
            </a:r>
          </a:p>
          <a:p>
            <a:pPr lvl="1"/>
            <a:r>
              <a:rPr lang="en-US" altLang="en-US" sz="1800" dirty="0"/>
              <a:t>Discuss TG specification development process</a:t>
            </a:r>
          </a:p>
          <a:p>
            <a:pPr lvl="1"/>
            <a:r>
              <a:rPr lang="en-US" altLang="en-US" sz="1800" dirty="0"/>
              <a:t>Review technical presentations</a:t>
            </a:r>
          </a:p>
          <a:p>
            <a:pPr lvl="1"/>
            <a:r>
              <a:rPr lang="en-US" altLang="en-US" sz="1800" dirty="0"/>
              <a:t>Review TG timeline</a:t>
            </a:r>
          </a:p>
          <a:p>
            <a:r>
              <a:rPr lang="en-US" altLang="en-US" sz="2000" dirty="0"/>
              <a:t>Agenda can be found in doc: IEEE 802.11-16/1593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January 2017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18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1672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LC TIG </a:t>
            </a:r>
            <a:r>
              <a:rPr lang="en-US" altLang="ja-JP" dirty="0" smtClean="0"/>
              <a:t>– January 2017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800" b="0" dirty="0" smtClean="0"/>
              <a:t>Light Communications</a:t>
            </a:r>
            <a:br>
              <a:rPr lang="en-GB" sz="2800" b="0" dirty="0" smtClean="0"/>
            </a:br>
            <a:r>
              <a:rPr lang="en-GB" dirty="0" smtClean="0"/>
              <a:t>Chair: Nikola </a:t>
            </a:r>
            <a:r>
              <a:rPr lang="en-US" dirty="0" err="1" smtClean="0"/>
              <a:t>Serafimovski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81000" y="2286000"/>
            <a:ext cx="8534400" cy="4495800"/>
          </a:xfrm>
        </p:spPr>
        <p:txBody>
          <a:bodyPr/>
          <a:lstStyle/>
          <a:p>
            <a:pPr algn="just"/>
            <a:r>
              <a:rPr lang="en-GB" altLang="en-US" dirty="0"/>
              <a:t>Light Communications TIG approved in Nov. 2016</a:t>
            </a:r>
          </a:p>
          <a:p>
            <a:pPr algn="just"/>
            <a:r>
              <a:rPr lang="en-GB" altLang="en-US" dirty="0"/>
              <a:t>Two (2) meeting slots for the </a:t>
            </a:r>
            <a:r>
              <a:rPr lang="en-GB" altLang="en-US" dirty="0" smtClean="0"/>
              <a:t>January </a:t>
            </a:r>
            <a:r>
              <a:rPr lang="en-GB" altLang="en-US" dirty="0"/>
              <a:t>2017 session</a:t>
            </a:r>
          </a:p>
          <a:p>
            <a:pPr lvl="1" algn="just"/>
            <a:r>
              <a:rPr lang="en-GB" altLang="en-US" dirty="0"/>
              <a:t>Monday, </a:t>
            </a:r>
            <a:r>
              <a:rPr lang="en-GB" altLang="en-US" dirty="0" smtClean="0"/>
              <a:t>PM1, Thursday</a:t>
            </a:r>
            <a:r>
              <a:rPr lang="en-GB" altLang="en-US" dirty="0"/>
              <a:t>, AM1</a:t>
            </a:r>
          </a:p>
          <a:p>
            <a:pPr algn="just"/>
            <a:r>
              <a:rPr lang="en-GB" altLang="en-US" dirty="0"/>
              <a:t>Proposed Agenda (doc. 16/1584r0):</a:t>
            </a:r>
          </a:p>
          <a:p>
            <a:pPr lvl="1" algn="just"/>
            <a:r>
              <a:rPr lang="en-GB" altLang="en-US" dirty="0"/>
              <a:t>Vice-chair, Secretary and Editor nominations approval</a:t>
            </a:r>
          </a:p>
          <a:p>
            <a:pPr lvl="1" algn="just"/>
            <a:r>
              <a:rPr lang="en-GB" altLang="en-US" dirty="0"/>
              <a:t>What is the purpose of the TIG? </a:t>
            </a:r>
          </a:p>
          <a:p>
            <a:pPr lvl="1" algn="just"/>
            <a:r>
              <a:rPr lang="en-GB" altLang="en-US" dirty="0"/>
              <a:t>What are the possible routes to the goal? </a:t>
            </a:r>
          </a:p>
          <a:p>
            <a:pPr lvl="1" algn="just"/>
            <a:r>
              <a:rPr lang="en-GB" altLang="en-US" dirty="0"/>
              <a:t>What are the Deliverables and Timelines?</a:t>
            </a:r>
          </a:p>
          <a:p>
            <a:pPr lvl="1" algn="just"/>
            <a:r>
              <a:rPr lang="en-GB" altLang="en-US" dirty="0"/>
              <a:t>Submissions to be discussed today?</a:t>
            </a:r>
          </a:p>
          <a:p>
            <a:pPr lvl="1" algn="just"/>
            <a:r>
              <a:rPr lang="en-GB" altLang="en-US" dirty="0"/>
              <a:t>Discussion on the questions and responses</a:t>
            </a:r>
            <a:endParaRPr lang="en-US" altLang="en-US" dirty="0"/>
          </a:p>
          <a:p>
            <a:pPr lvl="1" algn="just"/>
            <a:r>
              <a:rPr lang="en-US" altLang="en-US" dirty="0" smtClean="0"/>
              <a:t>Goals </a:t>
            </a:r>
            <a:r>
              <a:rPr lang="en-US" altLang="en-US" dirty="0"/>
              <a:t>for March 2017 </a:t>
            </a:r>
            <a:r>
              <a:rPr lang="en-US" altLang="en-US" dirty="0" smtClean="0"/>
              <a:t>plenary, </a:t>
            </a:r>
            <a:r>
              <a:rPr lang="en-US" altLang="en-US" dirty="0" smtClean="0"/>
              <a:t>teleconference </a:t>
            </a:r>
            <a:r>
              <a:rPr lang="en-US" altLang="en-US" dirty="0"/>
              <a:t>call schedule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January 2017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19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955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2017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HP Enterprise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6A3C817-90AA-4156-AA2D-4B4610122376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Abstract 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838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WG snapshot slides for the January 2017 session:</a:t>
            </a:r>
          </a:p>
          <a:p>
            <a:pPr>
              <a:buFontTx/>
              <a:buNone/>
            </a:pPr>
            <a:endParaRPr lang="en-US" altLang="en-US" dirty="0" smtClean="0"/>
          </a:p>
          <a:p>
            <a:pPr>
              <a:buFontTx/>
              <a:buNone/>
            </a:pPr>
            <a:endParaRPr lang="en-US" altLang="en-US" dirty="0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62000" y="2362200"/>
            <a:ext cx="77724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2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Editors Meeting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ANA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/>
              <a:t>AANI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Architecture </a:t>
            </a:r>
            <a:r>
              <a:rPr lang="en-US" altLang="en-US" sz="1800" kern="0" dirty="0"/>
              <a:t>(ARC)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>
                <a:solidFill>
                  <a:schemeClr val="accent3">
                    <a:lumMod val="75000"/>
                  </a:schemeClr>
                </a:solidFill>
              </a:rPr>
              <a:t>Project Authorization Request (PAR) SC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Wireless </a:t>
            </a:r>
            <a:r>
              <a:rPr lang="en-US" altLang="en-US" sz="1800" kern="0" dirty="0"/>
              <a:t>Next Generation </a:t>
            </a:r>
            <a:br>
              <a:rPr lang="en-US" altLang="en-US" sz="1800" kern="0" dirty="0"/>
            </a:br>
            <a:r>
              <a:rPr lang="en-US" altLang="en-US" sz="1800" kern="0" dirty="0"/>
              <a:t>(WNG)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PDED </a:t>
            </a:r>
            <a:r>
              <a:rPr lang="en-US" altLang="en-US" sz="1800" kern="0" dirty="0"/>
              <a:t>Ad Hoc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802 JTC1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TGaj</a:t>
            </a:r>
            <a:r>
              <a:rPr lang="en-US" altLang="en-US" sz="1800" kern="0" dirty="0" smtClean="0"/>
              <a:t> </a:t>
            </a:r>
            <a:r>
              <a:rPr lang="en-US" altLang="en-US" sz="1800" kern="0" dirty="0"/>
              <a:t>(</a:t>
            </a:r>
            <a:r>
              <a:rPr lang="en-US" sz="1800" kern="0" dirty="0"/>
              <a:t>China millimeter wave</a:t>
            </a:r>
            <a:r>
              <a:rPr lang="en-US" altLang="en-US" sz="18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sz="180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TGak</a:t>
            </a:r>
            <a:r>
              <a:rPr lang="en-US" altLang="en-US" sz="1800" kern="0" dirty="0" smtClean="0"/>
              <a:t> (</a:t>
            </a:r>
            <a:r>
              <a:rPr lang="en-GB" sz="1800" dirty="0"/>
              <a:t>Enhancements For Transit Links Within Bridged </a:t>
            </a:r>
            <a:r>
              <a:rPr lang="en-GB" sz="1800" dirty="0" smtClean="0"/>
              <a:t>Networks)</a:t>
            </a:r>
            <a:endParaRPr lang="en-US" alt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TGaq</a:t>
            </a:r>
            <a:r>
              <a:rPr lang="en-US" altLang="en-US" sz="1800" kern="0" dirty="0" smtClean="0"/>
              <a:t> (Pre-Association Discovery)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TGax</a:t>
            </a:r>
            <a:r>
              <a:rPr lang="en-US" altLang="en-US" sz="1800" kern="0" dirty="0" smtClean="0"/>
              <a:t> (High Efficiency WLAN</a:t>
            </a:r>
            <a:r>
              <a:rPr lang="en-US" altLang="en-US" sz="16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TGay</a:t>
            </a:r>
            <a:r>
              <a:rPr lang="en-US" altLang="en-US" sz="1800" kern="0" dirty="0" smtClean="0"/>
              <a:t> (Next Generation 60GHz)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TGaz</a:t>
            </a:r>
            <a:r>
              <a:rPr lang="en-US" altLang="en-US" sz="1800" kern="0" dirty="0" smtClean="0"/>
              <a:t> (Next Generation Positioning)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TGba</a:t>
            </a:r>
            <a:r>
              <a:rPr lang="en-US" altLang="en-US" sz="1800" kern="0" dirty="0" smtClean="0"/>
              <a:t> (Wake-Up Radio)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Light Communications TIG</a:t>
            </a:r>
          </a:p>
          <a:p>
            <a:pPr>
              <a:buFontTx/>
              <a:buNone/>
            </a:pPr>
            <a:endParaRPr lang="en-US" alt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374707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dirty="0" smtClean="0"/>
              <a:t>Editors Meeting </a:t>
            </a:r>
            <a:r>
              <a:rPr lang="en-US" altLang="en-US" dirty="0"/>
              <a:t>–</a:t>
            </a:r>
            <a:r>
              <a:rPr lang="en-US" dirty="0" smtClean="0"/>
              <a:t> January 2017</a:t>
            </a:r>
            <a:br>
              <a:rPr lang="en-US" dirty="0" smtClean="0"/>
            </a:br>
            <a:r>
              <a:rPr lang="en-US" dirty="0" smtClean="0"/>
              <a:t>Chairs: Peter Ecclesine, Robert Stacey</a:t>
            </a:r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D. Stanley, HP Enterprise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January 2017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05000"/>
            <a:ext cx="8001000" cy="4191000"/>
          </a:xfrm>
        </p:spPr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Go round table and get brief status report</a:t>
            </a:r>
          </a:p>
          <a:p>
            <a:r>
              <a:rPr lang="en-US" dirty="0"/>
              <a:t>Review publication status of 11ah and 11ai</a:t>
            </a:r>
          </a:p>
          <a:p>
            <a:r>
              <a:rPr lang="en-US" dirty="0"/>
              <a:t>ANA Status / Process / What is administered</a:t>
            </a:r>
          </a:p>
          <a:p>
            <a:r>
              <a:rPr lang="en-US" dirty="0"/>
              <a:t>Numbering Alignment process / Spreadsheet</a:t>
            </a:r>
          </a:p>
          <a:p>
            <a:r>
              <a:rPr lang="en-US" dirty="0"/>
              <a:t>802.11 Mandatory Draft Review before SB</a:t>
            </a:r>
          </a:p>
          <a:p>
            <a:r>
              <a:rPr lang="en-US" dirty="0"/>
              <a:t>Review MDR for 802.11ak</a:t>
            </a:r>
          </a:p>
          <a:p>
            <a:r>
              <a:rPr lang="en-US" dirty="0"/>
              <a:t>New amendment style review</a:t>
            </a:r>
          </a:p>
          <a:p>
            <a:r>
              <a:rPr lang="en-US" dirty="0"/>
              <a:t>WG Style Guide for 802.11 09/1034r11</a:t>
            </a:r>
          </a:p>
          <a:p>
            <a:r>
              <a:rPr lang="en-US" dirty="0"/>
              <a:t>Additional discussion topics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16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dirty="0" smtClean="0"/>
              <a:t>Assigned Numbers Authority</a:t>
            </a:r>
            <a:r>
              <a:rPr lang="en-US" altLang="en-US" dirty="0" smtClean="0"/>
              <a:t>–</a:t>
            </a:r>
            <a:r>
              <a:rPr lang="en-US" dirty="0" smtClean="0"/>
              <a:t> Jan 2017</a:t>
            </a:r>
            <a:br>
              <a:rPr lang="en-US" dirty="0" smtClean="0"/>
            </a:br>
            <a:r>
              <a:rPr lang="en-US" dirty="0" smtClean="0"/>
              <a:t>ANA Lead: Robert Stacey</a:t>
            </a:r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D. Stanley, HP Enterprise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January 2017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05000"/>
            <a:ext cx="8001000" cy="4191000"/>
          </a:xfrm>
        </p:spPr>
        <p:txBody>
          <a:bodyPr/>
          <a:lstStyle/>
          <a:p>
            <a:pPr eaLnBrk="1" hangingPunct="1"/>
            <a:r>
              <a:rPr lang="en-US" altLang="en-US" dirty="0"/>
              <a:t>The latest database is 11-11/0270r36 (September 2016)</a:t>
            </a:r>
          </a:p>
          <a:p>
            <a:pPr eaLnBrk="1" hangingPunct="1"/>
            <a:r>
              <a:rPr lang="en-US" altLang="en-US" dirty="0"/>
              <a:t>Changes since last meeting: None</a:t>
            </a:r>
          </a:p>
          <a:p>
            <a:pPr eaLnBrk="1" hangingPunct="1"/>
            <a:r>
              <a:rPr lang="en-US" altLang="en-US" dirty="0"/>
              <a:t>Pending Changes: None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The use of the AKM suite and Element ID Extension allocations in the IETF draft-harkins-owe-05.txt (assigned by WG motion) were reviewed and found to be consistent 802.11 practice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905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9144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AANI SC –  January 2017</a:t>
            </a:r>
            <a:br>
              <a:rPr lang="en-US" altLang="en-US" dirty="0" smtClean="0"/>
            </a:br>
            <a:r>
              <a:rPr lang="en-US" sz="2800" b="0" dirty="0"/>
              <a:t>Advanced Access Network Interface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Chair: Joseph Levy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1948220"/>
            <a:ext cx="8305800" cy="4321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altLang="en-US" sz="2400" b="1" dirty="0" smtClean="0"/>
              <a:t>Goals: 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2000" dirty="0"/>
              <a:t>Progress LSs to 3GPP RAN and 3GPP SA on suggested technical areas of engagement and requesting guidance on 3GPP planning/timing 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2000" dirty="0"/>
              <a:t>Complete LS to 3GPP RAN2 on Estimated Throughput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2000" dirty="0"/>
              <a:t>Elect/Appoint a Vice Chair</a:t>
            </a:r>
          </a:p>
          <a:p>
            <a:pPr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400" b="1" dirty="0" smtClean="0"/>
              <a:t>Since November 2016 meeting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sz="2000" dirty="0"/>
              <a:t>Held 3 teleconferences: Dec 1, 15, Jan 5; limited progress on LSs</a:t>
            </a:r>
          </a:p>
          <a:p>
            <a:pPr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400" b="1" dirty="0" smtClean="0"/>
              <a:t>Agenda, see 11-16-1600 for details</a:t>
            </a:r>
          </a:p>
          <a:p>
            <a:pPr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400" b="1" dirty="0" smtClean="0"/>
              <a:t>AANI SC: Tues Jan 17, PM1, Thurs Jan 19 AM2</a:t>
            </a:r>
          </a:p>
          <a:p>
            <a:pPr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altLang="en-US" sz="2400" b="1" dirty="0" smtClean="0"/>
              <a:t>802.1CF </a:t>
            </a:r>
            <a:r>
              <a:rPr lang="en-US" altLang="en-US" sz="2400" b="1" dirty="0" err="1"/>
              <a:t>OmniRAN</a:t>
            </a:r>
            <a:r>
              <a:rPr lang="en-US" altLang="en-US" sz="2400" b="1" dirty="0"/>
              <a:t> Ad Hoc on IEEE “5G</a:t>
            </a:r>
            <a:r>
              <a:rPr lang="en-US" altLang="en-US" sz="2400" b="1" dirty="0" smtClean="0"/>
              <a:t>”:  Weds, Jan 18, PM2</a:t>
            </a:r>
            <a:endParaRPr lang="en-US" sz="2400" b="1" dirty="0"/>
          </a:p>
          <a:p>
            <a:pPr eaLnBrk="1" hangingPunct="1"/>
            <a:endParaRPr lang="en-US" alt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4166748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838200"/>
            <a:ext cx="8915400" cy="6096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802.11 ARC SC– January 2017</a:t>
            </a:r>
            <a:br>
              <a:rPr lang="en-US" altLang="en-US" dirty="0" smtClean="0"/>
            </a:br>
            <a:r>
              <a:rPr lang="en-US" altLang="en-US" dirty="0" smtClean="0"/>
              <a:t>Chair – Mark </a:t>
            </a:r>
            <a:r>
              <a:rPr lang="en-US" altLang="en-US" dirty="0" smtClean="0"/>
              <a:t>Hamilton, VC – J. Levy </a:t>
            </a:r>
            <a:endParaRPr lang="en-US" altLang="en-US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600200"/>
            <a:ext cx="8686800" cy="4800600"/>
          </a:xfrm>
        </p:spPr>
        <p:txBody>
          <a:bodyPr/>
          <a:lstStyle/>
          <a:p>
            <a:pPr marL="342900" lvl="2" indent="-342900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sz="2000" b="1" dirty="0"/>
              <a:t>Wednesday AM1, PM1, Thursday AM1, PM1</a:t>
            </a:r>
          </a:p>
          <a:p>
            <a:pPr marL="342900" lvl="2" indent="-342900">
              <a:spcBef>
                <a:spcPts val="0"/>
              </a:spcBef>
              <a:defRPr/>
            </a:pPr>
            <a:r>
              <a:rPr lang="en-US" altLang="en-US" sz="2000" b="1" dirty="0"/>
              <a:t>Updates:</a:t>
            </a:r>
          </a:p>
          <a:p>
            <a:pPr marL="685800" lvl="3" indent="-342900">
              <a:spcBef>
                <a:spcPts val="0"/>
              </a:spcBef>
              <a:defRPr/>
            </a:pPr>
            <a:r>
              <a:rPr lang="en-US" altLang="en-US" sz="1800" dirty="0"/>
              <a:t>802.11 as a component/5G/IMT-2020 (discussion in AANI SC)</a:t>
            </a:r>
          </a:p>
          <a:p>
            <a:pPr marL="685800" lvl="3" indent="-342900">
              <a:spcBef>
                <a:spcPts val="0"/>
              </a:spcBef>
              <a:defRPr/>
            </a:pPr>
            <a:r>
              <a:rPr lang="en-US" altLang="en-US" sz="1800" dirty="0"/>
              <a:t>IEEE 1588</a:t>
            </a:r>
          </a:p>
          <a:p>
            <a:pPr marL="685800" lvl="3" indent="-342900">
              <a:spcBef>
                <a:spcPts val="0"/>
              </a:spcBef>
              <a:defRPr/>
            </a:pPr>
            <a:r>
              <a:rPr lang="en-US" altLang="en-US" sz="1800" dirty="0"/>
              <a:t>IETF/802 coordination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sz="2000" dirty="0"/>
              <a:t>YANG/NETCONF modeling – in preparation for </a:t>
            </a:r>
            <a:r>
              <a:rPr lang="en-US" sz="2000" dirty="0" err="1"/>
              <a:t>REVmd</a:t>
            </a:r>
            <a:endParaRPr lang="en-US" sz="2000" dirty="0"/>
          </a:p>
          <a:p>
            <a:pPr lvl="1" eaLnBrk="1" hangingPunct="1">
              <a:spcBef>
                <a:spcPts val="600"/>
              </a:spcBef>
              <a:defRPr/>
            </a:pPr>
            <a:r>
              <a:rPr lang="en-US" sz="1800" dirty="0">
                <a:hlinkClick r:id="rId3"/>
              </a:rPr>
              <a:t>11-16/1436r1</a:t>
            </a:r>
            <a:r>
              <a:rPr lang="en-US" sz="1800" dirty="0"/>
              <a:t> </a:t>
            </a:r>
          </a:p>
          <a:p>
            <a:pPr marL="342900" lvl="2" indent="-342900">
              <a:spcBef>
                <a:spcPts val="600"/>
              </a:spcBef>
              <a:defRPr/>
            </a:pPr>
            <a:r>
              <a:rPr lang="en-US" altLang="en-US" sz="2000" b="1" dirty="0"/>
              <a:t>MIB attributes Design Pattern – in preparation for </a:t>
            </a:r>
            <a:r>
              <a:rPr lang="en-US" altLang="en-US" sz="2000" b="1" dirty="0" err="1"/>
              <a:t>REVmd</a:t>
            </a:r>
            <a:endParaRPr lang="en-US" altLang="en-US" sz="2000" b="1" dirty="0"/>
          </a:p>
          <a:p>
            <a:pPr lvl="1">
              <a:spcBef>
                <a:spcPts val="0"/>
              </a:spcBef>
              <a:defRPr/>
            </a:pPr>
            <a:r>
              <a:rPr lang="en-US" altLang="en-US" sz="1800" dirty="0">
                <a:ea typeface="ＭＳ Ｐゴシック" pitchFamily="34" charset="-128"/>
                <a:hlinkClick r:id="rId4"/>
              </a:rPr>
              <a:t>11-15/0355r4</a:t>
            </a:r>
            <a:r>
              <a:rPr lang="en-US" altLang="en-US" sz="1800" dirty="0">
                <a:ea typeface="ＭＳ Ｐゴシック" pitchFamily="34" charset="-128"/>
              </a:rPr>
              <a:t> </a:t>
            </a:r>
            <a:endParaRPr lang="en-US" sz="2200" dirty="0"/>
          </a:p>
          <a:p>
            <a:pPr marL="342900" lvl="1" indent="-3429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altLang="en-US" b="1" dirty="0"/>
              <a:t>Time permitting:</a:t>
            </a:r>
          </a:p>
          <a:p>
            <a:pPr marL="685800" lvl="2" indent="-3429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altLang="en-US" dirty="0"/>
              <a:t>“What is an ESS?”</a:t>
            </a:r>
          </a:p>
          <a:p>
            <a:pPr marL="685800" lvl="2" indent="-3429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dirty="0"/>
              <a:t>AP/DS/Portal architecture and 802 concepts - </a:t>
            </a:r>
            <a:r>
              <a:rPr lang="en-US" dirty="0">
                <a:hlinkClick r:id="rId5"/>
              </a:rPr>
              <a:t>11-16/1512r0</a:t>
            </a:r>
            <a:r>
              <a:rPr lang="en-US" dirty="0"/>
              <a:t> 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altLang="en-US" sz="2000" dirty="0">
                <a:ea typeface="MS PGothic" panose="020B0600070205080204" pitchFamily="34" charset="-128"/>
              </a:rPr>
              <a:t>Joint session Thurs AM1 with </a:t>
            </a:r>
            <a:r>
              <a:rPr lang="en-US" altLang="en-US" sz="2000" dirty="0" err="1">
                <a:ea typeface="MS PGothic" panose="020B0600070205080204" pitchFamily="34" charset="-128"/>
              </a:rPr>
              <a:t>TGak</a:t>
            </a:r>
            <a:endParaRPr lang="en-US" altLang="en-US" sz="2000" dirty="0">
              <a:ea typeface="MS PGothic" panose="020B0600070205080204" pitchFamily="34" charset="-128"/>
            </a:endParaRPr>
          </a:p>
          <a:p>
            <a:pPr eaLnBrk="1" hangingPunct="1">
              <a:spcBef>
                <a:spcPts val="600"/>
              </a:spcBef>
              <a:defRPr/>
            </a:pPr>
            <a:r>
              <a:rPr lang="en-US" altLang="en-US" sz="2000" dirty="0">
                <a:solidFill>
                  <a:srgbClr val="FF0000"/>
                </a:solidFill>
                <a:ea typeface="MS PGothic" panose="020B0600070205080204" pitchFamily="34" charset="-128"/>
              </a:rPr>
              <a:t>Joint session with/guests from 802.1 on YANG, Thursday PM1</a:t>
            </a:r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January 2017</a:t>
            </a:r>
            <a:endParaRPr lang="en-US" altLang="en-US" sz="1800" dirty="0" smtClean="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69100" y="6475413"/>
            <a:ext cx="17748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133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44B080B-AAF0-4B6B-9761-A4B57386F86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134722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9906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PAR SC –  January 2017</a:t>
            </a:r>
            <a:br>
              <a:rPr lang="en-US" altLang="en-US" dirty="0" smtClean="0"/>
            </a:br>
            <a:r>
              <a:rPr lang="en-US" altLang="en-US" sz="2800" b="0" dirty="0">
                <a:ea typeface="ＭＳ Ｐゴシック" pitchFamily="34" charset="-128"/>
              </a:rPr>
              <a:t>P</a:t>
            </a:r>
            <a:r>
              <a:rPr lang="en-US" altLang="ja-JP" sz="2800" b="0" dirty="0" smtClean="0">
                <a:ea typeface="ＭＳ Ｐゴシック" pitchFamily="34" charset="-128"/>
              </a:rPr>
              <a:t>roject Authorization Request 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Chair: Jon Rosdahl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2231172"/>
            <a:ext cx="81534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/>
              <a:t>Not meeting this week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endParaRPr lang="en-US" altLang="en-US" sz="2400" b="1" dirty="0"/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/>
              <a:t>Will meet in March 2017 to review proposed PAR documents. 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endParaRPr lang="en-US" altLang="en-US" sz="2400" b="1" dirty="0"/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/>
              <a:t>Upcoming Submission deadlines are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WG PAR submission to 802 EC:    10 Feb 2017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WG PAR Submission to </a:t>
            </a:r>
            <a:r>
              <a:rPr lang="en-US" sz="2000" dirty="0" err="1"/>
              <a:t>NesCom</a:t>
            </a:r>
            <a:r>
              <a:rPr lang="en-US" sz="2000" dirty="0"/>
              <a:t>: 10 Feb 2017 (for </a:t>
            </a:r>
            <a:r>
              <a:rPr lang="en-US" sz="2000" dirty="0" err="1"/>
              <a:t>NesCom</a:t>
            </a:r>
            <a:r>
              <a:rPr lang="en-US" sz="2000" dirty="0"/>
              <a:t> March F2F </a:t>
            </a:r>
            <a:r>
              <a:rPr lang="en-US" sz="2000" dirty="0" err="1"/>
              <a:t>mtg</a:t>
            </a:r>
            <a:r>
              <a:rPr lang="en-US" sz="2000" dirty="0"/>
              <a:t>)</a:t>
            </a:r>
            <a:endParaRPr lang="en-US" altLang="en-US" sz="2000" dirty="0"/>
          </a:p>
          <a:p>
            <a:pPr eaLnBrk="0" hangingPunct="0">
              <a:spcBef>
                <a:spcPct val="20000"/>
              </a:spcBef>
            </a:pPr>
            <a:endParaRPr lang="en-US" altLang="en-US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0007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WNG SC –  January 2017</a:t>
            </a:r>
            <a:br>
              <a:rPr lang="en-US" altLang="en-US" dirty="0" smtClean="0"/>
            </a:br>
            <a:r>
              <a:rPr lang="en-US" altLang="en-US" dirty="0" smtClean="0"/>
              <a:t>Chair: Jim Lansford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2135493"/>
            <a:ext cx="8305800" cy="27638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Tuesday 17 Jan AM1 (08:00-10:00) </a:t>
            </a:r>
          </a:p>
          <a:p>
            <a:pPr marL="742950" lvl="1" indent="-285750">
              <a:spcBef>
                <a:spcPct val="20000"/>
              </a:spcBef>
              <a:buChar char="–"/>
              <a:defRPr/>
            </a:pPr>
            <a:r>
              <a:rPr lang="en-US" altLang="en-US" sz="2000" dirty="0" smtClean="0">
                <a:latin typeface="+mn-lt"/>
              </a:rPr>
              <a:t>Approval of minutes, Review of objectives, Announcements</a:t>
            </a:r>
          </a:p>
          <a:p>
            <a:pPr marL="742950" lvl="1" indent="-285750">
              <a:spcBef>
                <a:spcPct val="20000"/>
              </a:spcBef>
              <a:buChar char="–"/>
              <a:defRPr/>
            </a:pPr>
            <a:r>
              <a:rPr lang="en-US" altLang="en-US" sz="2000" dirty="0" smtClean="0">
                <a:latin typeface="+mn-lt"/>
              </a:rPr>
              <a:t>Presentation: </a:t>
            </a:r>
            <a:r>
              <a:rPr lang="en-GB" sz="2000" dirty="0" smtClean="0">
                <a:latin typeface="+mn-lt"/>
              </a:rPr>
              <a:t>TBD</a:t>
            </a:r>
          </a:p>
          <a:p>
            <a:pPr marL="742950" lvl="1" indent="-285750">
              <a:spcBef>
                <a:spcPct val="20000"/>
              </a:spcBef>
              <a:buChar char="–"/>
              <a:defRPr/>
            </a:pPr>
            <a:r>
              <a:rPr lang="en-US" sz="2000" dirty="0">
                <a:latin typeface="+mn-lt"/>
              </a:rPr>
              <a:t>Plans for March 2017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b="1" dirty="0" smtClean="0"/>
              <a:t>Current agenda is in 11-16/1588r0</a:t>
            </a:r>
            <a:endParaRPr lang="en-US" sz="2400" b="1" dirty="0"/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endParaRPr lang="en-US" altLang="en-US" sz="2000" b="1" dirty="0"/>
          </a:p>
          <a:p>
            <a:pPr eaLnBrk="1" hangingPunct="1"/>
            <a:endParaRPr lang="en-US" alt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0294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01625"/>
            <a:ext cx="1817687" cy="307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smtClean="0"/>
              <a:t>January 2017</a:t>
            </a:r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132638" y="6475413"/>
            <a:ext cx="141128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42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D48B9604-0A2D-4855-9BB3-38563A9E29D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>
          <a:xfrm>
            <a:off x="457200" y="762000"/>
            <a:ext cx="7772400" cy="1066800"/>
          </a:xfrm>
        </p:spPr>
        <p:txBody>
          <a:bodyPr lIns="91440" tIns="45720" rIns="91440" bIns="45720"/>
          <a:lstStyle/>
          <a:p>
            <a:pPr lvl="1"/>
            <a:r>
              <a:rPr lang="en-US" altLang="en-US" dirty="0" smtClean="0"/>
              <a:t>IEEE 802.11 PDED ad hoc – </a:t>
            </a:r>
            <a:r>
              <a:rPr lang="en-US" altLang="en-US" dirty="0" smtClean="0"/>
              <a:t>January </a:t>
            </a:r>
            <a:r>
              <a:rPr lang="en-US" altLang="en-US" dirty="0" smtClean="0"/>
              <a:t>2017</a:t>
            </a:r>
            <a:br>
              <a:rPr lang="en-US" altLang="en-US" dirty="0" smtClean="0"/>
            </a:br>
            <a:r>
              <a:rPr lang="en-AU" sz="2800" b="0" dirty="0"/>
              <a:t>Preamble Detect Energy Detect 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GB" dirty="0"/>
              <a:t>Chair: </a:t>
            </a:r>
            <a:r>
              <a:rPr lang="en-GB" dirty="0" smtClean="0"/>
              <a:t>Andrew Myles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2209800"/>
            <a:ext cx="7696200" cy="4114800"/>
          </a:xfrm>
        </p:spPr>
        <p:txBody>
          <a:bodyPr lIns="91440" tIns="45720" rIns="91440" bIns="45720"/>
          <a:lstStyle/>
          <a:p>
            <a:pPr marL="0" indent="0">
              <a:buFontTx/>
              <a:buNone/>
              <a:defRPr/>
            </a:pPr>
            <a:r>
              <a:rPr lang="en-AU" altLang="en-US" dirty="0"/>
              <a:t>Agenda items (11-16-1602) addressed this week will be:</a:t>
            </a:r>
          </a:p>
          <a:p>
            <a:pPr>
              <a:defRPr/>
            </a:pPr>
            <a:r>
              <a:rPr lang="en-AU" dirty="0"/>
              <a:t>Why was the PDED ad hoc formed?</a:t>
            </a:r>
          </a:p>
          <a:p>
            <a:pPr lvl="1">
              <a:defRPr/>
            </a:pPr>
            <a:r>
              <a:rPr lang="en-AU" dirty="0"/>
              <a:t>Formed to deal with LS from 3GPP related to ED in 802.11ax</a:t>
            </a:r>
          </a:p>
          <a:p>
            <a:pPr lvl="1">
              <a:defRPr/>
            </a:pPr>
            <a:r>
              <a:rPr lang="en-AU" dirty="0"/>
              <a:t>Agreed to continue to deal with any ongoing discussion with 3GPP but also related issue in EN 301 893</a:t>
            </a:r>
          </a:p>
          <a:p>
            <a:pPr>
              <a:defRPr/>
            </a:pPr>
            <a:r>
              <a:rPr lang="en-AU" dirty="0"/>
              <a:t>What is happening this week?</a:t>
            </a:r>
          </a:p>
          <a:p>
            <a:pPr lvl="1">
              <a:defRPr/>
            </a:pPr>
            <a:r>
              <a:rPr lang="en-AU" dirty="0"/>
              <a:t>Consider liaison response from 3GPP RAN1</a:t>
            </a:r>
          </a:p>
          <a:p>
            <a:pPr lvl="1">
              <a:defRPr/>
            </a:pPr>
            <a:r>
              <a:rPr lang="en-AU" dirty="0"/>
              <a:t>Consider data (based on simulation &amp; testing) for future LS’s </a:t>
            </a:r>
          </a:p>
          <a:p>
            <a:pPr lvl="1">
              <a:defRPr/>
            </a:pPr>
            <a:r>
              <a:rPr lang="en-AU" dirty="0"/>
              <a:t>Address the question of ED threshold in EN 301 893 </a:t>
            </a:r>
          </a:p>
          <a:p>
            <a:pPr>
              <a:defRPr/>
            </a:pPr>
            <a:r>
              <a:rPr lang="en-AU" dirty="0"/>
              <a:t>What are the next steps?</a:t>
            </a:r>
          </a:p>
          <a:p>
            <a:pPr lvl="1">
              <a:defRPr/>
            </a:pPr>
            <a:r>
              <a:rPr lang="en-AU" dirty="0"/>
              <a:t>Possible output this week but more likely in March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82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337856</TotalTime>
  <Words>1645</Words>
  <Application>Microsoft Office PowerPoint</Application>
  <PresentationFormat>On-screen Show (4:3)</PresentationFormat>
  <Paragraphs>334</Paragraphs>
  <Slides>19</Slides>
  <Notes>19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Default Design</vt:lpstr>
      <vt:lpstr>Document</vt:lpstr>
      <vt:lpstr>WG11  Opening Report Snapshot slides 2017-01</vt:lpstr>
      <vt:lpstr>Abstract </vt:lpstr>
      <vt:lpstr>Editors Meeting – January 2017 Chairs: Peter Ecclesine, Robert Stacey</vt:lpstr>
      <vt:lpstr>Assigned Numbers Authority– Jan 2017 ANA Lead: Robert Stacey</vt:lpstr>
      <vt:lpstr>AANI SC –  January 2017 Advanced Access Network Interface Chair: Joseph Levy</vt:lpstr>
      <vt:lpstr>802.11 ARC SC– January 2017 Chair – Mark Hamilton, VC – J. Levy </vt:lpstr>
      <vt:lpstr>PAR SC –  January 2017 Project Authorization Request  Chair: Jon Rosdahl</vt:lpstr>
      <vt:lpstr>WNG SC –  January 2017 Chair: Jim Lansford</vt:lpstr>
      <vt:lpstr>IEEE 802.11 PDED ad hoc – January 2017 Preamble Detect Energy Detect  Chair: Andrew Myles</vt:lpstr>
      <vt:lpstr>IEEE 802 JTC1 SC – January 2017 Chair: Andrew Myles</vt:lpstr>
      <vt:lpstr>IEEE 802 has 62 standards in or through the PSDO pipeline</vt:lpstr>
      <vt:lpstr>TGaj– January 2017 China Millimeter Wave Chair: Jiamin Chen</vt:lpstr>
      <vt:lpstr>TGak– January 2017 Enhancements For Transit Links Within Bridged Networks Chair: Donald Eastlake</vt:lpstr>
      <vt:lpstr>TGaq– January 2017 Pre-Association Discovery Chair: Stephen McCann</vt:lpstr>
      <vt:lpstr>TGax– January 2017 High Efficiency WLAN Chair: Osama Aboul-Magd </vt:lpstr>
      <vt:lpstr>TGay– January 2017 Next Generation 60GHz Chair: Edward Au  </vt:lpstr>
      <vt:lpstr>TGaz– January 2017 Next Generation Positioning  Chair: Jonathan Segev</vt:lpstr>
      <vt:lpstr>TGba– January 2017 Wake Up Radio Chair: Minyoung Park</vt:lpstr>
      <vt:lpstr>LC TIG – January 2017 Light Communications Chair: Nikola Serafimovski</vt:lpstr>
    </vt:vector>
  </TitlesOfParts>
  <Company>Aruba, an HPE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January 2017 WG11 Opening Report Snapshot slides</dc:title>
  <dc:creator>802.11CAC;dorothy.stanley@hpe.com</dc:creator>
  <cp:lastModifiedBy>Dorothy Stanley</cp:lastModifiedBy>
  <cp:revision>3369</cp:revision>
  <cp:lastPrinted>2014-03-15T03:57:02Z</cp:lastPrinted>
  <dcterms:created xsi:type="dcterms:W3CDTF">1998-02-10T13:07:52Z</dcterms:created>
  <dcterms:modified xsi:type="dcterms:W3CDTF">2017-01-10T16:07:18Z</dcterms:modified>
</cp:coreProperties>
</file>