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65" r:id="rId4"/>
    <p:sldId id="293" r:id="rId5"/>
    <p:sldId id="268" r:id="rId6"/>
    <p:sldId id="295" r:id="rId7"/>
    <p:sldId id="296" r:id="rId8"/>
    <p:sldId id="274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70" r:id="rId18"/>
    <p:sldId id="264" r:id="rId19"/>
    <p:sldId id="271" r:id="rId20"/>
    <p:sldId id="288" r:id="rId21"/>
    <p:sldId id="287" r:id="rId22"/>
    <p:sldId id="290" r:id="rId2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>
        <p:scale>
          <a:sx n="150" d="100"/>
          <a:sy n="150" d="100"/>
        </p:scale>
        <p:origin x="2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fld id="{6D79D435-E0E5-405B-852C-98DC9675902A}" type="datetimeFigureOut">
              <a:rPr lang="en-US"/>
              <a:pPr>
                <a:defRPr/>
              </a:pPr>
              <a:t>12/20/2016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kumimoji="0" sz="1200" smtClean="0">
                <a:ea typeface="MS Gothic" panose="020B0609070205080204" pitchFamily="49" charset="-128"/>
              </a:defRPr>
            </a:lvl1pPr>
          </a:lstStyle>
          <a:p>
            <a:pPr>
              <a:defRPr/>
            </a:pPr>
            <a:fld id="{70FDC7AE-E3D2-4D22-A111-0DC300D402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5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kumimoji="0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5BFB6CCD-04BB-4F1D-870A-2411DE138E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defRPr/>
            </a:pPr>
            <a:r>
              <a:rPr kumimoji="0" lang="en-US" altLang="ja-JP" sz="1200" smtClean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2059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47B29336-4A89-4920-9A7D-934203B3D82A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512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512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6331C9E9-E4A4-47C3-8676-7349BE0BD990}" type="slidenum">
              <a:rPr lang="en-US" altLang="ja-JP"/>
              <a:pPr>
                <a:spcBef>
                  <a:spcPct val="0"/>
                </a:spcBef>
              </a:pPr>
              <a:t>18</a:t>
            </a:fld>
            <a:endParaRPr lang="en-US" altLang="ja-JP"/>
          </a:p>
        </p:txBody>
      </p:sp>
      <p:sp>
        <p:nvSpPr>
          <p:cNvPr id="348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48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EBFDF229-4E89-483B-965D-E5F845DFF31D}" type="slidenum">
              <a:rPr lang="en-US" altLang="ja-JP"/>
              <a:pPr>
                <a:spcBef>
                  <a:spcPct val="0"/>
                </a:spcBef>
              </a:pPr>
              <a:t>19</a:t>
            </a:fld>
            <a:endParaRPr lang="en-US" altLang="ja-JP"/>
          </a:p>
        </p:txBody>
      </p:sp>
      <p:sp>
        <p:nvSpPr>
          <p:cNvPr id="368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68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545FC531-DDE9-4EA6-BB6D-0615168EE648}" type="slidenum">
              <a:rPr lang="en-US" altLang="ja-JP"/>
              <a:pPr>
                <a:spcBef>
                  <a:spcPct val="0"/>
                </a:spcBef>
              </a:pPr>
              <a:t>21</a:t>
            </a:fld>
            <a:endParaRPr lang="en-US" altLang="ja-JP"/>
          </a:p>
        </p:txBody>
      </p:sp>
      <p:sp>
        <p:nvSpPr>
          <p:cNvPr id="409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409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02F33BDD-B76D-4A3B-A50B-D71544E8BFF7}" type="slidenum">
              <a:rPr lang="en-US" altLang="ja-JP"/>
              <a:pPr>
                <a:spcBef>
                  <a:spcPct val="0"/>
                </a:spcBef>
              </a:pPr>
              <a:t>2</a:t>
            </a:fld>
            <a:endParaRPr lang="en-US" altLang="ja-JP"/>
          </a:p>
        </p:txBody>
      </p:sp>
      <p:sp>
        <p:nvSpPr>
          <p:cNvPr id="7174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7175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53058DED-14B8-4E4E-B02F-13774978C176}" type="slidenum">
              <a:rPr lang="en-US" altLang="ja-JP"/>
              <a:pPr>
                <a:spcBef>
                  <a:spcPct val="0"/>
                </a:spcBef>
              </a:pPr>
              <a:t>3</a:t>
            </a:fld>
            <a:endParaRPr lang="en-US" altLang="ja-JP"/>
          </a:p>
        </p:txBody>
      </p:sp>
      <p:sp>
        <p:nvSpPr>
          <p:cNvPr id="9222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9223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20730AB3-0481-44E9-B2D3-77154CB20727}" type="slidenum">
              <a:rPr lang="en-US" altLang="ja-JP"/>
              <a:pPr>
                <a:spcBef>
                  <a:spcPct val="0"/>
                </a:spcBef>
              </a:pPr>
              <a:t>5</a:t>
            </a:fld>
            <a:endParaRPr lang="en-US" altLang="ja-JP"/>
          </a:p>
        </p:txBody>
      </p:sp>
      <p:sp>
        <p:nvSpPr>
          <p:cNvPr id="14342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14343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20730AB3-0481-44E9-B2D3-77154CB20727}" type="slidenum">
              <a:rPr lang="en-US" altLang="ja-JP"/>
              <a:pPr>
                <a:spcBef>
                  <a:spcPct val="0"/>
                </a:spcBef>
              </a:pPr>
              <a:t>6</a:t>
            </a:fld>
            <a:endParaRPr lang="en-US" altLang="ja-JP"/>
          </a:p>
        </p:txBody>
      </p:sp>
      <p:sp>
        <p:nvSpPr>
          <p:cNvPr id="14342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14343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406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20730AB3-0481-44E9-B2D3-77154CB20727}" type="slidenum">
              <a:rPr lang="en-US" altLang="ja-JP"/>
              <a:pPr>
                <a:spcBef>
                  <a:spcPct val="0"/>
                </a:spcBef>
              </a:pPr>
              <a:t>7</a:t>
            </a:fld>
            <a:endParaRPr lang="en-US" altLang="ja-JP"/>
          </a:p>
        </p:txBody>
      </p:sp>
      <p:sp>
        <p:nvSpPr>
          <p:cNvPr id="14342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14343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7704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6D98381F-DDD1-4DB9-93A5-209A94B7E033}" type="slidenum">
              <a:rPr lang="en-US" altLang="ja-JP"/>
              <a:pPr>
                <a:spcBef>
                  <a:spcPct val="0"/>
                </a:spcBef>
              </a:pPr>
              <a:t>8</a:t>
            </a:fld>
            <a:endParaRPr lang="en-US" altLang="ja-JP"/>
          </a:p>
        </p:txBody>
      </p:sp>
      <p:sp>
        <p:nvSpPr>
          <p:cNvPr id="18438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18439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6101D25B-FBF1-40C8-9928-BE8DDFF60D2C}" type="slidenum">
              <a:rPr lang="en-US" altLang="ja-JP"/>
              <a:pPr>
                <a:spcBef>
                  <a:spcPct val="0"/>
                </a:spcBef>
              </a:pPr>
              <a:t>9</a:t>
            </a:fld>
            <a:endParaRPr lang="en-US" altLang="ja-JP"/>
          </a:p>
        </p:txBody>
      </p:sp>
      <p:sp>
        <p:nvSpPr>
          <p:cNvPr id="2048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2048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32772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3277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8BC52C6A-0CB4-47E8-8907-2B8AB0AB69F0}" type="slidenum">
              <a:rPr lang="en-US" altLang="ja-JP"/>
              <a:pPr>
                <a:spcBef>
                  <a:spcPct val="0"/>
                </a:spcBef>
              </a:pPr>
              <a:t>17</a:t>
            </a:fld>
            <a:endParaRPr lang="en-US" altLang="ja-JP"/>
          </a:p>
        </p:txBody>
      </p:sp>
      <p:sp>
        <p:nvSpPr>
          <p:cNvPr id="32774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32775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01E1E516-71EF-416E-9EF0-53AB49539E7F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989046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D3AE7760-713F-49F2-9C79-DDD84FF7C01D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867628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2EB3E544-6430-482C-A420-3EBFC634EFB9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27553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F6B17B5-BC31-4F7D-BE12-DD739CF7E4CA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15418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29224729-9FF6-4FA1-98E2-63C16C740E34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52215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9CA37B6D-1AAB-4D6F-9092-751481852B0F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661539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9EF34E7-833C-4738-867D-AC8E5608928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431956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D107DD36-4735-46E6-B672-FF9D9830144A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136323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A68F7F4C-98D8-4F4F-8D55-FAE8A95DCFF5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53409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outline text format</a:t>
            </a:r>
          </a:p>
          <a:p>
            <a:pPr lvl="1"/>
            <a:r>
              <a:rPr lang="en-GB" altLang="ja-JP" smtClean="0"/>
              <a:t>Second Outline Level</a:t>
            </a:r>
          </a:p>
          <a:p>
            <a:pPr lvl="2"/>
            <a:r>
              <a:rPr lang="en-GB" altLang="ja-JP" smtClean="0"/>
              <a:t>Third Outline Level</a:t>
            </a:r>
          </a:p>
          <a:p>
            <a:pPr lvl="3"/>
            <a:r>
              <a:rPr lang="en-GB" altLang="ja-JP" smtClean="0"/>
              <a:t>Fourth Outline Level</a:t>
            </a:r>
          </a:p>
          <a:p>
            <a:pPr lvl="4"/>
            <a:r>
              <a:rPr lang="en-GB" altLang="ja-JP" smtClean="0"/>
              <a:t>Fifth Outline Level</a:t>
            </a:r>
          </a:p>
          <a:p>
            <a:pPr lvl="4"/>
            <a:r>
              <a:rPr lang="en-GB" altLang="ja-JP" smtClean="0"/>
              <a:t>Sixth Outline Level</a:t>
            </a:r>
          </a:p>
          <a:p>
            <a:pPr lvl="4"/>
            <a:r>
              <a:rPr lang="en-GB" altLang="ja-JP" smtClean="0"/>
              <a:t>Seventh Outline Level</a:t>
            </a:r>
          </a:p>
          <a:p>
            <a:pPr lvl="4"/>
            <a:r>
              <a:rPr lang="en-GB" altLang="ja-JP" smtClean="0"/>
              <a:t>Eighth Outline Level</a:t>
            </a:r>
          </a:p>
          <a:p>
            <a:pPr lvl="4"/>
            <a:r>
              <a:rPr lang="en-GB" altLang="ja-JP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r>
              <a:rPr lang="en-GB" altLang="ja-JP"/>
              <a:t>Slide </a:t>
            </a:r>
            <a:fld id="{4C9FB3A4-520D-4627-9161-889C1B504E4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defRPr/>
            </a:pPr>
            <a:r>
              <a:rPr kumimoji="0" lang="en-GB" altLang="ja-JP" sz="1200" smtClean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802.11-16/1571r0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347663"/>
            <a:ext cx="35004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2017</a:t>
            </a: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032375" y="639603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1" hangingPunct="1"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Gaius Wee, Panasonic Corporation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E52963F6-8531-4D9A-8334-B5881972E3D4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1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409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 smtClean="0"/>
              <a:t>Fast BSS Discovery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000" smtClean="0"/>
              <a:t>Date:</a:t>
            </a:r>
            <a:r>
              <a:rPr lang="en-GB" altLang="ja-JP" sz="2000" b="0" smtClean="0"/>
              <a:t> 2017-01-04</a:t>
            </a:r>
          </a:p>
        </p:txBody>
      </p:sp>
      <p:graphicFrame>
        <p:nvGraphicFramePr>
          <p:cNvPr id="410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27421"/>
              </p:ext>
            </p:extLst>
          </p:nvPr>
        </p:nvGraphicFramePr>
        <p:xfrm>
          <a:off x="520700" y="2425700"/>
          <a:ext cx="7804150" cy="376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" name="Document" r:id="rId4" imgW="8262017" imgH="3982551" progId="Word.Document.8">
                  <p:embed/>
                </p:oleObj>
              </mc:Choice>
              <mc:Fallback>
                <p:oleObj name="Document" r:id="rId4" imgW="8262017" imgH="3982551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425700"/>
                        <a:ext cx="7804150" cy="376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ts val="500"/>
              </a:spcBef>
            </a:pPr>
            <a:r>
              <a:rPr kumimoji="0" lang="en-GB" altLang="ja-JP" sz="2000" b="0"/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1. Quasi-</a:t>
            </a:r>
            <a:r>
              <a:rPr lang="en-US" altLang="ja-JP" dirty="0" err="1" smtClean="0"/>
              <a:t>omni</a:t>
            </a:r>
            <a:r>
              <a:rPr lang="en-US" altLang="ja-JP" dirty="0" smtClean="0"/>
              <a:t> TX during </a:t>
            </a:r>
            <a:r>
              <a:rPr lang="en-US" altLang="ja-JP" dirty="0" smtClean="0"/>
              <a:t>the BTI</a:t>
            </a:r>
            <a:endParaRPr lang="en-SG" altLang="en-US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SG" altLang="ja-JP" dirty="0" smtClean="0"/>
              <a:t>Proposal:</a:t>
            </a:r>
            <a:endParaRPr lang="en-SG" altLang="ja-JP" dirty="0" smtClean="0"/>
          </a:p>
          <a:p>
            <a:pPr lvl="1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SG" altLang="ja-JP" dirty="0" smtClean="0"/>
              <a:t>Optionally </a:t>
            </a:r>
            <a:r>
              <a:rPr lang="en-SG" altLang="ja-JP" dirty="0" smtClean="0"/>
              <a:t>include quasi-</a:t>
            </a:r>
            <a:r>
              <a:rPr lang="en-SG" altLang="ja-JP" dirty="0" err="1" smtClean="0"/>
              <a:t>omni</a:t>
            </a:r>
            <a:r>
              <a:rPr lang="en-SG" altLang="ja-JP" dirty="0" smtClean="0"/>
              <a:t> TX of DMG Beacon during </a:t>
            </a:r>
            <a:r>
              <a:rPr lang="en-SG" altLang="ja-JP" dirty="0" smtClean="0"/>
              <a:t>the BTI</a:t>
            </a:r>
            <a:endParaRPr lang="en-SG" altLang="ja-JP" dirty="0" smtClean="0"/>
          </a:p>
          <a:p>
            <a:pPr lvl="2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SG" altLang="ja-JP" dirty="0" smtClean="0"/>
              <a:t>New ‘Quasi-</a:t>
            </a:r>
            <a:r>
              <a:rPr lang="en-SG" altLang="ja-JP" dirty="0" err="1" smtClean="0"/>
              <a:t>omni</a:t>
            </a:r>
            <a:r>
              <a:rPr lang="en-SG" altLang="ja-JP" dirty="0" smtClean="0"/>
              <a:t> TX’ field indicates if </a:t>
            </a:r>
            <a:r>
              <a:rPr lang="en-SG" altLang="ja-JP" dirty="0" smtClean="0"/>
              <a:t>the TX is quasi-</a:t>
            </a:r>
            <a:r>
              <a:rPr lang="en-SG" altLang="ja-JP" dirty="0" err="1" smtClean="0"/>
              <a:t>omni</a:t>
            </a:r>
            <a:endParaRPr lang="en-SG" altLang="ja-JP" dirty="0" smtClean="0"/>
          </a:p>
          <a:p>
            <a:pPr lvl="2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SG" altLang="ja-JP" dirty="0" smtClean="0"/>
              <a:t>TRN-R subfields may be appended for reciprocal </a:t>
            </a:r>
            <a:r>
              <a:rPr lang="en-SG" altLang="ja-JP" dirty="0" smtClean="0"/>
              <a:t>antenna training</a:t>
            </a:r>
            <a:endParaRPr lang="en-SG" altLang="ja-JP" dirty="0" smtClean="0"/>
          </a:p>
          <a:p>
            <a:pPr lvl="1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SG" altLang="ja-JP" dirty="0" smtClean="0"/>
              <a:t>If </a:t>
            </a:r>
            <a:r>
              <a:rPr lang="en-SG" altLang="ja-JP" dirty="0" smtClean="0"/>
              <a:t>DMG Beacon with QO=1 is received and </a:t>
            </a:r>
            <a:r>
              <a:rPr lang="en-SG" altLang="ja-JP" dirty="0" smtClean="0"/>
              <a:t>SLS </a:t>
            </a:r>
            <a:r>
              <a:rPr lang="en-SG" altLang="ja-JP" dirty="0" smtClean="0"/>
              <a:t>is not </a:t>
            </a:r>
            <a:r>
              <a:rPr lang="en-SG" altLang="ja-JP" dirty="0" smtClean="0"/>
              <a:t>completed </a:t>
            </a:r>
            <a:r>
              <a:rPr lang="en-SG" altLang="ja-JP" dirty="0" smtClean="0"/>
              <a:t>during A-BFT (e.g. </a:t>
            </a:r>
            <a:r>
              <a:rPr lang="en-SG" altLang="ja-JP" dirty="0" smtClean="0"/>
              <a:t>collision or no A-BFT), frame exchanges </a:t>
            </a:r>
            <a:r>
              <a:rPr lang="en-SG" altLang="ja-JP" dirty="0" smtClean="0"/>
              <a:t>may </a:t>
            </a:r>
            <a:r>
              <a:rPr lang="en-SG" altLang="ja-JP" dirty="0" smtClean="0"/>
              <a:t>proceed using </a:t>
            </a:r>
            <a:r>
              <a:rPr lang="en-SG" altLang="ja-JP" dirty="0" smtClean="0"/>
              <a:t>quasi-</a:t>
            </a:r>
            <a:r>
              <a:rPr lang="en-SG" altLang="ja-JP" dirty="0" err="1" smtClean="0"/>
              <a:t>omni</a:t>
            </a:r>
            <a:r>
              <a:rPr lang="en-SG" altLang="ja-JP" dirty="0" smtClean="0"/>
              <a:t> TX</a:t>
            </a:r>
          </a:p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Spec changes</a:t>
            </a:r>
            <a:r>
              <a:rPr lang="en-US" altLang="ja-JP" dirty="0" smtClean="0"/>
              <a:t>:</a:t>
            </a:r>
          </a:p>
          <a:p>
            <a:pPr lvl="1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SG" altLang="ja-JP" dirty="0" smtClean="0"/>
              <a:t>Add ‘Quasi-</a:t>
            </a:r>
            <a:r>
              <a:rPr lang="en-SG" altLang="ja-JP" dirty="0" err="1" smtClean="0"/>
              <a:t>omni</a:t>
            </a:r>
            <a:r>
              <a:rPr lang="en-SG" altLang="ja-JP" dirty="0" smtClean="0"/>
              <a:t> TX’ field to DMG Beacon</a:t>
            </a:r>
          </a:p>
          <a:p>
            <a:pPr lvl="1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SG" altLang="ja-JP" dirty="0" smtClean="0"/>
              <a:t>Allow appending of TRN-R subfields to DMG Beacon</a:t>
            </a:r>
          </a:p>
          <a:p>
            <a:pPr lvl="1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SG" altLang="ja-JP" dirty="0" smtClean="0"/>
              <a:t>Describe </a:t>
            </a:r>
            <a:r>
              <a:rPr lang="en-SG" altLang="ja-JP" dirty="0" smtClean="0"/>
              <a:t>use of TRN-R fields appended to DMG Beacon</a:t>
            </a:r>
          </a:p>
          <a:p>
            <a:pPr lvl="1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SG" altLang="ja-JP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SG" altLang="en-US" dirty="0" smtClean="0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BA6D4A43-976C-4F67-9D8B-5DF9DD957BA7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10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1. Quasi-</a:t>
            </a:r>
            <a:r>
              <a:rPr lang="en-US" altLang="ja-JP" dirty="0" err="1" smtClean="0"/>
              <a:t>omni</a:t>
            </a:r>
            <a:r>
              <a:rPr lang="en-US" altLang="ja-JP" dirty="0" smtClean="0"/>
              <a:t> TX during </a:t>
            </a:r>
            <a:r>
              <a:rPr lang="en-US" altLang="ja-JP" dirty="0" smtClean="0"/>
              <a:t>the BTI</a:t>
            </a:r>
            <a:endParaRPr lang="en-SG" altLang="en-US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G" altLang="en-US" sz="1400" dirty="0" smtClean="0"/>
              <a:t>Discovery Mode=1 (Active Scanning)</a:t>
            </a:r>
          </a:p>
          <a:p>
            <a:pPr>
              <a:buFont typeface="Arial" panose="020B0604020202020204" pitchFamily="34" charset="0"/>
              <a:buChar char="•"/>
            </a:pPr>
            <a:endParaRPr lang="en-SG" altLang="en-US" sz="1400" dirty="0" smtClean="0"/>
          </a:p>
          <a:p>
            <a:pPr>
              <a:buFont typeface="Arial" panose="020B0604020202020204" pitchFamily="34" charset="0"/>
              <a:buChar char="•"/>
            </a:pPr>
            <a:endParaRPr lang="en-SG" altLang="en-US" sz="1400" dirty="0" smtClean="0"/>
          </a:p>
          <a:p>
            <a:pPr>
              <a:buFont typeface="Arial" panose="020B0604020202020204" pitchFamily="34" charset="0"/>
              <a:buChar char="•"/>
            </a:pPr>
            <a:endParaRPr lang="en-SG" altLang="en-US" sz="1400" dirty="0" smtClean="0"/>
          </a:p>
          <a:p>
            <a:pPr>
              <a:buFont typeface="Arial" panose="020B0604020202020204" pitchFamily="34" charset="0"/>
              <a:buChar char="•"/>
            </a:pPr>
            <a:endParaRPr lang="en-SG" altLang="en-US" sz="14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400" dirty="0" smtClean="0"/>
          </a:p>
          <a:p>
            <a:pPr>
              <a:buFont typeface="Arial" panose="020B0604020202020204" pitchFamily="34" charset="0"/>
              <a:buChar char="•"/>
            </a:pPr>
            <a:endParaRPr lang="en-SG" altLang="en-US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SG" altLang="en-US" sz="1400" dirty="0" smtClean="0"/>
              <a:t>Discovery Mode=0 (AP/PCP)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4D78D93C-0083-40A7-A10C-D9349C384C21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11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1306513" y="4346575"/>
            <a:ext cx="6543675" cy="174625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1306513" y="2273300"/>
            <a:ext cx="6557962" cy="17621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cxnSp>
        <p:nvCxnSpPr>
          <p:cNvPr id="22537" name="Straight Connector 116"/>
          <p:cNvCxnSpPr>
            <a:cxnSpLocks noChangeShapeType="1"/>
          </p:cNvCxnSpPr>
          <p:nvPr/>
        </p:nvCxnSpPr>
        <p:spPr bwMode="auto">
          <a:xfrm>
            <a:off x="2068513" y="3638550"/>
            <a:ext cx="5737225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Rectangle 117"/>
          <p:cNvSpPr/>
          <p:nvPr/>
        </p:nvSpPr>
        <p:spPr>
          <a:xfrm>
            <a:off x="2156841" y="3406775"/>
            <a:ext cx="398935" cy="2317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" kern="0" dirty="0" err="1">
                <a:solidFill>
                  <a:schemeClr val="tx1"/>
                </a:solidFill>
                <a:latin typeface="Calibri" panose="020F0502020204030204" pitchFamily="34" charset="0"/>
                <a:ea typeface="+mn-ea"/>
              </a:rPr>
              <a:t>DBcn</a:t>
            </a: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2563256" y="3329904"/>
            <a:ext cx="292100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100" b="1" kern="0" dirty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…</a:t>
            </a:r>
          </a:p>
        </p:txBody>
      </p:sp>
      <p:sp>
        <p:nvSpPr>
          <p:cNvPr id="122" name="Isosceles Triangle 121"/>
          <p:cNvSpPr/>
          <p:nvPr/>
        </p:nvSpPr>
        <p:spPr>
          <a:xfrm rot="18994075" flipV="1">
            <a:off x="2142332" y="3041601"/>
            <a:ext cx="176212" cy="417513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24" name="Isosceles Triangle 123"/>
          <p:cNvSpPr/>
          <p:nvPr/>
        </p:nvSpPr>
        <p:spPr>
          <a:xfrm rot="2934139" flipV="1">
            <a:off x="3093241" y="3064078"/>
            <a:ext cx="174625" cy="417513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cxnSp>
        <p:nvCxnSpPr>
          <p:cNvPr id="22545" name="Straight Connector 124"/>
          <p:cNvCxnSpPr>
            <a:cxnSpLocks noChangeShapeType="1"/>
            <a:stCxn id="118" idx="2"/>
            <a:endCxn id="135" idx="0"/>
          </p:cNvCxnSpPr>
          <p:nvPr/>
        </p:nvCxnSpPr>
        <p:spPr bwMode="auto">
          <a:xfrm>
            <a:off x="2356309" y="3638550"/>
            <a:ext cx="119846" cy="144182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6" name="Straight Connector 125"/>
          <p:cNvCxnSpPr>
            <a:cxnSpLocks noChangeShapeType="1"/>
            <a:stCxn id="126" idx="2"/>
            <a:endCxn id="135" idx="0"/>
          </p:cNvCxnSpPr>
          <p:nvPr/>
        </p:nvCxnSpPr>
        <p:spPr bwMode="auto">
          <a:xfrm flipH="1">
            <a:off x="2476155" y="3638550"/>
            <a:ext cx="549213" cy="144182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7" name="Straight Connector 126"/>
          <p:cNvCxnSpPr>
            <a:cxnSpLocks noChangeShapeType="1"/>
            <a:stCxn id="128" idx="2"/>
            <a:endCxn id="135" idx="0"/>
          </p:cNvCxnSpPr>
          <p:nvPr/>
        </p:nvCxnSpPr>
        <p:spPr bwMode="auto">
          <a:xfrm flipH="1">
            <a:off x="2476155" y="3638550"/>
            <a:ext cx="985514" cy="144182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8" name="Straight Connector 127"/>
          <p:cNvCxnSpPr>
            <a:cxnSpLocks noChangeShapeType="1"/>
          </p:cNvCxnSpPr>
          <p:nvPr/>
        </p:nvCxnSpPr>
        <p:spPr bwMode="auto">
          <a:xfrm>
            <a:off x="2068513" y="2901950"/>
            <a:ext cx="5737225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" name="TextBox 132"/>
          <p:cNvSpPr txBox="1"/>
          <p:nvPr/>
        </p:nvSpPr>
        <p:spPr>
          <a:xfrm>
            <a:off x="1477963" y="2676525"/>
            <a:ext cx="649287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100" kern="0" dirty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AP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477963" y="3413125"/>
            <a:ext cx="531812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100" u="sng" kern="0" dirty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STA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1912592" y="3782732"/>
            <a:ext cx="1127125" cy="2143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" i="1" kern="0" dirty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Discovery Mode=1</a:t>
            </a:r>
          </a:p>
        </p:txBody>
      </p:sp>
      <p:sp>
        <p:nvSpPr>
          <p:cNvPr id="136" name="Left Brace 135"/>
          <p:cNvSpPr/>
          <p:nvPr/>
        </p:nvSpPr>
        <p:spPr>
          <a:xfrm rot="5400000">
            <a:off x="2891668" y="1704145"/>
            <a:ext cx="92762" cy="1672399"/>
          </a:xfrm>
          <a:prstGeom prst="leftBrace">
            <a:avLst/>
          </a:prstGeom>
          <a:noFill/>
          <a:ln w="127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2771800" y="2276872"/>
            <a:ext cx="414338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100" kern="0" dirty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BTI</a:t>
            </a:r>
          </a:p>
        </p:txBody>
      </p:sp>
      <p:sp>
        <p:nvSpPr>
          <p:cNvPr id="138" name="Left Brace 137"/>
          <p:cNvSpPr/>
          <p:nvPr/>
        </p:nvSpPr>
        <p:spPr>
          <a:xfrm rot="5400000">
            <a:off x="6249193" y="1077119"/>
            <a:ext cx="85726" cy="2909888"/>
          </a:xfrm>
          <a:prstGeom prst="leftBrace">
            <a:avLst/>
          </a:prstGeom>
          <a:noFill/>
          <a:ln w="127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6084168" y="2276872"/>
            <a:ext cx="461962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100" kern="0" dirty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DTI</a:t>
            </a:r>
          </a:p>
        </p:txBody>
      </p:sp>
      <p:sp>
        <p:nvSpPr>
          <p:cNvPr id="146" name="Rectangle 145"/>
          <p:cNvSpPr/>
          <p:nvPr/>
        </p:nvSpPr>
        <p:spPr>
          <a:xfrm>
            <a:off x="3821693" y="2664609"/>
            <a:ext cx="969384" cy="12062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050" b="1" kern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</a:rPr>
              <a:t>E.g. Collision or conflict</a:t>
            </a:r>
          </a:p>
        </p:txBody>
      </p:sp>
      <p:sp>
        <p:nvSpPr>
          <p:cNvPr id="147" name="Left Brace 146"/>
          <p:cNvSpPr/>
          <p:nvPr/>
        </p:nvSpPr>
        <p:spPr>
          <a:xfrm rot="5400000">
            <a:off x="4263611" y="2043528"/>
            <a:ext cx="84139" cy="978662"/>
          </a:xfrm>
          <a:prstGeom prst="leftBrace">
            <a:avLst/>
          </a:prstGeom>
          <a:noFill/>
          <a:ln w="127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4048507" y="2264869"/>
            <a:ext cx="714374" cy="2619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100" kern="0" dirty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A-BFT</a:t>
            </a:r>
          </a:p>
        </p:txBody>
      </p:sp>
      <p:sp>
        <p:nvSpPr>
          <p:cNvPr id="151" name="Isosceles Triangle 150"/>
          <p:cNvSpPr/>
          <p:nvPr/>
        </p:nvSpPr>
        <p:spPr>
          <a:xfrm flipV="1">
            <a:off x="3225304" y="3262312"/>
            <a:ext cx="469900" cy="142875"/>
          </a:xfrm>
          <a:prstGeom prst="triangle">
            <a:avLst/>
          </a:prstGeom>
          <a:noFill/>
          <a:ln w="12700" cap="flat" cmpd="sng" algn="ctr">
            <a:solidFill>
              <a:srgbClr val="FF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2855356" y="3862366"/>
            <a:ext cx="91889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" i="1" kern="0" dirty="0" smtClean="0">
                <a:solidFill>
                  <a:srgbClr val="FF0000"/>
                </a:solidFill>
                <a:latin typeface="Calibri" panose="020F0502020204030204" pitchFamily="34" charset="0"/>
                <a:ea typeface="ＭＳ Ｐゴシック" charset="-128"/>
              </a:rPr>
              <a:t>Quasi-Omni TX=1</a:t>
            </a:r>
            <a:endParaRPr kumimoji="0" lang="en-US" sz="800" i="1" kern="0" dirty="0">
              <a:solidFill>
                <a:srgbClr val="FF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cxnSp>
        <p:nvCxnSpPr>
          <p:cNvPr id="155" name="Straight Arrow Connector 154"/>
          <p:cNvCxnSpPr/>
          <p:nvPr/>
        </p:nvCxnSpPr>
        <p:spPr>
          <a:xfrm flipH="1" flipV="1">
            <a:off x="2360854" y="3127179"/>
            <a:ext cx="8572" cy="260742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22582" name="Straight Connector 161"/>
          <p:cNvCxnSpPr>
            <a:cxnSpLocks noChangeShapeType="1"/>
          </p:cNvCxnSpPr>
          <p:nvPr/>
        </p:nvCxnSpPr>
        <p:spPr bwMode="auto">
          <a:xfrm>
            <a:off x="2043113" y="5733256"/>
            <a:ext cx="5726112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90" name="Straight Connector 169"/>
          <p:cNvCxnSpPr>
            <a:cxnSpLocks noChangeShapeType="1"/>
          </p:cNvCxnSpPr>
          <p:nvPr/>
        </p:nvCxnSpPr>
        <p:spPr bwMode="auto">
          <a:xfrm>
            <a:off x="2043113" y="4995863"/>
            <a:ext cx="5726112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5" name="TextBox 174"/>
          <p:cNvSpPr txBox="1"/>
          <p:nvPr/>
        </p:nvSpPr>
        <p:spPr>
          <a:xfrm>
            <a:off x="1454150" y="4757738"/>
            <a:ext cx="647700" cy="261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100" u="sng" kern="0" dirty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AP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1454150" y="5514975"/>
            <a:ext cx="530225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100" kern="0" dirty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STA</a:t>
            </a:r>
          </a:p>
        </p:txBody>
      </p:sp>
      <p:sp>
        <p:nvSpPr>
          <p:cNvPr id="177" name="Left Brace 176"/>
          <p:cNvSpPr/>
          <p:nvPr/>
        </p:nvSpPr>
        <p:spPr>
          <a:xfrm rot="5400000">
            <a:off x="2867761" y="3799740"/>
            <a:ext cx="68948" cy="1600771"/>
          </a:xfrm>
          <a:prstGeom prst="leftBrace">
            <a:avLst/>
          </a:prstGeom>
          <a:noFill/>
          <a:ln w="127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2717502" y="4332288"/>
            <a:ext cx="414338" cy="261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100" kern="0" dirty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BTI</a:t>
            </a:r>
          </a:p>
        </p:txBody>
      </p:sp>
      <p:sp>
        <p:nvSpPr>
          <p:cNvPr id="213" name="TextBox 212"/>
          <p:cNvSpPr txBox="1"/>
          <p:nvPr/>
        </p:nvSpPr>
        <p:spPr>
          <a:xfrm>
            <a:off x="6709539" y="6181913"/>
            <a:ext cx="1257300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" i="1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ＭＳ Ｐゴシック" charset="-128"/>
              </a:rPr>
              <a:t>TRN-R subfields present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2156841" y="2901754"/>
            <a:ext cx="398935" cy="2317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2825900" y="3406775"/>
            <a:ext cx="398935" cy="2317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" kern="0" dirty="0" err="1">
                <a:solidFill>
                  <a:schemeClr val="tx1"/>
                </a:solidFill>
                <a:latin typeface="Calibri" panose="020F0502020204030204" pitchFamily="34" charset="0"/>
                <a:ea typeface="+mn-ea"/>
              </a:rPr>
              <a:t>DBcn</a:t>
            </a: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2563256" y="2858482"/>
            <a:ext cx="292100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100" b="1" kern="0" dirty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…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3262201" y="3406775"/>
            <a:ext cx="398935" cy="2317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" kern="0" dirty="0" err="1">
                <a:solidFill>
                  <a:schemeClr val="tx1"/>
                </a:solidFill>
                <a:latin typeface="Calibri" panose="020F0502020204030204" pitchFamily="34" charset="0"/>
                <a:ea typeface="+mn-ea"/>
              </a:rPr>
              <a:t>DBcn</a:t>
            </a: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cxnSp>
        <p:nvCxnSpPr>
          <p:cNvPr id="153" name="Straight Connector 124"/>
          <p:cNvCxnSpPr>
            <a:cxnSpLocks noChangeShapeType="1"/>
            <a:stCxn id="128" idx="2"/>
            <a:endCxn id="152" idx="0"/>
          </p:cNvCxnSpPr>
          <p:nvPr/>
        </p:nvCxnSpPr>
        <p:spPr bwMode="auto">
          <a:xfrm flipH="1">
            <a:off x="3314803" y="3638550"/>
            <a:ext cx="146866" cy="223816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Arrow Connector 161"/>
          <p:cNvCxnSpPr>
            <a:stCxn id="128" idx="0"/>
            <a:endCxn id="170" idx="2"/>
          </p:cNvCxnSpPr>
          <p:nvPr/>
        </p:nvCxnSpPr>
        <p:spPr>
          <a:xfrm flipV="1">
            <a:off x="3461669" y="3133529"/>
            <a:ext cx="0" cy="273246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70" name="Rectangle 169"/>
          <p:cNvSpPr/>
          <p:nvPr/>
        </p:nvSpPr>
        <p:spPr>
          <a:xfrm>
            <a:off x="3262201" y="2901754"/>
            <a:ext cx="398935" cy="2317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3661656" y="3406775"/>
            <a:ext cx="57188" cy="231775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3661656" y="2898776"/>
            <a:ext cx="57188" cy="2317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20" name="Rectangle 219"/>
          <p:cNvSpPr/>
          <p:nvPr/>
        </p:nvSpPr>
        <p:spPr>
          <a:xfrm>
            <a:off x="6652351" y="6176962"/>
            <a:ext cx="57188" cy="231775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3356156" y="3728352"/>
            <a:ext cx="53214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" i="1" kern="0" dirty="0" smtClean="0">
                <a:solidFill>
                  <a:srgbClr val="FF0000"/>
                </a:solidFill>
                <a:latin typeface="Calibri" panose="020F0502020204030204" pitchFamily="34" charset="0"/>
                <a:ea typeface="ＭＳ Ｐゴシック" charset="-128"/>
              </a:rPr>
              <a:t>TRN-R</a:t>
            </a:r>
            <a:endParaRPr kumimoji="0" lang="en-US" sz="800" i="1" kern="0" dirty="0">
              <a:solidFill>
                <a:srgbClr val="FF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cxnSp>
        <p:nvCxnSpPr>
          <p:cNvPr id="222" name="Straight Connector 124"/>
          <p:cNvCxnSpPr>
            <a:cxnSpLocks noChangeShapeType="1"/>
            <a:stCxn id="209" idx="2"/>
            <a:endCxn id="221" idx="0"/>
          </p:cNvCxnSpPr>
          <p:nvPr/>
        </p:nvCxnSpPr>
        <p:spPr bwMode="auto">
          <a:xfrm flipH="1">
            <a:off x="3622226" y="3638550"/>
            <a:ext cx="68024" cy="89802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6" name="Rectangle 225"/>
          <p:cNvSpPr/>
          <p:nvPr/>
        </p:nvSpPr>
        <p:spPr>
          <a:xfrm>
            <a:off x="5147541" y="2669730"/>
            <a:ext cx="398935" cy="2317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5051413" y="2489512"/>
            <a:ext cx="604837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" kern="0" dirty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Probe </a:t>
            </a:r>
            <a:r>
              <a:rPr kumimoji="0" lang="en-US" sz="800" kern="0" dirty="0" err="1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Rsp</a:t>
            </a: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228" name="Isosceles Triangle 227"/>
          <p:cNvSpPr/>
          <p:nvPr/>
        </p:nvSpPr>
        <p:spPr>
          <a:xfrm rot="10800000" flipV="1">
            <a:off x="5101418" y="2908301"/>
            <a:ext cx="469900" cy="142875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ysDot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29" name="Isosceles Triangle 228"/>
          <p:cNvSpPr/>
          <p:nvPr/>
        </p:nvSpPr>
        <p:spPr>
          <a:xfrm rot="9452875" flipV="1">
            <a:off x="5333125" y="2898690"/>
            <a:ext cx="174625" cy="442913"/>
          </a:xfrm>
          <a:prstGeom prst="triangle">
            <a:avLst/>
          </a:prstGeom>
          <a:noFill/>
          <a:ln w="12700" cap="flat" cmpd="sng" algn="ctr">
            <a:solidFill>
              <a:srgbClr val="FF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30" name="Rectangle 229"/>
          <p:cNvSpPr/>
          <p:nvPr/>
        </p:nvSpPr>
        <p:spPr>
          <a:xfrm>
            <a:off x="5549651" y="2663826"/>
            <a:ext cx="57188" cy="231775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31" name="Rectangle 230"/>
          <p:cNvSpPr/>
          <p:nvPr/>
        </p:nvSpPr>
        <p:spPr>
          <a:xfrm>
            <a:off x="5147540" y="3640250"/>
            <a:ext cx="398935" cy="23564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32" name="Rectangle 231"/>
          <p:cNvSpPr/>
          <p:nvPr/>
        </p:nvSpPr>
        <p:spPr>
          <a:xfrm>
            <a:off x="5541860" y="3641044"/>
            <a:ext cx="57188" cy="2317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33" name="Isosceles Triangle 232"/>
          <p:cNvSpPr/>
          <p:nvPr/>
        </p:nvSpPr>
        <p:spPr>
          <a:xfrm flipV="1">
            <a:off x="5682118" y="3262312"/>
            <a:ext cx="469900" cy="142875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34" name="Rectangle 233"/>
          <p:cNvSpPr/>
          <p:nvPr/>
        </p:nvSpPr>
        <p:spPr>
          <a:xfrm>
            <a:off x="5719015" y="3406775"/>
            <a:ext cx="398935" cy="2317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" kern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</a:rPr>
              <a:t>ACK</a:t>
            </a: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cxnSp>
        <p:nvCxnSpPr>
          <p:cNvPr id="235" name="Straight Arrow Connector 234"/>
          <p:cNvCxnSpPr>
            <a:stCxn id="234" idx="0"/>
            <a:endCxn id="236" idx="2"/>
          </p:cNvCxnSpPr>
          <p:nvPr/>
        </p:nvCxnSpPr>
        <p:spPr>
          <a:xfrm flipV="1">
            <a:off x="5918483" y="3133529"/>
            <a:ext cx="0" cy="273246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36" name="Rectangle 235"/>
          <p:cNvSpPr/>
          <p:nvPr/>
        </p:nvSpPr>
        <p:spPr>
          <a:xfrm>
            <a:off x="5719015" y="2901754"/>
            <a:ext cx="398935" cy="2317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cxnSp>
        <p:nvCxnSpPr>
          <p:cNvPr id="239" name="Straight Arrow Connector 238"/>
          <p:cNvCxnSpPr>
            <a:stCxn id="226" idx="2"/>
            <a:endCxn id="231" idx="0"/>
          </p:cNvCxnSpPr>
          <p:nvPr/>
        </p:nvCxnSpPr>
        <p:spPr>
          <a:xfrm flipH="1">
            <a:off x="5347008" y="2901505"/>
            <a:ext cx="1" cy="738745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40" name="Rectangle 239"/>
          <p:cNvSpPr/>
          <p:nvPr/>
        </p:nvSpPr>
        <p:spPr>
          <a:xfrm>
            <a:off x="2156841" y="4765676"/>
            <a:ext cx="398935" cy="2317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" kern="0" dirty="0" err="1">
                <a:solidFill>
                  <a:schemeClr val="tx1"/>
                </a:solidFill>
                <a:latin typeface="Calibri" panose="020F0502020204030204" pitchFamily="34" charset="0"/>
                <a:ea typeface="+mn-ea"/>
              </a:rPr>
              <a:t>DBcn</a:t>
            </a: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41" name="Rectangle 240"/>
          <p:cNvSpPr/>
          <p:nvPr/>
        </p:nvSpPr>
        <p:spPr>
          <a:xfrm>
            <a:off x="2825900" y="4765676"/>
            <a:ext cx="398935" cy="2317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" kern="0" dirty="0" err="1">
                <a:solidFill>
                  <a:schemeClr val="tx1"/>
                </a:solidFill>
                <a:latin typeface="Calibri" panose="020F0502020204030204" pitchFamily="34" charset="0"/>
                <a:ea typeface="+mn-ea"/>
              </a:rPr>
              <a:t>DBcn</a:t>
            </a: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42" name="Rectangle 241"/>
          <p:cNvSpPr/>
          <p:nvPr/>
        </p:nvSpPr>
        <p:spPr>
          <a:xfrm>
            <a:off x="3262201" y="4765676"/>
            <a:ext cx="398935" cy="2317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" kern="0" dirty="0" err="1">
                <a:solidFill>
                  <a:schemeClr val="tx1"/>
                </a:solidFill>
                <a:latin typeface="Calibri" panose="020F0502020204030204" pitchFamily="34" charset="0"/>
                <a:ea typeface="+mn-ea"/>
              </a:rPr>
              <a:t>DBcn</a:t>
            </a: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2550976" y="4765676"/>
            <a:ext cx="57188" cy="231775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cxnSp>
        <p:nvCxnSpPr>
          <p:cNvPr id="244" name="Straight Arrow Connector 243"/>
          <p:cNvCxnSpPr>
            <a:stCxn id="240" idx="2"/>
            <a:endCxn id="258" idx="0"/>
          </p:cNvCxnSpPr>
          <p:nvPr/>
        </p:nvCxnSpPr>
        <p:spPr>
          <a:xfrm>
            <a:off x="2356309" y="4997451"/>
            <a:ext cx="0" cy="734218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45" name="TextBox 244"/>
          <p:cNvSpPr txBox="1"/>
          <p:nvPr/>
        </p:nvSpPr>
        <p:spPr>
          <a:xfrm>
            <a:off x="2563256" y="4725144"/>
            <a:ext cx="292100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100" b="1" kern="0" dirty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…</a:t>
            </a:r>
          </a:p>
        </p:txBody>
      </p:sp>
      <p:sp>
        <p:nvSpPr>
          <p:cNvPr id="246" name="Rectangle 245"/>
          <p:cNvSpPr/>
          <p:nvPr/>
        </p:nvSpPr>
        <p:spPr>
          <a:xfrm>
            <a:off x="3742697" y="4729299"/>
            <a:ext cx="969384" cy="12062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050" b="1" kern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</a:rPr>
              <a:t>E.g. </a:t>
            </a:r>
            <a:r>
              <a:rPr kumimoji="0" lang="en-US" sz="1050" b="1" kern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</a:rPr>
              <a:t>Collision, conflict or no A-BFT</a:t>
            </a:r>
            <a:endParaRPr kumimoji="0" lang="en-US" sz="1050" b="1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47" name="Left Brace 246"/>
          <p:cNvSpPr/>
          <p:nvPr/>
        </p:nvSpPr>
        <p:spPr>
          <a:xfrm rot="5400000">
            <a:off x="4184615" y="4108218"/>
            <a:ext cx="84139" cy="978662"/>
          </a:xfrm>
          <a:prstGeom prst="leftBrace">
            <a:avLst/>
          </a:prstGeom>
          <a:noFill/>
          <a:ln w="127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3969511" y="4329559"/>
            <a:ext cx="714374" cy="2619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100" kern="0" dirty="0" smtClean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(A-BFT)</a:t>
            </a:r>
            <a:endParaRPr kumimoji="0" lang="en-US" sz="1100" kern="0" dirty="0">
              <a:solidFill>
                <a:schemeClr val="tx1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249" name="Left Brace 248"/>
          <p:cNvSpPr/>
          <p:nvPr/>
        </p:nvSpPr>
        <p:spPr>
          <a:xfrm rot="5400000">
            <a:off x="6213213" y="3109588"/>
            <a:ext cx="83455" cy="2984119"/>
          </a:xfrm>
          <a:prstGeom prst="leftBrace">
            <a:avLst/>
          </a:prstGeom>
          <a:noFill/>
          <a:ln w="127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6072383" y="4334272"/>
            <a:ext cx="47374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100" kern="0" dirty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DTI</a:t>
            </a:r>
          </a:p>
        </p:txBody>
      </p:sp>
      <p:sp>
        <p:nvSpPr>
          <p:cNvPr id="251" name="Isosceles Triangle 250"/>
          <p:cNvSpPr/>
          <p:nvPr/>
        </p:nvSpPr>
        <p:spPr>
          <a:xfrm flipV="1">
            <a:off x="5142913" y="5357018"/>
            <a:ext cx="469900" cy="142875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ysDot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kumimoji="0" lang="en-US" sz="11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52" name="Rectangle 251"/>
          <p:cNvSpPr/>
          <p:nvPr/>
        </p:nvSpPr>
        <p:spPr>
          <a:xfrm>
            <a:off x="5179810" y="5501481"/>
            <a:ext cx="398935" cy="2317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cxnSp>
        <p:nvCxnSpPr>
          <p:cNvPr id="253" name="Straight Arrow Connector 252"/>
          <p:cNvCxnSpPr>
            <a:stCxn id="252" idx="0"/>
            <a:endCxn id="254" idx="2"/>
          </p:cNvCxnSpPr>
          <p:nvPr/>
        </p:nvCxnSpPr>
        <p:spPr>
          <a:xfrm flipV="1">
            <a:off x="5379278" y="5228235"/>
            <a:ext cx="0" cy="273246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54" name="Rectangle 253"/>
          <p:cNvSpPr/>
          <p:nvPr/>
        </p:nvSpPr>
        <p:spPr>
          <a:xfrm>
            <a:off x="5179810" y="4996460"/>
            <a:ext cx="398935" cy="2317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55" name="Rectangle 254"/>
          <p:cNvSpPr/>
          <p:nvPr/>
        </p:nvSpPr>
        <p:spPr>
          <a:xfrm>
            <a:off x="5579265" y="5501481"/>
            <a:ext cx="57188" cy="231775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56" name="Rectangle 255"/>
          <p:cNvSpPr/>
          <p:nvPr/>
        </p:nvSpPr>
        <p:spPr>
          <a:xfrm>
            <a:off x="5579265" y="4999039"/>
            <a:ext cx="57188" cy="22621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57" name="TextBox 256"/>
          <p:cNvSpPr txBox="1"/>
          <p:nvPr/>
        </p:nvSpPr>
        <p:spPr>
          <a:xfrm>
            <a:off x="4981013" y="5703321"/>
            <a:ext cx="920179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" kern="0" dirty="0" smtClean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Probe/</a:t>
            </a:r>
            <a:r>
              <a:rPr kumimoji="0" lang="en-US" sz="800" kern="0" dirty="0" err="1" smtClean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Assoc</a:t>
            </a:r>
            <a:r>
              <a:rPr kumimoji="0" lang="en-US" sz="800" kern="0" dirty="0" smtClean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 </a:t>
            </a:r>
            <a:r>
              <a:rPr kumimoji="0" lang="en-US" sz="800" kern="0" dirty="0" err="1" smtClean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Req</a:t>
            </a: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258" name="Rectangle 257"/>
          <p:cNvSpPr/>
          <p:nvPr/>
        </p:nvSpPr>
        <p:spPr>
          <a:xfrm>
            <a:off x="2156841" y="5731669"/>
            <a:ext cx="398935" cy="2317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59" name="Rectangle 258"/>
          <p:cNvSpPr/>
          <p:nvPr/>
        </p:nvSpPr>
        <p:spPr>
          <a:xfrm>
            <a:off x="2553209" y="5733256"/>
            <a:ext cx="58689" cy="23109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60" name="Isosceles Triangle 259"/>
          <p:cNvSpPr/>
          <p:nvPr/>
        </p:nvSpPr>
        <p:spPr>
          <a:xfrm rot="10800000" flipV="1">
            <a:off x="2123182" y="4991607"/>
            <a:ext cx="469900" cy="142875"/>
          </a:xfrm>
          <a:prstGeom prst="triangle">
            <a:avLst/>
          </a:prstGeom>
          <a:noFill/>
          <a:ln w="12700" cap="flat" cmpd="sng" algn="ctr">
            <a:solidFill>
              <a:srgbClr val="FF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kumimoji="0" lang="en-US" sz="11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2193998" y="4304635"/>
            <a:ext cx="53214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" i="1" kern="0" dirty="0" smtClean="0">
                <a:solidFill>
                  <a:srgbClr val="FF0000"/>
                </a:solidFill>
                <a:latin typeface="Calibri" panose="020F0502020204030204" pitchFamily="34" charset="0"/>
                <a:ea typeface="ＭＳ Ｐゴシック" charset="-128"/>
              </a:rPr>
              <a:t>TRN-R</a:t>
            </a:r>
            <a:endParaRPr kumimoji="0" lang="en-US" sz="800" i="1" kern="0" dirty="0">
              <a:solidFill>
                <a:srgbClr val="FF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cxnSp>
        <p:nvCxnSpPr>
          <p:cNvPr id="262" name="Straight Connector 124"/>
          <p:cNvCxnSpPr>
            <a:cxnSpLocks noChangeShapeType="1"/>
            <a:stCxn id="261" idx="2"/>
          </p:cNvCxnSpPr>
          <p:nvPr/>
        </p:nvCxnSpPr>
        <p:spPr bwMode="auto">
          <a:xfrm>
            <a:off x="2460068" y="4520079"/>
            <a:ext cx="120960" cy="244743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3" name="TextBox 262"/>
          <p:cNvSpPr txBox="1"/>
          <p:nvPr/>
        </p:nvSpPr>
        <p:spPr>
          <a:xfrm>
            <a:off x="1407057" y="4302941"/>
            <a:ext cx="91889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" i="1" kern="0" dirty="0" smtClean="0">
                <a:solidFill>
                  <a:srgbClr val="FF0000"/>
                </a:solidFill>
                <a:latin typeface="Calibri" panose="020F0502020204030204" pitchFamily="34" charset="0"/>
                <a:ea typeface="ＭＳ Ｐゴシック" charset="-128"/>
              </a:rPr>
              <a:t>Quasi-Omni TX=1</a:t>
            </a:r>
            <a:endParaRPr kumimoji="0" lang="en-US" sz="800" i="1" kern="0" dirty="0">
              <a:solidFill>
                <a:srgbClr val="FF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cxnSp>
        <p:nvCxnSpPr>
          <p:cNvPr id="264" name="Straight Connector 124"/>
          <p:cNvCxnSpPr>
            <a:cxnSpLocks noChangeShapeType="1"/>
            <a:stCxn id="263" idx="2"/>
            <a:endCxn id="240" idx="0"/>
          </p:cNvCxnSpPr>
          <p:nvPr/>
        </p:nvCxnSpPr>
        <p:spPr bwMode="auto">
          <a:xfrm>
            <a:off x="1866504" y="4518385"/>
            <a:ext cx="489805" cy="247291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7" name="Rectangle 266"/>
          <p:cNvSpPr/>
          <p:nvPr/>
        </p:nvSpPr>
        <p:spPr>
          <a:xfrm>
            <a:off x="5719475" y="4764822"/>
            <a:ext cx="398935" cy="2317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" kern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</a:rPr>
              <a:t>ACK</a:t>
            </a: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72" name="Rectangle 271"/>
          <p:cNvSpPr/>
          <p:nvPr/>
        </p:nvSpPr>
        <p:spPr>
          <a:xfrm>
            <a:off x="5719474" y="5735342"/>
            <a:ext cx="398935" cy="23564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cxnSp>
        <p:nvCxnSpPr>
          <p:cNvPr id="274" name="Straight Arrow Connector 273"/>
          <p:cNvCxnSpPr>
            <a:stCxn id="267" idx="2"/>
            <a:endCxn id="272" idx="0"/>
          </p:cNvCxnSpPr>
          <p:nvPr/>
        </p:nvCxnSpPr>
        <p:spPr>
          <a:xfrm flipH="1">
            <a:off x="5918942" y="4996597"/>
            <a:ext cx="1" cy="738745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75" name="Isosceles Triangle 274"/>
          <p:cNvSpPr/>
          <p:nvPr/>
        </p:nvSpPr>
        <p:spPr>
          <a:xfrm rot="18994075" flipV="1">
            <a:off x="5145585" y="5142943"/>
            <a:ext cx="176212" cy="417513"/>
          </a:xfrm>
          <a:prstGeom prst="triangle">
            <a:avLst/>
          </a:prstGeom>
          <a:noFill/>
          <a:ln w="12700" cap="flat" cmpd="sng" algn="ctr">
            <a:solidFill>
              <a:srgbClr val="FF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76" name="Isosceles Triangle 275"/>
          <p:cNvSpPr/>
          <p:nvPr/>
        </p:nvSpPr>
        <p:spPr>
          <a:xfrm rot="10800000" flipV="1">
            <a:off x="5678838" y="4998093"/>
            <a:ext cx="469900" cy="142875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kumimoji="0" lang="en-US" sz="11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77" name="Rectangle 276"/>
          <p:cNvSpPr/>
          <p:nvPr/>
        </p:nvSpPr>
        <p:spPr>
          <a:xfrm>
            <a:off x="6709540" y="4767726"/>
            <a:ext cx="398935" cy="2317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78" name="TextBox 277"/>
          <p:cNvSpPr txBox="1"/>
          <p:nvPr/>
        </p:nvSpPr>
        <p:spPr>
          <a:xfrm>
            <a:off x="6486816" y="4587508"/>
            <a:ext cx="89349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" kern="0" dirty="0" smtClean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Probe/</a:t>
            </a:r>
            <a:r>
              <a:rPr kumimoji="0" lang="en-US" sz="800" kern="0" dirty="0" err="1" smtClean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Assoc</a:t>
            </a:r>
            <a:r>
              <a:rPr kumimoji="0" lang="en-US" sz="800" kern="0" dirty="0" smtClean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 </a:t>
            </a:r>
            <a:r>
              <a:rPr kumimoji="0" lang="en-US" sz="800" kern="0" dirty="0" err="1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Rsp</a:t>
            </a: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279" name="Isosceles Triangle 278"/>
          <p:cNvSpPr/>
          <p:nvPr/>
        </p:nvSpPr>
        <p:spPr>
          <a:xfrm rot="10800000" flipV="1">
            <a:off x="6663417" y="5006297"/>
            <a:ext cx="469900" cy="142875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ysDot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80" name="Isosceles Triangle 279"/>
          <p:cNvSpPr/>
          <p:nvPr/>
        </p:nvSpPr>
        <p:spPr>
          <a:xfrm rot="9452875" flipV="1">
            <a:off x="6895124" y="4996686"/>
            <a:ext cx="174625" cy="442913"/>
          </a:xfrm>
          <a:prstGeom prst="triangle">
            <a:avLst/>
          </a:prstGeom>
          <a:noFill/>
          <a:ln w="12700" cap="flat" cmpd="sng" algn="ctr">
            <a:solidFill>
              <a:srgbClr val="FF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82" name="Rectangle 281"/>
          <p:cNvSpPr/>
          <p:nvPr/>
        </p:nvSpPr>
        <p:spPr>
          <a:xfrm>
            <a:off x="6709539" y="5731896"/>
            <a:ext cx="398935" cy="23564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83" name="Rectangle 282"/>
          <p:cNvSpPr/>
          <p:nvPr/>
        </p:nvSpPr>
        <p:spPr>
          <a:xfrm>
            <a:off x="7103859" y="5739040"/>
            <a:ext cx="57188" cy="2317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85" name="Rectangle 284"/>
          <p:cNvSpPr/>
          <p:nvPr/>
        </p:nvSpPr>
        <p:spPr>
          <a:xfrm>
            <a:off x="7281014" y="5504771"/>
            <a:ext cx="398935" cy="2317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" kern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</a:rPr>
              <a:t>ACK</a:t>
            </a: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cxnSp>
        <p:nvCxnSpPr>
          <p:cNvPr id="286" name="Straight Arrow Connector 285"/>
          <p:cNvCxnSpPr>
            <a:stCxn id="285" idx="0"/>
            <a:endCxn id="287" idx="2"/>
          </p:cNvCxnSpPr>
          <p:nvPr/>
        </p:nvCxnSpPr>
        <p:spPr>
          <a:xfrm flipV="1">
            <a:off x="7480482" y="5231525"/>
            <a:ext cx="0" cy="273246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87" name="Rectangle 286"/>
          <p:cNvSpPr/>
          <p:nvPr/>
        </p:nvSpPr>
        <p:spPr>
          <a:xfrm>
            <a:off x="7281014" y="4999750"/>
            <a:ext cx="398935" cy="2317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cxnSp>
        <p:nvCxnSpPr>
          <p:cNvPr id="288" name="Straight Arrow Connector 287"/>
          <p:cNvCxnSpPr>
            <a:stCxn id="277" idx="2"/>
            <a:endCxn id="282" idx="0"/>
          </p:cNvCxnSpPr>
          <p:nvPr/>
        </p:nvCxnSpPr>
        <p:spPr>
          <a:xfrm flipH="1">
            <a:off x="6909007" y="4999501"/>
            <a:ext cx="1" cy="732395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89" name="TextBox 288"/>
          <p:cNvSpPr txBox="1"/>
          <p:nvPr/>
        </p:nvSpPr>
        <p:spPr>
          <a:xfrm>
            <a:off x="6084168" y="5188169"/>
            <a:ext cx="292100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100" b="1" kern="0" dirty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…</a:t>
            </a:r>
          </a:p>
        </p:txBody>
      </p:sp>
      <p:sp>
        <p:nvSpPr>
          <p:cNvPr id="290" name="Isosceles Triangle 289"/>
          <p:cNvSpPr/>
          <p:nvPr/>
        </p:nvSpPr>
        <p:spPr>
          <a:xfrm flipV="1">
            <a:off x="7245312" y="5357415"/>
            <a:ext cx="469900" cy="142875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ysDot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kumimoji="0" lang="en-US" sz="11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91" name="Isosceles Triangle 290"/>
          <p:cNvSpPr/>
          <p:nvPr/>
        </p:nvSpPr>
        <p:spPr>
          <a:xfrm rot="18994075" flipV="1">
            <a:off x="7247984" y="5143340"/>
            <a:ext cx="176212" cy="417513"/>
          </a:xfrm>
          <a:prstGeom prst="triangle">
            <a:avLst/>
          </a:prstGeom>
          <a:noFill/>
          <a:ln w="12700" cap="flat" cmpd="sng" algn="ctr">
            <a:solidFill>
              <a:srgbClr val="FF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94" name="TextBox 293"/>
          <p:cNvSpPr txBox="1"/>
          <p:nvPr/>
        </p:nvSpPr>
        <p:spPr>
          <a:xfrm>
            <a:off x="4637437" y="3024401"/>
            <a:ext cx="8910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" i="1" kern="0" dirty="0" smtClean="0">
                <a:solidFill>
                  <a:srgbClr val="FF0000"/>
                </a:solidFill>
                <a:latin typeface="Calibri" panose="020F0502020204030204" pitchFamily="34" charset="0"/>
                <a:ea typeface="ＭＳ Ｐゴシック" charset="-128"/>
              </a:rPr>
              <a:t>If antenna reciprocity is available</a:t>
            </a:r>
            <a:endParaRPr kumimoji="0" lang="en-US" sz="800" i="1" kern="0" dirty="0">
              <a:solidFill>
                <a:srgbClr val="FF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295" name="TextBox 294"/>
          <p:cNvSpPr txBox="1"/>
          <p:nvPr/>
        </p:nvSpPr>
        <p:spPr>
          <a:xfrm>
            <a:off x="4510828" y="5254955"/>
            <a:ext cx="8910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" i="1" kern="0" dirty="0" smtClean="0">
                <a:solidFill>
                  <a:srgbClr val="FF0000"/>
                </a:solidFill>
                <a:latin typeface="Calibri" panose="020F0502020204030204" pitchFamily="34" charset="0"/>
                <a:ea typeface="ＭＳ Ｐゴシック" charset="-128"/>
              </a:rPr>
              <a:t>If antenna reciprocity is available</a:t>
            </a:r>
            <a:endParaRPr kumimoji="0" lang="en-US" sz="800" i="1" kern="0" dirty="0">
              <a:solidFill>
                <a:srgbClr val="FF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296" name="TextBox 295"/>
          <p:cNvSpPr txBox="1"/>
          <p:nvPr/>
        </p:nvSpPr>
        <p:spPr>
          <a:xfrm>
            <a:off x="6153971" y="5126486"/>
            <a:ext cx="8910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" i="1" kern="0" dirty="0" smtClean="0">
                <a:solidFill>
                  <a:srgbClr val="FF0000"/>
                </a:solidFill>
                <a:latin typeface="Calibri" panose="020F0502020204030204" pitchFamily="34" charset="0"/>
                <a:ea typeface="ＭＳ Ｐゴシック" charset="-128"/>
              </a:rPr>
              <a:t>If antenna reciprocity is available</a:t>
            </a:r>
            <a:endParaRPr kumimoji="0" lang="en-US" sz="800" i="1" kern="0" dirty="0">
              <a:solidFill>
                <a:srgbClr val="FF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297" name="TextBox 296"/>
          <p:cNvSpPr txBox="1"/>
          <p:nvPr/>
        </p:nvSpPr>
        <p:spPr>
          <a:xfrm>
            <a:off x="6709539" y="3973591"/>
            <a:ext cx="1257300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" i="1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ＭＳ Ｐゴシック" charset="-128"/>
              </a:rPr>
              <a:t>TRN-R subfields present</a:t>
            </a:r>
          </a:p>
        </p:txBody>
      </p:sp>
      <p:sp>
        <p:nvSpPr>
          <p:cNvPr id="298" name="Rectangle 297"/>
          <p:cNvSpPr/>
          <p:nvPr/>
        </p:nvSpPr>
        <p:spPr>
          <a:xfrm>
            <a:off x="6652351" y="3968640"/>
            <a:ext cx="57188" cy="231775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300" name="TextBox 299"/>
          <p:cNvSpPr txBox="1"/>
          <p:nvPr/>
        </p:nvSpPr>
        <p:spPr>
          <a:xfrm>
            <a:off x="4284290" y="6004947"/>
            <a:ext cx="91889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" i="1" kern="0" dirty="0" smtClean="0">
                <a:solidFill>
                  <a:srgbClr val="FF0000"/>
                </a:solidFill>
                <a:latin typeface="Calibri" panose="020F0502020204030204" pitchFamily="34" charset="0"/>
                <a:ea typeface="ＭＳ Ｐゴシック" charset="-128"/>
              </a:rPr>
              <a:t>Quasi-Omni TX=1</a:t>
            </a:r>
            <a:endParaRPr kumimoji="0" lang="en-US" sz="800" i="1" kern="0" dirty="0">
              <a:solidFill>
                <a:srgbClr val="FF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301" name="TextBox 300"/>
          <p:cNvSpPr txBox="1"/>
          <p:nvPr/>
        </p:nvSpPr>
        <p:spPr>
          <a:xfrm>
            <a:off x="382106" y="4469214"/>
            <a:ext cx="110617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" i="1" kern="0" dirty="0" smtClean="0">
                <a:solidFill>
                  <a:srgbClr val="FF0000"/>
                </a:solidFill>
                <a:latin typeface="Calibri" panose="020F0502020204030204" pitchFamily="34" charset="0"/>
                <a:ea typeface="ＭＳ Ｐゴシック" charset="-128"/>
              </a:rPr>
              <a:t>May additionally include SSID, DMG Capabilities, </a:t>
            </a:r>
            <a:r>
              <a:rPr kumimoji="0" lang="en-US" sz="800" i="1" kern="0" dirty="0" err="1" smtClean="0">
                <a:solidFill>
                  <a:srgbClr val="FF0000"/>
                </a:solidFill>
                <a:latin typeface="Calibri" panose="020F0502020204030204" pitchFamily="34" charset="0"/>
                <a:ea typeface="ＭＳ Ｐゴシック" charset="-128"/>
              </a:rPr>
              <a:t>etc</a:t>
            </a:r>
            <a:endParaRPr kumimoji="0" lang="en-US" sz="800" i="1" kern="0" dirty="0">
              <a:solidFill>
                <a:srgbClr val="FF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cxnSp>
        <p:nvCxnSpPr>
          <p:cNvPr id="302" name="Straight Connector 124"/>
          <p:cNvCxnSpPr>
            <a:cxnSpLocks noChangeShapeType="1"/>
            <a:stCxn id="301" idx="3"/>
            <a:endCxn id="240" idx="0"/>
          </p:cNvCxnSpPr>
          <p:nvPr/>
        </p:nvCxnSpPr>
        <p:spPr bwMode="auto">
          <a:xfrm>
            <a:off x="1488279" y="4700047"/>
            <a:ext cx="868030" cy="65629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1. Quasi-</a:t>
            </a:r>
            <a:r>
              <a:rPr lang="en-US" altLang="ja-JP" dirty="0" err="1" smtClean="0"/>
              <a:t>omni</a:t>
            </a:r>
            <a:r>
              <a:rPr lang="en-US" altLang="ja-JP" dirty="0" smtClean="0"/>
              <a:t> TX during </a:t>
            </a:r>
            <a:r>
              <a:rPr lang="en-US" altLang="ja-JP" dirty="0" smtClean="0"/>
              <a:t>the BTI</a:t>
            </a:r>
            <a:endParaRPr lang="en-SG" altLang="en-US" dirty="0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G" altLang="en-US" dirty="0" smtClean="0"/>
              <a:t>Proposed new ‘Quasi-</a:t>
            </a:r>
            <a:r>
              <a:rPr lang="en-SG" altLang="en-US" dirty="0" err="1" smtClean="0"/>
              <a:t>omni</a:t>
            </a:r>
            <a:r>
              <a:rPr lang="en-SG" altLang="en-US" dirty="0" smtClean="0"/>
              <a:t> TX’ field:</a:t>
            </a:r>
            <a:endParaRPr lang="en-SG" alt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SG" altLang="en-US" dirty="0" smtClean="0"/>
              <a:t>DMG Beacon::SSW field:</a:t>
            </a:r>
            <a:endParaRPr lang="en-SG" altLang="en-US" dirty="0" smtClean="0"/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52938ED3-7094-4D63-BC34-5FA6AA876817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12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grpSp>
        <p:nvGrpSpPr>
          <p:cNvPr id="23557" name="Group 26"/>
          <p:cNvGrpSpPr>
            <a:grpSpLocks/>
          </p:cNvGrpSpPr>
          <p:nvPr/>
        </p:nvGrpSpPr>
        <p:grpSpPr bwMode="auto">
          <a:xfrm>
            <a:off x="1619672" y="3068960"/>
            <a:ext cx="6169025" cy="1534439"/>
            <a:chOff x="1485130" y="2842397"/>
            <a:chExt cx="6169291" cy="1534389"/>
          </a:xfrm>
        </p:grpSpPr>
        <p:sp>
          <p:nvSpPr>
            <p:cNvPr id="28" name="Rectangle 27"/>
            <p:cNvSpPr/>
            <p:nvPr/>
          </p:nvSpPr>
          <p:spPr>
            <a:xfrm>
              <a:off x="1485130" y="2842397"/>
              <a:ext cx="850937" cy="24288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sz="1000" kern="0" dirty="0">
                  <a:solidFill>
                    <a:sysClr val="windowText" lastClr="000000"/>
                  </a:solidFill>
                  <a:latin typeface="Calibri"/>
                  <a:ea typeface="+mn-ea"/>
                </a:rPr>
                <a:t>Direction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337655" y="2842397"/>
              <a:ext cx="928727" cy="24288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sz="1000" kern="0" dirty="0">
                  <a:solidFill>
                    <a:sysClr val="windowText" lastClr="000000"/>
                  </a:solidFill>
                  <a:latin typeface="Calibri"/>
                  <a:ea typeface="+mn-ea"/>
                </a:rPr>
                <a:t>CDOWN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266382" y="2842397"/>
              <a:ext cx="839824" cy="24288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sz="1000" kern="0" dirty="0">
                  <a:solidFill>
                    <a:sysClr val="windowText" lastClr="000000"/>
                  </a:solidFill>
                  <a:latin typeface="Calibri"/>
                  <a:ea typeface="+mn-ea"/>
                </a:rPr>
                <a:t>Sector ID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106206" y="2842397"/>
              <a:ext cx="1100184" cy="24288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sz="1000" kern="0" dirty="0">
                  <a:solidFill>
                    <a:sysClr val="windowText" lastClr="000000"/>
                  </a:solidFill>
                  <a:latin typeface="Calibri"/>
                  <a:ea typeface="+mn-ea"/>
                </a:rPr>
                <a:t>DMG Antenna ID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206390" y="2842397"/>
              <a:ext cx="885863" cy="24288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sz="1000" kern="0" dirty="0">
                  <a:solidFill>
                    <a:sysClr val="windowText" lastClr="000000"/>
                  </a:solidFill>
                  <a:latin typeface="Calibri"/>
                  <a:ea typeface="+mn-ea"/>
                </a:rPr>
                <a:t>RXSS Length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651825" y="3096389"/>
              <a:ext cx="539773" cy="24605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sz="1000" kern="0" dirty="0">
                  <a:solidFill>
                    <a:sysClr val="windowText" lastClr="000000"/>
                  </a:solidFill>
                  <a:ea typeface="ＭＳ Ｐゴシック" charset="-128"/>
                </a:rPr>
                <a:t>1 bit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532925" y="3085277"/>
              <a:ext cx="538186" cy="24764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sz="1000" kern="0" dirty="0">
                  <a:solidFill>
                    <a:sysClr val="windowText" lastClr="000000"/>
                  </a:solidFill>
                  <a:ea typeface="ＭＳ Ｐゴシック" charset="-128"/>
                </a:rPr>
                <a:t>9 bits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417201" y="3086864"/>
              <a:ext cx="538185" cy="24605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sz="1000" kern="0" dirty="0">
                  <a:solidFill>
                    <a:sysClr val="windowText" lastClr="000000"/>
                  </a:solidFill>
                  <a:ea typeface="ＭＳ Ｐゴシック" charset="-128"/>
                </a:rPr>
                <a:t>6 bits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366567" y="3096389"/>
              <a:ext cx="539773" cy="24605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sz="1000" kern="0" dirty="0">
                  <a:solidFill>
                    <a:sysClr val="windowText" lastClr="000000"/>
                  </a:solidFill>
                  <a:ea typeface="ＭＳ Ｐゴシック" charset="-128"/>
                </a:rPr>
                <a:t>2 bits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379436" y="3085277"/>
              <a:ext cx="539773" cy="24764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sz="1000" kern="0" dirty="0">
                  <a:solidFill>
                    <a:sysClr val="windowText" lastClr="000000"/>
                  </a:solidFill>
                  <a:ea typeface="ＭＳ Ｐゴシック" charset="-128"/>
                </a:rPr>
                <a:t>6 bits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493068" y="3404353"/>
              <a:ext cx="6161353" cy="27780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sz="1200" kern="0" dirty="0">
                  <a:solidFill>
                    <a:sysClr val="windowText" lastClr="000000"/>
                  </a:solidFill>
                  <a:ea typeface="ＭＳ Ｐゴシック" charset="-128"/>
                </a:rPr>
                <a:t>The RXSS Length subfield is valid only when transmitted in a CBAP and is </a:t>
              </a:r>
              <a:r>
                <a:rPr kumimoji="0" lang="en-US" sz="1200" u="sng" kern="0" dirty="0">
                  <a:solidFill>
                    <a:sysClr val="windowText" lastClr="000000"/>
                  </a:solidFill>
                  <a:ea typeface="ＭＳ Ｐゴシック" charset="-128"/>
                </a:rPr>
                <a:t>reserved otherwise</a:t>
              </a:r>
              <a:r>
                <a:rPr kumimoji="0" lang="en-US" sz="1200" kern="0" dirty="0">
                  <a:solidFill>
                    <a:sysClr val="windowText" lastClr="000000"/>
                  </a:solidFill>
                  <a:ea typeface="ＭＳ Ｐゴシック" charset="-128"/>
                </a:rPr>
                <a:t>.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266382" y="3825027"/>
              <a:ext cx="1084310" cy="24287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sz="1000" kern="0" dirty="0">
                  <a:solidFill>
                    <a:srgbClr val="FF0000"/>
                  </a:solidFill>
                  <a:latin typeface="Calibri"/>
                  <a:ea typeface="+mn-ea"/>
                </a:rPr>
                <a:t>Quasi-</a:t>
              </a:r>
              <a:r>
                <a:rPr kumimoji="0" lang="en-US" sz="1000" kern="0" dirty="0" err="1">
                  <a:solidFill>
                    <a:srgbClr val="FF0000"/>
                  </a:solidFill>
                  <a:latin typeface="Calibri"/>
                  <a:ea typeface="+mn-ea"/>
                </a:rPr>
                <a:t>omni</a:t>
              </a:r>
              <a:r>
                <a:rPr kumimoji="0" lang="en-US" sz="1000" kern="0" dirty="0">
                  <a:solidFill>
                    <a:srgbClr val="FF0000"/>
                  </a:solidFill>
                  <a:latin typeface="Calibri"/>
                  <a:ea typeface="+mn-ea"/>
                </a:rPr>
                <a:t> </a:t>
              </a:r>
              <a:r>
                <a:rPr kumimoji="0" lang="en-US" sz="1000" kern="0" dirty="0" smtClean="0">
                  <a:solidFill>
                    <a:srgbClr val="FF0000"/>
                  </a:solidFill>
                  <a:latin typeface="Calibri"/>
                  <a:ea typeface="+mn-ea"/>
                </a:rPr>
                <a:t>TX</a:t>
              </a:r>
              <a:endParaRPr kumimoji="0" lang="en-US" sz="1000" kern="0" dirty="0">
                <a:solidFill>
                  <a:srgbClr val="FF0000"/>
                </a:solidFill>
                <a:latin typeface="Calibri"/>
                <a:ea typeface="+mn-ea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357488" y="3825027"/>
              <a:ext cx="789022" cy="24287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sz="1000" kern="0" dirty="0">
                  <a:solidFill>
                    <a:srgbClr val="FF0000"/>
                  </a:solidFill>
                  <a:latin typeface="Calibri"/>
                  <a:ea typeface="+mn-ea"/>
                </a:rPr>
                <a:t>Reserved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266382" y="4067906"/>
              <a:ext cx="1047795" cy="2460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sz="1000" kern="0" dirty="0">
                  <a:solidFill>
                    <a:srgbClr val="FF0000"/>
                  </a:solidFill>
                  <a:ea typeface="ＭＳ Ｐゴシック" charset="-128"/>
                </a:rPr>
                <a:t>1 bit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513070" y="4067906"/>
              <a:ext cx="538186" cy="24605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sz="1000" kern="0" dirty="0">
                  <a:solidFill>
                    <a:srgbClr val="FF0000"/>
                  </a:solidFill>
                  <a:ea typeface="ＭＳ Ｐゴシック" charset="-128"/>
                </a:rPr>
                <a:t>5 bits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493068" y="3825027"/>
              <a:ext cx="885863" cy="24287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sz="1000" kern="0" dirty="0">
                  <a:solidFill>
                    <a:sysClr val="windowText" lastClr="000000"/>
                  </a:solidFill>
                  <a:latin typeface="Calibri"/>
                  <a:ea typeface="+mn-ea"/>
                </a:rPr>
                <a:t>RXSS Length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666113" y="4067906"/>
              <a:ext cx="539773" cy="24605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sz="1000" kern="0" dirty="0">
                  <a:solidFill>
                    <a:sysClr val="windowText" lastClr="000000"/>
                  </a:solidFill>
                  <a:ea typeface="ＭＳ Ｐゴシック" charset="-128"/>
                </a:rPr>
                <a:t>6 bits</a:t>
              </a:r>
            </a:p>
          </p:txBody>
        </p:sp>
        <p:sp>
          <p:nvSpPr>
            <p:cNvPr id="45" name="Right Arrow 44"/>
            <p:cNvSpPr/>
            <p:nvPr/>
          </p:nvSpPr>
          <p:spPr>
            <a:xfrm>
              <a:off x="2690093" y="3775165"/>
              <a:ext cx="293700" cy="377812"/>
            </a:xfrm>
            <a:prstGeom prst="rightArrow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sz="1800" kern="0">
                <a:solidFill>
                  <a:sysClr val="window" lastClr="FFFFFF"/>
                </a:solidFill>
                <a:latin typeface="Calibri"/>
                <a:ea typeface="+mn-ea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336067" y="4115185"/>
              <a:ext cx="1254253" cy="2616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sz="1100" i="1" kern="0" dirty="0" smtClean="0">
                  <a:solidFill>
                    <a:srgbClr val="FF0000"/>
                  </a:solidFill>
                  <a:latin typeface="Calibri" panose="020F0502020204030204" pitchFamily="34" charset="0"/>
                  <a:ea typeface="ＭＳ Ｐゴシック" charset="-128"/>
                </a:rPr>
                <a:t>In DMG Beacon</a:t>
              </a:r>
              <a:endParaRPr kumimoji="0" lang="en-US" sz="1100" i="1" kern="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1. Quasi-</a:t>
            </a:r>
            <a:r>
              <a:rPr lang="en-US" altLang="ja-JP" dirty="0" err="1" smtClean="0"/>
              <a:t>omni</a:t>
            </a:r>
            <a:r>
              <a:rPr lang="en-US" altLang="ja-JP" dirty="0" smtClean="0"/>
              <a:t> TX </a:t>
            </a:r>
            <a:r>
              <a:rPr lang="en-US" altLang="ja-JP" dirty="0" smtClean="0"/>
              <a:t>during the </a:t>
            </a:r>
            <a:r>
              <a:rPr lang="en-US" altLang="ja-JP" dirty="0" smtClean="0"/>
              <a:t>BTI</a:t>
            </a:r>
            <a:endParaRPr lang="en-SG" altLang="en-US" dirty="0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G" altLang="en-US" dirty="0" smtClean="0"/>
              <a:t>Benefits: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G" altLang="en-US" dirty="0" smtClean="0"/>
              <a:t>Allows discovery sequence to proceed when A-BFT </a:t>
            </a:r>
            <a:r>
              <a:rPr lang="en-SG" altLang="en-US" dirty="0" smtClean="0"/>
              <a:t>SLS </a:t>
            </a:r>
            <a:r>
              <a:rPr lang="en-SG" altLang="en-US" dirty="0" smtClean="0"/>
              <a:t>is not completed</a:t>
            </a:r>
            <a:endParaRPr lang="en-SG" alt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SG" altLang="en-US" dirty="0" smtClean="0"/>
              <a:t>E.g. </a:t>
            </a:r>
            <a:r>
              <a:rPr lang="en-SG" altLang="en-US" dirty="0"/>
              <a:t>D</a:t>
            </a:r>
            <a:r>
              <a:rPr lang="en-SG" altLang="en-US" dirty="0" smtClean="0"/>
              <a:t>ue to conflict in </a:t>
            </a:r>
            <a:r>
              <a:rPr lang="en-SG" altLang="en-US" dirty="0" smtClean="0"/>
              <a:t>schedule, collision with other STAs or absence of A-BFT</a:t>
            </a:r>
            <a:endParaRPr lang="en-SG" alt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SG" altLang="en-US" dirty="0" smtClean="0"/>
              <a:t>Drawbacks:</a:t>
            </a:r>
            <a:endParaRPr lang="en-SG" alt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SG" altLang="en-US" dirty="0" smtClean="0"/>
              <a:t>Slight overhead </a:t>
            </a:r>
            <a:r>
              <a:rPr lang="en-SG" altLang="en-US" dirty="0" smtClean="0"/>
              <a:t>to the BTI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32FA8D0C-6F96-4259-9AD8-4AB1ABB8DFD3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13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 smtClean="0"/>
              <a:t>2. Quasi-</a:t>
            </a:r>
            <a:r>
              <a:rPr lang="en-US" altLang="en-US" sz="2800" dirty="0" err="1" smtClean="0"/>
              <a:t>omni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TX of probe request</a:t>
            </a:r>
            <a:endParaRPr lang="en-SG" altLang="en-US" sz="2800" dirty="0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SG" altLang="en-US" dirty="0" smtClean="0"/>
              <a:t>Solution: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G" altLang="en-US" dirty="0" smtClean="0"/>
              <a:t>Optionally transmit Probe Request by quasi-</a:t>
            </a:r>
            <a:r>
              <a:rPr lang="en-SG" altLang="en-US" dirty="0" err="1" smtClean="0"/>
              <a:t>omni</a:t>
            </a:r>
            <a:r>
              <a:rPr lang="en-SG" altLang="en-US" dirty="0" smtClean="0"/>
              <a:t> TX </a:t>
            </a:r>
            <a:endParaRPr lang="en-SG" alt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SG" altLang="en-US" dirty="0" smtClean="0"/>
              <a:t>TRN-R </a:t>
            </a:r>
            <a:r>
              <a:rPr lang="en-SG" altLang="en-US" dirty="0" smtClean="0"/>
              <a:t>subfields may be appended for reciprocal antenna training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G" altLang="en-US" dirty="0" smtClean="0"/>
              <a:t>Probe Response </a:t>
            </a:r>
            <a:r>
              <a:rPr lang="en-SG" altLang="en-US" dirty="0" smtClean="0"/>
              <a:t>is transmitted based </a:t>
            </a:r>
            <a:r>
              <a:rPr lang="en-SG" altLang="en-US" dirty="0" smtClean="0"/>
              <a:t>on </a:t>
            </a:r>
            <a:r>
              <a:rPr lang="en-SG" altLang="en-US" dirty="0" smtClean="0"/>
              <a:t>reciprocal </a:t>
            </a:r>
            <a:r>
              <a:rPr lang="en-SG" altLang="en-US" dirty="0" smtClean="0"/>
              <a:t>antenna training </a:t>
            </a:r>
            <a:r>
              <a:rPr lang="en-SG" altLang="en-US" dirty="0" smtClean="0"/>
              <a:t>or quasi-</a:t>
            </a:r>
            <a:r>
              <a:rPr lang="en-SG" altLang="en-US" dirty="0" err="1" smtClean="0"/>
              <a:t>omni</a:t>
            </a:r>
            <a:r>
              <a:rPr lang="en-SG" altLang="en-US" dirty="0" smtClean="0"/>
              <a:t> TX</a:t>
            </a:r>
            <a:endParaRPr lang="en-SG" alt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SG" altLang="en-US" dirty="0" smtClean="0"/>
              <a:t>Spec changes:</a:t>
            </a:r>
          </a:p>
          <a:p>
            <a:pPr lvl="1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SG" altLang="ja-JP" dirty="0"/>
              <a:t>Describe use of TRN-R fields appended to </a:t>
            </a:r>
            <a:r>
              <a:rPr lang="en-SG" altLang="ja-JP" dirty="0" smtClean="0"/>
              <a:t>Probe Request to enable Probe Response transmission</a:t>
            </a:r>
            <a:endParaRPr lang="en-SG" altLang="ja-JP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SG" altLang="en-US" dirty="0" smtClean="0"/>
              <a:t>E.g</a:t>
            </a:r>
            <a:r>
              <a:rPr lang="en-SG" altLang="en-US" dirty="0" smtClean="0"/>
              <a:t>. </a:t>
            </a:r>
            <a:br>
              <a:rPr lang="en-SG" altLang="en-US" dirty="0" smtClean="0"/>
            </a:br>
            <a:r>
              <a:rPr lang="en-SG" altLang="en-US" dirty="0" smtClean="0"/>
              <a:t>“</a:t>
            </a:r>
            <a:r>
              <a:rPr lang="en-US" dirty="0"/>
              <a:t>A DMG STA that receives a probe request with TRN-R subfields appended to it </a:t>
            </a:r>
            <a:r>
              <a:rPr lang="en-US" dirty="0" smtClean="0"/>
              <a:t>should </a:t>
            </a:r>
            <a:r>
              <a:rPr lang="en-US" dirty="0"/>
              <a:t>train its receiver antenna and subsequently select a transmit sector for transmission of the Probe Response frame based on antenna or antenna pattern reciprocity</a:t>
            </a:r>
            <a:r>
              <a:rPr lang="en-US" dirty="0" smtClean="0"/>
              <a:t>.</a:t>
            </a:r>
            <a:r>
              <a:rPr lang="en-SG" altLang="en-US" dirty="0" smtClean="0"/>
              <a:t>”</a:t>
            </a:r>
            <a:endParaRPr lang="en-SG" altLang="en-US" dirty="0" smtClean="0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A1EC0F0B-A811-431B-9104-1EF5C4CD8042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14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Box 107"/>
          <p:cNvSpPr txBox="1"/>
          <p:nvPr/>
        </p:nvSpPr>
        <p:spPr>
          <a:xfrm>
            <a:off x="2982339" y="4393276"/>
            <a:ext cx="74795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" kern="0" dirty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Probe </a:t>
            </a:r>
            <a:r>
              <a:rPr kumimoji="0" lang="en-US" sz="800" kern="0" dirty="0" err="1" smtClean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Req</a:t>
            </a: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2. Quasi-</a:t>
            </a:r>
            <a:r>
              <a:rPr lang="en-US" altLang="en-US" sz="2800" dirty="0" err="1"/>
              <a:t>omni</a:t>
            </a:r>
            <a:r>
              <a:rPr lang="en-US" altLang="en-US" sz="2800" dirty="0"/>
              <a:t> TX of probe request</a:t>
            </a:r>
            <a:endParaRPr lang="en-SG" altLang="en-US" sz="2800" dirty="0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G" altLang="en-US" dirty="0" smtClean="0"/>
              <a:t>Example sequence</a:t>
            </a:r>
            <a:endParaRPr lang="en-SG" altLang="en-US" dirty="0" smtClean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68FA985D-338C-4EBA-B542-7B5F1F5E320D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15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cxnSp>
        <p:nvCxnSpPr>
          <p:cNvPr id="26631" name="Straight Connector 33"/>
          <p:cNvCxnSpPr>
            <a:cxnSpLocks noChangeShapeType="1"/>
          </p:cNvCxnSpPr>
          <p:nvPr/>
        </p:nvCxnSpPr>
        <p:spPr bwMode="auto">
          <a:xfrm>
            <a:off x="1982612" y="4452158"/>
            <a:ext cx="5737225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32" name="Straight Connector 34"/>
          <p:cNvCxnSpPr>
            <a:cxnSpLocks noChangeShapeType="1"/>
          </p:cNvCxnSpPr>
          <p:nvPr/>
        </p:nvCxnSpPr>
        <p:spPr bwMode="auto">
          <a:xfrm>
            <a:off x="1982612" y="3715558"/>
            <a:ext cx="5737225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TextBox 35"/>
          <p:cNvSpPr txBox="1"/>
          <p:nvPr/>
        </p:nvSpPr>
        <p:spPr>
          <a:xfrm>
            <a:off x="1392062" y="3491720"/>
            <a:ext cx="649287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100" kern="0" dirty="0">
                <a:solidFill>
                  <a:sysClr val="windowText" lastClr="000000"/>
                </a:solidFill>
                <a:ea typeface="ＭＳ Ｐゴシック" charset="-128"/>
              </a:rPr>
              <a:t>AP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392062" y="4228320"/>
            <a:ext cx="531812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100" u="sng" kern="0" dirty="0">
                <a:solidFill>
                  <a:sysClr val="windowText" lastClr="000000"/>
                </a:solidFill>
                <a:ea typeface="ＭＳ Ｐゴシック" charset="-128"/>
              </a:rPr>
              <a:t>STA</a:t>
            </a:r>
          </a:p>
        </p:txBody>
      </p:sp>
      <p:sp>
        <p:nvSpPr>
          <p:cNvPr id="67" name="Left Brace 66"/>
          <p:cNvSpPr/>
          <p:nvPr/>
        </p:nvSpPr>
        <p:spPr>
          <a:xfrm rot="5400000">
            <a:off x="4795287" y="357620"/>
            <a:ext cx="71902" cy="5777197"/>
          </a:xfrm>
          <a:prstGeom prst="leftBrace">
            <a:avLst/>
          </a:prstGeom>
          <a:noFill/>
          <a:ln w="127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655192" y="2969036"/>
            <a:ext cx="66989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100" kern="0" dirty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DTI</a:t>
            </a:r>
          </a:p>
        </p:txBody>
      </p:sp>
      <p:sp>
        <p:nvSpPr>
          <p:cNvPr id="85" name="Rectangle 84"/>
          <p:cNvSpPr/>
          <p:nvPr/>
        </p:nvSpPr>
        <p:spPr>
          <a:xfrm>
            <a:off x="4216550" y="3484043"/>
            <a:ext cx="398935" cy="2317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097286" y="3306102"/>
            <a:ext cx="604837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" kern="0" dirty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Probe </a:t>
            </a:r>
            <a:r>
              <a:rPr kumimoji="0" lang="en-US" sz="800" kern="0" dirty="0" err="1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Rsp</a:t>
            </a: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87" name="Isosceles Triangle 86"/>
          <p:cNvSpPr/>
          <p:nvPr/>
        </p:nvSpPr>
        <p:spPr>
          <a:xfrm rot="10800000" flipV="1">
            <a:off x="4170427" y="3722614"/>
            <a:ext cx="469900" cy="142875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ysDot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88" name="Isosceles Triangle 87"/>
          <p:cNvSpPr/>
          <p:nvPr/>
        </p:nvSpPr>
        <p:spPr>
          <a:xfrm rot="9452875" flipV="1">
            <a:off x="4402134" y="3713003"/>
            <a:ext cx="174625" cy="442913"/>
          </a:xfrm>
          <a:prstGeom prst="triangle">
            <a:avLst/>
          </a:prstGeom>
          <a:noFill/>
          <a:ln w="12700" cap="flat" cmpd="sng" algn="ctr">
            <a:solidFill>
              <a:srgbClr val="FF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18660" y="3484489"/>
            <a:ext cx="57188" cy="231775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4216549" y="4452976"/>
            <a:ext cx="398935" cy="23564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4617219" y="4452976"/>
            <a:ext cx="57188" cy="2317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92" name="Isosceles Triangle 91"/>
          <p:cNvSpPr/>
          <p:nvPr/>
        </p:nvSpPr>
        <p:spPr>
          <a:xfrm flipV="1">
            <a:off x="4751127" y="4076625"/>
            <a:ext cx="469900" cy="142875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4788024" y="4221088"/>
            <a:ext cx="398935" cy="2317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" kern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</a:rPr>
              <a:t>ACK</a:t>
            </a: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cxnSp>
        <p:nvCxnSpPr>
          <p:cNvPr id="94" name="Straight Arrow Connector 93"/>
          <p:cNvCxnSpPr>
            <a:stCxn id="93" idx="0"/>
            <a:endCxn id="95" idx="2"/>
          </p:cNvCxnSpPr>
          <p:nvPr/>
        </p:nvCxnSpPr>
        <p:spPr>
          <a:xfrm flipV="1">
            <a:off x="4987492" y="3947842"/>
            <a:ext cx="0" cy="273246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95" name="Rectangle 94"/>
          <p:cNvSpPr/>
          <p:nvPr/>
        </p:nvSpPr>
        <p:spPr>
          <a:xfrm>
            <a:off x="4788024" y="3716067"/>
            <a:ext cx="398935" cy="2317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cxnSp>
        <p:nvCxnSpPr>
          <p:cNvPr id="96" name="Straight Arrow Connector 95"/>
          <p:cNvCxnSpPr>
            <a:stCxn id="85" idx="2"/>
            <a:endCxn id="90" idx="0"/>
          </p:cNvCxnSpPr>
          <p:nvPr/>
        </p:nvCxnSpPr>
        <p:spPr>
          <a:xfrm flipH="1">
            <a:off x="4416017" y="3715818"/>
            <a:ext cx="1" cy="737158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99" name="Isosceles Triangle 98"/>
          <p:cNvSpPr/>
          <p:nvPr/>
        </p:nvSpPr>
        <p:spPr>
          <a:xfrm flipV="1">
            <a:off x="3062758" y="4074378"/>
            <a:ext cx="469900" cy="142875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3099655" y="4218841"/>
            <a:ext cx="398935" cy="2317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cxnSp>
        <p:nvCxnSpPr>
          <p:cNvPr id="102" name="Straight Arrow Connector 101"/>
          <p:cNvCxnSpPr>
            <a:stCxn id="100" idx="0"/>
            <a:endCxn id="103" idx="2"/>
          </p:cNvCxnSpPr>
          <p:nvPr/>
        </p:nvCxnSpPr>
        <p:spPr>
          <a:xfrm flipV="1">
            <a:off x="3299123" y="3951945"/>
            <a:ext cx="0" cy="266896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03" name="Rectangle 102"/>
          <p:cNvSpPr/>
          <p:nvPr/>
        </p:nvSpPr>
        <p:spPr>
          <a:xfrm>
            <a:off x="3099655" y="3720170"/>
            <a:ext cx="398935" cy="2317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800" kern="0" dirty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3499110" y="4218841"/>
            <a:ext cx="57188" cy="231775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3492760" y="3717192"/>
            <a:ext cx="57188" cy="2317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  <p:cxnSp>
        <p:nvCxnSpPr>
          <p:cNvPr id="106" name="Straight Connector 124"/>
          <p:cNvCxnSpPr>
            <a:cxnSpLocks noChangeShapeType="1"/>
            <a:stCxn id="104" idx="2"/>
            <a:endCxn id="107" idx="0"/>
          </p:cNvCxnSpPr>
          <p:nvPr/>
        </p:nvCxnSpPr>
        <p:spPr bwMode="auto">
          <a:xfrm>
            <a:off x="3527704" y="4450616"/>
            <a:ext cx="56511" cy="15221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7" name="TextBox 106"/>
          <p:cNvSpPr txBox="1"/>
          <p:nvPr/>
        </p:nvSpPr>
        <p:spPr>
          <a:xfrm>
            <a:off x="3318145" y="4602826"/>
            <a:ext cx="53214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" i="1" kern="0" dirty="0" smtClean="0">
                <a:solidFill>
                  <a:srgbClr val="FF0000"/>
                </a:solidFill>
                <a:latin typeface="Calibri" panose="020F0502020204030204" pitchFamily="34" charset="0"/>
                <a:ea typeface="ＭＳ Ｐゴシック" charset="-128"/>
              </a:rPr>
              <a:t>TRN-R</a:t>
            </a:r>
            <a:endParaRPr kumimoji="0" lang="en-US" sz="800" i="1" kern="0" dirty="0">
              <a:solidFill>
                <a:srgbClr val="FF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3652339" y="3861783"/>
            <a:ext cx="8910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" i="1" kern="0" dirty="0" smtClean="0">
                <a:solidFill>
                  <a:srgbClr val="FF0000"/>
                </a:solidFill>
                <a:latin typeface="Calibri" panose="020F0502020204030204" pitchFamily="34" charset="0"/>
                <a:ea typeface="ＭＳ Ｐゴシック" charset="-128"/>
              </a:rPr>
              <a:t>If antenna reciprocity is available</a:t>
            </a:r>
            <a:endParaRPr kumimoji="0" lang="en-US" sz="800" i="1" kern="0" dirty="0">
              <a:solidFill>
                <a:srgbClr val="FF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3556152" y="3916922"/>
            <a:ext cx="292100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100" b="1" kern="0" dirty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</a:rPr>
              <a:t>…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6660232" y="4936347"/>
            <a:ext cx="1257300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800" i="1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ＭＳ Ｐゴシック" charset="-128"/>
              </a:rPr>
              <a:t>TRN-R subfields present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6603044" y="4931396"/>
            <a:ext cx="57188" cy="231775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100" kern="0">
              <a:solidFill>
                <a:schemeClr val="tx1"/>
              </a:solidFill>
              <a:latin typeface="Calibri" panose="020F0502020204030204" pitchFamily="34" charset="0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2. Quasi-</a:t>
            </a:r>
            <a:r>
              <a:rPr lang="en-US" altLang="en-US" sz="2800" dirty="0" err="1"/>
              <a:t>omni</a:t>
            </a:r>
            <a:r>
              <a:rPr lang="en-US" altLang="en-US" sz="2800" dirty="0"/>
              <a:t> TX of probe request</a:t>
            </a:r>
            <a:endParaRPr lang="en-SG" altLang="en-US" sz="2800" dirty="0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G" altLang="en-US" dirty="0" smtClean="0"/>
              <a:t>Benefits: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G" altLang="en-US" dirty="0" smtClean="0"/>
              <a:t>Enables faster and more efficient discovery </a:t>
            </a:r>
            <a:r>
              <a:rPr lang="en-SG" altLang="en-US" dirty="0" smtClean="0"/>
              <a:t>of multiple STAs without overhead of </a:t>
            </a:r>
            <a:r>
              <a:rPr lang="en-SG" altLang="en-US" dirty="0" smtClean="0"/>
              <a:t>sector </a:t>
            </a:r>
            <a:r>
              <a:rPr lang="en-SG" altLang="en-US" dirty="0" smtClean="0"/>
              <a:t>sweep</a:t>
            </a:r>
            <a:r>
              <a:rPr lang="en-SG" altLang="en-US" dirty="0"/>
              <a:t> </a:t>
            </a:r>
            <a:r>
              <a:rPr lang="en-SG" altLang="en-US" dirty="0" smtClean="0"/>
              <a:t>for STAs within the quasi-</a:t>
            </a:r>
            <a:r>
              <a:rPr lang="en-SG" altLang="en-US" dirty="0" err="1" smtClean="0"/>
              <a:t>omni</a:t>
            </a:r>
            <a:r>
              <a:rPr lang="en-SG" altLang="en-US" dirty="0" smtClean="0"/>
              <a:t> MCS0 range</a:t>
            </a:r>
            <a:endParaRPr lang="en-SG" alt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SG" altLang="en-US" dirty="0" smtClean="0"/>
              <a:t>Drawbacks:</a:t>
            </a:r>
            <a:endParaRPr lang="en-SG" alt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SG" altLang="en-US" dirty="0" smtClean="0"/>
              <a:t>Not effective </a:t>
            </a:r>
            <a:r>
              <a:rPr lang="en-SG" altLang="en-US" dirty="0" smtClean="0"/>
              <a:t>if target is ou</a:t>
            </a:r>
            <a:r>
              <a:rPr lang="en-SG" altLang="en-US" dirty="0" smtClean="0"/>
              <a:t>tside the quasi-</a:t>
            </a:r>
            <a:r>
              <a:rPr lang="en-SG" altLang="en-US" dirty="0" err="1" smtClean="0"/>
              <a:t>omni</a:t>
            </a:r>
            <a:r>
              <a:rPr lang="en-SG" altLang="en-US" dirty="0" smtClean="0"/>
              <a:t> MCS0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Does not provide beamforming training if antenna reciprocity is not supported</a:t>
            </a:r>
            <a:endParaRPr lang="en-SG" alt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SG" alt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SG" altLang="en-US" dirty="0" smtClean="0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9624E5AF-16B2-43F8-83EE-DEB3928FEC02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16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85923725-032D-434C-A548-2CC267864D96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17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3174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smtClean="0"/>
              <a:t>Conclusion</a:t>
            </a: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0055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SG" altLang="ja-JP" dirty="0"/>
              <a:t>Use of quasi-</a:t>
            </a:r>
            <a:r>
              <a:rPr lang="en-SG" altLang="ja-JP" dirty="0" err="1"/>
              <a:t>omni</a:t>
            </a:r>
            <a:r>
              <a:rPr lang="en-SG" altLang="ja-JP" dirty="0"/>
              <a:t> TX can enable fast BSS discovery in some expected </a:t>
            </a:r>
            <a:r>
              <a:rPr lang="en-SG" altLang="ja-JP" dirty="0" smtClean="0"/>
              <a:t>11ay scenarios</a:t>
            </a:r>
            <a:endParaRPr lang="en-SG" altLang="ja-JP" dirty="0"/>
          </a:p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dirty="0" smtClean="0"/>
              <a:t>We </a:t>
            </a:r>
            <a:r>
              <a:rPr lang="en-GB" altLang="ja-JP" dirty="0" smtClean="0"/>
              <a:t>propose to include the following </a:t>
            </a:r>
            <a:r>
              <a:rPr lang="en-GB" altLang="ja-JP" dirty="0" smtClean="0"/>
              <a:t>solutions in </a:t>
            </a:r>
            <a:r>
              <a:rPr lang="en-GB" altLang="ja-JP" dirty="0" smtClean="0"/>
              <a:t>11ay:</a:t>
            </a:r>
          </a:p>
          <a:p>
            <a:pPr marL="914400" lvl="1" indent="-457200" eaLnBrk="1" hangingPunct="1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dirty="0" smtClean="0"/>
              <a:t>Quasi-</a:t>
            </a:r>
            <a:r>
              <a:rPr lang="en-GB" altLang="ja-JP" dirty="0" err="1" smtClean="0"/>
              <a:t>omni</a:t>
            </a:r>
            <a:r>
              <a:rPr lang="en-GB" altLang="ja-JP" dirty="0" smtClean="0"/>
              <a:t> TX during </a:t>
            </a:r>
            <a:r>
              <a:rPr lang="en-GB" altLang="ja-JP" dirty="0" smtClean="0"/>
              <a:t>the BTI</a:t>
            </a:r>
          </a:p>
          <a:p>
            <a:pPr marL="914400" lvl="1" indent="-457200" eaLnBrk="1" hangingPunct="1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dirty="0" smtClean="0"/>
              <a:t>Quasi-</a:t>
            </a:r>
            <a:r>
              <a:rPr lang="en-US" altLang="en-US" dirty="0" err="1" smtClean="0"/>
              <a:t>omni</a:t>
            </a:r>
            <a:r>
              <a:rPr lang="en-US" altLang="en-US" dirty="0" smtClean="0"/>
              <a:t> </a:t>
            </a:r>
            <a:r>
              <a:rPr lang="en-US" altLang="en-US" dirty="0"/>
              <a:t>TX of probe request</a:t>
            </a:r>
            <a:endParaRPr lang="en-GB" altLang="ja-JP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C978E02C-486F-43E2-BA48-8AB6BC1B28A1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18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3379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smtClean="0"/>
              <a:t>References</a:t>
            </a: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[1] 11-15-0625-03-00ay-ieee-802-11-tgay-usage-scenarios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D7D0C0AB-8704-4438-9706-0ECD9D369A1C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19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3584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smtClean="0"/>
              <a:t>Straw poll 1</a:t>
            </a: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SG" altLang="ja-JP" dirty="0" smtClean="0"/>
              <a:t>Do you agree to insert the following in section 4 of the SFD:</a:t>
            </a:r>
            <a:br>
              <a:rPr lang="en-SG" altLang="ja-JP" dirty="0" smtClean="0"/>
            </a:br>
            <a:r>
              <a:rPr lang="en-SG" altLang="ja-JP" sz="2000" dirty="0" smtClean="0"/>
              <a:t>“The 11ay specification shall enable BSS discovery </a:t>
            </a:r>
            <a:r>
              <a:rPr lang="en-SG" altLang="ja-JP" sz="2000" dirty="0" smtClean="0"/>
              <a:t>through transmitted DMG Beacon frames based </a:t>
            </a:r>
            <a:r>
              <a:rPr lang="en-SG" altLang="ja-JP" sz="2000" dirty="0" smtClean="0"/>
              <a:t>on: 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SG" altLang="ja-JP" dirty="0"/>
              <a:t>Setting the Quasi-</a:t>
            </a:r>
            <a:r>
              <a:rPr lang="en-SG" altLang="ja-JP" dirty="0" err="1"/>
              <a:t>omni</a:t>
            </a:r>
            <a:r>
              <a:rPr lang="en-SG" altLang="ja-JP" dirty="0"/>
              <a:t> TX subfield to one in transmitted DMG Beacon frames to indicate </a:t>
            </a:r>
            <a:r>
              <a:rPr lang="en-SG" altLang="ja-JP" dirty="0" smtClean="0"/>
              <a:t>the </a:t>
            </a:r>
            <a:r>
              <a:rPr lang="en-SG" altLang="ja-JP" dirty="0"/>
              <a:t>potential for discovery based on quasi-</a:t>
            </a:r>
            <a:r>
              <a:rPr lang="en-SG" altLang="ja-JP" dirty="0" err="1"/>
              <a:t>omni</a:t>
            </a:r>
            <a:r>
              <a:rPr lang="en-SG" altLang="ja-JP" dirty="0"/>
              <a:t> </a:t>
            </a:r>
            <a:r>
              <a:rPr lang="en-SG" altLang="ja-JP" dirty="0" smtClean="0"/>
              <a:t>transmission</a:t>
            </a:r>
            <a:endParaRPr lang="en-SG" altLang="ja-JP" dirty="0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SG" altLang="ja-JP" dirty="0" smtClean="0"/>
              <a:t>Appending </a:t>
            </a:r>
            <a:r>
              <a:rPr lang="en-SG" altLang="ja-JP" dirty="0"/>
              <a:t>TRN-R subfields to transmitted DMG Beacon </a:t>
            </a:r>
            <a:r>
              <a:rPr lang="en-SG" altLang="ja-JP" dirty="0" smtClean="0"/>
              <a:t>frames</a:t>
            </a:r>
            <a:endParaRPr lang="en-SG" altLang="ja-JP" dirty="0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SG" altLang="ja-JP" dirty="0" smtClean="0"/>
              <a:t>Transmit </a:t>
            </a:r>
            <a:r>
              <a:rPr lang="en-SG" altLang="ja-JP" dirty="0"/>
              <a:t>antenna training by an EDMG STA based on TRN-R subfields appended to a </a:t>
            </a:r>
            <a:r>
              <a:rPr lang="en-SG" altLang="ja-JP" dirty="0" smtClean="0"/>
              <a:t>received </a:t>
            </a:r>
            <a:r>
              <a:rPr lang="en-SG" altLang="ja-JP" dirty="0"/>
              <a:t>DMG Beacon frame that has the Quasi-</a:t>
            </a:r>
            <a:r>
              <a:rPr lang="en-SG" altLang="ja-JP" dirty="0" err="1"/>
              <a:t>omni</a:t>
            </a:r>
            <a:r>
              <a:rPr lang="en-SG" altLang="ja-JP" dirty="0"/>
              <a:t> TX subfield equal to </a:t>
            </a:r>
            <a:r>
              <a:rPr lang="en-SG" altLang="ja-JP" dirty="0" smtClean="0"/>
              <a:t>one”</a:t>
            </a:r>
            <a:endParaRPr lang="en-SG" altLang="ja-JP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585348AC-5983-4B58-9AD2-C66ED09746B3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2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614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smtClean="0"/>
              <a:t>Abstract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60032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SG" altLang="ja-JP" dirty="0" smtClean="0"/>
              <a:t>Use of quasi-</a:t>
            </a:r>
            <a:r>
              <a:rPr lang="en-SG" altLang="ja-JP" dirty="0" err="1" smtClean="0"/>
              <a:t>omni</a:t>
            </a:r>
            <a:r>
              <a:rPr lang="en-SG" altLang="ja-JP" dirty="0" smtClean="0"/>
              <a:t> TX can enable fast BSS discovery in some expected </a:t>
            </a:r>
            <a:r>
              <a:rPr lang="en-SG" altLang="ja-JP" dirty="0" smtClean="0"/>
              <a:t>11ay scenarios</a:t>
            </a:r>
            <a:endParaRPr lang="en-SG" altLang="ja-JP" dirty="0" smtClean="0"/>
          </a:p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In this presentation, we propose solutions to enable fast BSS discovery using quasi-</a:t>
            </a:r>
            <a:r>
              <a:rPr lang="en-US" altLang="ja-JP" dirty="0" err="1" smtClean="0"/>
              <a:t>omni</a:t>
            </a:r>
            <a:r>
              <a:rPr lang="en-US" altLang="ja-JP" dirty="0" smtClean="0"/>
              <a:t> TX for 11ay.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Straw poll 2</a:t>
            </a:r>
            <a:endParaRPr lang="en-SG" altLang="en-US" smtClean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SG" altLang="ja-JP" dirty="0" smtClean="0"/>
              <a:t>Do you agree to insert the following in section 4 of the SFD:</a:t>
            </a:r>
            <a:br>
              <a:rPr lang="en-SG" altLang="ja-JP" dirty="0" smtClean="0"/>
            </a:br>
            <a:r>
              <a:rPr lang="en-SG" altLang="ja-JP" sz="2000" dirty="0" smtClean="0"/>
              <a:t>“The 11ay specification shall enable BSS discovery </a:t>
            </a:r>
            <a:r>
              <a:rPr lang="en-SG" altLang="ja-JP" sz="2000" dirty="0" smtClean="0"/>
              <a:t>through </a:t>
            </a:r>
            <a:r>
              <a:rPr lang="en-SG" altLang="ja-JP" sz="2000" dirty="0" smtClean="0"/>
              <a:t>Probe Request based on: 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SG" altLang="ja-JP" dirty="0"/>
              <a:t>Appending TRN-R subfields to a Probe Request frame transmitted with quasi-</a:t>
            </a:r>
            <a:r>
              <a:rPr lang="en-SG" altLang="ja-JP" dirty="0" err="1"/>
              <a:t>omni</a:t>
            </a:r>
            <a:r>
              <a:rPr lang="en-SG" altLang="ja-JP" dirty="0"/>
              <a:t> antenna </a:t>
            </a:r>
            <a:r>
              <a:rPr lang="en-SG" altLang="ja-JP" dirty="0" smtClean="0"/>
              <a:t>pattern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SG" altLang="ja-JP" dirty="0"/>
              <a:t>Transmit antenna training by an EDMG STA based on TRN-R subfields appended to a </a:t>
            </a:r>
            <a:r>
              <a:rPr lang="en-SG" altLang="ja-JP" dirty="0" smtClean="0"/>
              <a:t>received </a:t>
            </a:r>
            <a:r>
              <a:rPr lang="en-SG" altLang="ja-JP" dirty="0"/>
              <a:t>Probe Request frame transmitted with a quasi-</a:t>
            </a:r>
            <a:r>
              <a:rPr lang="en-SG" altLang="ja-JP" dirty="0" err="1"/>
              <a:t>omni</a:t>
            </a:r>
            <a:r>
              <a:rPr lang="en-SG" altLang="ja-JP" dirty="0"/>
              <a:t> antenna </a:t>
            </a:r>
            <a:r>
              <a:rPr lang="en-SG" altLang="ja-JP" dirty="0" smtClean="0"/>
              <a:t>pattern”</a:t>
            </a:r>
            <a:endParaRPr lang="en-SG" altLang="ja-JP" dirty="0" smtClean="0"/>
          </a:p>
          <a:p>
            <a:endParaRPr lang="en-SG" altLang="en-US" dirty="0" smtClean="0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6739E772-EC6E-4A6B-BF28-71BA19F00A02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20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E570393B-830F-40DB-9BA6-B87D7486A9D8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21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3993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smtClean="0"/>
              <a:t>Motion 1</a:t>
            </a: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SG" altLang="ja-JP" dirty="0" smtClean="0"/>
              <a:t>Instruct the editor to insert the following in section 4 of the SFD:</a:t>
            </a:r>
            <a:br>
              <a:rPr lang="en-SG" altLang="ja-JP" dirty="0" smtClean="0"/>
            </a:br>
            <a:r>
              <a:rPr lang="en-SG" altLang="ja-JP" sz="2000" dirty="0"/>
              <a:t>“The 11ay specification shall enable BSS discovery through transmitted DMG Beacon frames based on: 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SG" altLang="ja-JP" dirty="0"/>
              <a:t>Setting the Quasi-</a:t>
            </a:r>
            <a:r>
              <a:rPr lang="en-SG" altLang="ja-JP" dirty="0" err="1"/>
              <a:t>omni</a:t>
            </a:r>
            <a:r>
              <a:rPr lang="en-SG" altLang="ja-JP" dirty="0"/>
              <a:t> TX subfield to one in transmitted DMG Beacon frames to indicate the potential for discovery based on quasi-</a:t>
            </a:r>
            <a:r>
              <a:rPr lang="en-SG" altLang="ja-JP" dirty="0" err="1"/>
              <a:t>omni</a:t>
            </a:r>
            <a:r>
              <a:rPr lang="en-SG" altLang="ja-JP" dirty="0"/>
              <a:t> transmission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SG" altLang="ja-JP" dirty="0"/>
              <a:t>Appending TRN-R subfields to transmitted DMG Beacon frames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SG" altLang="ja-JP" dirty="0"/>
              <a:t>Transmit antenna training by an EDMG STA based on TRN-R subfields appended to a received DMG Beacon frame that has the Quasi-</a:t>
            </a:r>
            <a:r>
              <a:rPr lang="en-SG" altLang="ja-JP" dirty="0" err="1"/>
              <a:t>omni</a:t>
            </a:r>
            <a:r>
              <a:rPr lang="en-SG" altLang="ja-JP" dirty="0"/>
              <a:t> TX subfield equal to one”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Motion 2</a:t>
            </a:r>
            <a:endParaRPr lang="en-SG" altLang="en-US" smtClean="0"/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SG" altLang="ja-JP" dirty="0" smtClean="0"/>
              <a:t>Instruct the editor to insert the following in section 4 of the SFD:</a:t>
            </a:r>
            <a:br>
              <a:rPr lang="en-SG" altLang="ja-JP" dirty="0" smtClean="0"/>
            </a:br>
            <a:r>
              <a:rPr lang="en-SG" altLang="ja-JP" sz="2000" dirty="0"/>
              <a:t>“The 11ay specification shall enable BSS discovery through Probe Request based on: 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SG" altLang="ja-JP" dirty="0"/>
              <a:t>Appending TRN-R subfields to a Probe Request frame transmitted with quasi-</a:t>
            </a:r>
            <a:r>
              <a:rPr lang="en-SG" altLang="ja-JP" dirty="0" err="1"/>
              <a:t>omni</a:t>
            </a:r>
            <a:r>
              <a:rPr lang="en-SG" altLang="ja-JP" dirty="0"/>
              <a:t> antenna pattern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SG" altLang="ja-JP" dirty="0"/>
              <a:t>Transmit antenna training by an EDMG STA based on TRN-R subfields appended to a received Probe Request frame transmitted with a quasi-</a:t>
            </a:r>
            <a:r>
              <a:rPr lang="en-SG" altLang="ja-JP" dirty="0" err="1"/>
              <a:t>omni</a:t>
            </a:r>
            <a:r>
              <a:rPr lang="en-SG" altLang="ja-JP" dirty="0"/>
              <a:t> antenna pattern”</a:t>
            </a:r>
          </a:p>
          <a:p>
            <a:endParaRPr lang="en-SG" altLang="en-US" dirty="0" smtClean="0"/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FFD55AE4-7B0A-4394-AF75-2A889687A07D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22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A8AE13B8-2F35-4EC1-A3B3-4565994E48D9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3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819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smtClean="0"/>
              <a:t>Introduction</a:t>
            </a: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7013" cy="42560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b="0" dirty="0" smtClean="0"/>
              <a:t>Generally, quasi-</a:t>
            </a:r>
            <a:r>
              <a:rPr lang="en-US" altLang="ja-JP" b="0" dirty="0" err="1" smtClean="0"/>
              <a:t>omni</a:t>
            </a:r>
            <a:r>
              <a:rPr lang="en-US" altLang="ja-JP" b="0" dirty="0" smtClean="0"/>
              <a:t> transmission (TX) in 60 GHz is avoided due to the reduced communication range</a:t>
            </a:r>
          </a:p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b="0" dirty="0" smtClean="0"/>
              <a:t>However, employing quasi-</a:t>
            </a:r>
            <a:r>
              <a:rPr lang="en-US" altLang="ja-JP" b="0" dirty="0" err="1" smtClean="0"/>
              <a:t>omni</a:t>
            </a:r>
            <a:r>
              <a:rPr lang="en-US" altLang="ja-JP" b="0" dirty="0" smtClean="0"/>
              <a:t> transmission can reduce delays due to beamforming training during discovery and facilitate fast link setup</a:t>
            </a:r>
          </a:p>
          <a:p>
            <a:pPr lvl="1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b="0" dirty="0" smtClean="0"/>
              <a:t>Fast link setup is important for some </a:t>
            </a:r>
            <a:r>
              <a:rPr lang="en-US" altLang="ja-JP" b="0" dirty="0" err="1" smtClean="0"/>
              <a:t>TGay</a:t>
            </a:r>
            <a:r>
              <a:rPr lang="en-US" altLang="ja-JP" b="0" dirty="0" smtClean="0"/>
              <a:t> usage models [1]</a:t>
            </a:r>
          </a:p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b="0" dirty="0" smtClean="0"/>
              <a:t>First, let us consider the quasi-</a:t>
            </a:r>
            <a:r>
              <a:rPr lang="en-US" altLang="ja-JP" b="0" dirty="0" err="1" smtClean="0"/>
              <a:t>omni</a:t>
            </a:r>
            <a:r>
              <a:rPr lang="en-US" altLang="ja-JP" b="0" dirty="0" smtClean="0"/>
              <a:t> communication range</a:t>
            </a:r>
          </a:p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ja-JP" b="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Quasi-</a:t>
            </a:r>
            <a:r>
              <a:rPr lang="en-US" dirty="0" err="1" smtClean="0"/>
              <a:t>omni</a:t>
            </a:r>
            <a:r>
              <a:rPr lang="en-US" dirty="0" smtClean="0"/>
              <a:t> for AP vs STA</a:t>
            </a:r>
            <a:endParaRPr lang="en-S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Friis: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ja-JP" sz="1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ja-JP" sz="1400" i="1">
                                    <a:latin typeface="Cambria Math"/>
                                  </a:rPr>
                                  <m:t>4</m:t>
                                </m:r>
                                <m:r>
                                  <a:rPr lang="en-US" altLang="ja-JP" sz="1400" i="1"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  <m:r>
                                  <a:rPr lang="en-US" altLang="ja-JP" sz="1400" i="1">
                                    <a:latin typeface="Cambria Math"/>
                                    <a:ea typeface="Cambria Math"/>
                                  </a:rPr>
                                  <m:t>𝐷</m:t>
                                </m:r>
                              </m:num>
                              <m:den>
                                <m:r>
                                  <a:rPr lang="en-US" altLang="ja-JP" sz="1400" i="1">
                                    <a:latin typeface="Cambria Math"/>
                                    <a:ea typeface="Cambria Math"/>
                                  </a:rPr>
                                  <m:t>𝜆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ja-JP" sz="1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altLang="ja-JP" sz="1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ja-JP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ja-JP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1400" i="1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altLang="ja-JP" sz="1400" i="1">
                                <a:latin typeface="Cambria Math"/>
                              </a:rPr>
                              <m:t>𝑇</m:t>
                            </m:r>
                          </m:sub>
                        </m:sSub>
                        <m:sSub>
                          <m:sSubPr>
                            <m:ctrlPr>
                              <a:rPr lang="en-US" altLang="ja-JP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1400" i="1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altLang="ja-JP" sz="1400" i="1">
                                <a:latin typeface="Cambria Math"/>
                              </a:rPr>
                              <m:t>𝑅</m:t>
                            </m:r>
                          </m:sub>
                        </m:sSub>
                        <m:sSub>
                          <m:sSubPr>
                            <m:ctrlPr>
                              <a:rPr lang="en-US" altLang="ja-JP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1400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ja-JP" sz="1400" i="1">
                                <a:latin typeface="Cambria Math"/>
                              </a:rPr>
                              <m:t>𝑇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ja-JP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1400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ja-JP" sz="1400" i="1">
                                <a:latin typeface="Cambria Math"/>
                              </a:rPr>
                              <m:t>𝑅</m:t>
                            </m:r>
                          </m:sub>
                        </m:sSub>
                      </m:den>
                    </m:f>
                  </m:oMath>
                </a14:m>
                <a:endParaRPr lang="en-US" sz="140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General assumptions: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altLang="ja-JP" sz="1200" dirty="0"/>
                  <a:t>AP has higher transmit </a:t>
                </a:r>
                <a:r>
                  <a:rPr lang="en-US" altLang="ja-JP" sz="1200" dirty="0" smtClean="0"/>
                  <a:t>power,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2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ja-JP" sz="1200" i="1">
                            <a:latin typeface="Cambria Math"/>
                          </a:rPr>
                          <m:t>𝑇</m:t>
                        </m:r>
                      </m:sub>
                    </m:sSub>
                  </m:oMath>
                </a14:m>
                <a:endParaRPr lang="en-US" altLang="ja-JP" sz="1200" dirty="0" smtClean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altLang="ja-JP" sz="1200" dirty="0" smtClean="0"/>
                  <a:t>AP </a:t>
                </a:r>
                <a:r>
                  <a:rPr lang="en-US" altLang="ja-JP" sz="1200" dirty="0"/>
                  <a:t>has higher antenna gain,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200" i="1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altLang="ja-JP" sz="1200" i="1">
                            <a:latin typeface="Cambria Math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US" altLang="ja-JP" sz="1200" dirty="0"/>
                  <a:t>(=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200" i="1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altLang="ja-JP" sz="1200" i="1">
                            <a:latin typeface="Cambria Math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en-US" altLang="ja-JP" sz="1200" dirty="0" smtClean="0"/>
                  <a:t>), with more elements</a:t>
                </a:r>
                <a:endParaRPr lang="en-US" altLang="ja-JP" sz="12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altLang="ja-JP" sz="1200" dirty="0" smtClean="0"/>
                  <a:t>Sensitivity,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2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ja-JP" sz="1200" i="1">
                            <a:latin typeface="Cambria Math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en-US" altLang="ja-JP" sz="1200" dirty="0" smtClean="0"/>
                  <a:t>, </a:t>
                </a:r>
                <a:r>
                  <a:rPr lang="en-US" altLang="ja-JP" sz="1200" dirty="0"/>
                  <a:t>is </a:t>
                </a:r>
                <a:r>
                  <a:rPr lang="en-US" altLang="ja-JP" sz="1200" dirty="0" smtClean="0"/>
                  <a:t>equivalent</a:t>
                </a:r>
                <a:endParaRPr lang="en-US" altLang="ja-JP" sz="12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ja-JP" sz="1400" dirty="0" smtClean="0"/>
                  <a:t>A potential </a:t>
                </a:r>
                <a:r>
                  <a:rPr lang="en-US" altLang="ja-JP" sz="1400" dirty="0"/>
                  <a:t>scenario: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altLang="ja-JP" sz="1200" dirty="0"/>
                  <a:t>AP (16 </a:t>
                </a:r>
                <a:r>
                  <a:rPr lang="en-US" altLang="ja-JP" sz="1200" dirty="0" smtClean="0"/>
                  <a:t>elements)</a:t>
                </a:r>
                <a:endParaRPr lang="en-US" altLang="ja-JP" sz="105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altLang="ja-JP" sz="105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altLang="ja-JP" sz="105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altLang="ja-JP" sz="105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altLang="ja-JP" sz="1050" dirty="0" smtClean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altLang="ja-JP" sz="1200" dirty="0" smtClean="0"/>
                  <a:t>STA </a:t>
                </a:r>
                <a:r>
                  <a:rPr lang="en-US" altLang="ja-JP" sz="1200" dirty="0"/>
                  <a:t>(4 elements</a:t>
                </a:r>
                <a:r>
                  <a:rPr lang="en-US" altLang="ja-JP" sz="1200" dirty="0" smtClean="0"/>
                  <a:t>)</a:t>
                </a:r>
                <a:endParaRPr lang="en-US" altLang="ja-JP" sz="1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7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4</a:t>
            </a:fld>
            <a:endParaRPr lang="en-GB" altLang="ja-JP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5333218"/>
                  </p:ext>
                </p:extLst>
              </p:nvPr>
            </p:nvGraphicFramePr>
            <p:xfrm>
              <a:off x="2771801" y="3789040"/>
              <a:ext cx="5256583" cy="105100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4015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8417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23224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262292"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[AP]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Beamed</a:t>
                          </a:r>
                          <a:r>
                            <a:rPr lang="en-US" sz="1100" i="1" dirty="0" smtClean="0"/>
                            <a:t> (16 elements)</a:t>
                          </a:r>
                          <a:endParaRPr lang="en-US" sz="11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Quasi-Omni </a:t>
                          </a:r>
                          <a:r>
                            <a:rPr lang="en-US" sz="1100" i="1" dirty="0" smtClean="0"/>
                            <a:t>(single element)</a:t>
                          </a:r>
                          <a:endParaRPr lang="en-US" sz="1100" i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5937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ja-JP" sz="11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100" i="1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altLang="ja-JP" sz="1100" i="1">
                                      <a:latin typeface="Cambria Math"/>
                                    </a:rPr>
                                    <m:t>𝑇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dirty="0" smtClean="0"/>
                            <a:t> </a:t>
                          </a:r>
                          <a:r>
                            <a:rPr lang="en-US" sz="1100" i="1" dirty="0" smtClean="0"/>
                            <a:t>(</a:t>
                          </a:r>
                          <a:r>
                            <a:rPr lang="en-US" sz="1100" i="1" dirty="0" err="1" smtClean="0"/>
                            <a:t>TxPower</a:t>
                          </a:r>
                          <a:r>
                            <a:rPr lang="en-US" sz="1100" i="1" dirty="0" smtClean="0"/>
                            <a:t>)</a:t>
                          </a:r>
                          <a:endParaRPr lang="en-US" sz="11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ja-JP" sz="1100" dirty="0" smtClean="0"/>
                            <a:t>+10dBm</a:t>
                          </a:r>
                          <a:endParaRPr lang="en-US" altLang="ja-JP" sz="1100" dirty="0">
                            <a:latin typeface="Cambria Math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ja-JP" sz="1100" dirty="0" smtClean="0"/>
                            <a:t>-2dBm </a:t>
                          </a:r>
                          <a:r>
                            <a:rPr lang="en-US" sz="1100" dirty="0" smtClean="0"/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ja-JP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100" b="0" i="1" smtClean="0">
                                      <a:latin typeface="Cambria Math"/>
                                    </a:rPr>
                                    <m:t>=</m:t>
                                  </m:r>
                                  <m:r>
                                    <a:rPr lang="en-US" altLang="ja-JP" sz="1100" i="1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altLang="ja-JP" sz="1100" i="1" smtClean="0">
                                      <a:latin typeface="Cambria Math"/>
                                    </a:rPr>
                                    <m:t>𝑇</m:t>
                                  </m:r>
                                  <m:r>
                                    <a:rPr lang="en-US" altLang="ja-JP" sz="1100" b="0" i="1" smtClean="0">
                                      <a:latin typeface="Cambria Math"/>
                                    </a:rPr>
                                    <m:t>_</m:t>
                                  </m:r>
                                  <m:r>
                                    <a:rPr lang="en-US" altLang="ja-JP" sz="1100" b="0" i="1" smtClean="0">
                                      <a:latin typeface="Cambria Math"/>
                                    </a:rPr>
                                    <m:t>𝑏𝑒𝑎𝑚𝑒𝑑</m:t>
                                  </m:r>
                                </m:sub>
                              </m:sSub>
                              <m:r>
                                <a:rPr lang="en-US" altLang="ja-JP" sz="11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−12</m:t>
                              </m:r>
                              <m:r>
                                <a:rPr lang="en-US" altLang="ja-JP" sz="11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𝑑𝐵</m:t>
                              </m:r>
                            </m:oMath>
                          </a14:m>
                          <a:r>
                            <a:rPr lang="en-US" sz="1100" dirty="0" smtClean="0"/>
                            <a:t>)</a:t>
                          </a:r>
                          <a:endParaRPr lang="en-US" sz="1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5937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ja-JP" sz="11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100" i="1">
                                      <a:latin typeface="Cambria Math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altLang="ja-JP" sz="1100" i="1">
                                      <a:latin typeface="Cambria Math"/>
                                    </a:rPr>
                                    <m:t>𝑇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dirty="0" smtClean="0"/>
                            <a:t> </a:t>
                          </a:r>
                          <a:r>
                            <a:rPr lang="en-US" sz="1100" i="1" dirty="0" smtClean="0"/>
                            <a:t>(</a:t>
                          </a:r>
                          <a:r>
                            <a:rPr lang="en-US" sz="1100" i="1" dirty="0" err="1" smtClean="0"/>
                            <a:t>TxAntGain</a:t>
                          </a:r>
                          <a:r>
                            <a:rPr lang="en-US" sz="1100" i="1" dirty="0" smtClean="0"/>
                            <a:t>)</a:t>
                          </a:r>
                          <a:endParaRPr lang="en-US" sz="11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ja-JP" sz="1100" dirty="0" smtClean="0"/>
                            <a:t>+15dBi</a:t>
                          </a:r>
                          <a:endParaRPr lang="en-US" altLang="ja-JP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ja-JP" sz="1100" dirty="0" smtClean="0"/>
                            <a:t>+3dBi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ja-JP" sz="11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100" b="0" i="1" smtClean="0">
                                      <a:latin typeface="Cambria Math"/>
                                    </a:rPr>
                                    <m:t>=</m:t>
                                  </m:r>
                                  <m:r>
                                    <a:rPr lang="en-US" altLang="ja-JP" sz="1100" i="1">
                                      <a:latin typeface="Cambria Math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altLang="ja-JP" sz="1100" i="1">
                                      <a:latin typeface="Cambria Math"/>
                                    </a:rPr>
                                    <m:t>𝑇</m:t>
                                  </m:r>
                                  <m:r>
                                    <a:rPr lang="en-US" altLang="ja-JP" sz="1100" i="1">
                                      <a:latin typeface="Cambria Math"/>
                                    </a:rPr>
                                    <m:t>_</m:t>
                                  </m:r>
                                  <m:r>
                                    <a:rPr lang="en-US" altLang="ja-JP" sz="1100" i="1">
                                      <a:latin typeface="Cambria Math"/>
                                    </a:rPr>
                                    <m:t>𝑏𝑒𝑎𝑚𝑒𝑑</m:t>
                                  </m:r>
                                </m:sub>
                              </m:sSub>
                              <m:r>
                                <a:rPr lang="en-US" altLang="ja-JP" sz="11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altLang="ja-JP" sz="11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−12</m:t>
                              </m:r>
                              <m:r>
                                <a:rPr lang="en-US" altLang="ja-JP" sz="11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𝑑𝐵</m:t>
                              </m:r>
                            </m:oMath>
                          </a14:m>
                          <a:r>
                            <a:rPr lang="en-US" altLang="ja-JP" sz="1100" dirty="0" smtClean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59373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ja-JP" sz="1100" b="0" i="1" smtClean="0">
                                    <a:latin typeface="Cambria Math" panose="02040503050406030204" pitchFamily="18" charset="0"/>
                                  </a:rPr>
                                  <m:t>𝐸𝐼𝑅𝑃</m:t>
                                </m:r>
                                <m:r>
                                  <a:rPr lang="en-US" altLang="ja-JP" sz="11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ja-JP" sz="1100" b="0" i="0" smtClean="0">
                                    <a:latin typeface="Cambria Math"/>
                                  </a:rPr>
                                  <m:t>(=</m:t>
                                </m:r>
                                <m:sSub>
                                  <m:sSubPr>
                                    <m:ctrlPr>
                                      <a:rPr lang="en-US" altLang="ja-JP" sz="11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1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altLang="ja-JP" sz="1100" i="1">
                                        <a:latin typeface="Cambria Math"/>
                                      </a:rPr>
                                      <m:t>𝑇</m:t>
                                    </m:r>
                                  </m:sub>
                                </m:sSub>
                                <m:r>
                                  <a:rPr lang="en-US" altLang="ja-JP" sz="1100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altLang="ja-JP" sz="11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100" i="1">
                                        <a:latin typeface="Cambria Math"/>
                                      </a:rPr>
                                      <m:t>𝐺</m:t>
                                    </m:r>
                                  </m:e>
                                  <m:sub>
                                    <m:r>
                                      <a:rPr lang="en-US" altLang="ja-JP" sz="1100" i="1">
                                        <a:latin typeface="Cambria Math"/>
                                      </a:rPr>
                                      <m:t>𝑇</m:t>
                                    </m:r>
                                  </m:sub>
                                </m:sSub>
                                <m:r>
                                  <a:rPr lang="en-US" altLang="ja-JP" sz="1100" b="0" i="1" smtClean="0">
                                    <a:latin typeface="Cambria Math"/>
                                  </a:rPr>
                                  <m:t>)</m:t>
                                </m:r>
                                <m:r>
                                  <a:rPr lang="en-US" altLang="ja-JP" sz="1100" i="1">
                                    <a:latin typeface="Cambria Math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ja-JP" sz="1100" dirty="0" smtClean="0"/>
                            <a:t>+</a:t>
                          </a:r>
                          <a:r>
                            <a:rPr lang="en-US" altLang="ja-JP" sz="1100" b="1" dirty="0"/>
                            <a:t>25dBm</a:t>
                          </a:r>
                          <a:endParaRPr lang="en-US" sz="11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b="1" dirty="0" smtClean="0"/>
                            <a:t>+</a:t>
                          </a:r>
                          <a:r>
                            <a:rPr lang="en-US" altLang="ja-JP" sz="1100" b="1" dirty="0" smtClean="0"/>
                            <a:t>1dBm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5333218"/>
                  </p:ext>
                </p:extLst>
              </p:nvPr>
            </p:nvGraphicFramePr>
            <p:xfrm>
              <a:off x="2771801" y="3789040"/>
              <a:ext cx="5256583" cy="105100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4015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8417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23224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262292"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[AP]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Beamed</a:t>
                          </a:r>
                          <a:r>
                            <a:rPr lang="en-US" sz="1100" i="1" dirty="0" smtClean="0"/>
                            <a:t> (16 elements)</a:t>
                          </a:r>
                          <a:endParaRPr lang="en-US" sz="11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Quasi-Omni </a:t>
                          </a:r>
                          <a:r>
                            <a:rPr lang="en-US" sz="1100" i="1" dirty="0" smtClean="0"/>
                            <a:t>(single element)</a:t>
                          </a:r>
                          <a:endParaRPr lang="en-US" sz="1100" i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6466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24" t="-100000" r="-267797" b="-211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ja-JP" sz="1100" dirty="0" smtClean="0"/>
                            <a:t>+</a:t>
                          </a:r>
                          <a:r>
                            <a:rPr lang="en-US" altLang="ja-JP" sz="1100" dirty="0" smtClean="0"/>
                            <a:t>10dBm</a:t>
                          </a:r>
                          <a:endParaRPr lang="en-US" altLang="ja-JP" sz="1100" dirty="0">
                            <a:latin typeface="Cambria Math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36066" t="-100000" r="-1366" b="-2113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6466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24" t="-204651" r="-267797" b="-116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ja-JP" sz="1100" dirty="0" smtClean="0"/>
                            <a:t>+</a:t>
                          </a:r>
                          <a:r>
                            <a:rPr lang="en-US" altLang="ja-JP" sz="1100" dirty="0" smtClean="0"/>
                            <a:t>15dBi</a:t>
                          </a:r>
                          <a:endParaRPr lang="en-US" altLang="ja-JP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36066" t="-204651" r="-1366" b="-116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5937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24" t="-304651" r="-267797" b="-16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ja-JP" sz="1100" dirty="0" smtClean="0"/>
                            <a:t>+</a:t>
                          </a:r>
                          <a:r>
                            <a:rPr lang="en-US" altLang="ja-JP" sz="1100" b="1" dirty="0"/>
                            <a:t>25dBm</a:t>
                          </a:r>
                          <a:endParaRPr lang="en-US" sz="11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b="1" dirty="0" smtClean="0"/>
                            <a:t>+</a:t>
                          </a:r>
                          <a:r>
                            <a:rPr lang="en-US" altLang="ja-JP" sz="1100" b="1" dirty="0" smtClean="0"/>
                            <a:t>1dBm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1548532"/>
                  </p:ext>
                </p:extLst>
              </p:nvPr>
            </p:nvGraphicFramePr>
            <p:xfrm>
              <a:off x="2771800" y="4941726"/>
              <a:ext cx="5256585" cy="105100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4016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8417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23224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262292"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[STA]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Beamed </a:t>
                          </a:r>
                          <a:r>
                            <a:rPr lang="en-US" sz="1100" i="1" dirty="0" smtClean="0"/>
                            <a:t>(4 elements)</a:t>
                          </a:r>
                          <a:endParaRPr lang="en-US" sz="11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Quasi-Omni </a:t>
                          </a:r>
                          <a:r>
                            <a:rPr lang="en-US" sz="1100" i="1" dirty="0" smtClean="0"/>
                            <a:t>(single element)</a:t>
                          </a:r>
                          <a:endParaRPr lang="en-US" sz="1100" i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59373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ja-JP" sz="11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1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altLang="ja-JP" sz="1100" i="1">
                                        <a:latin typeface="Cambria Math"/>
                                      </a:rPr>
                                      <m:t>𝑇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lang="en-US" sz="1100" dirty="0" smtClean="0"/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US" sz="1100" i="1" dirty="0" smtClean="0"/>
                                  <m:t>(</m:t>
                                </m:r>
                                <m:r>
                                  <m:rPr>
                                    <m:nor/>
                                  </m:rPr>
                                  <a:rPr lang="en-US" sz="1100" i="1" dirty="0" err="1" smtClean="0"/>
                                  <m:t>TxPower</m:t>
                                </m:r>
                                <m:r>
                                  <m:rPr>
                                    <m:nor/>
                                  </m:rPr>
                                  <a:rPr lang="en-US" sz="1100" i="1" dirty="0" smtClean="0"/>
                                  <m:t>)</m:t>
                                </m:r>
                              </m:oMath>
                            </m:oMathPara>
                          </a14:m>
                          <a:endParaRPr lang="en-US" sz="11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ja-JP" sz="1100" dirty="0" smtClean="0"/>
                            <a:t>+3dBm</a:t>
                          </a:r>
                          <a:endParaRPr lang="en-US" altLang="ja-JP" sz="1100" dirty="0">
                            <a:latin typeface="Cambria Math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ja-JP" sz="1100" dirty="0" smtClean="0"/>
                            <a:t>-3dBm </a:t>
                          </a:r>
                          <a:r>
                            <a:rPr lang="en-US" sz="1100" dirty="0" smtClean="0"/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ja-JP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100" b="0" i="1" smtClean="0">
                                      <a:latin typeface="Cambria Math"/>
                                    </a:rPr>
                                    <m:t>=</m:t>
                                  </m:r>
                                  <m:r>
                                    <a:rPr lang="en-US" altLang="ja-JP" sz="1100" i="1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altLang="ja-JP" sz="1100" i="1" smtClean="0">
                                      <a:latin typeface="Cambria Math"/>
                                    </a:rPr>
                                    <m:t>𝑇</m:t>
                                  </m:r>
                                  <m:r>
                                    <a:rPr lang="en-US" altLang="ja-JP" sz="1100" b="0" i="1" smtClean="0">
                                      <a:latin typeface="Cambria Math"/>
                                    </a:rPr>
                                    <m:t>_</m:t>
                                  </m:r>
                                  <m:r>
                                    <a:rPr lang="en-US" altLang="ja-JP" sz="1100" b="0" i="1" smtClean="0">
                                      <a:latin typeface="Cambria Math"/>
                                    </a:rPr>
                                    <m:t>𝑏𝑒𝑎𝑚𝑒𝑑</m:t>
                                  </m:r>
                                </m:sub>
                              </m:sSub>
                              <m:r>
                                <a:rPr lang="en-US" altLang="ja-JP" sz="11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altLang="ja-JP" sz="11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6</m:t>
                              </m:r>
                              <m:r>
                                <a:rPr lang="en-US" altLang="ja-JP" sz="11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𝑑𝐵</m:t>
                              </m:r>
                            </m:oMath>
                          </a14:m>
                          <a:r>
                            <a:rPr lang="en-US" sz="1100" dirty="0" smtClean="0"/>
                            <a:t>)</a:t>
                          </a:r>
                          <a:endParaRPr lang="en-US" sz="1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59373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ja-JP" sz="11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100" i="1">
                                        <a:latin typeface="Cambria Math"/>
                                      </a:rPr>
                                      <m:t>𝐺</m:t>
                                    </m:r>
                                  </m:e>
                                  <m:sub>
                                    <m:r>
                                      <a:rPr lang="en-US" altLang="ja-JP" sz="1100" i="1">
                                        <a:latin typeface="Cambria Math"/>
                                      </a:rPr>
                                      <m:t>𝑇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lang="en-US" sz="1100" dirty="0" smtClean="0"/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US" sz="1100" i="1" dirty="0" smtClean="0"/>
                                  <m:t>(</m:t>
                                </m:r>
                                <m:r>
                                  <m:rPr>
                                    <m:nor/>
                                  </m:rPr>
                                  <a:rPr lang="en-US" sz="1100" i="1" dirty="0" err="1" smtClean="0"/>
                                  <m:t>TxAntGain</m:t>
                                </m:r>
                                <m:r>
                                  <m:rPr>
                                    <m:nor/>
                                  </m:rPr>
                                  <a:rPr lang="en-US" sz="1100" i="1" dirty="0" smtClean="0"/>
                                  <m:t>)</m:t>
                                </m:r>
                              </m:oMath>
                            </m:oMathPara>
                          </a14:m>
                          <a:endParaRPr lang="en-US" sz="11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ja-JP" sz="1100" dirty="0" smtClean="0"/>
                            <a:t>+7dBi</a:t>
                          </a:r>
                          <a:endParaRPr lang="en-US" altLang="ja-JP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ja-JP" sz="1100" dirty="0" smtClean="0"/>
                            <a:t>+1dBi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ja-JP" sz="11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100" b="0" i="1" smtClean="0">
                                      <a:latin typeface="Cambria Math"/>
                                    </a:rPr>
                                    <m:t>=</m:t>
                                  </m:r>
                                  <m:r>
                                    <a:rPr lang="en-US" altLang="ja-JP" sz="1100" i="1">
                                      <a:latin typeface="Cambria Math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altLang="ja-JP" sz="1100" i="1">
                                      <a:latin typeface="Cambria Math"/>
                                    </a:rPr>
                                    <m:t>𝑇</m:t>
                                  </m:r>
                                  <m:r>
                                    <a:rPr lang="en-US" altLang="ja-JP" sz="1100" i="1">
                                      <a:latin typeface="Cambria Math"/>
                                    </a:rPr>
                                    <m:t>_</m:t>
                                  </m:r>
                                  <m:r>
                                    <a:rPr lang="en-US" altLang="ja-JP" sz="1100" i="1">
                                      <a:latin typeface="Cambria Math"/>
                                    </a:rPr>
                                    <m:t>𝑏𝑒𝑎𝑚𝑒𝑑</m:t>
                                  </m:r>
                                </m:sub>
                              </m:sSub>
                              <m:r>
                                <a:rPr lang="en-US" altLang="ja-JP" sz="11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altLang="ja-JP" sz="11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altLang="ja-JP" sz="11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6</m:t>
                              </m:r>
                              <m:r>
                                <a:rPr lang="en-US" altLang="ja-JP" sz="11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𝑑𝐵</m:t>
                              </m:r>
                            </m:oMath>
                          </a14:m>
                          <a:r>
                            <a:rPr lang="en-US" altLang="ja-JP" sz="1100" dirty="0" smtClean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59373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ja-JP" sz="110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r>
                                  <a:rPr lang="en-US" altLang="ja-JP" sz="1100" b="0" i="1" smtClean="0">
                                    <a:latin typeface="Cambria Math" panose="02040503050406030204" pitchFamily="18" charset="0"/>
                                  </a:rPr>
                                  <m:t>𝐼𝑅𝑃</m:t>
                                </m:r>
                                <m:r>
                                  <a:rPr lang="en-US" altLang="ja-JP" sz="11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ja-JP" sz="1100" b="0" i="0" smtClean="0">
                                    <a:latin typeface="Cambria Math"/>
                                  </a:rPr>
                                  <m:t>(=</m:t>
                                </m:r>
                                <m:sSub>
                                  <m:sSubPr>
                                    <m:ctrlPr>
                                      <a:rPr lang="en-US" altLang="ja-JP" sz="11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1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altLang="ja-JP" sz="1100" i="1">
                                        <a:latin typeface="Cambria Math"/>
                                      </a:rPr>
                                      <m:t>𝑇</m:t>
                                    </m:r>
                                  </m:sub>
                                </m:sSub>
                                <m:r>
                                  <a:rPr lang="en-US" altLang="ja-JP" sz="1100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altLang="ja-JP" sz="11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1100" i="1">
                                        <a:latin typeface="Cambria Math"/>
                                      </a:rPr>
                                      <m:t>𝐺</m:t>
                                    </m:r>
                                  </m:e>
                                  <m:sub>
                                    <m:r>
                                      <a:rPr lang="en-US" altLang="ja-JP" sz="1100" i="1">
                                        <a:latin typeface="Cambria Math"/>
                                      </a:rPr>
                                      <m:t>𝑇</m:t>
                                    </m:r>
                                  </m:sub>
                                </m:sSub>
                                <m:r>
                                  <a:rPr lang="en-US" altLang="ja-JP" sz="1100" b="0" i="1" smtClean="0">
                                    <a:latin typeface="Cambria Math"/>
                                  </a:rPr>
                                  <m:t>)</m:t>
                                </m:r>
                                <m:r>
                                  <a:rPr lang="en-US" altLang="ja-JP" sz="1100" i="1">
                                    <a:latin typeface="Cambria Math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ja-JP" sz="1100" b="1" dirty="0" smtClean="0"/>
                            <a:t>+10dBm</a:t>
                          </a:r>
                          <a:endParaRPr lang="en-US" sz="11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ja-JP" sz="1100" b="1" dirty="0" smtClean="0"/>
                            <a:t>-2dBm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1548532"/>
                  </p:ext>
                </p:extLst>
              </p:nvPr>
            </p:nvGraphicFramePr>
            <p:xfrm>
              <a:off x="2771800" y="4941726"/>
              <a:ext cx="5256585" cy="105100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4016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8417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23224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262292"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[STA]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Beamed </a:t>
                          </a:r>
                          <a:r>
                            <a:rPr lang="en-US" sz="1100" i="1" dirty="0" smtClean="0"/>
                            <a:t>(4 elements)</a:t>
                          </a:r>
                          <a:endParaRPr lang="en-US" sz="11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Quasi-Omni </a:t>
                          </a:r>
                          <a:r>
                            <a:rPr lang="en-US" sz="1100" i="1" dirty="0" smtClean="0"/>
                            <a:t>(single element)</a:t>
                          </a:r>
                          <a:endParaRPr lang="en-US" sz="1100" i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6466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24" t="-100000" r="-267797" b="-2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ja-JP" sz="1100" dirty="0" smtClean="0"/>
                            <a:t>+</a:t>
                          </a:r>
                          <a:r>
                            <a:rPr lang="en-US" altLang="ja-JP" sz="1100" dirty="0" smtClean="0"/>
                            <a:t>3dBm</a:t>
                          </a:r>
                          <a:endParaRPr lang="en-US" altLang="ja-JP" sz="1100" dirty="0">
                            <a:latin typeface="Cambria Math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36066" t="-100000" r="-1366" b="-21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6466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24" t="-200000" r="-267797" b="-1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ja-JP" sz="1100" dirty="0" smtClean="0"/>
                            <a:t>+</a:t>
                          </a:r>
                          <a:r>
                            <a:rPr lang="en-US" altLang="ja-JP" sz="1100" dirty="0" smtClean="0"/>
                            <a:t>7dBi</a:t>
                          </a:r>
                          <a:endParaRPr lang="en-US" altLang="ja-JP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36066" t="-200000" r="-1366" b="-11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5937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24" t="-306977" r="-267797" b="-16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ja-JP" sz="1100" b="1" dirty="0" smtClean="0"/>
                            <a:t>+10dBm</a:t>
                          </a:r>
                          <a:endParaRPr lang="en-US" sz="11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ja-JP" sz="1100" b="1" dirty="0" smtClean="0"/>
                            <a:t>-2dBm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9511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690B737E-A7D2-41B5-9356-B30DD28487C0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5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1331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Quasi-</a:t>
            </a:r>
            <a:r>
              <a:rPr lang="en-US" altLang="ja-JP" dirty="0" err="1" smtClean="0"/>
              <a:t>omni</a:t>
            </a:r>
            <a:r>
              <a:rPr lang="en-US" altLang="ja-JP" dirty="0" smtClean="0"/>
              <a:t> MCS0 vs Beamed MCS12</a:t>
            </a:r>
            <a:endParaRPr lang="en-GB" altLang="ja-JP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6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981200"/>
                <a:ext cx="8207375" cy="4400550"/>
              </a:xfrm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altLang="ja-JP" sz="1600" dirty="0" smtClean="0"/>
                  <a:t>AP</a:t>
                </a:r>
                <a:r>
                  <a:rPr lang="en-US" altLang="ja-JP" sz="1600" dirty="0" smtClean="0">
                    <a:sym typeface="Wingdings" panose="05000000000000000000" pitchFamily="2" charset="2"/>
                  </a:rPr>
                  <a:t></a:t>
                </a:r>
                <a:r>
                  <a:rPr lang="en-US" altLang="ja-JP" sz="1600" dirty="0" smtClean="0"/>
                  <a:t>STA (downlink):</a:t>
                </a:r>
              </a:p>
              <a:p>
                <a:pPr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altLang="ja-JP" sz="1400" dirty="0"/>
              </a:p>
              <a:p>
                <a:pPr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altLang="ja-JP" sz="1400" dirty="0" smtClean="0"/>
              </a:p>
              <a:p>
                <a:pPr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altLang="ja-JP" sz="1400" dirty="0"/>
              </a:p>
              <a:p>
                <a:pPr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altLang="ja-JP" sz="1400" dirty="0" smtClean="0"/>
              </a:p>
              <a:p>
                <a:pPr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altLang="ja-JP" sz="1400" dirty="0"/>
              </a:p>
              <a:p>
                <a:pPr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altLang="ja-JP" sz="1400" dirty="0" smtClean="0"/>
              </a:p>
              <a:p>
                <a:pPr lvl="1"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altLang="ja-JP" sz="1400" i="1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/>
                </a:endParaRPr>
              </a:p>
              <a:p>
                <a:pPr lvl="1"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altLang="ja-JP" sz="1400" i="1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/>
                </a:endParaRPr>
              </a:p>
              <a:p>
                <a:pPr lvl="1"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ja-JP" sz="14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𝐷</m:t>
                        </m:r>
                      </m:e>
                      <m:sub>
                        <m:r>
                          <a:rPr lang="en-US" altLang="ja-JP" sz="14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𝑞𝑜𝑚𝑛𝑖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_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𝑀𝐶𝑆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400" i="1" dirty="0">
                    <a:solidFill>
                      <a:schemeClr val="tx1"/>
                    </a:solidFill>
                  </a:rPr>
                  <a:t> </a:t>
                </a:r>
                <a:r>
                  <a:rPr lang="en-US" sz="1400" dirty="0" smtClean="0">
                    <a:solidFill>
                      <a:schemeClr val="tx1"/>
                    </a:solidFill>
                  </a:rPr>
                  <a:t>vs</a:t>
                </a:r>
                <a:r>
                  <a:rPr lang="en-US" sz="1400" i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ja-JP" sz="14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𝐷</m:t>
                        </m:r>
                      </m:e>
                      <m:sub>
                        <m:r>
                          <a:rPr lang="en-US" altLang="ja-JP" sz="14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𝑏𝑒𝑎𝑚𝑒𝑑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_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𝑀𝐶𝑆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12</m:t>
                        </m:r>
                      </m:sub>
                    </m:sSub>
                  </m:oMath>
                </a14:m>
                <a:r>
                  <a:rPr lang="en-US" altLang="ja-JP" sz="14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/>
                  </a:rPr>
                  <a:t>:</a:t>
                </a:r>
              </a:p>
              <a:p>
                <a:pPr lvl="2"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𝐷</m:t>
                        </m:r>
                      </m:e>
                      <m:sub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𝑞𝑜𝑚𝑛𝑖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_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𝑀𝐶𝑆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altLang="ja-JP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𝐷</m:t>
                        </m:r>
                      </m:e>
                      <m:sub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𝑏𝑒𝑎𝑚𝑒𝑑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_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𝑀𝐶𝑆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12</m:t>
                        </m:r>
                      </m:sub>
                    </m:sSub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US" altLang="ja-JP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altLang="ja-JP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altLang="ja-JP" sz="1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</m:t>
                            </m:r>
                            <m:r>
                              <a:rPr lang="en-US" altLang="ja-JP" sz="1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𝑑𝐵</m:t>
                            </m:r>
                          </m:num>
                          <m:den>
                            <m:r>
                              <a:rPr lang="en-US" altLang="ja-JP" sz="1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𝐷</m:t>
                        </m:r>
                      </m:e>
                      <m:sub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𝑏𝑒𝑎𝑚𝑒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𝑑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_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𝑀𝐶𝑆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12</m:t>
                        </m:r>
                      </m:sub>
                    </m:sSub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−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2.5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𝑑𝐵</m:t>
                        </m:r>
                      </m:e>
                    </m:d>
                  </m:oMath>
                </a14:m>
                <a:endParaRPr lang="en-US" altLang="ja-JP" sz="1400" b="0" dirty="0" smtClean="0">
                  <a:solidFill>
                    <a:schemeClr val="tx1"/>
                  </a:solidFill>
                  <a:ea typeface="Cambria Math"/>
                </a:endParaRPr>
              </a:p>
              <a:p>
                <a:pPr lvl="2"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𝐷</m:t>
                        </m:r>
                      </m:e>
                      <m:sub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𝑞𝑜𝑚𝑛𝑖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_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𝑀𝐶𝑆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=~4</m:t>
                    </m:r>
                    <m:r>
                      <m:rPr>
                        <m:sty m:val="p"/>
                      </m:rPr>
                      <a:rPr lang="en-US" altLang="ja-JP" sz="1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m</m:t>
                    </m:r>
                  </m:oMath>
                </a14:m>
                <a:r>
                  <a:rPr lang="en-US" altLang="ja-JP" sz="14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/>
                  </a:rPr>
                  <a:t> (based on </a:t>
                </a:r>
                <a:r>
                  <a:rPr lang="en-US" altLang="ja-JP" sz="1400" dirty="0" err="1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/>
                  </a:rPr>
                  <a:t>Friis</a:t>
                </a:r>
                <a:r>
                  <a:rPr lang="en-US" altLang="ja-JP" sz="14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/>
                  </a:rPr>
                  <a:t>)</a:t>
                </a:r>
              </a:p>
              <a:p>
                <a:pPr lvl="2"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altLang="ja-JP" sz="1400" dirty="0" smtClean="0">
                    <a:solidFill>
                      <a:schemeClr val="tx1"/>
                    </a:solidFill>
                    <a:ea typeface="Cambria Math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𝐷</m:t>
                        </m:r>
                      </m:e>
                      <m:sub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𝑏𝑒𝑎𝑚𝑒𝑑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_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𝑀𝐶𝑆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12</m:t>
                        </m:r>
                      </m:sub>
                    </m:sSub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=~7.1</m:t>
                    </m:r>
                    <m:r>
                      <m:rPr>
                        <m:sty m:val="p"/>
                      </m:rPr>
                      <a:rPr lang="en-US" altLang="ja-JP" sz="1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m</m:t>
                    </m:r>
                  </m:oMath>
                </a14:m>
                <a:endParaRPr lang="en-SG" sz="14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31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981200"/>
                <a:ext cx="8207375" cy="4400550"/>
              </a:xfrm>
              <a:blipFill>
                <a:blip r:embed="rId3"/>
                <a:stretch>
                  <a:fillRect l="-297" t="-416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4" name="Straight Arrow Connector 243"/>
          <p:cNvCxnSpPr/>
          <p:nvPr/>
        </p:nvCxnSpPr>
        <p:spPr>
          <a:xfrm>
            <a:off x="1590675" y="3094930"/>
            <a:ext cx="730250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48" name="TextBox 247"/>
          <p:cNvSpPr txBox="1"/>
          <p:nvPr/>
        </p:nvSpPr>
        <p:spPr>
          <a:xfrm>
            <a:off x="2530475" y="2711004"/>
            <a:ext cx="172029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b="1" i="1" kern="0" dirty="0" err="1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TxAntGain</a:t>
            </a:r>
            <a:r>
              <a:rPr kumimoji="0" lang="en-US" sz="900" b="1" i="1" kern="0" baseline="-25000" dirty="0" err="1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AP</a:t>
            </a:r>
            <a:r>
              <a:rPr kumimoji="0" lang="en-US" sz="900" b="1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 (16 elements)</a:t>
            </a:r>
            <a:endParaRPr kumimoji="0" lang="en-US" sz="900" b="1" i="1" kern="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5160962" y="2696716"/>
            <a:ext cx="150812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b="1" i="1" kern="0" dirty="0" err="1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TxPower</a:t>
            </a:r>
            <a:r>
              <a:rPr kumimoji="0" lang="en-US" sz="900" b="1" i="1" kern="0" baseline="-25000" dirty="0" err="1">
                <a:solidFill>
                  <a:sysClr val="windowText" lastClr="000000"/>
                </a:solidFill>
                <a:ea typeface="ＭＳ Ｐゴシック" charset="-128"/>
              </a:rPr>
              <a:t>AP</a:t>
            </a:r>
            <a:r>
              <a:rPr kumimoji="0" lang="en-US" sz="900" b="1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 (16 elements)</a:t>
            </a:r>
            <a:endParaRPr kumimoji="0" lang="en-US" sz="900" b="1" i="1" kern="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cxnSp>
        <p:nvCxnSpPr>
          <p:cNvPr id="13325" name="Straight Arrow Connector 251"/>
          <p:cNvCxnSpPr>
            <a:cxnSpLocks noChangeShapeType="1"/>
          </p:cNvCxnSpPr>
          <p:nvPr/>
        </p:nvCxnSpPr>
        <p:spPr bwMode="auto">
          <a:xfrm flipV="1">
            <a:off x="7094538" y="3094930"/>
            <a:ext cx="1195387" cy="1588"/>
          </a:xfrm>
          <a:prstGeom prst="straightConnector1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5" name="TextBox 254"/>
          <p:cNvSpPr txBox="1"/>
          <p:nvPr/>
        </p:nvSpPr>
        <p:spPr>
          <a:xfrm>
            <a:off x="6953298" y="2707829"/>
            <a:ext cx="156051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b="1" i="1" kern="0" dirty="0" err="1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RxAntGain</a:t>
            </a:r>
            <a:r>
              <a:rPr kumimoji="0" lang="en-US" sz="900" b="1" i="1" kern="0" baseline="-25000" dirty="0" err="1" smtClean="0">
                <a:solidFill>
                  <a:sysClr val="windowText" lastClr="000000"/>
                </a:solidFill>
                <a:ea typeface="ＭＳ Ｐゴシック" charset="-128"/>
              </a:rPr>
              <a:t>STA</a:t>
            </a:r>
            <a:r>
              <a:rPr kumimoji="0" lang="en-US" sz="900" b="1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 (4 elements)</a:t>
            </a:r>
            <a:endParaRPr kumimoji="0" lang="en-US" sz="900" b="1" i="1" kern="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256" name="TextBox 255"/>
          <p:cNvSpPr txBox="1"/>
          <p:nvPr/>
        </p:nvSpPr>
        <p:spPr>
          <a:xfrm>
            <a:off x="273050" y="2969518"/>
            <a:ext cx="1195388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050" b="1" kern="0" dirty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Q-O </a:t>
            </a:r>
            <a:r>
              <a:rPr kumimoji="0" lang="en-US" sz="1050" b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MCS0</a:t>
            </a:r>
            <a:r>
              <a:rPr kumimoji="0" lang="en-US" sz="1050" b="1" kern="0" dirty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:</a:t>
            </a:r>
          </a:p>
        </p:txBody>
      </p:sp>
      <p:sp>
        <p:nvSpPr>
          <p:cNvPr id="257" name="TextBox 256"/>
          <p:cNvSpPr txBox="1"/>
          <p:nvPr/>
        </p:nvSpPr>
        <p:spPr>
          <a:xfrm>
            <a:off x="273050" y="3589908"/>
            <a:ext cx="1195388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050" b="1" kern="0" dirty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Beamed </a:t>
            </a:r>
            <a:r>
              <a:rPr kumimoji="0" lang="en-US" sz="1050" b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MCS12</a:t>
            </a:r>
            <a:r>
              <a:rPr kumimoji="0" lang="en-US" sz="1050" b="1" kern="0" dirty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:</a:t>
            </a:r>
          </a:p>
        </p:txBody>
      </p:sp>
      <p:cxnSp>
        <p:nvCxnSpPr>
          <p:cNvPr id="13331" name="Straight Arrow Connector 257"/>
          <p:cNvCxnSpPr>
            <a:cxnSpLocks noChangeShapeType="1"/>
          </p:cNvCxnSpPr>
          <p:nvPr/>
        </p:nvCxnSpPr>
        <p:spPr bwMode="auto">
          <a:xfrm flipH="1" flipV="1">
            <a:off x="3360738" y="3721671"/>
            <a:ext cx="4941887" cy="0"/>
          </a:xfrm>
          <a:prstGeom prst="straightConnector1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0" name="TextBox 259"/>
          <p:cNvSpPr txBox="1"/>
          <p:nvPr/>
        </p:nvSpPr>
        <p:spPr>
          <a:xfrm>
            <a:off x="4834071" y="3287068"/>
            <a:ext cx="217963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b="1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Sensitivity difference (MCS0</a:t>
            </a:r>
            <a:r>
              <a:rPr kumimoji="0" lang="en-US" sz="900" b="1" i="1" kern="0" dirty="0">
                <a:solidFill>
                  <a:sysClr val="windowText" lastClr="000000"/>
                </a:solidFill>
                <a:latin typeface="+mj-lt"/>
                <a:ea typeface="ＭＳ Ｐゴシック" charset="-128"/>
                <a:sym typeface="Wingdings" panose="05000000000000000000" pitchFamily="2" charset="2"/>
              </a:rPr>
              <a:t></a:t>
            </a:r>
            <a:r>
              <a:rPr kumimoji="0" lang="en-US" sz="900" b="1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  <a:sym typeface="Wingdings" panose="05000000000000000000" pitchFamily="2" charset="2"/>
              </a:rPr>
              <a:t>MCS12)</a:t>
            </a:r>
            <a:endParaRPr kumimoji="0" lang="en-US" sz="900" b="1" i="1" kern="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263" name="Arc 262"/>
          <p:cNvSpPr/>
          <p:nvPr/>
        </p:nvSpPr>
        <p:spPr>
          <a:xfrm>
            <a:off x="8058431" y="3098105"/>
            <a:ext cx="486992" cy="621977"/>
          </a:xfrm>
          <a:prstGeom prst="arc">
            <a:avLst>
              <a:gd name="adj1" fmla="val 16200000"/>
              <a:gd name="adj2" fmla="val 5733525"/>
            </a:avLst>
          </a:prstGeom>
          <a:noFill/>
          <a:ln w="9525" cap="flat" cmpd="sng" algn="ctr">
            <a:solidFill>
              <a:schemeClr val="tx2"/>
            </a:solidFill>
            <a:prstDash val="dash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 b="1" kern="0">
              <a:solidFill>
                <a:sysClr val="windowText" lastClr="000000"/>
              </a:solidFill>
              <a:latin typeface="+mj-lt"/>
              <a:ea typeface="+mn-ea"/>
            </a:endParaRPr>
          </a:p>
        </p:txBody>
      </p:sp>
      <p:cxnSp>
        <p:nvCxnSpPr>
          <p:cNvPr id="13338" name="Straight Arrow Connector 264"/>
          <p:cNvCxnSpPr>
            <a:cxnSpLocks noChangeShapeType="1"/>
          </p:cNvCxnSpPr>
          <p:nvPr/>
        </p:nvCxnSpPr>
        <p:spPr bwMode="auto">
          <a:xfrm>
            <a:off x="2320925" y="3094930"/>
            <a:ext cx="2392363" cy="0"/>
          </a:xfrm>
          <a:prstGeom prst="straightConnector1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39" name="Straight Arrow Connector 265"/>
          <p:cNvCxnSpPr>
            <a:cxnSpLocks noChangeShapeType="1"/>
          </p:cNvCxnSpPr>
          <p:nvPr/>
        </p:nvCxnSpPr>
        <p:spPr bwMode="auto">
          <a:xfrm>
            <a:off x="4719638" y="3098105"/>
            <a:ext cx="2392362" cy="0"/>
          </a:xfrm>
          <a:prstGeom prst="straightConnector1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0" name="Straight Arrow Connector 289"/>
          <p:cNvCxnSpPr/>
          <p:nvPr/>
        </p:nvCxnSpPr>
        <p:spPr>
          <a:xfrm>
            <a:off x="1590675" y="3720083"/>
            <a:ext cx="1770063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64" name="TextBox 63"/>
          <p:cNvSpPr txBox="1"/>
          <p:nvPr/>
        </p:nvSpPr>
        <p:spPr>
          <a:xfrm>
            <a:off x="1466008" y="2711004"/>
            <a:ext cx="91766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b="1" i="1" kern="0" dirty="0" err="1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EIRP</a:t>
            </a:r>
            <a:r>
              <a:rPr kumimoji="0" lang="en-US" sz="900" b="1" i="1" kern="0" baseline="-25000" dirty="0" err="1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qomni_AP</a:t>
            </a:r>
            <a:endParaRPr kumimoji="0" lang="en-US" sz="900" b="1" i="1" kern="0" baseline="-2500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466008" y="2869828"/>
            <a:ext cx="81822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b="1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+</a:t>
            </a:r>
            <a:r>
              <a:rPr kumimoji="0" lang="en-US" sz="900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1dBm</a:t>
            </a:r>
            <a:endParaRPr kumimoji="0" lang="en-US" sz="900" i="1" kern="0" baseline="-2500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918288" y="2869828"/>
            <a:ext cx="81822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b="1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+</a:t>
            </a:r>
            <a:r>
              <a:rPr kumimoji="0" lang="en-US" sz="900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12dB</a:t>
            </a:r>
            <a:endParaRPr kumimoji="0" lang="en-US" sz="900" i="1" kern="0" baseline="-2500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429763" y="2869828"/>
            <a:ext cx="81822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+12dB</a:t>
            </a:r>
            <a:endParaRPr kumimoji="0" lang="en-US" sz="900" i="1" kern="0" baseline="-2500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276904" y="2869828"/>
            <a:ext cx="81822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+6dB</a:t>
            </a:r>
            <a:endParaRPr kumimoji="0" lang="en-US" sz="900" i="1" kern="0" baseline="-2500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503793" y="3287068"/>
            <a:ext cx="92853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b="1" i="1" kern="0" dirty="0" err="1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EIRP</a:t>
            </a:r>
            <a:r>
              <a:rPr kumimoji="0" lang="en-US" sz="900" b="1" i="1" kern="0" baseline="-25000" dirty="0" err="1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beamed</a:t>
            </a:r>
            <a:r>
              <a:rPr kumimoji="0" lang="en-US" sz="900" b="1" i="1" kern="0" baseline="-2500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 _AP</a:t>
            </a:r>
            <a:endParaRPr kumimoji="0" lang="en-US" sz="900" b="1" i="1" kern="0" baseline="-2500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514779" y="3445892"/>
            <a:ext cx="81822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-25dB</a:t>
            </a:r>
            <a:endParaRPr kumimoji="0" lang="en-US" sz="900" i="1" kern="0" baseline="-2500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403648" y="3445892"/>
            <a:ext cx="267770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+6dBm (= +1dBm +12dB +12dB +6dB -25dB)</a:t>
            </a:r>
            <a:endParaRPr kumimoji="0" lang="en-US" sz="900" i="1" kern="0" baseline="-2500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2302914" y="3094930"/>
            <a:ext cx="0" cy="91013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>
            <a:off x="3358381" y="3720082"/>
            <a:ext cx="0" cy="2849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>
            <a:off x="2293879" y="3933056"/>
            <a:ext cx="106214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2383677" y="3933056"/>
            <a:ext cx="8182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b="1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+5dB difference</a:t>
            </a:r>
            <a:endParaRPr kumimoji="0" lang="en-US" sz="900" b="1" i="1" kern="0" baseline="-2500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690B737E-A7D2-41B5-9356-B30DD28487C0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6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1331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Quasi-</a:t>
            </a:r>
            <a:r>
              <a:rPr lang="en-US" altLang="ja-JP" dirty="0" err="1" smtClean="0"/>
              <a:t>omni</a:t>
            </a:r>
            <a:r>
              <a:rPr lang="en-US" altLang="ja-JP" dirty="0" smtClean="0"/>
              <a:t> MCS0 vs Beamed MCS12</a:t>
            </a:r>
            <a:endParaRPr lang="en-GB" altLang="ja-JP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6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981200"/>
                <a:ext cx="8207375" cy="4400550"/>
              </a:xfrm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altLang="ja-JP" sz="1600" dirty="0" smtClean="0"/>
                  <a:t>STA</a:t>
                </a:r>
                <a:r>
                  <a:rPr lang="en-US" altLang="ja-JP" sz="1600" dirty="0" smtClean="0">
                    <a:sym typeface="Wingdings" panose="05000000000000000000" pitchFamily="2" charset="2"/>
                  </a:rPr>
                  <a:t></a:t>
                </a:r>
                <a:r>
                  <a:rPr lang="en-US" altLang="ja-JP" sz="1600" dirty="0" smtClean="0"/>
                  <a:t>AP (uplink):</a:t>
                </a:r>
              </a:p>
              <a:p>
                <a:pPr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altLang="ja-JP" sz="1400" dirty="0"/>
              </a:p>
              <a:p>
                <a:pPr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altLang="ja-JP" sz="1400" dirty="0" smtClean="0"/>
              </a:p>
              <a:p>
                <a:pPr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altLang="ja-JP" sz="1400" dirty="0"/>
              </a:p>
              <a:p>
                <a:pPr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altLang="ja-JP" sz="1400" dirty="0" smtClean="0"/>
              </a:p>
              <a:p>
                <a:pPr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altLang="ja-JP" sz="1400" dirty="0"/>
              </a:p>
              <a:p>
                <a:pPr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altLang="ja-JP" sz="1400" dirty="0" smtClean="0"/>
              </a:p>
              <a:p>
                <a:pPr lvl="1"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altLang="ja-JP" sz="1400" i="1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/>
                </a:endParaRPr>
              </a:p>
              <a:p>
                <a:pPr lvl="1"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altLang="ja-JP" sz="1400" i="1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/>
                </a:endParaRPr>
              </a:p>
              <a:p>
                <a:pPr lvl="1"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ja-JP" sz="14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𝐷</m:t>
                        </m:r>
                      </m:e>
                      <m:sub>
                        <m:r>
                          <a:rPr lang="en-US" altLang="ja-JP" sz="14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𝑞𝑜𝑚𝑛𝑖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_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𝑀𝐶𝑆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400" i="1" dirty="0">
                    <a:solidFill>
                      <a:schemeClr val="tx1"/>
                    </a:solidFill>
                  </a:rPr>
                  <a:t> </a:t>
                </a:r>
                <a:r>
                  <a:rPr lang="en-US" sz="1400" dirty="0" smtClean="0">
                    <a:solidFill>
                      <a:schemeClr val="tx1"/>
                    </a:solidFill>
                  </a:rPr>
                  <a:t>vs</a:t>
                </a:r>
                <a:r>
                  <a:rPr lang="en-US" sz="1400" i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ja-JP" sz="14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𝐷</m:t>
                        </m:r>
                      </m:e>
                      <m:sub>
                        <m:r>
                          <a:rPr lang="en-US" altLang="ja-JP" sz="14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𝑏𝑒𝑎𝑚𝑒𝑑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_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𝑀𝐶𝑆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12</m:t>
                        </m:r>
                      </m:sub>
                    </m:sSub>
                  </m:oMath>
                </a14:m>
                <a:r>
                  <a:rPr lang="en-US" altLang="ja-JP" sz="14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/>
                  </a:rPr>
                  <a:t>:</a:t>
                </a:r>
              </a:p>
              <a:p>
                <a:pPr lvl="2"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𝐷</m:t>
                        </m:r>
                      </m:e>
                      <m:sub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𝑞𝑜𝑚𝑛𝑖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_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𝑀𝐶𝑆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altLang="ja-JP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𝐷</m:t>
                        </m:r>
                      </m:e>
                      <m:sub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𝑏𝑒𝑎𝑚𝑒𝑑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_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𝑀𝐶𝑆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12</m:t>
                        </m:r>
                      </m:sub>
                    </m:sSub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US" altLang="ja-JP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altLang="ja-JP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  <m:r>
                              <a:rPr lang="en-US" altLang="ja-JP" sz="1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𝑑𝐵</m:t>
                            </m:r>
                          </m:num>
                          <m:den>
                            <m:r>
                              <a:rPr lang="en-US" altLang="ja-JP" sz="1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𝐷</m:t>
                        </m:r>
                      </m:e>
                      <m:sub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𝑏𝑒𝑎𝑚𝑒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𝑑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_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𝑀𝐶𝑆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12</m:t>
                        </m:r>
                      </m:sub>
                    </m:sSub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×(</m:t>
                    </m:r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0</m:t>
                    </m:r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.5</m:t>
                    </m:r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𝑑𝐵</m:t>
                    </m:r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endParaRPr lang="en-US" altLang="ja-JP" sz="1400" b="0" dirty="0" smtClean="0">
                  <a:solidFill>
                    <a:schemeClr val="tx1"/>
                  </a:solidFill>
                  <a:ea typeface="Cambria Math"/>
                </a:endParaRPr>
              </a:p>
              <a:p>
                <a:pPr lvl="2"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𝐷</m:t>
                        </m:r>
                      </m:e>
                      <m:sub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𝑞𝑜𝑚𝑛𝑖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_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𝑀𝐶𝑆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=~</m:t>
                    </m:r>
                    <m:r>
                      <a:rPr lang="en-US" altLang="ja-JP" sz="1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3.5</m:t>
                    </m:r>
                    <m:r>
                      <m:rPr>
                        <m:sty m:val="p"/>
                      </m:rPr>
                      <a:rPr lang="en-US" altLang="ja-JP" sz="1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m</m:t>
                    </m:r>
                  </m:oMath>
                </a14:m>
                <a:r>
                  <a:rPr lang="en-US" altLang="ja-JP" sz="14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/>
                  </a:rPr>
                  <a:t> (based on </a:t>
                </a:r>
                <a:r>
                  <a:rPr lang="en-US" altLang="ja-JP" sz="1400" dirty="0" err="1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/>
                  </a:rPr>
                  <a:t>Friis</a:t>
                </a:r>
                <a:r>
                  <a:rPr lang="en-US" altLang="ja-JP" sz="14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/>
                  </a:rPr>
                  <a:t>)</a:t>
                </a:r>
              </a:p>
              <a:p>
                <a:pPr lvl="2"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altLang="ja-JP" sz="1400" dirty="0" smtClean="0">
                    <a:solidFill>
                      <a:schemeClr val="tx1"/>
                    </a:solidFill>
                    <a:ea typeface="Cambria Math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𝐷</m:t>
                        </m:r>
                      </m:e>
                      <m:sub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𝑏𝑒𝑎𝑚𝑒𝑑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_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𝑀𝐶𝑆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12</m:t>
                        </m:r>
                      </m:sub>
                    </m:sSub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=~</m:t>
                    </m:r>
                    <m:r>
                      <a:rPr lang="en-US" altLang="ja-JP" sz="1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3.2</m:t>
                    </m:r>
                    <m:r>
                      <m:rPr>
                        <m:sty m:val="p"/>
                      </m:rPr>
                      <a:rPr lang="en-US" altLang="ja-JP" sz="1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m</m:t>
                    </m:r>
                  </m:oMath>
                </a14:m>
                <a:endParaRPr lang="en-SG" sz="14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31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981200"/>
                <a:ext cx="8207375" cy="4400550"/>
              </a:xfrm>
              <a:blipFill>
                <a:blip r:embed="rId3"/>
                <a:stretch>
                  <a:fillRect l="-297" t="-416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4" name="Straight Arrow Connector 243"/>
          <p:cNvCxnSpPr/>
          <p:nvPr/>
        </p:nvCxnSpPr>
        <p:spPr>
          <a:xfrm>
            <a:off x="1590675" y="3094930"/>
            <a:ext cx="730250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48" name="TextBox 247"/>
          <p:cNvSpPr txBox="1"/>
          <p:nvPr/>
        </p:nvSpPr>
        <p:spPr>
          <a:xfrm>
            <a:off x="1979712" y="2492896"/>
            <a:ext cx="172029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b="1" i="1" kern="0" dirty="0" err="1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TxAntGain</a:t>
            </a:r>
            <a:r>
              <a:rPr kumimoji="0" lang="en-US" sz="900" b="1" i="1" kern="0" baseline="-25000" dirty="0" err="1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STA</a:t>
            </a:r>
            <a:r>
              <a:rPr kumimoji="0" lang="en-US" sz="900" b="1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 (4 elements)</a:t>
            </a:r>
            <a:endParaRPr kumimoji="0" lang="en-US" sz="900" b="1" i="1" kern="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3275856" y="2696716"/>
            <a:ext cx="150812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b="1" i="1" kern="0" dirty="0" err="1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TxPower</a:t>
            </a:r>
            <a:r>
              <a:rPr kumimoji="0" lang="en-US" sz="900" b="1" i="1" kern="0" baseline="-25000" dirty="0" err="1" smtClean="0">
                <a:solidFill>
                  <a:sysClr val="windowText" lastClr="000000"/>
                </a:solidFill>
                <a:ea typeface="ＭＳ Ｐゴシック" charset="-128"/>
              </a:rPr>
              <a:t>STA</a:t>
            </a:r>
            <a:r>
              <a:rPr kumimoji="0" lang="en-US" sz="900" b="1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 (4 elements)</a:t>
            </a:r>
            <a:endParaRPr kumimoji="0" lang="en-US" sz="900" b="1" i="1" kern="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cxnSp>
        <p:nvCxnSpPr>
          <p:cNvPr id="13325" name="Straight Arrow Connector 251"/>
          <p:cNvCxnSpPr>
            <a:cxnSpLocks noChangeShapeType="1"/>
          </p:cNvCxnSpPr>
          <p:nvPr/>
        </p:nvCxnSpPr>
        <p:spPr bwMode="auto">
          <a:xfrm>
            <a:off x="4647449" y="3094930"/>
            <a:ext cx="2366260" cy="0"/>
          </a:xfrm>
          <a:prstGeom prst="straightConnector1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5" name="TextBox 254"/>
          <p:cNvSpPr txBox="1"/>
          <p:nvPr/>
        </p:nvSpPr>
        <p:spPr>
          <a:xfrm>
            <a:off x="5072013" y="2707829"/>
            <a:ext cx="156051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b="1" i="1" kern="0" dirty="0" err="1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RxAntGain</a:t>
            </a:r>
            <a:r>
              <a:rPr kumimoji="0" lang="en-US" sz="900" b="1" i="1" kern="0" baseline="-25000" dirty="0" err="1" smtClean="0">
                <a:solidFill>
                  <a:sysClr val="windowText" lastClr="000000"/>
                </a:solidFill>
                <a:ea typeface="ＭＳ Ｐゴシック" charset="-128"/>
              </a:rPr>
              <a:t>AP</a:t>
            </a:r>
            <a:r>
              <a:rPr kumimoji="0" lang="en-US" sz="900" b="1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 (16 elements)</a:t>
            </a:r>
            <a:endParaRPr kumimoji="0" lang="en-US" sz="900" b="1" i="1" kern="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256" name="TextBox 255"/>
          <p:cNvSpPr txBox="1"/>
          <p:nvPr/>
        </p:nvSpPr>
        <p:spPr>
          <a:xfrm>
            <a:off x="273050" y="2969518"/>
            <a:ext cx="1195388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050" b="1" kern="0" dirty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Q-O </a:t>
            </a:r>
            <a:r>
              <a:rPr kumimoji="0" lang="en-US" sz="1050" b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MCS0</a:t>
            </a:r>
            <a:r>
              <a:rPr kumimoji="0" lang="en-US" sz="1050" b="1" kern="0" dirty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:</a:t>
            </a:r>
          </a:p>
        </p:txBody>
      </p:sp>
      <p:sp>
        <p:nvSpPr>
          <p:cNvPr id="257" name="TextBox 256"/>
          <p:cNvSpPr txBox="1"/>
          <p:nvPr/>
        </p:nvSpPr>
        <p:spPr>
          <a:xfrm>
            <a:off x="273050" y="3589908"/>
            <a:ext cx="1195388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050" b="1" kern="0" dirty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Beamed </a:t>
            </a:r>
            <a:r>
              <a:rPr kumimoji="0" lang="en-US" sz="1050" b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MCS12</a:t>
            </a:r>
            <a:r>
              <a:rPr kumimoji="0" lang="en-US" sz="1050" b="1" kern="0" dirty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:</a:t>
            </a:r>
          </a:p>
        </p:txBody>
      </p:sp>
      <p:cxnSp>
        <p:nvCxnSpPr>
          <p:cNvPr id="13331" name="Straight Arrow Connector 257"/>
          <p:cNvCxnSpPr>
            <a:cxnSpLocks noChangeShapeType="1"/>
          </p:cNvCxnSpPr>
          <p:nvPr/>
        </p:nvCxnSpPr>
        <p:spPr bwMode="auto">
          <a:xfrm flipH="1" flipV="1">
            <a:off x="2071822" y="3721671"/>
            <a:ext cx="4941887" cy="0"/>
          </a:xfrm>
          <a:prstGeom prst="straightConnector1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0" name="TextBox 259"/>
          <p:cNvSpPr txBox="1"/>
          <p:nvPr/>
        </p:nvSpPr>
        <p:spPr>
          <a:xfrm>
            <a:off x="3688506" y="3287068"/>
            <a:ext cx="217963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b="1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Sensitivity difference (MCS0</a:t>
            </a:r>
            <a:r>
              <a:rPr kumimoji="0" lang="en-US" sz="900" b="1" i="1" kern="0" dirty="0">
                <a:solidFill>
                  <a:sysClr val="windowText" lastClr="000000"/>
                </a:solidFill>
                <a:latin typeface="+mj-lt"/>
                <a:ea typeface="ＭＳ Ｐゴシック" charset="-128"/>
                <a:sym typeface="Wingdings" panose="05000000000000000000" pitchFamily="2" charset="2"/>
              </a:rPr>
              <a:t></a:t>
            </a:r>
            <a:r>
              <a:rPr kumimoji="0" lang="en-US" sz="900" b="1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  <a:sym typeface="Wingdings" panose="05000000000000000000" pitchFamily="2" charset="2"/>
              </a:rPr>
              <a:t>MCS12)</a:t>
            </a:r>
            <a:endParaRPr kumimoji="0" lang="en-US" sz="900" b="1" i="1" kern="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263" name="Arc 262"/>
          <p:cNvSpPr/>
          <p:nvPr/>
        </p:nvSpPr>
        <p:spPr>
          <a:xfrm>
            <a:off x="6749304" y="3098105"/>
            <a:ext cx="486992" cy="621977"/>
          </a:xfrm>
          <a:prstGeom prst="arc">
            <a:avLst>
              <a:gd name="adj1" fmla="val 16200000"/>
              <a:gd name="adj2" fmla="val 5733525"/>
            </a:avLst>
          </a:prstGeom>
          <a:noFill/>
          <a:ln w="9525" cap="flat" cmpd="sng" algn="ctr">
            <a:solidFill>
              <a:schemeClr val="tx2"/>
            </a:solidFill>
            <a:prstDash val="dash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 b="1" kern="0">
              <a:solidFill>
                <a:sysClr val="windowText" lastClr="000000"/>
              </a:solidFill>
              <a:latin typeface="+mj-lt"/>
              <a:ea typeface="+mn-ea"/>
            </a:endParaRPr>
          </a:p>
        </p:txBody>
      </p:sp>
      <p:cxnSp>
        <p:nvCxnSpPr>
          <p:cNvPr id="13338" name="Straight Arrow Connector 264"/>
          <p:cNvCxnSpPr>
            <a:cxnSpLocks noChangeShapeType="1"/>
          </p:cNvCxnSpPr>
          <p:nvPr/>
        </p:nvCxnSpPr>
        <p:spPr bwMode="auto">
          <a:xfrm>
            <a:off x="2320925" y="3094930"/>
            <a:ext cx="1098947" cy="0"/>
          </a:xfrm>
          <a:prstGeom prst="straightConnector1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39" name="Straight Arrow Connector 265"/>
          <p:cNvCxnSpPr>
            <a:cxnSpLocks noChangeShapeType="1"/>
          </p:cNvCxnSpPr>
          <p:nvPr/>
        </p:nvCxnSpPr>
        <p:spPr bwMode="auto">
          <a:xfrm>
            <a:off x="3419872" y="3098105"/>
            <a:ext cx="1224136" cy="0"/>
          </a:xfrm>
          <a:prstGeom prst="straightConnector1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0" name="Straight Arrow Connector 289"/>
          <p:cNvCxnSpPr/>
          <p:nvPr/>
        </p:nvCxnSpPr>
        <p:spPr>
          <a:xfrm>
            <a:off x="1590675" y="3720083"/>
            <a:ext cx="481147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64" name="TextBox 63"/>
          <p:cNvSpPr txBox="1"/>
          <p:nvPr/>
        </p:nvSpPr>
        <p:spPr>
          <a:xfrm>
            <a:off x="1466008" y="2711004"/>
            <a:ext cx="91262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b="1" i="1" kern="0" dirty="0" err="1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EIRP</a:t>
            </a:r>
            <a:r>
              <a:rPr kumimoji="0" lang="en-US" sz="900" b="1" i="1" kern="0" baseline="-25000" dirty="0" err="1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qomni_STA</a:t>
            </a:r>
            <a:endParaRPr kumimoji="0" lang="en-US" sz="900" b="1" i="1" kern="0" baseline="-2500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466008" y="2869828"/>
            <a:ext cx="81822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-2dBm</a:t>
            </a:r>
            <a:endParaRPr kumimoji="0" lang="en-US" sz="900" i="1" kern="0" baseline="-2500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385625" y="2867684"/>
            <a:ext cx="81822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b="1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+</a:t>
            </a:r>
            <a:r>
              <a:rPr kumimoji="0" lang="en-US" sz="900" i="1" kern="0" dirty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6</a:t>
            </a:r>
            <a:r>
              <a:rPr kumimoji="0" lang="en-US" sz="900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dB</a:t>
            </a:r>
            <a:endParaRPr kumimoji="0" lang="en-US" sz="900" i="1" kern="0" baseline="-2500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563888" y="2869828"/>
            <a:ext cx="81822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+6dB</a:t>
            </a:r>
            <a:endParaRPr kumimoji="0" lang="en-US" sz="900" i="1" kern="0" baseline="-2500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337953" y="2869828"/>
            <a:ext cx="81822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+12dB</a:t>
            </a:r>
            <a:endParaRPr kumimoji="0" lang="en-US" sz="900" i="1" kern="0" baseline="-2500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503793" y="3287068"/>
            <a:ext cx="92853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b="1" i="1" kern="0" dirty="0" err="1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EIRP</a:t>
            </a:r>
            <a:r>
              <a:rPr kumimoji="0" lang="en-US" sz="900" b="1" i="1" kern="0" baseline="-25000" dirty="0" err="1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beamed</a:t>
            </a:r>
            <a:r>
              <a:rPr kumimoji="0" lang="en-US" sz="900" b="1" i="1" kern="0" baseline="-2500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 _STA</a:t>
            </a:r>
            <a:endParaRPr kumimoji="0" lang="en-US" sz="900" b="1" i="1" kern="0" baseline="-2500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329841" y="3445892"/>
            <a:ext cx="81822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-25dB</a:t>
            </a:r>
            <a:endParaRPr kumimoji="0" lang="en-US" sz="900" i="1" kern="0" baseline="-2500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390236" y="3445892"/>
            <a:ext cx="267770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-3dBm (= -2dBm +6dB +6dB +12dB -25dB)</a:t>
            </a:r>
            <a:endParaRPr kumimoji="0" lang="en-US" sz="900" i="1" kern="0" baseline="-2500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2081216" y="3720082"/>
            <a:ext cx="0" cy="2849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>
            <a:off x="2311988" y="3094930"/>
            <a:ext cx="0" cy="91013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>
            <a:off x="2069694" y="3933056"/>
            <a:ext cx="24229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1763688" y="3933056"/>
            <a:ext cx="8182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b="1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-1dB difference</a:t>
            </a:r>
            <a:endParaRPr kumimoji="0" lang="en-US" sz="900" b="1" i="1" kern="0" baseline="-2500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cxnSp>
        <p:nvCxnSpPr>
          <p:cNvPr id="6" name="Straight Connector 5"/>
          <p:cNvCxnSpPr>
            <a:stCxn id="248" idx="2"/>
            <a:endCxn id="66" idx="0"/>
          </p:cNvCxnSpPr>
          <p:nvPr/>
        </p:nvCxnSpPr>
        <p:spPr bwMode="auto">
          <a:xfrm flipH="1">
            <a:off x="2794737" y="2723728"/>
            <a:ext cx="45122" cy="1439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6147172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690B737E-A7D2-41B5-9356-B30DD28487C0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7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1331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Quasi-</a:t>
            </a:r>
            <a:r>
              <a:rPr lang="en-US" altLang="ja-JP" dirty="0" err="1" smtClean="0"/>
              <a:t>omni</a:t>
            </a:r>
            <a:r>
              <a:rPr lang="en-US" altLang="ja-JP" dirty="0" smtClean="0"/>
              <a:t> MCS0 vs Beamed MCS12</a:t>
            </a:r>
            <a:endParaRPr lang="en-GB" altLang="ja-JP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6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981200"/>
                <a:ext cx="8207375" cy="4400550"/>
              </a:xfrm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altLang="ja-JP" sz="1600" dirty="0" smtClean="0"/>
                  <a:t>STA</a:t>
                </a:r>
                <a:r>
                  <a:rPr lang="en-US" altLang="ja-JP" sz="1600" dirty="0" smtClean="0">
                    <a:sym typeface="Wingdings" panose="05000000000000000000" pitchFamily="2" charset="2"/>
                  </a:rPr>
                  <a:t>STA (P2P/PBSS)</a:t>
                </a:r>
                <a:r>
                  <a:rPr lang="en-US" altLang="ja-JP" sz="1600" dirty="0" smtClean="0"/>
                  <a:t>:</a:t>
                </a:r>
              </a:p>
              <a:p>
                <a:pPr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altLang="ja-JP" sz="1400" dirty="0"/>
              </a:p>
              <a:p>
                <a:pPr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altLang="ja-JP" sz="1400" dirty="0" smtClean="0"/>
              </a:p>
              <a:p>
                <a:pPr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altLang="ja-JP" sz="1400" dirty="0"/>
              </a:p>
              <a:p>
                <a:pPr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altLang="ja-JP" sz="1400" dirty="0" smtClean="0"/>
              </a:p>
              <a:p>
                <a:pPr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altLang="ja-JP" sz="1400" dirty="0"/>
              </a:p>
              <a:p>
                <a:pPr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altLang="ja-JP" sz="1400" dirty="0" smtClean="0"/>
              </a:p>
              <a:p>
                <a:pPr lvl="1"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altLang="ja-JP" sz="1400" i="1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/>
                </a:endParaRPr>
              </a:p>
              <a:p>
                <a:pPr lvl="1"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altLang="ja-JP" sz="1400" i="1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/>
                </a:endParaRPr>
              </a:p>
              <a:p>
                <a:pPr lvl="1"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ja-JP" sz="14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𝐷</m:t>
                        </m:r>
                      </m:e>
                      <m:sub>
                        <m:r>
                          <a:rPr lang="en-US" altLang="ja-JP" sz="14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𝑞𝑜𝑚𝑛𝑖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_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𝑀𝐶𝑆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400" i="1" dirty="0">
                    <a:solidFill>
                      <a:schemeClr val="tx1"/>
                    </a:solidFill>
                  </a:rPr>
                  <a:t> </a:t>
                </a:r>
                <a:r>
                  <a:rPr lang="en-US" sz="1400" dirty="0" smtClean="0">
                    <a:solidFill>
                      <a:schemeClr val="tx1"/>
                    </a:solidFill>
                  </a:rPr>
                  <a:t>vs</a:t>
                </a:r>
                <a:r>
                  <a:rPr lang="en-US" sz="1400" i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ja-JP" sz="14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𝐷</m:t>
                        </m:r>
                      </m:e>
                      <m:sub>
                        <m:r>
                          <a:rPr lang="en-US" altLang="ja-JP" sz="14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𝑏𝑒𝑎𝑚𝑒𝑑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_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𝑀𝐶𝑆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12</m:t>
                        </m:r>
                      </m:sub>
                    </m:sSub>
                  </m:oMath>
                </a14:m>
                <a:r>
                  <a:rPr lang="en-US" altLang="ja-JP" sz="14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/>
                  </a:rPr>
                  <a:t>:</a:t>
                </a:r>
              </a:p>
              <a:p>
                <a:pPr lvl="2"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𝐷</m:t>
                        </m:r>
                      </m:e>
                      <m:sub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𝑞𝑜𝑚𝑛𝑖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_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𝑀𝐶𝑆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altLang="ja-JP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𝐷</m:t>
                        </m:r>
                      </m:e>
                      <m:sub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𝑏𝑒𝑎𝑚𝑒𝑑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_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𝑀𝐶𝑆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12</m:t>
                        </m:r>
                      </m:sub>
                    </m:sSub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US" altLang="ja-JP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altLang="ja-JP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−9</m:t>
                            </m:r>
                            <m:r>
                              <a:rPr lang="en-US" altLang="ja-JP" sz="1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𝑑𝐵</m:t>
                            </m:r>
                          </m:num>
                          <m:den>
                            <m:r>
                              <a:rPr lang="en-US" altLang="ja-JP" sz="1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𝐷</m:t>
                        </m:r>
                      </m:e>
                      <m:sub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𝑏𝑒𝑎𝑚𝑒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𝑑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_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𝑀𝐶𝑆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12</m:t>
                        </m:r>
                      </m:sub>
                    </m:sSub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(4.</m:t>
                    </m:r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5</m:t>
                    </m:r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𝑑𝐵</m:t>
                    </m:r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endParaRPr lang="en-US" altLang="ja-JP" sz="1400" b="0" dirty="0" smtClean="0">
                  <a:solidFill>
                    <a:schemeClr val="tx1"/>
                  </a:solidFill>
                  <a:ea typeface="Cambria Math"/>
                </a:endParaRPr>
              </a:p>
              <a:p>
                <a:pPr lvl="2"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𝐷</m:t>
                        </m:r>
                      </m:e>
                      <m:sub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𝑞𝑜𝑚𝑛𝑖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_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𝑀𝐶𝑆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=~</m:t>
                    </m:r>
                    <m:r>
                      <a:rPr lang="en-US" altLang="ja-JP" sz="1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2.8</m:t>
                    </m:r>
                    <m:r>
                      <m:rPr>
                        <m:sty m:val="p"/>
                      </m:rPr>
                      <a:rPr lang="en-US" altLang="ja-JP" sz="1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m</m:t>
                    </m:r>
                  </m:oMath>
                </a14:m>
                <a:r>
                  <a:rPr lang="en-US" altLang="ja-JP" sz="14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/>
                  </a:rPr>
                  <a:t> (based on </a:t>
                </a:r>
                <a:r>
                  <a:rPr lang="en-US" altLang="ja-JP" sz="1400" dirty="0" err="1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/>
                  </a:rPr>
                  <a:t>Friis</a:t>
                </a:r>
                <a:r>
                  <a:rPr lang="en-US" altLang="ja-JP" sz="14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/>
                  </a:rPr>
                  <a:t>)</a:t>
                </a:r>
              </a:p>
              <a:p>
                <a:pPr lvl="2" eaLnBrk="1" hangingPunct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altLang="ja-JP" sz="1400" dirty="0" smtClean="0">
                    <a:solidFill>
                      <a:schemeClr val="tx1"/>
                    </a:solidFill>
                    <a:ea typeface="Cambria Math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𝐷</m:t>
                        </m:r>
                      </m:e>
                      <m:sub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𝑏𝑒𝑎𝑚𝑒𝑑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_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𝑀𝐶𝑆</m:t>
                        </m:r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12</m:t>
                        </m:r>
                      </m:sub>
                    </m:sSub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=~</m:t>
                    </m:r>
                    <m:r>
                      <a:rPr lang="en-US" altLang="ja-JP" sz="1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1</m:t>
                    </m:r>
                    <m:r>
                      <m:rPr>
                        <m:sty m:val="p"/>
                      </m:rPr>
                      <a:rPr lang="en-US" altLang="ja-JP" sz="1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m</m:t>
                    </m:r>
                  </m:oMath>
                </a14:m>
                <a:endParaRPr lang="en-SG" sz="14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31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981200"/>
                <a:ext cx="8207375" cy="4400550"/>
              </a:xfrm>
              <a:blipFill>
                <a:blip r:embed="rId3"/>
                <a:stretch>
                  <a:fillRect l="-297" t="-416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4" name="Straight Arrow Connector 243"/>
          <p:cNvCxnSpPr/>
          <p:nvPr/>
        </p:nvCxnSpPr>
        <p:spPr>
          <a:xfrm>
            <a:off x="1590675" y="3094930"/>
            <a:ext cx="730250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48" name="TextBox 247"/>
          <p:cNvSpPr txBox="1"/>
          <p:nvPr/>
        </p:nvSpPr>
        <p:spPr>
          <a:xfrm>
            <a:off x="1979712" y="2492896"/>
            <a:ext cx="172029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b="1" i="1" kern="0" dirty="0" err="1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TxAntGain</a:t>
            </a:r>
            <a:r>
              <a:rPr kumimoji="0" lang="en-US" sz="900" b="1" i="1" kern="0" baseline="-25000" dirty="0" err="1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STA</a:t>
            </a:r>
            <a:r>
              <a:rPr kumimoji="0" lang="en-US" sz="900" b="1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 (4 elements)</a:t>
            </a:r>
            <a:endParaRPr kumimoji="0" lang="en-US" sz="900" b="1" i="1" kern="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3275856" y="2696716"/>
            <a:ext cx="150812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b="1" i="1" kern="0" dirty="0" err="1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TxPower</a:t>
            </a:r>
            <a:r>
              <a:rPr kumimoji="0" lang="en-US" sz="900" b="1" i="1" kern="0" baseline="-25000" dirty="0" err="1" smtClean="0">
                <a:solidFill>
                  <a:sysClr val="windowText" lastClr="000000"/>
                </a:solidFill>
                <a:ea typeface="ＭＳ Ｐゴシック" charset="-128"/>
              </a:rPr>
              <a:t>STA</a:t>
            </a:r>
            <a:r>
              <a:rPr kumimoji="0" lang="en-US" sz="900" b="1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 (4 elements)</a:t>
            </a:r>
            <a:endParaRPr kumimoji="0" lang="en-US" sz="900" b="1" i="1" kern="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cxnSp>
        <p:nvCxnSpPr>
          <p:cNvPr id="13325" name="Straight Arrow Connector 251"/>
          <p:cNvCxnSpPr>
            <a:cxnSpLocks noChangeShapeType="1"/>
          </p:cNvCxnSpPr>
          <p:nvPr/>
        </p:nvCxnSpPr>
        <p:spPr bwMode="auto">
          <a:xfrm>
            <a:off x="4647449" y="3094930"/>
            <a:ext cx="1148687" cy="0"/>
          </a:xfrm>
          <a:prstGeom prst="straightConnector1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5" name="TextBox 254"/>
          <p:cNvSpPr txBox="1"/>
          <p:nvPr/>
        </p:nvSpPr>
        <p:spPr>
          <a:xfrm>
            <a:off x="4523656" y="2492896"/>
            <a:ext cx="156051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b="1" i="1" kern="0" dirty="0" err="1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RxAntGain</a:t>
            </a:r>
            <a:r>
              <a:rPr kumimoji="0" lang="en-US" sz="900" b="1" i="1" kern="0" baseline="-25000" dirty="0" err="1" smtClean="0">
                <a:solidFill>
                  <a:sysClr val="windowText" lastClr="000000"/>
                </a:solidFill>
                <a:ea typeface="ＭＳ Ｐゴシック" charset="-128"/>
              </a:rPr>
              <a:t>STA</a:t>
            </a:r>
            <a:r>
              <a:rPr kumimoji="0" lang="en-US" sz="900" b="1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 (4 elements)</a:t>
            </a:r>
            <a:endParaRPr kumimoji="0" lang="en-US" sz="900" b="1" i="1" kern="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256" name="TextBox 255"/>
          <p:cNvSpPr txBox="1"/>
          <p:nvPr/>
        </p:nvSpPr>
        <p:spPr>
          <a:xfrm>
            <a:off x="273050" y="2969518"/>
            <a:ext cx="1195388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050" b="1" kern="0" dirty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Q-O </a:t>
            </a:r>
            <a:r>
              <a:rPr kumimoji="0" lang="en-US" sz="1050" b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MCS0</a:t>
            </a:r>
            <a:r>
              <a:rPr kumimoji="0" lang="en-US" sz="1050" b="1" kern="0" dirty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:</a:t>
            </a:r>
          </a:p>
        </p:txBody>
      </p:sp>
      <p:sp>
        <p:nvSpPr>
          <p:cNvPr id="257" name="TextBox 256"/>
          <p:cNvSpPr txBox="1"/>
          <p:nvPr/>
        </p:nvSpPr>
        <p:spPr>
          <a:xfrm>
            <a:off x="273050" y="3589908"/>
            <a:ext cx="1195388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050" b="1" kern="0" dirty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Beamed </a:t>
            </a:r>
            <a:r>
              <a:rPr kumimoji="0" lang="en-US" sz="1050" b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MCS12</a:t>
            </a:r>
            <a:r>
              <a:rPr kumimoji="0" lang="en-US" sz="1050" b="1" kern="0" dirty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:</a:t>
            </a:r>
          </a:p>
        </p:txBody>
      </p:sp>
      <p:cxnSp>
        <p:nvCxnSpPr>
          <p:cNvPr id="13331" name="Straight Arrow Connector 257"/>
          <p:cNvCxnSpPr>
            <a:cxnSpLocks noChangeShapeType="1"/>
          </p:cNvCxnSpPr>
          <p:nvPr/>
        </p:nvCxnSpPr>
        <p:spPr bwMode="auto">
          <a:xfrm flipH="1">
            <a:off x="1763688" y="3721671"/>
            <a:ext cx="3982939" cy="0"/>
          </a:xfrm>
          <a:prstGeom prst="straightConnector1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0" name="TextBox 259"/>
          <p:cNvSpPr txBox="1"/>
          <p:nvPr/>
        </p:nvSpPr>
        <p:spPr>
          <a:xfrm>
            <a:off x="3688506" y="3287068"/>
            <a:ext cx="217963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b="1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Sensitivity difference (MCS0</a:t>
            </a:r>
            <a:r>
              <a:rPr kumimoji="0" lang="en-US" sz="900" b="1" i="1" kern="0" dirty="0">
                <a:solidFill>
                  <a:sysClr val="windowText" lastClr="000000"/>
                </a:solidFill>
                <a:latin typeface="+mj-lt"/>
                <a:ea typeface="ＭＳ Ｐゴシック" charset="-128"/>
                <a:sym typeface="Wingdings" panose="05000000000000000000" pitchFamily="2" charset="2"/>
              </a:rPr>
              <a:t></a:t>
            </a:r>
            <a:r>
              <a:rPr kumimoji="0" lang="en-US" sz="900" b="1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  <a:sym typeface="Wingdings" panose="05000000000000000000" pitchFamily="2" charset="2"/>
              </a:rPr>
              <a:t>MCS12)</a:t>
            </a:r>
            <a:endParaRPr kumimoji="0" lang="en-US" sz="900" b="1" i="1" kern="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263" name="Arc 262"/>
          <p:cNvSpPr/>
          <p:nvPr/>
        </p:nvSpPr>
        <p:spPr>
          <a:xfrm>
            <a:off x="5503130" y="3098105"/>
            <a:ext cx="486992" cy="621977"/>
          </a:xfrm>
          <a:prstGeom prst="arc">
            <a:avLst>
              <a:gd name="adj1" fmla="val 16200000"/>
              <a:gd name="adj2" fmla="val 5733525"/>
            </a:avLst>
          </a:prstGeom>
          <a:noFill/>
          <a:ln w="9525" cap="flat" cmpd="sng" algn="ctr">
            <a:solidFill>
              <a:schemeClr val="tx2"/>
            </a:solidFill>
            <a:prstDash val="dash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 b="1" kern="0">
              <a:solidFill>
                <a:sysClr val="windowText" lastClr="000000"/>
              </a:solidFill>
              <a:latin typeface="+mj-lt"/>
              <a:ea typeface="+mn-ea"/>
            </a:endParaRPr>
          </a:p>
        </p:txBody>
      </p:sp>
      <p:cxnSp>
        <p:nvCxnSpPr>
          <p:cNvPr id="13338" name="Straight Arrow Connector 264"/>
          <p:cNvCxnSpPr>
            <a:cxnSpLocks noChangeShapeType="1"/>
          </p:cNvCxnSpPr>
          <p:nvPr/>
        </p:nvCxnSpPr>
        <p:spPr bwMode="auto">
          <a:xfrm>
            <a:off x="2320925" y="3094930"/>
            <a:ext cx="1098947" cy="0"/>
          </a:xfrm>
          <a:prstGeom prst="straightConnector1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39" name="Straight Arrow Connector 265"/>
          <p:cNvCxnSpPr>
            <a:cxnSpLocks noChangeShapeType="1"/>
          </p:cNvCxnSpPr>
          <p:nvPr/>
        </p:nvCxnSpPr>
        <p:spPr bwMode="auto">
          <a:xfrm>
            <a:off x="3419872" y="3098105"/>
            <a:ext cx="1224136" cy="0"/>
          </a:xfrm>
          <a:prstGeom prst="straightConnector1">
            <a:avLst/>
          </a:prstGeom>
          <a:noFill/>
          <a:ln w="9525" algn="ctr">
            <a:solidFill>
              <a:schemeClr val="tx2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0" name="Straight Arrow Connector 289"/>
          <p:cNvCxnSpPr/>
          <p:nvPr/>
        </p:nvCxnSpPr>
        <p:spPr>
          <a:xfrm>
            <a:off x="1590675" y="3720083"/>
            <a:ext cx="173013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64" name="TextBox 63"/>
          <p:cNvSpPr txBox="1"/>
          <p:nvPr/>
        </p:nvSpPr>
        <p:spPr>
          <a:xfrm>
            <a:off x="1466008" y="2711004"/>
            <a:ext cx="91262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b="1" i="1" kern="0" dirty="0" err="1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EIRP</a:t>
            </a:r>
            <a:r>
              <a:rPr kumimoji="0" lang="en-US" sz="900" b="1" i="1" kern="0" baseline="-25000" dirty="0" err="1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qomni_STA</a:t>
            </a:r>
            <a:endParaRPr kumimoji="0" lang="en-US" sz="900" b="1" i="1" kern="0" baseline="-2500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466008" y="2869828"/>
            <a:ext cx="81822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-2dBm</a:t>
            </a:r>
            <a:endParaRPr kumimoji="0" lang="en-US" sz="900" i="1" kern="0" baseline="-2500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385625" y="2867684"/>
            <a:ext cx="81822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b="1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+</a:t>
            </a:r>
            <a:r>
              <a:rPr kumimoji="0" lang="en-US" sz="900" i="1" kern="0" dirty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6</a:t>
            </a:r>
            <a:r>
              <a:rPr kumimoji="0" lang="en-US" sz="900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dB</a:t>
            </a:r>
            <a:endParaRPr kumimoji="0" lang="en-US" sz="900" i="1" kern="0" baseline="-2500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563888" y="2869828"/>
            <a:ext cx="81822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+6dB</a:t>
            </a:r>
            <a:endParaRPr kumimoji="0" lang="en-US" sz="900" i="1" kern="0" baseline="-2500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717588" y="2869828"/>
            <a:ext cx="81822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+6dB</a:t>
            </a:r>
            <a:endParaRPr kumimoji="0" lang="en-US" sz="900" i="1" kern="0" baseline="-2500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483222" y="3287068"/>
            <a:ext cx="92853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b="1" i="1" kern="0" dirty="0" err="1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EIRP</a:t>
            </a:r>
            <a:r>
              <a:rPr kumimoji="0" lang="en-US" sz="900" b="1" i="1" kern="0" baseline="-25000" dirty="0" err="1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beamed</a:t>
            </a:r>
            <a:r>
              <a:rPr kumimoji="0" lang="en-US" sz="900" b="1" i="1" kern="0" baseline="-2500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 _STA</a:t>
            </a:r>
            <a:endParaRPr kumimoji="0" lang="en-US" sz="900" b="1" i="1" kern="0" baseline="-2500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329841" y="3445892"/>
            <a:ext cx="81822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-25dB</a:t>
            </a:r>
            <a:endParaRPr kumimoji="0" lang="en-US" sz="900" i="1" kern="0" baseline="-2500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318228" y="3445892"/>
            <a:ext cx="267770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-9dBm (= -2dBm +6dB +6dB +6dB -25dB)</a:t>
            </a:r>
            <a:endParaRPr kumimoji="0" lang="en-US" sz="900" i="1" kern="0" baseline="-2500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1763688" y="3720082"/>
            <a:ext cx="0" cy="2849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>
            <a:off x="2311988" y="3094930"/>
            <a:ext cx="0" cy="91013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>
            <a:off x="1763688" y="3933056"/>
            <a:ext cx="5483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1593537" y="3933056"/>
            <a:ext cx="8182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900" b="1" i="1" kern="0" dirty="0" smtClean="0">
                <a:solidFill>
                  <a:sysClr val="windowText" lastClr="000000"/>
                </a:solidFill>
                <a:latin typeface="+mj-lt"/>
                <a:ea typeface="ＭＳ Ｐゴシック" charset="-128"/>
              </a:rPr>
              <a:t>-7dB difference</a:t>
            </a:r>
            <a:endParaRPr kumimoji="0" lang="en-US" sz="900" b="1" i="1" kern="0" baseline="-25000" dirty="0">
              <a:solidFill>
                <a:sysClr val="windowText" lastClr="000000"/>
              </a:solidFill>
              <a:latin typeface="+mj-lt"/>
              <a:ea typeface="ＭＳ Ｐゴシック" charset="-128"/>
            </a:endParaRPr>
          </a:p>
        </p:txBody>
      </p:sp>
      <p:cxnSp>
        <p:nvCxnSpPr>
          <p:cNvPr id="6" name="Straight Connector 5"/>
          <p:cNvCxnSpPr>
            <a:stCxn id="248" idx="2"/>
            <a:endCxn id="66" idx="0"/>
          </p:cNvCxnSpPr>
          <p:nvPr/>
        </p:nvCxnSpPr>
        <p:spPr bwMode="auto">
          <a:xfrm flipH="1">
            <a:off x="2794737" y="2723728"/>
            <a:ext cx="45122" cy="1439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flipH="1">
            <a:off x="5174170" y="2723728"/>
            <a:ext cx="45122" cy="1439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217749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1C8780A7-CADD-42FF-A87A-CBB550D148B8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8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1741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2800" dirty="0" smtClean="0"/>
              <a:t>Observations: quasi-</a:t>
            </a:r>
            <a:r>
              <a:rPr lang="en-US" altLang="ja-JP" sz="2800" dirty="0" err="1" smtClean="0"/>
              <a:t>omni</a:t>
            </a:r>
            <a:r>
              <a:rPr lang="en-US" altLang="ja-JP" sz="2800" dirty="0" smtClean="0"/>
              <a:t> communication range</a:t>
            </a:r>
            <a:endParaRPr lang="en-GB" altLang="ja-JP" sz="2800" dirty="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07375" cy="42560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SG" altLang="ja-JP" dirty="0" smtClean="0"/>
              <a:t>Actual quasi-</a:t>
            </a:r>
            <a:r>
              <a:rPr lang="en-SG" altLang="ja-JP" dirty="0" err="1" smtClean="0"/>
              <a:t>omni</a:t>
            </a:r>
            <a:r>
              <a:rPr lang="en-SG" altLang="ja-JP" dirty="0" smtClean="0"/>
              <a:t> range depends on implementation</a:t>
            </a:r>
          </a:p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SG" altLang="ja-JP" dirty="0" smtClean="0"/>
              <a:t>Considering the general relationship between quasi-</a:t>
            </a:r>
            <a:r>
              <a:rPr lang="en-SG" altLang="ja-JP" dirty="0" err="1" smtClean="0"/>
              <a:t>omni</a:t>
            </a:r>
            <a:r>
              <a:rPr lang="en-SG" altLang="ja-JP" dirty="0" smtClean="0"/>
              <a:t> and data MCS range, discovery based on quasi-</a:t>
            </a:r>
            <a:r>
              <a:rPr lang="en-SG" altLang="ja-JP" dirty="0" err="1" smtClean="0"/>
              <a:t>omni</a:t>
            </a:r>
            <a:r>
              <a:rPr lang="en-SG" altLang="ja-JP" dirty="0" smtClean="0"/>
              <a:t> TX may be effective for:</a:t>
            </a:r>
          </a:p>
          <a:p>
            <a:pPr lvl="1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SG" altLang="ja-JP" dirty="0" smtClean="0"/>
              <a:t>Scenarios that require </a:t>
            </a:r>
            <a:r>
              <a:rPr lang="en-SG" altLang="ja-JP" u="sng" dirty="0" smtClean="0"/>
              <a:t>high MCS</a:t>
            </a:r>
            <a:r>
              <a:rPr lang="en-SG" altLang="ja-JP" dirty="0" smtClean="0"/>
              <a:t> (e.g. a temporary high-speed link)</a:t>
            </a:r>
          </a:p>
          <a:p>
            <a:pPr lvl="1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SG" altLang="ja-JP" dirty="0" smtClean="0"/>
              <a:t>Scenarios that feature </a:t>
            </a:r>
            <a:r>
              <a:rPr lang="en-SG" altLang="ja-JP" u="sng" dirty="0" smtClean="0"/>
              <a:t>short-range </a:t>
            </a:r>
            <a:r>
              <a:rPr lang="en-SG" altLang="ja-JP" dirty="0" smtClean="0"/>
              <a:t>communication</a:t>
            </a:r>
          </a:p>
          <a:p>
            <a:pPr lvl="1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SG" altLang="ja-JP" dirty="0" smtClean="0"/>
              <a:t>Scenarios that may </a:t>
            </a:r>
            <a:r>
              <a:rPr lang="en-SG" altLang="ja-JP" dirty="0" smtClean="0"/>
              <a:t>include </a:t>
            </a:r>
            <a:r>
              <a:rPr lang="en-SG" altLang="ja-JP" dirty="0" smtClean="0"/>
              <a:t>devices </a:t>
            </a:r>
            <a:r>
              <a:rPr lang="en-SG" altLang="ja-JP" dirty="0" smtClean="0"/>
              <a:t>within </a:t>
            </a:r>
            <a:r>
              <a:rPr lang="en-SG" altLang="ja-JP" dirty="0" smtClean="0"/>
              <a:t>a short range</a:t>
            </a:r>
          </a:p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SG" altLang="ja-JP" dirty="0" smtClean="0"/>
          </a:p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SG" altLang="ja-JP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E0DC11F7-7FB5-4B10-BBAD-F5613580BD31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9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1945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Quasi-</a:t>
            </a:r>
            <a:r>
              <a:rPr lang="en-US" altLang="ja-JP" dirty="0" err="1" smtClean="0"/>
              <a:t>omni</a:t>
            </a:r>
            <a:r>
              <a:rPr lang="en-US" altLang="ja-JP" dirty="0" smtClean="0"/>
              <a:t> TX based discovery proposal</a:t>
            </a:r>
            <a:endParaRPr lang="en-GB" altLang="ja-JP" dirty="0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07375" cy="42560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SG" altLang="ja-JP" dirty="0" smtClean="0"/>
              <a:t>We propose that the 11ay specification should include support for fast BSS discovery based on quasi-</a:t>
            </a:r>
            <a:r>
              <a:rPr lang="en-SG" altLang="ja-JP" dirty="0" err="1" smtClean="0"/>
              <a:t>omni</a:t>
            </a:r>
            <a:r>
              <a:rPr lang="en-SG" altLang="ja-JP" dirty="0" smtClean="0"/>
              <a:t> TX</a:t>
            </a:r>
          </a:p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SG" altLang="ja-JP" dirty="0" smtClean="0"/>
              <a:t>Two ideas:</a:t>
            </a:r>
          </a:p>
          <a:p>
            <a:pPr marL="914400" lvl="1" indent="-457200" eaLnBrk="1" hangingPunct="1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SG" altLang="ja-JP" dirty="0" smtClean="0"/>
              <a:t>Quasi-</a:t>
            </a:r>
            <a:r>
              <a:rPr lang="en-SG" altLang="ja-JP" dirty="0" err="1" smtClean="0"/>
              <a:t>omni</a:t>
            </a:r>
            <a:r>
              <a:rPr lang="en-SG" altLang="ja-JP" dirty="0" smtClean="0"/>
              <a:t> TX during </a:t>
            </a:r>
            <a:r>
              <a:rPr lang="en-SG" altLang="ja-JP" dirty="0" smtClean="0"/>
              <a:t>the BTI</a:t>
            </a:r>
            <a:endParaRPr lang="en-SG" altLang="ja-JP" dirty="0" smtClean="0"/>
          </a:p>
          <a:p>
            <a:pPr marL="914400" lvl="1" indent="-457200" eaLnBrk="1" hangingPunct="1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SG" altLang="ja-JP" dirty="0" smtClean="0"/>
              <a:t>Quasi-</a:t>
            </a:r>
            <a:r>
              <a:rPr lang="en-SG" altLang="ja-JP" dirty="0" err="1" smtClean="0"/>
              <a:t>omni</a:t>
            </a:r>
            <a:r>
              <a:rPr lang="en-SG" altLang="ja-JP" dirty="0" smtClean="0"/>
              <a:t> TX of probe request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1242</Words>
  <Application>Microsoft Office PowerPoint</Application>
  <PresentationFormat>On-screen Show (4:3)</PresentationFormat>
  <Paragraphs>353</Paragraphs>
  <Slides>22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 Unicode MS</vt:lpstr>
      <vt:lpstr>MS Gothic</vt:lpstr>
      <vt:lpstr>MS PGothic</vt:lpstr>
      <vt:lpstr>Arial</vt:lpstr>
      <vt:lpstr>Calibri</vt:lpstr>
      <vt:lpstr>Cambria Math</vt:lpstr>
      <vt:lpstr>Times New Roman</vt:lpstr>
      <vt:lpstr>Wingdings</vt:lpstr>
      <vt:lpstr>802-11-Submission</vt:lpstr>
      <vt:lpstr>Microsoft Word 97 - 2003 Document</vt:lpstr>
      <vt:lpstr>Fast BSS Discovery</vt:lpstr>
      <vt:lpstr>Abstract</vt:lpstr>
      <vt:lpstr>Introduction</vt:lpstr>
      <vt:lpstr>Quasi-omni for AP vs STA</vt:lpstr>
      <vt:lpstr>Quasi-omni MCS0 vs Beamed MCS12</vt:lpstr>
      <vt:lpstr>Quasi-omni MCS0 vs Beamed MCS12</vt:lpstr>
      <vt:lpstr>Quasi-omni MCS0 vs Beamed MCS12</vt:lpstr>
      <vt:lpstr>Observations: quasi-omni communication range</vt:lpstr>
      <vt:lpstr>Quasi-omni TX based discovery proposal</vt:lpstr>
      <vt:lpstr>1. Quasi-omni TX during the BTI</vt:lpstr>
      <vt:lpstr>1. Quasi-omni TX during the BTI</vt:lpstr>
      <vt:lpstr>1. Quasi-omni TX during the BTI</vt:lpstr>
      <vt:lpstr>1. Quasi-omni TX during the BTI</vt:lpstr>
      <vt:lpstr>2. Quasi-omni TX of probe request</vt:lpstr>
      <vt:lpstr>2. Quasi-omni TX of probe request</vt:lpstr>
      <vt:lpstr>2. Quasi-omni TX of probe request</vt:lpstr>
      <vt:lpstr>Conclusion</vt:lpstr>
      <vt:lpstr>References</vt:lpstr>
      <vt:lpstr>Straw poll 1</vt:lpstr>
      <vt:lpstr>Straw poll 2</vt:lpstr>
      <vt:lpstr>Motion 1</vt:lpstr>
      <vt:lpstr>Motion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2016-01-14T09:53:05Z</dcterms:created>
  <dcterms:modified xsi:type="dcterms:W3CDTF">2016-12-20T05:33:55Z</dcterms:modified>
</cp:coreProperties>
</file>