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317" r:id="rId3"/>
    <p:sldId id="358" r:id="rId4"/>
    <p:sldId id="359" r:id="rId5"/>
    <p:sldId id="360" r:id="rId6"/>
    <p:sldId id="370" r:id="rId7"/>
    <p:sldId id="375" r:id="rId8"/>
    <p:sldId id="383" r:id="rId9"/>
    <p:sldId id="374" r:id="rId10"/>
    <p:sldId id="373" r:id="rId11"/>
    <p:sldId id="376" r:id="rId12"/>
    <p:sldId id="377" r:id="rId13"/>
    <p:sldId id="378" r:id="rId14"/>
    <p:sldId id="379" r:id="rId15"/>
    <p:sldId id="380" r:id="rId16"/>
    <p:sldId id="381" r:id="rId17"/>
    <p:sldId id="382" r:id="rId18"/>
    <p:sldId id="384" r:id="rId19"/>
    <p:sldId id="362" r:id="rId20"/>
    <p:sldId id="367" r:id="rId21"/>
    <p:sldId id="368" r:id="rId22"/>
    <p:sldId id="369" r:id="rId2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 varScale="1">
        <p:scale>
          <a:sx n="67" d="100"/>
          <a:sy n="67" d="100"/>
        </p:scale>
        <p:origin x="-13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802.11-16/1567r5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20969" y="848498"/>
            <a:ext cx="7772400" cy="1066800"/>
          </a:xfrm>
          <a:noFill/>
        </p:spPr>
        <p:txBody>
          <a:bodyPr/>
          <a:lstStyle/>
          <a:p>
            <a:r>
              <a:rPr lang="en-US" sz="2800" dirty="0" smtClean="0"/>
              <a:t>TG ax</a:t>
            </a:r>
            <a:br>
              <a:rPr lang="en-US" sz="2800" dirty="0" smtClean="0"/>
            </a:br>
            <a:r>
              <a:rPr lang="en-US" sz="2800" dirty="0" smtClean="0"/>
              <a:t>Proposal for DSC and OBSS_PD</a:t>
            </a:r>
            <a:br>
              <a:rPr lang="en-US" sz="2800" dirty="0" smtClean="0"/>
            </a:br>
            <a:r>
              <a:rPr lang="en-US" sz="2800" dirty="0" smtClean="0"/>
              <a:t>with Responses to Comments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2016-11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324602"/>
              </p:ext>
            </p:extLst>
          </p:nvPr>
        </p:nvGraphicFramePr>
        <p:xfrm>
          <a:off x="534719" y="3200400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4" name="Document" r:id="rId4" imgW="8290429" imgH="2787961" progId="Word.Document.8">
                  <p:embed/>
                </p:oleObj>
              </mc:Choice>
              <mc:Fallback>
                <p:oleObj name="Document" r:id="rId4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719" y="3200400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685800"/>
            <a:ext cx="7772400" cy="5572736"/>
          </a:xfrm>
        </p:spPr>
        <p:txBody>
          <a:bodyPr/>
          <a:lstStyle/>
          <a:p>
            <a:pPr marL="0" lvl="0" indent="0">
              <a:buNone/>
            </a:pPr>
            <a:r>
              <a:rPr lang="en-US" sz="1600" i="1" dirty="0"/>
              <a:t>“</a:t>
            </a:r>
            <a:r>
              <a:rPr lang="en-GB" sz="1600" i="1" dirty="0"/>
              <a:t>The medium throughput gets better with DSC, but the performance of disadvantaged clients gets worse</a:t>
            </a:r>
            <a:r>
              <a:rPr lang="en-GB" sz="1600" i="1" dirty="0" smtClean="0"/>
              <a:t>.”</a:t>
            </a:r>
          </a:p>
          <a:p>
            <a:pPr marL="0" lvl="0" indent="0">
              <a:buNone/>
            </a:pPr>
            <a:r>
              <a:rPr lang="en-GB" sz="1600" dirty="0" smtClean="0"/>
              <a:t>ANS</a:t>
            </a:r>
            <a:r>
              <a:rPr lang="en-GB" sz="1600" dirty="0"/>
              <a:t>: Throughput does get better, and the performance </a:t>
            </a:r>
            <a:r>
              <a:rPr lang="en-GB" sz="1600" dirty="0" smtClean="0"/>
              <a:t>worsening of </a:t>
            </a:r>
            <a:r>
              <a:rPr lang="en-GB" sz="1600" dirty="0"/>
              <a:t>“disadvantaged clients” is debatable and also compared to what?  Inter-BSS can really disadvantage legacy devices </a:t>
            </a:r>
            <a:r>
              <a:rPr lang="en-GB" sz="1600" dirty="0" smtClean="0"/>
              <a:t>if </a:t>
            </a:r>
            <a:r>
              <a:rPr lang="en-GB" sz="1600" dirty="0" smtClean="0"/>
              <a:t>the OBSS_PD is set incorrectly (not explained at the moment in the draft).  There </a:t>
            </a:r>
            <a:r>
              <a:rPr lang="en-GB" sz="1600" dirty="0"/>
              <a:t>has been no </a:t>
            </a:r>
            <a:r>
              <a:rPr lang="en-GB" sz="1600" dirty="0" smtClean="0"/>
              <a:t>analysis that </a:t>
            </a:r>
            <a:r>
              <a:rPr lang="en-GB" sz="1600" dirty="0"/>
              <a:t>looked at </a:t>
            </a:r>
            <a:r>
              <a:rPr lang="en-GB" sz="1600" dirty="0" smtClean="0"/>
              <a:t>this </a:t>
            </a:r>
            <a:r>
              <a:rPr lang="en-GB" sz="1600" dirty="0"/>
              <a:t>other than mine which showed the </a:t>
            </a:r>
            <a:r>
              <a:rPr lang="en-GB" sz="1600" dirty="0" smtClean="0"/>
              <a:t>problem.  </a:t>
            </a:r>
            <a:endParaRPr lang="en-GB" sz="1600" dirty="0" smtClean="0"/>
          </a:p>
          <a:p>
            <a:pPr marL="0" lvl="0" indent="0">
              <a:buNone/>
            </a:pPr>
            <a:r>
              <a:rPr lang="en-GB" sz="1600" dirty="0" smtClean="0"/>
              <a:t>Legacy </a:t>
            </a:r>
            <a:r>
              <a:rPr lang="en-GB" sz="1600" dirty="0"/>
              <a:t>devices are possibly slightly </a:t>
            </a:r>
            <a:r>
              <a:rPr lang="en-GB" sz="1600" dirty="0" smtClean="0"/>
              <a:t>disadvantaged, </a:t>
            </a:r>
            <a:r>
              <a:rPr lang="en-GB" sz="1600" dirty="0"/>
              <a:t>if at </a:t>
            </a:r>
            <a:r>
              <a:rPr lang="en-GB" sz="1600" dirty="0" smtClean="0"/>
              <a:t>all, </a:t>
            </a:r>
            <a:r>
              <a:rPr lang="en-GB" sz="1600" dirty="0"/>
              <a:t>by a DSC STA, the logic is as follows:</a:t>
            </a:r>
          </a:p>
          <a:p>
            <a:pPr lvl="1"/>
            <a:r>
              <a:rPr lang="en-GB" sz="1400" dirty="0"/>
              <a:t>If OBSS legacy STA has started to transmit and a DSC STA transmits, both packets should be successful because of the DSC Margin</a:t>
            </a:r>
          </a:p>
          <a:p>
            <a:pPr lvl="1"/>
            <a:r>
              <a:rPr lang="en-GB" sz="1400" dirty="0"/>
              <a:t>If a DSC STA transmits then a legacy STA will defer, as it would to any other </a:t>
            </a:r>
            <a:r>
              <a:rPr lang="en-GB" sz="1400" dirty="0" smtClean="0"/>
              <a:t>STA, </a:t>
            </a:r>
            <a:r>
              <a:rPr lang="en-GB" sz="1400" dirty="0"/>
              <a:t>DSC or </a:t>
            </a:r>
            <a:r>
              <a:rPr lang="en-GB" sz="1400" dirty="0" smtClean="0"/>
              <a:t>legacy, so it is no worse off</a:t>
            </a:r>
            <a:endParaRPr lang="en-GB" sz="1400" dirty="0"/>
          </a:p>
          <a:p>
            <a:pPr lvl="1"/>
            <a:r>
              <a:rPr lang="en-GB" sz="1400" dirty="0"/>
              <a:t>True, DSC STAs will tend to transmit more, </a:t>
            </a:r>
            <a:r>
              <a:rPr lang="en-GB" sz="1400" dirty="0" smtClean="0"/>
              <a:t>(e.g. half </a:t>
            </a:r>
            <a:r>
              <a:rPr lang="en-GB" sz="1400" dirty="0"/>
              <a:t>way through a legacy </a:t>
            </a:r>
            <a:r>
              <a:rPr lang="en-GB" sz="1400" dirty="0" smtClean="0"/>
              <a:t>transmission), </a:t>
            </a:r>
            <a:r>
              <a:rPr lang="en-GB" sz="1400" dirty="0"/>
              <a:t>and this can slightly decrease the legacy </a:t>
            </a:r>
            <a:r>
              <a:rPr lang="en-GB" sz="1400" dirty="0" smtClean="0"/>
              <a:t>throughput in the worse case.</a:t>
            </a:r>
            <a:endParaRPr lang="en-GB" sz="1400" dirty="0"/>
          </a:p>
          <a:p>
            <a:pPr marL="0" indent="0">
              <a:buNone/>
            </a:pPr>
            <a:r>
              <a:rPr lang="en-GB" sz="1600" dirty="0" smtClean="0"/>
              <a:t>Incentive </a:t>
            </a:r>
            <a:r>
              <a:rPr lang="en-GB" sz="1600" dirty="0"/>
              <a:t>to implement DSC is strong.  It can be implemented, in SW, on any </a:t>
            </a:r>
            <a:r>
              <a:rPr lang="en-GB" sz="1600" dirty="0" smtClean="0"/>
              <a:t>HE or legacy device</a:t>
            </a:r>
            <a:r>
              <a:rPr lang="en-GB" sz="1600" dirty="0"/>
              <a:t> </a:t>
            </a:r>
            <a:r>
              <a:rPr lang="en-GB" sz="1600" dirty="0" smtClean="0"/>
              <a:t>so easy for legacy STAs to implement.</a:t>
            </a:r>
            <a:endParaRPr lang="en-GB" sz="16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917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 smtClean="0"/>
              <a:t>DSC in practice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924" y="1130968"/>
            <a:ext cx="7528676" cy="5356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500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77" y="1139944"/>
            <a:ext cx="7498823" cy="533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652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3" y="1061634"/>
            <a:ext cx="7608887" cy="541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831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3" y="1007417"/>
            <a:ext cx="7608887" cy="541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590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564" y="1066800"/>
            <a:ext cx="7601624" cy="540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757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4" y="1088024"/>
            <a:ext cx="7761286" cy="5387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579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 smtClean="0"/>
              <a:t>Setting DSC Upper Limit changes area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6" y="1905000"/>
            <a:ext cx="2238375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204912"/>
            <a:ext cx="1400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4038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Setting DSC Upper Limit changes area</a:t>
            </a:r>
            <a:endParaRPr lang="en-US" kern="0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6" y="1905000"/>
            <a:ext cx="2238375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799" y="1143000"/>
            <a:ext cx="1400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975" y="1176337"/>
            <a:ext cx="4219575" cy="521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1367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en-US" sz="2000" dirty="0" smtClean="0"/>
              <a:t>No proposed change for OBSS_PD and TPC as presently in Draft</a:t>
            </a:r>
          </a:p>
          <a:p>
            <a:pPr marL="0" indent="0">
              <a:buNone/>
            </a:pPr>
            <a:endParaRPr lang="en-US" sz="2000" dirty="0" smtClean="0"/>
          </a:p>
          <a:p>
            <a:pPr marL="457200" indent="-457200">
              <a:buFont typeface="+mj-lt"/>
              <a:buAutoNum type="alphaUcPeriod" startAt="2"/>
            </a:pPr>
            <a:r>
              <a:rPr lang="en-US" sz="2000" dirty="0" smtClean="0"/>
              <a:t>Link </a:t>
            </a:r>
            <a:r>
              <a:rPr lang="en-US" sz="2000" dirty="0" smtClean="0"/>
              <a:t>DSC and OBSS_PD for </a:t>
            </a:r>
            <a:r>
              <a:rPr lang="en-US" sz="2000" dirty="0" smtClean="0"/>
              <a:t>TPC </a:t>
            </a:r>
            <a:r>
              <a:rPr lang="en-US" sz="2000" dirty="0" smtClean="0"/>
              <a:t>and inter-BSS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b="1" dirty="0" smtClean="0"/>
              <a:t>DSC STA calculates the effective CCA Threshold based upon the beacon RSSI (i.e. distance to the AP)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600" dirty="0" err="1" smtClean="0"/>
              <a:t>CCAeff</a:t>
            </a:r>
            <a:r>
              <a:rPr lang="en-US" sz="1600" dirty="0" smtClean="0"/>
              <a:t> = MIN (Upper Limit, RSSI </a:t>
            </a:r>
            <a:r>
              <a:rPr lang="en-US" sz="1600" baseline="-25000" dirty="0" smtClean="0"/>
              <a:t>beacon </a:t>
            </a:r>
            <a:r>
              <a:rPr lang="en-US" sz="1600" dirty="0" smtClean="0"/>
              <a:t>) – Margin</a:t>
            </a:r>
            <a:r>
              <a:rPr lang="en-US" sz="1800" dirty="0" smtClean="0"/>
              <a:t>   	</a:t>
            </a:r>
            <a:r>
              <a:rPr lang="en-US" sz="1400" dirty="0" err="1" smtClean="0"/>
              <a:t>CCAeffmin</a:t>
            </a:r>
            <a:r>
              <a:rPr lang="en-US" sz="1400" dirty="0" smtClean="0"/>
              <a:t> = -82 dBm</a:t>
            </a:r>
          </a:p>
          <a:p>
            <a:pPr marL="457200" lvl="1" indent="-457200">
              <a:buFont typeface="+mj-lt"/>
              <a:buAutoNum type="arabicPeriod"/>
            </a:pPr>
            <a:endParaRPr lang="en-US" b="1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US" b="1" dirty="0" smtClean="0"/>
              <a:t>OBSS_PD </a:t>
            </a:r>
            <a:r>
              <a:rPr lang="en-US" b="1" dirty="0" smtClean="0"/>
              <a:t>threshold = </a:t>
            </a:r>
            <a:r>
              <a:rPr lang="en-US" b="1" dirty="0" err="1" smtClean="0"/>
              <a:t>CCAeff</a:t>
            </a:r>
            <a:endParaRPr lang="en-US" b="1" dirty="0" smtClean="0"/>
          </a:p>
          <a:p>
            <a:pPr marL="800100" lvl="2" indent="-457200">
              <a:buFont typeface="+mj-lt"/>
              <a:buAutoNum type="alphaLcPeriod"/>
            </a:pPr>
            <a:r>
              <a:rPr lang="en-US" b="1" dirty="0" smtClean="0"/>
              <a:t>TPC STA calculates the TXPWR</a:t>
            </a:r>
            <a:br>
              <a:rPr lang="en-US" b="1" dirty="0" smtClean="0"/>
            </a:br>
            <a:r>
              <a:rPr lang="en-US" sz="1400" dirty="0" smtClean="0"/>
              <a:t>(TXPWR  - </a:t>
            </a:r>
            <a:r>
              <a:rPr lang="en-US" sz="1400" dirty="0" err="1" smtClean="0"/>
              <a:t>TXPWRref</a:t>
            </a:r>
            <a:r>
              <a:rPr lang="en-US" sz="1400" dirty="0" smtClean="0"/>
              <a:t> ) = </a:t>
            </a:r>
            <a:r>
              <a:rPr lang="en-US" sz="1400" dirty="0" err="1" smtClean="0"/>
              <a:t>CCAmin</a:t>
            </a:r>
            <a:r>
              <a:rPr lang="en-US" sz="1400" dirty="0" smtClean="0"/>
              <a:t> – </a:t>
            </a:r>
            <a:r>
              <a:rPr lang="en-US" sz="1400" dirty="0" err="1" smtClean="0"/>
              <a:t>CCAeff</a:t>
            </a:r>
            <a:endParaRPr lang="en-US" sz="1400" dirty="0" smtClean="0"/>
          </a:p>
          <a:p>
            <a:pPr marL="342900" lvl="2" indent="0">
              <a:buNone/>
            </a:pPr>
            <a:endParaRPr lang="en-US" sz="1400" dirty="0" smtClean="0"/>
          </a:p>
          <a:p>
            <a:pPr marL="0" lvl="1" indent="0">
              <a:buNone/>
            </a:pPr>
            <a:endParaRPr lang="en-US" sz="1800" dirty="0" smtClean="0"/>
          </a:p>
          <a:p>
            <a:pPr marL="0" lvl="1" indent="0">
              <a:buNone/>
            </a:pPr>
            <a:r>
              <a:rPr lang="en-US" sz="1800" dirty="0" smtClean="0"/>
              <a:t>Everything is optional</a:t>
            </a:r>
            <a:endParaRPr lang="en-US" sz="1800" dirty="0"/>
          </a:p>
          <a:p>
            <a:pPr marL="457200" lvl="1" indent="-457200">
              <a:buFont typeface="+mj-lt"/>
              <a:buAutoNum type="arabicPeriod"/>
            </a:pPr>
            <a:endParaRPr lang="en-US" sz="1800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876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1800" dirty="0" smtClean="0"/>
              <a:t>16/1064 proposed a unified approach to optionally use DSC to derive the OBSS_PD for the other two schemes.</a:t>
            </a:r>
          </a:p>
          <a:p>
            <a:pPr marL="0" indent="0" eaLnBrk="1" hangingPunct="1">
              <a:buNone/>
              <a:defRPr/>
            </a:pPr>
            <a:r>
              <a:rPr lang="en-US" sz="1800" dirty="0" smtClean="0"/>
              <a:t>In 16/1519 “Report from 11ax dominance investigation” comments on DSC by other members were included.  These are addressed.</a:t>
            </a:r>
          </a:p>
          <a:p>
            <a:pPr marL="0" indent="0" eaLnBrk="1" hangingPunct="1">
              <a:buNone/>
              <a:defRPr/>
            </a:pPr>
            <a:endParaRPr lang="en-US" sz="1800" dirty="0" smtClean="0"/>
          </a:p>
          <a:p>
            <a:pPr marL="0" indent="0" eaLnBrk="1" hangingPunct="1">
              <a:buNone/>
              <a:defRPr/>
            </a:pPr>
            <a:endParaRPr lang="en-US" sz="1800" dirty="0"/>
          </a:p>
          <a:p>
            <a:pPr marL="0" indent="0" eaLnBrk="1" hangingPunct="1">
              <a:buNone/>
              <a:defRPr/>
            </a:pPr>
            <a:r>
              <a:rPr lang="en-US" sz="1600" dirty="0" smtClean="0"/>
              <a:t>Three basic Spatial Reuse schemes have been proposed:</a:t>
            </a:r>
          </a:p>
          <a:p>
            <a:pPr eaLnBrk="1" hangingPunct="1">
              <a:defRPr/>
            </a:pPr>
            <a:r>
              <a:rPr lang="en-US" sz="1600" dirty="0" smtClean="0"/>
              <a:t>Color/inter-BSS (in D1.0)</a:t>
            </a:r>
          </a:p>
          <a:p>
            <a:pPr lvl="1" eaLnBrk="1" hangingPunct="1">
              <a:defRPr/>
            </a:pPr>
            <a:r>
              <a:rPr lang="en-US" sz="1400" dirty="0" smtClean="0"/>
              <a:t>Identify traffic in an OBSS network, inter-BSS packets</a:t>
            </a:r>
          </a:p>
          <a:p>
            <a:pPr lvl="1" eaLnBrk="1" hangingPunct="1">
              <a:defRPr/>
            </a:pPr>
            <a:r>
              <a:rPr lang="en-US" sz="1400" dirty="0" smtClean="0"/>
              <a:t>Ignore inter-BSS packets if below an OBSS_PD value</a:t>
            </a:r>
          </a:p>
          <a:p>
            <a:pPr eaLnBrk="1" hangingPunct="1">
              <a:defRPr/>
            </a:pPr>
            <a:r>
              <a:rPr lang="en-US" sz="1600" dirty="0"/>
              <a:t>TPC (in D1.0</a:t>
            </a:r>
            <a:r>
              <a:rPr lang="en-US" sz="1600" dirty="0" smtClean="0"/>
              <a:t>)</a:t>
            </a:r>
            <a:endParaRPr lang="en-US" sz="1600" dirty="0"/>
          </a:p>
          <a:p>
            <a:pPr lvl="1" eaLnBrk="1" hangingPunct="1">
              <a:defRPr/>
            </a:pPr>
            <a:r>
              <a:rPr lang="en-US" sz="1400" dirty="0"/>
              <a:t>Adjust the transmit power of a STA based upon the CS/CCA </a:t>
            </a:r>
            <a:r>
              <a:rPr lang="en-US" sz="1400" dirty="0" smtClean="0"/>
              <a:t>threshold of the STA</a:t>
            </a:r>
          </a:p>
          <a:p>
            <a:pPr lvl="2" eaLnBrk="1" hangingPunct="1">
              <a:defRPr/>
            </a:pPr>
            <a:r>
              <a:rPr lang="en-US" sz="1200" dirty="0" smtClean="0"/>
              <a:t>i.e. STA can increase CS/CCA threshold if it also reduces TXPWR</a:t>
            </a:r>
            <a:endParaRPr lang="en-US" sz="1200" dirty="0"/>
          </a:p>
          <a:p>
            <a:pPr eaLnBrk="1" hangingPunct="1">
              <a:defRPr/>
            </a:pPr>
            <a:r>
              <a:rPr lang="en-US" sz="1600" dirty="0" smtClean="0"/>
              <a:t>DSC (not in D1.0)</a:t>
            </a:r>
          </a:p>
          <a:p>
            <a:pPr lvl="1" eaLnBrk="1" hangingPunct="1">
              <a:defRPr/>
            </a:pPr>
            <a:r>
              <a:rPr lang="en-US" sz="1400" dirty="0" smtClean="0"/>
              <a:t>Adjust the effective CS/CCA threshold of a STA based upon the RSSI of the network AP Beacons</a:t>
            </a:r>
          </a:p>
          <a:p>
            <a:pPr marL="457200" lvl="1" indent="0" eaLnBrk="1" hangingPunct="1">
              <a:buNone/>
              <a:defRPr/>
            </a:pPr>
            <a:endParaRPr lang="en-US" dirty="0" smtClean="0"/>
          </a:p>
          <a:p>
            <a:pPr marL="0" indent="0" eaLnBrk="1" hangingPunct="1">
              <a:buNone/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828800"/>
            <a:ext cx="8382000" cy="4343400"/>
          </a:xfrm>
        </p:spPr>
        <p:txBody>
          <a:bodyPr/>
          <a:lstStyle/>
          <a:p>
            <a:r>
              <a:rPr lang="en-US" dirty="0" smtClean="0"/>
              <a:t>No change to OBSS_PD and TPC descriptions</a:t>
            </a:r>
          </a:p>
          <a:p>
            <a:endParaRPr lang="en-US" dirty="0"/>
          </a:p>
          <a:p>
            <a:r>
              <a:rPr lang="en-US" dirty="0" smtClean="0"/>
              <a:t>DSC used </a:t>
            </a:r>
            <a:r>
              <a:rPr lang="en-US" dirty="0"/>
              <a:t>to determine effective CCA threshold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CCA </a:t>
            </a:r>
            <a:r>
              <a:rPr lang="en-US" dirty="0"/>
              <a:t>eff</a:t>
            </a:r>
          </a:p>
          <a:p>
            <a:r>
              <a:rPr lang="en-US" dirty="0"/>
              <a:t>OBSS_PD may be set to CCA eff </a:t>
            </a:r>
          </a:p>
          <a:p>
            <a:pPr lvl="1"/>
            <a:r>
              <a:rPr lang="en-US" dirty="0"/>
              <a:t>Inter-BSS packets may be ignored if below OBSS_PD</a:t>
            </a:r>
          </a:p>
          <a:p>
            <a:pPr lvl="1"/>
            <a:r>
              <a:rPr lang="en-US" dirty="0"/>
              <a:t>(TXPWR  - </a:t>
            </a:r>
            <a:r>
              <a:rPr lang="en-US" dirty="0" err="1"/>
              <a:t>TXPWRref</a:t>
            </a:r>
            <a:r>
              <a:rPr lang="en-US" dirty="0"/>
              <a:t> )= </a:t>
            </a:r>
            <a:r>
              <a:rPr lang="en-US" dirty="0" err="1"/>
              <a:t>OBSS_PDmin</a:t>
            </a:r>
            <a:r>
              <a:rPr lang="en-US" dirty="0"/>
              <a:t> – </a:t>
            </a:r>
            <a:r>
              <a:rPr lang="en-US" dirty="0" smtClean="0"/>
              <a:t>OBSS_PD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Provides </a:t>
            </a:r>
            <a:r>
              <a:rPr lang="en-US" dirty="0" smtClean="0"/>
              <a:t>a standardized method for setting OBSS_PD.</a:t>
            </a:r>
          </a:p>
          <a:p>
            <a:pPr lvl="2"/>
            <a:r>
              <a:rPr lang="en-US" dirty="0" smtClean="0"/>
              <a:t>Enables spatial reuse to be simulated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– </a:t>
            </a:r>
            <a:br>
              <a:rPr lang="en-US" dirty="0" smtClean="0"/>
            </a:br>
            <a:r>
              <a:rPr lang="en-US" dirty="0" smtClean="0"/>
              <a:t>Unified Proposal for Spatial Reuse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76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text is in 16/1063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6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Incorporate text in 16/1063r6 into the 11ax Draft.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 smtClean="0"/>
              <a:t>Inter-BSS packets</a:t>
            </a:r>
          </a:p>
          <a:p>
            <a:pPr lvl="1"/>
            <a:r>
              <a:rPr lang="en-US" dirty="0" smtClean="0"/>
              <a:t>Traffic in an OBSS network to the STA</a:t>
            </a:r>
          </a:p>
          <a:p>
            <a:r>
              <a:rPr lang="en-US" dirty="0" smtClean="0"/>
              <a:t>Intra-BSS packets</a:t>
            </a:r>
          </a:p>
          <a:p>
            <a:pPr lvl="1"/>
            <a:r>
              <a:rPr lang="en-US" dirty="0" smtClean="0"/>
              <a:t>Traffic in the same network as the STA</a:t>
            </a:r>
            <a:endParaRPr lang="en-US" dirty="0"/>
          </a:p>
          <a:p>
            <a:pPr marL="0" indent="0">
              <a:buNone/>
            </a:pPr>
            <a:r>
              <a:rPr lang="en-US" u="sng" dirty="0" smtClean="0"/>
              <a:t>Basic idea</a:t>
            </a:r>
          </a:p>
          <a:p>
            <a:r>
              <a:rPr lang="en-US" dirty="0" smtClean="0"/>
              <a:t>If packet is identified as inter-BSS, ignore it if below a certain signal level, OBSS_PD </a:t>
            </a:r>
          </a:p>
          <a:p>
            <a:pPr lvl="1"/>
            <a:r>
              <a:rPr lang="en-US" dirty="0" smtClean="0"/>
              <a:t>Do not set NAV, Can transmit over </a:t>
            </a:r>
            <a:r>
              <a:rPr lang="en-US" dirty="0" smtClean="0"/>
              <a:t>it</a:t>
            </a:r>
          </a:p>
          <a:p>
            <a:pPr lvl="1"/>
            <a:r>
              <a:rPr lang="en-US" dirty="0" smtClean="0"/>
              <a:t>BUT must adjust TXPWR </a:t>
            </a:r>
            <a:endParaRPr lang="en-US" dirty="0" smtClean="0"/>
          </a:p>
          <a:p>
            <a:pPr lvl="1"/>
            <a:r>
              <a:rPr lang="en-US" dirty="0" smtClean="0"/>
              <a:t>No procedure or description on how to set OBSS_PD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Inter-BSS, Intra-BSS and OBSS_PD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9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Transmit Power Control</a:t>
            </a:r>
          </a:p>
          <a:p>
            <a:pPr lvl="1"/>
            <a:r>
              <a:rPr lang="en-US" dirty="0" smtClean="0"/>
              <a:t>Reduce transmit power so that interference to OBSS is reduced</a:t>
            </a:r>
          </a:p>
          <a:p>
            <a:pPr lvl="1"/>
            <a:r>
              <a:rPr lang="en-US" dirty="0" smtClean="0"/>
              <a:t>Adjust OBSS_PD level in conjunction with Transmit power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/>
              <a:t>No procedure or description on how to set OBSS_PD</a:t>
            </a:r>
          </a:p>
          <a:p>
            <a:pPr marL="457200" lvl="1" indent="0">
              <a:buNone/>
            </a:pPr>
            <a:r>
              <a:rPr lang="en-GB" sz="1800" dirty="0"/>
              <a:t>“A STA can select an OBSS_PD level during its operation under SR mode. This level can be dynamically adjusted or can be static.”</a:t>
            </a:r>
            <a:endParaRPr lang="en-US" sz="1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927740"/>
            <a:ext cx="5005652" cy="24386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24639" y="3962400"/>
            <a:ext cx="1764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From 16/1233r6</a:t>
            </a:r>
          </a:p>
        </p:txBody>
      </p:sp>
    </p:spTree>
    <p:extLst>
      <p:ext uri="{BB962C8B-B14F-4D97-AF65-F5344CB8AC3E}">
        <p14:creationId xmlns:p14="http://schemas.microsoft.com/office/powerpoint/2010/main" val="140445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Dynamic Sensitivity Control (13/1012,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Adjust STA effective CS/CCA threshold based upon RSSI of wanted beacon from AP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CCAeff</a:t>
            </a:r>
            <a:r>
              <a:rPr lang="en-US" dirty="0" smtClean="0"/>
              <a:t> </a:t>
            </a:r>
            <a:r>
              <a:rPr lang="en-US" dirty="0"/>
              <a:t>= MIN (Upper Limit, RSSI </a:t>
            </a:r>
            <a:r>
              <a:rPr lang="en-US" baseline="-25000" dirty="0"/>
              <a:t>beacon </a:t>
            </a:r>
            <a:r>
              <a:rPr lang="en-US" dirty="0"/>
              <a:t>) – </a:t>
            </a:r>
            <a:r>
              <a:rPr lang="en-US" dirty="0" smtClean="0"/>
              <a:t>Margin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CCAeff</a:t>
            </a:r>
            <a:r>
              <a:rPr lang="en-US" dirty="0" smtClean="0"/>
              <a:t> min = -82 dBm for 20 </a:t>
            </a:r>
            <a:r>
              <a:rPr lang="en-US" dirty="0" err="1" smtClean="0"/>
              <a:t>MHz.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sz="1800" u="sng" dirty="0" smtClean="0"/>
              <a:t>AP can advertise DSC Margin and Upper Limit to set the area of its BSS</a:t>
            </a:r>
            <a:r>
              <a:rPr lang="en-US" sz="1800" dirty="0" smtClean="0"/>
              <a:t>.  </a:t>
            </a:r>
          </a:p>
          <a:p>
            <a:pPr lvl="1"/>
            <a:r>
              <a:rPr lang="en-US" sz="1800" dirty="0" smtClean="0"/>
              <a:t>STA can implement DSC (within limits) unilaterally</a:t>
            </a:r>
          </a:p>
          <a:p>
            <a:pPr lvl="1"/>
            <a:r>
              <a:rPr lang="en-US" sz="1800" dirty="0" smtClean="0"/>
              <a:t>AP can inhibit DSC (in case of outdoor, long distances for example)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06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256213"/>
          </a:xfrm>
        </p:spPr>
        <p:txBody>
          <a:bodyPr/>
          <a:lstStyle/>
          <a:p>
            <a:pPr marL="0" lvl="0" indent="0">
              <a:buNone/>
            </a:pPr>
            <a:r>
              <a:rPr lang="en-GB" sz="1600" i="1" dirty="0" smtClean="0"/>
              <a:t>“</a:t>
            </a:r>
            <a:r>
              <a:rPr lang="en-GB" sz="1600" i="1" dirty="0" smtClean="0">
                <a:solidFill>
                  <a:srgbClr val="FF0000"/>
                </a:solidFill>
              </a:rPr>
              <a:t>DSC </a:t>
            </a:r>
            <a:r>
              <a:rPr lang="en-GB" sz="1600" i="1" dirty="0">
                <a:solidFill>
                  <a:srgbClr val="FF0000"/>
                </a:solidFill>
              </a:rPr>
              <a:t>as proposed does not distinguish between inter-BSS and intra-BSS</a:t>
            </a:r>
            <a:r>
              <a:rPr lang="en-GB" sz="1600" i="1" dirty="0"/>
              <a:t>. Raising the CCA would not be fair to legacy STAs. A contribution from Sony illustrated this issue. If CCA is raised, then TX power needs to </a:t>
            </a:r>
            <a:r>
              <a:rPr lang="en-GB" sz="1600" i="1" dirty="0" smtClean="0"/>
              <a:t>be backed </a:t>
            </a:r>
            <a:r>
              <a:rPr lang="en-GB" sz="1600" i="1" dirty="0"/>
              <a:t>off as well. Modifying both CCA and TX power in tandem provide a better solution. There were technical issues with the Complainant’s proposal and that’s likely why he did not receive support in straw polls and votes</a:t>
            </a:r>
            <a:r>
              <a:rPr lang="en-GB" sz="1600" i="1" dirty="0" smtClean="0"/>
              <a:t>.”</a:t>
            </a:r>
          </a:p>
          <a:p>
            <a:pPr marL="0" indent="0">
              <a:buNone/>
            </a:pPr>
            <a:r>
              <a:rPr lang="en-GB" sz="1600" i="1" dirty="0" smtClean="0"/>
              <a:t>“Also </a:t>
            </a:r>
            <a:r>
              <a:rPr lang="en-GB" sz="1600" i="1" dirty="0"/>
              <a:t>wanted to distinguish between OBSS and intra-BSS – adopt BSS </a:t>
            </a:r>
            <a:r>
              <a:rPr lang="en-GB" sz="1600" i="1" dirty="0" err="1"/>
              <a:t>color</a:t>
            </a:r>
            <a:r>
              <a:rPr lang="en-GB" sz="1600" i="1" dirty="0"/>
              <a:t> from 11ah</a:t>
            </a:r>
            <a:r>
              <a:rPr lang="en-GB" sz="1600" i="1" dirty="0" smtClean="0"/>
              <a:t>.”</a:t>
            </a:r>
            <a:endParaRPr lang="en-US" sz="1600" i="1" dirty="0"/>
          </a:p>
          <a:p>
            <a:pPr marL="0" lvl="0" indent="0">
              <a:buNone/>
            </a:pPr>
            <a:endParaRPr lang="en-GB" sz="1600" dirty="0"/>
          </a:p>
          <a:p>
            <a:pPr marL="0" lvl="0" indent="0">
              <a:buNone/>
            </a:pPr>
            <a:r>
              <a:rPr lang="en-GB" sz="1600" dirty="0" smtClean="0"/>
              <a:t>RESPONSE:  True, DSC </a:t>
            </a:r>
            <a:r>
              <a:rPr lang="en-GB" sz="1600" dirty="0" smtClean="0"/>
              <a:t>in itself does </a:t>
            </a:r>
            <a:r>
              <a:rPr lang="en-GB" sz="1600" dirty="0" smtClean="0"/>
              <a:t>not distinguish between inter-BSS and </a:t>
            </a:r>
            <a:r>
              <a:rPr lang="en-GB" sz="1600" dirty="0" smtClean="0"/>
              <a:t>intra-BSS </a:t>
            </a:r>
            <a:r>
              <a:rPr lang="en-US" sz="1600" u="sng" dirty="0" smtClean="0"/>
              <a:t>BUT DSC can be used to </a:t>
            </a:r>
            <a:r>
              <a:rPr lang="en-US" sz="1600" u="sng" dirty="0"/>
              <a:t>determine </a:t>
            </a:r>
            <a:r>
              <a:rPr lang="en-US" sz="1600" u="sng" dirty="0" smtClean="0"/>
              <a:t>the OBSS_PD.</a:t>
            </a:r>
          </a:p>
          <a:p>
            <a:pPr marL="0" indent="0">
              <a:buNone/>
            </a:pPr>
            <a:endParaRPr lang="en-US" sz="1600" u="sng" dirty="0"/>
          </a:p>
          <a:p>
            <a:pPr marL="0" lvl="0" indent="0">
              <a:buNone/>
            </a:pPr>
            <a:r>
              <a:rPr lang="en-GB" sz="1600" dirty="0" smtClean="0"/>
              <a:t>Ignoring </a:t>
            </a:r>
            <a:r>
              <a:rPr lang="en-GB" sz="1600" dirty="0" smtClean="0"/>
              <a:t>an inter-BSS packet </a:t>
            </a:r>
            <a:r>
              <a:rPr lang="en-GB" sz="1600" dirty="0" smtClean="0"/>
              <a:t>may be a problem </a:t>
            </a:r>
            <a:r>
              <a:rPr lang="en-GB" sz="1600" dirty="0" smtClean="0"/>
              <a:t>if transmitting over it will block it.  If the level of an interfering signal, wherever it is from, is high enough then it should not be transmitted over or ignored.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dirty="0" smtClean="0"/>
              <a:t>Quotes from 16/1519r0 </a:t>
            </a:r>
            <a:r>
              <a:rPr lang="en-US" sz="2400" dirty="0" smtClean="0"/>
              <a:t>(Dominance Investigation)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6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Intra and Inter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723" y="1371600"/>
            <a:ext cx="5593477" cy="435619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11179" y="5937548"/>
            <a:ext cx="7103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Later I will explain DSC and coverage in more detail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83098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8382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GB" sz="1800" i="1" dirty="0"/>
              <a:t>“DSC as proposed does not distinguish between inter-BSS and intra-BSS. Raising the CCA would not be fair to legacy STAs. A contribution from Sony illustrated this issue. </a:t>
            </a:r>
            <a:r>
              <a:rPr lang="en-GB" sz="1800" i="1" dirty="0">
                <a:solidFill>
                  <a:srgbClr val="FF0000"/>
                </a:solidFill>
              </a:rPr>
              <a:t>If CCA is raised, then TX power needs to be backed off as well. Modifying both CCA and TX power in tandem provide a better solution. </a:t>
            </a:r>
            <a:r>
              <a:rPr lang="en-GB" sz="1800" i="1" dirty="0"/>
              <a:t>There were technical issues with the Complainant’s proposal and that’s likely why he did not receive support in straw polls and votes.”</a:t>
            </a:r>
          </a:p>
          <a:p>
            <a:pPr marL="0" lvl="0" indent="0">
              <a:buNone/>
            </a:pPr>
            <a:endParaRPr lang="en-US" sz="1800" dirty="0" smtClean="0"/>
          </a:p>
          <a:p>
            <a:pPr marL="0" lvl="0" indent="0">
              <a:buNone/>
            </a:pPr>
            <a:r>
              <a:rPr lang="en-US" sz="1800" dirty="0" smtClean="0"/>
              <a:t>RESPONSE: TPC </a:t>
            </a:r>
            <a:r>
              <a:rPr lang="en-US" sz="1800" dirty="0" smtClean="0"/>
              <a:t>works </a:t>
            </a:r>
            <a:r>
              <a:rPr lang="en-US" sz="1800" dirty="0"/>
              <a:t>if all STAs (inter-BSS and intra-BSS) do it.  </a:t>
            </a:r>
            <a:r>
              <a:rPr lang="en-US" sz="1800" dirty="0" smtClean="0"/>
              <a:t>Legacy </a:t>
            </a:r>
            <a:r>
              <a:rPr lang="en-US" sz="1800" dirty="0"/>
              <a:t>STAs can cause significant blocking.  </a:t>
            </a:r>
            <a:endParaRPr lang="en-US" sz="1800" dirty="0" smtClean="0"/>
          </a:p>
          <a:p>
            <a:pPr marL="0" lvl="0" indent="0">
              <a:buNone/>
            </a:pPr>
            <a:r>
              <a:rPr lang="en-US" sz="1800" dirty="0" smtClean="0"/>
              <a:t>AP </a:t>
            </a:r>
            <a:r>
              <a:rPr lang="en-US" sz="1800" dirty="0"/>
              <a:t>DL packets in </a:t>
            </a:r>
            <a:r>
              <a:rPr lang="en-US" sz="1800" dirty="0" smtClean="0"/>
              <a:t>an </a:t>
            </a:r>
            <a:r>
              <a:rPr lang="en-US" sz="1800" dirty="0"/>
              <a:t>OBSS (at full power) </a:t>
            </a:r>
            <a:r>
              <a:rPr lang="en-US" sz="1800" dirty="0" smtClean="0"/>
              <a:t>may </a:t>
            </a:r>
            <a:r>
              <a:rPr lang="en-US" sz="1800" dirty="0"/>
              <a:t>cause greater interference at the wanted AP as all UL packets at the wanted AP are at a reduced level if TPC used.  Reducing signal levels by using TPC </a:t>
            </a:r>
            <a:r>
              <a:rPr lang="en-US" sz="1800" dirty="0" smtClean="0"/>
              <a:t>may make </a:t>
            </a:r>
            <a:r>
              <a:rPr lang="en-US" sz="1800" dirty="0"/>
              <a:t>the Wi-Fi signals more vulnerable to other technologies (LAA?).  </a:t>
            </a:r>
            <a:endParaRPr lang="en-US" sz="1800" dirty="0" smtClean="0"/>
          </a:p>
          <a:p>
            <a:pPr marL="0" lvl="0" indent="0"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451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066800"/>
            <a:ext cx="7772400" cy="4572000"/>
          </a:xfrm>
        </p:spPr>
        <p:txBody>
          <a:bodyPr/>
          <a:lstStyle/>
          <a:p>
            <a:pPr marL="0" lvl="0" indent="0">
              <a:buNone/>
            </a:pPr>
            <a:r>
              <a:rPr lang="en-GB" sz="1600" i="1" dirty="0"/>
              <a:t>“The complainant’s proposal limits the flexibility for a chipset vendor to implement features to address dense environments.”</a:t>
            </a:r>
          </a:p>
          <a:p>
            <a:pPr marL="0" lvl="0" indent="0">
              <a:buNone/>
            </a:pPr>
            <a:endParaRPr lang="en-GB" sz="1600" dirty="0"/>
          </a:p>
          <a:p>
            <a:pPr marL="0" lvl="0" indent="0">
              <a:buNone/>
            </a:pPr>
            <a:r>
              <a:rPr lang="en-GB" sz="1600" dirty="0" smtClean="0"/>
              <a:t>RESPONSE: Not true.</a:t>
            </a:r>
          </a:p>
          <a:p>
            <a:pPr marL="0" lvl="0" indent="0">
              <a:buNone/>
            </a:pPr>
            <a:r>
              <a:rPr lang="en-GB" sz="1600" dirty="0" smtClean="0"/>
              <a:t>DSC </a:t>
            </a:r>
            <a:r>
              <a:rPr lang="en-GB" sz="1600" dirty="0"/>
              <a:t>is </a:t>
            </a:r>
            <a:r>
              <a:rPr lang="en-GB" sz="1600" dirty="0" smtClean="0"/>
              <a:t>designed precisely to </a:t>
            </a:r>
            <a:r>
              <a:rPr lang="en-GB" sz="1600" dirty="0"/>
              <a:t>address dense environments, </a:t>
            </a:r>
            <a:r>
              <a:rPr lang="en-GB" sz="1600" dirty="0" smtClean="0"/>
              <a:t> and many presentations have been made to show that it </a:t>
            </a:r>
            <a:r>
              <a:rPr lang="en-GB" sz="1600" dirty="0"/>
              <a:t>allows for optimum spatial reuse. </a:t>
            </a:r>
            <a:r>
              <a:rPr lang="en-GB" sz="1600" dirty="0" smtClean="0"/>
              <a:t>Flexibility is provided by setting </a:t>
            </a:r>
            <a:r>
              <a:rPr lang="en-GB" sz="1600" dirty="0" smtClean="0"/>
              <a:t>the DSC Upper </a:t>
            </a:r>
            <a:r>
              <a:rPr lang="en-GB" sz="1600" dirty="0" smtClean="0"/>
              <a:t>Limit and the Margin </a:t>
            </a:r>
            <a:r>
              <a:rPr lang="en-GB" sz="1600" dirty="0" smtClean="0"/>
              <a:t>values resulting in variation of  the </a:t>
            </a:r>
            <a:r>
              <a:rPr lang="en-GB" sz="1600" dirty="0"/>
              <a:t>effective area coverage </a:t>
            </a:r>
            <a:r>
              <a:rPr lang="en-GB" sz="1600" dirty="0" smtClean="0"/>
              <a:t>(</a:t>
            </a:r>
            <a:r>
              <a:rPr lang="en-GB" sz="1600" dirty="0" smtClean="0"/>
              <a:t>see following slides).</a:t>
            </a:r>
            <a:endParaRPr lang="en-GB" sz="1600" dirty="0" smtClean="0"/>
          </a:p>
          <a:p>
            <a:pPr marL="0" lvl="0" indent="0">
              <a:buNone/>
            </a:pPr>
            <a:r>
              <a:rPr lang="en-GB" sz="1600" dirty="0" smtClean="0"/>
              <a:t>Can argue that f </a:t>
            </a:r>
            <a:r>
              <a:rPr lang="en-GB" sz="1600" dirty="0" err="1" smtClean="0"/>
              <a:t>ixing</a:t>
            </a:r>
            <a:r>
              <a:rPr lang="en-GB" sz="1600" dirty="0" smtClean="0"/>
              <a:t> </a:t>
            </a:r>
            <a:r>
              <a:rPr lang="en-GB" sz="1600" dirty="0"/>
              <a:t>the CCA and TX power </a:t>
            </a:r>
            <a:r>
              <a:rPr lang="en-GB" sz="1600" dirty="0" smtClean="0"/>
              <a:t>level relationship, </a:t>
            </a:r>
            <a:r>
              <a:rPr lang="en-GB" sz="1600" dirty="0"/>
              <a:t>plus having to check for inter or intra-BSS represents a much more set of stringent requirements which certainly will limit any flexibility for a chipset vendor. </a:t>
            </a:r>
            <a:endParaRPr lang="en-GB" sz="1600" dirty="0" smtClean="0"/>
          </a:p>
          <a:p>
            <a:pPr marL="0" lvl="0" indent="0">
              <a:buNone/>
            </a:pPr>
            <a:r>
              <a:rPr lang="en-GB" sz="1600" dirty="0" smtClean="0"/>
              <a:t>Any </a:t>
            </a:r>
            <a:r>
              <a:rPr lang="en-GB" sz="1600" dirty="0" smtClean="0"/>
              <a:t>new feature could be argued as limiting flexibility, I fail to see how DSC should be picked out on this point.</a:t>
            </a:r>
          </a:p>
          <a:p>
            <a:pPr marL="0" lvl="0" indent="0">
              <a:buNone/>
            </a:pPr>
            <a:endParaRPr lang="en-GB" sz="1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81582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82783</TotalTime>
  <Words>1386</Words>
  <Application>Microsoft Office PowerPoint</Application>
  <PresentationFormat>On-screen Show (4:3)</PresentationFormat>
  <Paragraphs>179</Paragraphs>
  <Slides>22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Document</vt:lpstr>
      <vt:lpstr>TG ax Proposal for DSC and OBSS_PD with Responses to Comments</vt:lpstr>
      <vt:lpstr>Background</vt:lpstr>
      <vt:lpstr>Inter-BSS, Intra-BSS and OBSS_PD</vt:lpstr>
      <vt:lpstr>TPC</vt:lpstr>
      <vt:lpstr>DSC</vt:lpstr>
      <vt:lpstr>Quotes from 16/1519r0 (Dominance Investigation)</vt:lpstr>
      <vt:lpstr>Intra and Inter </vt:lpstr>
      <vt:lpstr>PowerPoint Presentation</vt:lpstr>
      <vt:lpstr>PowerPoint Presentation</vt:lpstr>
      <vt:lpstr>PowerPoint Presentation</vt:lpstr>
      <vt:lpstr>DSC in practice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Setting DSC Upper Limit changes area</vt:lpstr>
      <vt:lpstr>PowerPoint Presentation</vt:lpstr>
      <vt:lpstr>Proposal</vt:lpstr>
      <vt:lpstr>Summary –  Unified Proposal for Spatial Reuse </vt:lpstr>
      <vt:lpstr>Text</vt:lpstr>
      <vt:lpstr>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gsmith</cp:lastModifiedBy>
  <cp:revision>1639</cp:revision>
  <cp:lastPrinted>1998-02-10T13:28:06Z</cp:lastPrinted>
  <dcterms:created xsi:type="dcterms:W3CDTF">1998-02-10T13:07:52Z</dcterms:created>
  <dcterms:modified xsi:type="dcterms:W3CDTF">2017-01-17T20:20:25Z</dcterms:modified>
</cp:coreProperties>
</file>