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17" r:id="rId3"/>
    <p:sldId id="358" r:id="rId4"/>
    <p:sldId id="359" r:id="rId5"/>
    <p:sldId id="360" r:id="rId6"/>
    <p:sldId id="370" r:id="rId7"/>
    <p:sldId id="374" r:id="rId8"/>
    <p:sldId id="373" r:id="rId9"/>
    <p:sldId id="372" r:id="rId10"/>
    <p:sldId id="362" r:id="rId11"/>
    <p:sldId id="367" r:id="rId12"/>
    <p:sldId id="368" r:id="rId13"/>
    <p:sldId id="369" r:id="rId1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99"/>
    <a:srgbClr val="FF9966"/>
    <a:srgbClr val="FF9933"/>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116" d="100"/>
          <a:sy n="116" d="100"/>
        </p:scale>
        <p:origin x="1626" y="108"/>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Graham Smith, DSP Group</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a:t>
            </a:fld>
            <a:endParaRPr lang="en-US"/>
          </a:p>
        </p:txBody>
      </p:sp>
    </p:spTree>
    <p:extLst>
      <p:ext uri="{BB962C8B-B14F-4D97-AF65-F5344CB8AC3E}">
        <p14:creationId xmlns:p14="http://schemas.microsoft.com/office/powerpoint/2010/main" val="2662341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November 2016</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November 2016</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November 2016</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802.11-16/1567r1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22469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November 2016</a:t>
            </a:r>
            <a:endParaRPr lang="en-US" sz="1800" dirty="0" smtClean="0"/>
          </a:p>
        </p:txBody>
      </p:sp>
      <p:sp>
        <p:nvSpPr>
          <p:cNvPr id="3077" name="Rectangle 2"/>
          <p:cNvSpPr>
            <a:spLocks noGrp="1" noChangeArrowheads="1"/>
          </p:cNvSpPr>
          <p:nvPr>
            <p:ph type="title"/>
          </p:nvPr>
        </p:nvSpPr>
        <p:spPr>
          <a:xfrm>
            <a:off x="720969" y="848498"/>
            <a:ext cx="7772400" cy="1066800"/>
          </a:xfrm>
          <a:noFill/>
        </p:spPr>
        <p:txBody>
          <a:bodyPr/>
          <a:lstStyle/>
          <a:p>
            <a:r>
              <a:rPr lang="en-US" sz="2800" dirty="0" smtClean="0"/>
              <a:t>TG ax</a:t>
            </a:r>
            <a:br>
              <a:rPr lang="en-US" sz="2800" dirty="0" smtClean="0"/>
            </a:br>
            <a:r>
              <a:rPr lang="en-US" sz="2800" dirty="0" smtClean="0"/>
              <a:t>Proposal for DSC, ATPC, Inter-BSS</a:t>
            </a:r>
            <a:br>
              <a:rPr lang="en-US" sz="2800" dirty="0" smtClean="0"/>
            </a:br>
            <a:r>
              <a:rPr lang="en-US" sz="2800" dirty="0" smtClean="0"/>
              <a:t>with Responses to Comments</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2016-11</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830324602"/>
              </p:ext>
            </p:extLst>
          </p:nvPr>
        </p:nvGraphicFramePr>
        <p:xfrm>
          <a:off x="534719" y="3200400"/>
          <a:ext cx="8383588" cy="3036115"/>
        </p:xfrm>
        <a:graphic>
          <a:graphicData uri="http://schemas.openxmlformats.org/presentationml/2006/ole">
            <mc:AlternateContent xmlns:mc="http://schemas.openxmlformats.org/markup-compatibility/2006">
              <mc:Choice xmlns:v="urn:schemas-microsoft-com:vml" Requires="v">
                <p:oleObj spid="_x0000_s3399" name="Document" r:id="rId5" imgW="8290429" imgH="2787961" progId="Word.Document.8">
                  <p:embed/>
                </p:oleObj>
              </mc:Choice>
              <mc:Fallback>
                <p:oleObj name="Document" r:id="rId5" imgW="8290429" imgH="2787961" progId="Word.Document.8">
                  <p:embed/>
                  <p:pic>
                    <p:nvPicPr>
                      <p:cNvPr id="0" name="Object 1"/>
                      <p:cNvPicPr>
                        <a:picLocks noChangeAspect="1" noChangeArrowheads="1"/>
                      </p:cNvPicPr>
                      <p:nvPr/>
                    </p:nvPicPr>
                    <p:blipFill>
                      <a:blip r:embed="rId6"/>
                      <a:srcRect/>
                      <a:stretch>
                        <a:fillRect/>
                      </a:stretch>
                    </p:blipFill>
                    <p:spPr bwMode="auto">
                      <a:xfrm>
                        <a:off x="534719" y="3200400"/>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pPr marL="0" indent="0">
              <a:buNone/>
            </a:pPr>
            <a:r>
              <a:rPr lang="en-US" sz="2000" dirty="0" smtClean="0"/>
              <a:t>Link DSC, Adaptive (A)TPC, and inter-BSS</a:t>
            </a:r>
          </a:p>
          <a:p>
            <a:pPr marL="457200" lvl="1" indent="-457200">
              <a:buFont typeface="+mj-lt"/>
              <a:buAutoNum type="arabicPeriod"/>
            </a:pPr>
            <a:r>
              <a:rPr lang="en-US" b="1" dirty="0" smtClean="0"/>
              <a:t>DSC STA calculates the effective CCA Threshold based upon the beacon RSSI (i.e. distance to the AP)</a:t>
            </a:r>
            <a:r>
              <a:rPr lang="en-US" sz="1800" dirty="0" smtClean="0"/>
              <a:t/>
            </a:r>
            <a:br>
              <a:rPr lang="en-US" sz="1800" dirty="0" smtClean="0"/>
            </a:br>
            <a:r>
              <a:rPr lang="en-US" sz="1600" dirty="0" err="1" smtClean="0"/>
              <a:t>CCAeff</a:t>
            </a:r>
            <a:r>
              <a:rPr lang="en-US" sz="1600" dirty="0" smtClean="0"/>
              <a:t> = MIN (Upper Limit, RSSI </a:t>
            </a:r>
            <a:r>
              <a:rPr lang="en-US" sz="1600" baseline="-25000" dirty="0" smtClean="0"/>
              <a:t>beacon </a:t>
            </a:r>
            <a:r>
              <a:rPr lang="en-US" sz="1600" dirty="0" smtClean="0"/>
              <a:t>) – Margin</a:t>
            </a:r>
            <a:r>
              <a:rPr lang="en-US" sz="1800" dirty="0" smtClean="0"/>
              <a:t>   	</a:t>
            </a:r>
            <a:r>
              <a:rPr lang="en-US" sz="1400" dirty="0" err="1" smtClean="0"/>
              <a:t>CCAeffmin</a:t>
            </a:r>
            <a:r>
              <a:rPr lang="en-US" sz="1400" dirty="0" smtClean="0"/>
              <a:t> = -82 dBm</a:t>
            </a:r>
          </a:p>
          <a:p>
            <a:pPr marL="457200" lvl="1" indent="-457200">
              <a:buFont typeface="+mj-lt"/>
              <a:buAutoNum type="arabicPeriod"/>
            </a:pPr>
            <a:r>
              <a:rPr lang="en-US" b="1" dirty="0" smtClean="0"/>
              <a:t>ATPC STA calculates the TXPWR</a:t>
            </a:r>
            <a:br>
              <a:rPr lang="en-US" b="1" dirty="0" smtClean="0"/>
            </a:br>
            <a:r>
              <a:rPr lang="en-US" sz="1600" dirty="0" err="1" smtClean="0"/>
              <a:t>CCAeff</a:t>
            </a:r>
            <a:r>
              <a:rPr lang="en-US" sz="1600" dirty="0" smtClean="0"/>
              <a:t> = </a:t>
            </a:r>
            <a:r>
              <a:rPr lang="en-US" sz="1600" dirty="0" err="1" smtClean="0"/>
              <a:t>CCAmin</a:t>
            </a:r>
            <a:r>
              <a:rPr lang="en-US" sz="1600" dirty="0" smtClean="0"/>
              <a:t>+ (</a:t>
            </a:r>
            <a:r>
              <a:rPr lang="en-US" sz="1600" dirty="0" err="1" smtClean="0"/>
              <a:t>TXPWRref</a:t>
            </a:r>
            <a:r>
              <a:rPr lang="en-US" sz="1600" dirty="0" smtClean="0"/>
              <a:t>  - TXPWR)</a:t>
            </a:r>
            <a:br>
              <a:rPr lang="en-US" sz="1600" dirty="0" smtClean="0"/>
            </a:br>
            <a:r>
              <a:rPr lang="en-US" sz="1600" dirty="0" smtClean="0"/>
              <a:t>(TXPWR  - </a:t>
            </a:r>
            <a:r>
              <a:rPr lang="en-US" sz="1600" dirty="0" err="1" smtClean="0"/>
              <a:t>TXPWRref</a:t>
            </a:r>
            <a:r>
              <a:rPr lang="en-US" sz="1600" dirty="0" smtClean="0"/>
              <a:t> )= </a:t>
            </a:r>
            <a:r>
              <a:rPr lang="en-US" sz="1600" dirty="0" err="1" smtClean="0"/>
              <a:t>CCAmin</a:t>
            </a:r>
            <a:r>
              <a:rPr lang="en-US" sz="1600" dirty="0" smtClean="0"/>
              <a:t> – </a:t>
            </a:r>
            <a:r>
              <a:rPr lang="en-US" sz="1600" dirty="0" err="1" smtClean="0"/>
              <a:t>CCAeff</a:t>
            </a:r>
            <a:endParaRPr lang="en-US" sz="1600" dirty="0" smtClean="0"/>
          </a:p>
          <a:p>
            <a:pPr marL="457200" lvl="1" indent="-457200">
              <a:buFont typeface="+mj-lt"/>
              <a:buAutoNum type="arabicPeriod"/>
            </a:pPr>
            <a:r>
              <a:rPr lang="en-US" b="1" dirty="0" smtClean="0"/>
              <a:t>The </a:t>
            </a:r>
            <a:r>
              <a:rPr lang="en-US" b="1" dirty="0" err="1" smtClean="0"/>
              <a:t>CCAeff</a:t>
            </a:r>
            <a:r>
              <a:rPr lang="en-US" b="1" dirty="0" smtClean="0"/>
              <a:t> is only used on Inter-BSS packets</a:t>
            </a:r>
            <a:br>
              <a:rPr lang="en-US" b="1" dirty="0" smtClean="0"/>
            </a:br>
            <a:r>
              <a:rPr lang="en-US" sz="1800" dirty="0" smtClean="0"/>
              <a:t>OBSS_PD </a:t>
            </a:r>
            <a:r>
              <a:rPr lang="en-US" sz="1800" dirty="0" err="1" smtClean="0"/>
              <a:t>thres</a:t>
            </a:r>
            <a:r>
              <a:rPr lang="en-US" sz="1800" dirty="0" smtClean="0"/>
              <a:t> = </a:t>
            </a:r>
            <a:r>
              <a:rPr lang="en-US" sz="1800" dirty="0" err="1" smtClean="0"/>
              <a:t>CCAeff</a:t>
            </a:r>
            <a:endParaRPr lang="en-US" sz="1800" dirty="0" smtClean="0"/>
          </a:p>
          <a:p>
            <a:pPr marL="457200" lvl="1" indent="-457200">
              <a:buFont typeface="+mj-lt"/>
              <a:buAutoNum type="arabicPeriod"/>
            </a:pPr>
            <a:endParaRPr lang="en-US" sz="1800" dirty="0"/>
          </a:p>
          <a:p>
            <a:pPr marL="0" lvl="1" indent="0">
              <a:buNone/>
            </a:pPr>
            <a:r>
              <a:rPr lang="en-US" sz="1800" dirty="0" smtClean="0"/>
              <a:t>Everything is optional</a:t>
            </a:r>
            <a:endParaRPr lang="en-US" sz="1800" dirty="0"/>
          </a:p>
          <a:p>
            <a:pPr marL="457200" lvl="1" indent="-457200">
              <a:buFont typeface="+mj-lt"/>
              <a:buAutoNum type="arabicPeriod"/>
            </a:pPr>
            <a:endParaRPr lang="en-US" sz="1800" dirty="0"/>
          </a:p>
          <a:p>
            <a:pPr marL="0" lvl="1" indent="0">
              <a:buNone/>
            </a:pPr>
            <a:r>
              <a:rPr lang="en-US" sz="1800" dirty="0" smtClean="0">
                <a:solidFill>
                  <a:srgbClr val="FF0000"/>
                </a:solidFill>
              </a:rPr>
              <a:t>NOTE:  TPC as proposed in 16/1223 is left alone.  </a:t>
            </a:r>
            <a:r>
              <a:rPr lang="en-US" sz="1800" b="1" dirty="0" smtClean="0">
                <a:solidFill>
                  <a:srgbClr val="FF0000"/>
                </a:solidFill>
              </a:rPr>
              <a:t>A</a:t>
            </a:r>
            <a:r>
              <a:rPr lang="en-US" sz="1800" dirty="0" smtClean="0">
                <a:solidFill>
                  <a:srgbClr val="FF0000"/>
                </a:solidFill>
              </a:rPr>
              <a:t>TPC is the scheme where the </a:t>
            </a:r>
            <a:r>
              <a:rPr lang="en-US" sz="1800" dirty="0" err="1" smtClean="0">
                <a:solidFill>
                  <a:srgbClr val="FF0000"/>
                </a:solidFill>
              </a:rPr>
              <a:t>CCAeff</a:t>
            </a:r>
            <a:r>
              <a:rPr lang="en-US" sz="1800" dirty="0" smtClean="0">
                <a:solidFill>
                  <a:srgbClr val="FF0000"/>
                </a:solidFill>
              </a:rPr>
              <a:t> is used and the TX power set accordingly.  Same relationship is kept.</a:t>
            </a:r>
            <a:endParaRPr lang="en-US" sz="1800" dirty="0">
              <a:solidFill>
                <a:srgbClr val="FF0000"/>
              </a:solidFill>
            </a:endParaRPr>
          </a:p>
          <a:p>
            <a:pPr marL="457200" lvl="1" indent="-457200">
              <a:buFont typeface="+mj-lt"/>
              <a:buAutoNum type="arabicPeriod"/>
            </a:pPr>
            <a:endParaRPr lang="en-US" dirty="0" smtClean="0"/>
          </a:p>
          <a:p>
            <a:endParaRPr lang="en-US" dirty="0" smtClean="0"/>
          </a:p>
          <a:p>
            <a:pPr lvl="1"/>
            <a:endParaRPr lang="en-US" dirty="0" smtClean="0"/>
          </a:p>
        </p:txBody>
      </p:sp>
      <p:sp>
        <p:nvSpPr>
          <p:cNvPr id="3" name="Title 2"/>
          <p:cNvSpPr>
            <a:spLocks noGrp="1"/>
          </p:cNvSpPr>
          <p:nvPr>
            <p:ph type="title"/>
          </p:nvPr>
        </p:nvSpPr>
        <p:spPr>
          <a:xfrm>
            <a:off x="685800" y="685800"/>
            <a:ext cx="7772400" cy="838200"/>
          </a:xfrm>
        </p:spPr>
        <p:txBody>
          <a:bodyPr/>
          <a:lstStyle/>
          <a:p>
            <a:r>
              <a:rPr lang="en-US" dirty="0" smtClean="0"/>
              <a:t>Proposal</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8309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8382000" cy="4343400"/>
          </a:xfrm>
        </p:spPr>
        <p:txBody>
          <a:bodyPr/>
          <a:lstStyle/>
          <a:p>
            <a:r>
              <a:rPr lang="en-US" dirty="0"/>
              <a:t>DSC may be used to determine effective CCA threshold</a:t>
            </a:r>
            <a:r>
              <a:rPr lang="en-US" dirty="0" smtClean="0"/>
              <a:t>,</a:t>
            </a:r>
          </a:p>
          <a:p>
            <a:pPr lvl="1"/>
            <a:r>
              <a:rPr lang="en-US" dirty="0" smtClean="0"/>
              <a:t>CCA </a:t>
            </a:r>
            <a:r>
              <a:rPr lang="en-US" dirty="0"/>
              <a:t>eff</a:t>
            </a:r>
          </a:p>
          <a:p>
            <a:r>
              <a:rPr lang="en-US" dirty="0"/>
              <a:t>ATPC may be used to determine TXPWR </a:t>
            </a:r>
          </a:p>
          <a:p>
            <a:pPr lvl="1"/>
            <a:r>
              <a:rPr lang="en-US" dirty="0"/>
              <a:t>based upon CCA </a:t>
            </a:r>
            <a:r>
              <a:rPr lang="en-US" dirty="0" smtClean="0"/>
              <a:t>eff</a:t>
            </a:r>
          </a:p>
          <a:p>
            <a:pPr lvl="1"/>
            <a:r>
              <a:rPr lang="en-US" dirty="0"/>
              <a:t>(TXPWR  - </a:t>
            </a:r>
            <a:r>
              <a:rPr lang="en-US" dirty="0" err="1"/>
              <a:t>TXPWRref</a:t>
            </a:r>
            <a:r>
              <a:rPr lang="en-US" dirty="0"/>
              <a:t> )= </a:t>
            </a:r>
            <a:r>
              <a:rPr lang="en-US" dirty="0" err="1" smtClean="0"/>
              <a:t>OBSS_PDmin</a:t>
            </a:r>
            <a:r>
              <a:rPr lang="en-US" dirty="0" smtClean="0"/>
              <a:t> </a:t>
            </a:r>
            <a:r>
              <a:rPr lang="en-US" dirty="0"/>
              <a:t>– </a:t>
            </a:r>
            <a:r>
              <a:rPr lang="en-US" dirty="0" err="1" smtClean="0"/>
              <a:t>CCAeff</a:t>
            </a:r>
            <a:endParaRPr lang="en-US" dirty="0"/>
          </a:p>
          <a:p>
            <a:r>
              <a:rPr lang="en-US" dirty="0" smtClean="0"/>
              <a:t>Inter-BSS packets may be ignored if below OBSS_PD</a:t>
            </a:r>
          </a:p>
          <a:p>
            <a:pPr lvl="1"/>
            <a:r>
              <a:rPr lang="en-US" dirty="0" smtClean="0"/>
              <a:t>OBSS_PD may be set to CCA eff </a:t>
            </a:r>
          </a:p>
          <a:p>
            <a:pPr marL="0" indent="0">
              <a:buNone/>
            </a:pPr>
            <a:endParaRPr lang="en-US" dirty="0" smtClean="0"/>
          </a:p>
          <a:p>
            <a:r>
              <a:rPr lang="en-US" dirty="0" smtClean="0"/>
              <a:t>Satisfies all conditions as described in various presentations</a:t>
            </a:r>
          </a:p>
          <a:p>
            <a:r>
              <a:rPr lang="en-US" dirty="0" smtClean="0"/>
              <a:t>Provides a standardized method for setting OBSS_PD.</a:t>
            </a:r>
          </a:p>
          <a:p>
            <a:pPr lvl="2"/>
            <a:r>
              <a:rPr lang="en-US" dirty="0" smtClean="0"/>
              <a:t>Enables spatial reuse to be simulated </a:t>
            </a:r>
          </a:p>
          <a:p>
            <a:pPr marL="0" indent="0">
              <a:buNone/>
            </a:pPr>
            <a:endParaRPr lang="en-US" dirty="0"/>
          </a:p>
        </p:txBody>
      </p:sp>
      <p:sp>
        <p:nvSpPr>
          <p:cNvPr id="3" name="Title 2"/>
          <p:cNvSpPr>
            <a:spLocks noGrp="1"/>
          </p:cNvSpPr>
          <p:nvPr>
            <p:ph type="title"/>
          </p:nvPr>
        </p:nvSpPr>
        <p:spPr/>
        <p:txBody>
          <a:bodyPr/>
          <a:lstStyle/>
          <a:p>
            <a:r>
              <a:rPr lang="en-US" dirty="0" smtClean="0"/>
              <a:t>Summary – </a:t>
            </a:r>
            <a:br>
              <a:rPr lang="en-US" dirty="0" smtClean="0"/>
            </a:br>
            <a:r>
              <a:rPr lang="en-US" dirty="0" smtClean="0"/>
              <a:t>Unified Proposal for Spatial Reuse </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3768761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Full text on this unified approach is in 16/1063</a:t>
            </a:r>
            <a:endParaRPr lang="en-US" dirty="0"/>
          </a:p>
        </p:txBody>
      </p:sp>
      <p:sp>
        <p:nvSpPr>
          <p:cNvPr id="3" name="Title 2"/>
          <p:cNvSpPr>
            <a:spLocks noGrp="1"/>
          </p:cNvSpPr>
          <p:nvPr>
            <p:ph type="title"/>
          </p:nvPr>
        </p:nvSpPr>
        <p:spPr/>
        <p:txBody>
          <a:bodyPr/>
          <a:lstStyle/>
          <a:p>
            <a:r>
              <a:rPr lang="en-US" dirty="0" smtClean="0"/>
              <a:t>Adaptive CCA, ATPC and inter-BSS </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38288693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Incorporate text in 16/1063r3 into the 11ax Draft.</a:t>
            </a:r>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4093547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876800"/>
          </a:xfrm>
        </p:spPr>
        <p:txBody>
          <a:bodyPr/>
          <a:lstStyle/>
          <a:p>
            <a:pPr marL="0" indent="0" eaLnBrk="1" hangingPunct="1">
              <a:buNone/>
              <a:defRPr/>
            </a:pPr>
            <a:r>
              <a:rPr lang="en-US" sz="1800" dirty="0" smtClean="0"/>
              <a:t>16/1064 proposed a unified approach to </a:t>
            </a:r>
            <a:r>
              <a:rPr lang="en-US" sz="1800" dirty="0" smtClean="0"/>
              <a:t>optionally </a:t>
            </a:r>
            <a:r>
              <a:rPr lang="en-US" sz="1800" dirty="0" smtClean="0"/>
              <a:t>use DSC to derive the OBSS_PD </a:t>
            </a:r>
            <a:r>
              <a:rPr lang="en-US" sz="1800" dirty="0" smtClean="0"/>
              <a:t>for </a:t>
            </a:r>
            <a:r>
              <a:rPr lang="en-US" sz="1800" dirty="0" smtClean="0"/>
              <a:t>the other two schemes.</a:t>
            </a:r>
          </a:p>
          <a:p>
            <a:pPr marL="0" indent="0" eaLnBrk="1" hangingPunct="1">
              <a:buNone/>
              <a:defRPr/>
            </a:pPr>
            <a:r>
              <a:rPr lang="en-US" sz="1800" dirty="0" smtClean="0"/>
              <a:t>In 16/1519 “Report from 11ax dominance investigation” comments on DSC by other members were included.  These are addressed.</a:t>
            </a:r>
          </a:p>
          <a:p>
            <a:pPr marL="0" indent="0" eaLnBrk="1" hangingPunct="1">
              <a:buNone/>
              <a:defRPr/>
            </a:pPr>
            <a:endParaRPr lang="en-US" sz="1800" dirty="0" smtClean="0"/>
          </a:p>
          <a:p>
            <a:pPr marL="0" indent="0" eaLnBrk="1" hangingPunct="1">
              <a:buNone/>
              <a:defRPr/>
            </a:pPr>
            <a:endParaRPr lang="en-US" sz="1800" dirty="0"/>
          </a:p>
          <a:p>
            <a:pPr marL="0" indent="0" eaLnBrk="1" hangingPunct="1">
              <a:buNone/>
              <a:defRPr/>
            </a:pPr>
            <a:r>
              <a:rPr lang="en-US" sz="1600" dirty="0" smtClean="0"/>
              <a:t>Three basic Spatial Reuse schemes have been proposed:</a:t>
            </a:r>
          </a:p>
          <a:p>
            <a:pPr eaLnBrk="1" hangingPunct="1">
              <a:defRPr/>
            </a:pPr>
            <a:r>
              <a:rPr lang="en-US" sz="1600" dirty="0" smtClean="0"/>
              <a:t>Color/inter-BSS</a:t>
            </a:r>
          </a:p>
          <a:p>
            <a:pPr lvl="1" eaLnBrk="1" hangingPunct="1">
              <a:defRPr/>
            </a:pPr>
            <a:r>
              <a:rPr lang="en-US" sz="1400" dirty="0" smtClean="0"/>
              <a:t>Identify traffic in an OBSS network, inter-BSS packets</a:t>
            </a:r>
          </a:p>
          <a:p>
            <a:pPr lvl="1" eaLnBrk="1" hangingPunct="1">
              <a:defRPr/>
            </a:pPr>
            <a:r>
              <a:rPr lang="en-US" sz="1400" dirty="0" smtClean="0"/>
              <a:t>Ignore inter-BSS packets if below an OBSS_PD value</a:t>
            </a:r>
          </a:p>
          <a:p>
            <a:pPr eaLnBrk="1" hangingPunct="1">
              <a:defRPr/>
            </a:pPr>
            <a:r>
              <a:rPr lang="en-US" sz="1600" dirty="0"/>
              <a:t>TPC</a:t>
            </a:r>
          </a:p>
          <a:p>
            <a:pPr lvl="1" eaLnBrk="1" hangingPunct="1">
              <a:defRPr/>
            </a:pPr>
            <a:r>
              <a:rPr lang="en-US" sz="1400" dirty="0"/>
              <a:t>Adjust the transmit power of a STA based upon the CS/CCA </a:t>
            </a:r>
            <a:r>
              <a:rPr lang="en-US" sz="1400" dirty="0" smtClean="0"/>
              <a:t>threshold of the STA</a:t>
            </a:r>
          </a:p>
          <a:p>
            <a:pPr lvl="2" eaLnBrk="1" hangingPunct="1">
              <a:defRPr/>
            </a:pPr>
            <a:r>
              <a:rPr lang="en-US" sz="1200" dirty="0" smtClean="0"/>
              <a:t>i.e. STA can increase CS/CCA threshold if it also reduces TXPWR</a:t>
            </a:r>
            <a:endParaRPr lang="en-US" sz="1200" dirty="0"/>
          </a:p>
          <a:p>
            <a:pPr eaLnBrk="1" hangingPunct="1">
              <a:defRPr/>
            </a:pPr>
            <a:r>
              <a:rPr lang="en-US" sz="1600" dirty="0" smtClean="0"/>
              <a:t>DSC</a:t>
            </a:r>
          </a:p>
          <a:p>
            <a:pPr lvl="1" eaLnBrk="1" hangingPunct="1">
              <a:defRPr/>
            </a:pPr>
            <a:r>
              <a:rPr lang="en-US" sz="1400" dirty="0" smtClean="0"/>
              <a:t>Adjust the effective CS/CCA threshold of a STA based upon the RSSI of the network AP Beacons</a:t>
            </a:r>
          </a:p>
          <a:p>
            <a:pPr marL="457200" lvl="1" indent="0" eaLnBrk="1" hangingPunct="1">
              <a:buNone/>
              <a:defRPr/>
            </a:pPr>
            <a:endParaRPr lang="en-US" dirty="0" smtClean="0"/>
          </a:p>
          <a:p>
            <a:pPr marL="0" indent="0" eaLnBrk="1" hangingPunct="1">
              <a:buNone/>
              <a:defRPr/>
            </a:pPr>
            <a:endParaRPr lang="en-US" sz="1800" dirty="0" smtClean="0"/>
          </a:p>
          <a:p>
            <a:pPr eaLnBrk="1" hangingPunct="1">
              <a:defRPr/>
            </a:pPr>
            <a:endParaRPr lang="en-US" sz="1800" dirty="0"/>
          </a:p>
          <a:p>
            <a:pPr eaLnBrk="1" hangingPunct="1">
              <a:defRPr/>
            </a:pPr>
            <a:endParaRPr lang="en-US" dirty="0" smtClean="0"/>
          </a:p>
        </p:txBody>
      </p:sp>
      <p:sp>
        <p:nvSpPr>
          <p:cNvPr id="2" name="Date Placeholder 1"/>
          <p:cNvSpPr>
            <a:spLocks noGrp="1"/>
          </p:cNvSpPr>
          <p:nvPr>
            <p:ph type="dt" sz="half" idx="10"/>
          </p:nvPr>
        </p:nvSpPr>
        <p:spPr/>
        <p:txBody>
          <a:bodyPr/>
          <a:lstStyle/>
          <a:p>
            <a:pPr>
              <a:defRPr/>
            </a:pPr>
            <a:r>
              <a:rPr lang="en-US" smtClean="0"/>
              <a:t>November 2016</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876800"/>
          </a:xfrm>
        </p:spPr>
        <p:txBody>
          <a:bodyPr/>
          <a:lstStyle/>
          <a:p>
            <a:r>
              <a:rPr lang="en-US" dirty="0" smtClean="0"/>
              <a:t>Inter-BSS packets</a:t>
            </a:r>
          </a:p>
          <a:p>
            <a:pPr lvl="1"/>
            <a:r>
              <a:rPr lang="en-US" dirty="0" smtClean="0"/>
              <a:t>Traffic in an OBSS network to the STA</a:t>
            </a:r>
          </a:p>
          <a:p>
            <a:r>
              <a:rPr lang="en-US" dirty="0" smtClean="0"/>
              <a:t>Intra-BSS packets</a:t>
            </a:r>
          </a:p>
          <a:p>
            <a:pPr lvl="1"/>
            <a:r>
              <a:rPr lang="en-US" dirty="0" smtClean="0"/>
              <a:t>Traffic in the same network as the STA</a:t>
            </a:r>
            <a:endParaRPr lang="en-US" dirty="0"/>
          </a:p>
          <a:p>
            <a:pPr marL="0" indent="0">
              <a:buNone/>
            </a:pPr>
            <a:r>
              <a:rPr lang="en-US" u="sng" dirty="0" smtClean="0"/>
              <a:t>Basic idea</a:t>
            </a:r>
          </a:p>
          <a:p>
            <a:r>
              <a:rPr lang="en-US" dirty="0" smtClean="0"/>
              <a:t>If packet is identified as inter-BSS, ignore it if below a certain signal level, OBSS_PD </a:t>
            </a:r>
          </a:p>
          <a:p>
            <a:pPr lvl="1"/>
            <a:r>
              <a:rPr lang="en-US" dirty="0" smtClean="0"/>
              <a:t>Do not set NAV, Can transmit over it</a:t>
            </a:r>
          </a:p>
          <a:p>
            <a:pPr lvl="1"/>
            <a:r>
              <a:rPr lang="en-US" dirty="0" smtClean="0"/>
              <a:t>No procedure or description on how to set OBSS_PD</a:t>
            </a:r>
            <a:endParaRPr lang="en-US" dirty="0"/>
          </a:p>
          <a:p>
            <a:pPr marL="457200" lvl="1" indent="0">
              <a:buNone/>
            </a:pPr>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Inter-BSS, Intra-BSS and OBSS_PD</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69191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dirty="0" smtClean="0"/>
              <a:t>Transmit Power Control</a:t>
            </a:r>
          </a:p>
          <a:p>
            <a:pPr lvl="1"/>
            <a:r>
              <a:rPr lang="en-US" dirty="0" smtClean="0"/>
              <a:t>Reduce transmit power so that interference to OBSS is reduced</a:t>
            </a:r>
          </a:p>
          <a:p>
            <a:pPr lvl="1"/>
            <a:r>
              <a:rPr lang="en-US" dirty="0" smtClean="0"/>
              <a:t>Adjust OBSS_PD level in conjunction with Transmit power </a:t>
            </a:r>
          </a:p>
          <a:p>
            <a:endParaRPr lang="en-US" dirty="0" smtClean="0"/>
          </a:p>
          <a:p>
            <a:endParaRPr lang="en-US" dirty="0"/>
          </a:p>
          <a:p>
            <a:endParaRPr lang="en-US" dirty="0" smtClean="0"/>
          </a:p>
          <a:p>
            <a:endParaRPr lang="en-US" dirty="0"/>
          </a:p>
          <a:p>
            <a:endParaRPr lang="en-US" dirty="0" smtClean="0"/>
          </a:p>
          <a:p>
            <a:pPr marL="457200" lvl="1" indent="0">
              <a:buNone/>
            </a:pPr>
            <a:endParaRPr lang="en-US" dirty="0" smtClean="0"/>
          </a:p>
          <a:p>
            <a:pPr lvl="1"/>
            <a:r>
              <a:rPr lang="en-US" dirty="0"/>
              <a:t>No procedure or description on how to set OBSS_PD</a:t>
            </a:r>
          </a:p>
          <a:p>
            <a:pPr marL="457200" lvl="1" indent="0">
              <a:buNone/>
            </a:pPr>
            <a:r>
              <a:rPr lang="en-GB" sz="1800" dirty="0"/>
              <a:t>“A STA can select an OBSS_PD level during its operation under SR mode. This level can be dynamically adjusted or can be static.”</a:t>
            </a:r>
            <a:endParaRPr lang="en-US" sz="1800" dirty="0"/>
          </a:p>
          <a:p>
            <a:pPr marL="457200" lvl="1" indent="0">
              <a:buNone/>
            </a:pPr>
            <a:endParaRPr lang="en-US" dirty="0"/>
          </a:p>
        </p:txBody>
      </p:sp>
      <p:sp>
        <p:nvSpPr>
          <p:cNvPr id="3" name="Title 2"/>
          <p:cNvSpPr>
            <a:spLocks noGrp="1"/>
          </p:cNvSpPr>
          <p:nvPr>
            <p:ph type="title"/>
          </p:nvPr>
        </p:nvSpPr>
        <p:spPr/>
        <p:txBody>
          <a:bodyPr/>
          <a:lstStyle/>
          <a:p>
            <a:r>
              <a:rPr lang="en-US" dirty="0" smtClean="0"/>
              <a:t>TPC</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pic>
        <p:nvPicPr>
          <p:cNvPr id="7" name="Picture 6"/>
          <p:cNvPicPr>
            <a:picLocks noChangeAspect="1"/>
          </p:cNvPicPr>
          <p:nvPr/>
        </p:nvPicPr>
        <p:blipFill>
          <a:blip r:embed="rId2"/>
          <a:stretch>
            <a:fillRect/>
          </a:stretch>
        </p:blipFill>
        <p:spPr>
          <a:xfrm>
            <a:off x="1371600" y="2927740"/>
            <a:ext cx="5005652" cy="2438651"/>
          </a:xfrm>
          <a:prstGeom prst="rect">
            <a:avLst/>
          </a:prstGeom>
        </p:spPr>
      </p:pic>
      <p:sp>
        <p:nvSpPr>
          <p:cNvPr id="8" name="TextBox 7"/>
          <p:cNvSpPr txBox="1"/>
          <p:nvPr/>
        </p:nvSpPr>
        <p:spPr>
          <a:xfrm>
            <a:off x="6224639" y="3962400"/>
            <a:ext cx="1764266" cy="369332"/>
          </a:xfrm>
          <a:prstGeom prst="rect">
            <a:avLst/>
          </a:prstGeom>
          <a:noFill/>
        </p:spPr>
        <p:txBody>
          <a:bodyPr wrap="none" rtlCol="0">
            <a:spAutoFit/>
          </a:bodyPr>
          <a:lstStyle/>
          <a:p>
            <a:r>
              <a:rPr lang="en-US" sz="1800" dirty="0" smtClean="0"/>
              <a:t>From 16/1233r6</a:t>
            </a:r>
          </a:p>
        </p:txBody>
      </p:sp>
    </p:spTree>
    <p:extLst>
      <p:ext uri="{BB962C8B-B14F-4D97-AF65-F5344CB8AC3E}">
        <p14:creationId xmlns:p14="http://schemas.microsoft.com/office/powerpoint/2010/main" val="1404450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Dynamic Sensitivity Control (13/1012, </a:t>
            </a:r>
            <a:r>
              <a:rPr lang="en-US" dirty="0" err="1" smtClean="0"/>
              <a:t>etc</a:t>
            </a:r>
            <a:r>
              <a:rPr lang="en-US" dirty="0" smtClean="0"/>
              <a:t>)</a:t>
            </a:r>
          </a:p>
          <a:p>
            <a:pPr lvl="1"/>
            <a:r>
              <a:rPr lang="en-US" dirty="0" smtClean="0"/>
              <a:t>Adjust STA effective CS/CCA threshold based upon RSSI of wanted beacon from AP</a:t>
            </a:r>
          </a:p>
          <a:p>
            <a:pPr marL="457200" lvl="1" indent="0">
              <a:buNone/>
            </a:pPr>
            <a:endParaRPr lang="en-US" dirty="0" smtClean="0"/>
          </a:p>
          <a:p>
            <a:pPr marL="457200" lvl="1" indent="0">
              <a:buNone/>
            </a:pPr>
            <a:r>
              <a:rPr lang="en-US" dirty="0" err="1" smtClean="0"/>
              <a:t>CCAeff</a:t>
            </a:r>
            <a:r>
              <a:rPr lang="en-US" dirty="0" smtClean="0"/>
              <a:t> </a:t>
            </a:r>
            <a:r>
              <a:rPr lang="en-US" dirty="0"/>
              <a:t>= MIN (Upper Limit, RSSI </a:t>
            </a:r>
            <a:r>
              <a:rPr lang="en-US" baseline="-25000" dirty="0"/>
              <a:t>beacon </a:t>
            </a:r>
            <a:r>
              <a:rPr lang="en-US" dirty="0"/>
              <a:t>) – </a:t>
            </a:r>
            <a:r>
              <a:rPr lang="en-US" dirty="0" smtClean="0"/>
              <a:t>Margin</a:t>
            </a:r>
          </a:p>
          <a:p>
            <a:pPr marL="457200" lvl="1" indent="0">
              <a:buNone/>
            </a:pPr>
            <a:endParaRPr lang="en-US" dirty="0"/>
          </a:p>
          <a:p>
            <a:pPr marL="457200" lvl="1" indent="0">
              <a:buNone/>
            </a:pPr>
            <a:r>
              <a:rPr lang="en-US" dirty="0" err="1" smtClean="0"/>
              <a:t>CCAeff</a:t>
            </a:r>
            <a:r>
              <a:rPr lang="en-US" dirty="0" smtClean="0"/>
              <a:t> min = -82 dBm for 20 </a:t>
            </a:r>
            <a:r>
              <a:rPr lang="en-US" dirty="0" err="1" smtClean="0"/>
              <a:t>MHz.</a:t>
            </a:r>
            <a:endParaRPr lang="en-US" dirty="0" smtClean="0"/>
          </a:p>
          <a:p>
            <a:pPr marL="457200" lvl="1" indent="0">
              <a:buNone/>
            </a:pPr>
            <a:endParaRPr lang="en-US" dirty="0" smtClean="0"/>
          </a:p>
          <a:p>
            <a:pPr lvl="1"/>
            <a:r>
              <a:rPr lang="en-US" sz="1800" dirty="0" smtClean="0"/>
              <a:t>AP can advertise DSC Margin and Upper Limit to set the area of its BSS.  </a:t>
            </a:r>
          </a:p>
          <a:p>
            <a:pPr lvl="1"/>
            <a:r>
              <a:rPr lang="en-US" sz="1800" dirty="0" smtClean="0"/>
              <a:t>STA can implement DSC (within limits) unilaterally</a:t>
            </a:r>
          </a:p>
          <a:p>
            <a:pPr lvl="1"/>
            <a:r>
              <a:rPr lang="en-US" sz="1800" dirty="0" smtClean="0"/>
              <a:t>AP can inhibit DSC (in case of outdoor, long distances for example)	</a:t>
            </a:r>
          </a:p>
        </p:txBody>
      </p:sp>
      <p:sp>
        <p:nvSpPr>
          <p:cNvPr id="3" name="Title 2"/>
          <p:cNvSpPr>
            <a:spLocks noGrp="1"/>
          </p:cNvSpPr>
          <p:nvPr>
            <p:ph type="title"/>
          </p:nvPr>
        </p:nvSpPr>
        <p:spPr/>
        <p:txBody>
          <a:bodyPr/>
          <a:lstStyle/>
          <a:p>
            <a:r>
              <a:rPr lang="en-US" dirty="0" smtClean="0"/>
              <a:t>DSC</a:t>
            </a:r>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961064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5256213"/>
          </a:xfrm>
        </p:spPr>
        <p:txBody>
          <a:bodyPr/>
          <a:lstStyle/>
          <a:p>
            <a:pPr marL="0" lvl="0" indent="0">
              <a:buNone/>
            </a:pPr>
            <a:r>
              <a:rPr lang="en-GB" sz="1400" i="1" dirty="0" smtClean="0"/>
              <a:t>“DSC </a:t>
            </a:r>
            <a:r>
              <a:rPr lang="en-GB" sz="1400" i="1" dirty="0"/>
              <a:t>as proposed does not distinguish between inter-BSS and intra-BSS. Raising the CCA would not be fair to legacy STAs. A contribution from Sony illustrated this issue. If CCA is raised, then TX power needs to </a:t>
            </a:r>
            <a:r>
              <a:rPr lang="en-GB" sz="1400" i="1" dirty="0" smtClean="0"/>
              <a:t>be backed </a:t>
            </a:r>
            <a:r>
              <a:rPr lang="en-GB" sz="1400" i="1" dirty="0"/>
              <a:t>off as well. Modifying both CCA and TX power in tandem provide a better solution. There were technical issues with the Complainant’s proposal and that’s likely why he did not receive support in straw polls and votes</a:t>
            </a:r>
            <a:r>
              <a:rPr lang="en-GB" sz="1400" i="1" dirty="0" smtClean="0"/>
              <a:t>.”</a:t>
            </a:r>
          </a:p>
          <a:p>
            <a:pPr marL="0" indent="0">
              <a:buNone/>
            </a:pPr>
            <a:r>
              <a:rPr lang="en-GB" sz="1400" i="1" dirty="0" smtClean="0"/>
              <a:t>“Also </a:t>
            </a:r>
            <a:r>
              <a:rPr lang="en-GB" sz="1400" i="1" dirty="0"/>
              <a:t>wanted to distinguish between OBSS and intra-BSS – adopt BSS </a:t>
            </a:r>
            <a:r>
              <a:rPr lang="en-GB" sz="1400" i="1" dirty="0" err="1"/>
              <a:t>color</a:t>
            </a:r>
            <a:r>
              <a:rPr lang="en-GB" sz="1400" i="1" dirty="0"/>
              <a:t> from 11ah</a:t>
            </a:r>
            <a:r>
              <a:rPr lang="en-GB" sz="1400" i="1" dirty="0" smtClean="0"/>
              <a:t>.”</a:t>
            </a:r>
            <a:endParaRPr lang="en-US" sz="1400" i="1" dirty="0"/>
          </a:p>
          <a:p>
            <a:pPr marL="0" lvl="0" indent="0">
              <a:buNone/>
            </a:pPr>
            <a:endParaRPr lang="en-GB" sz="1400" dirty="0"/>
          </a:p>
          <a:p>
            <a:pPr marL="0" lvl="0" indent="0">
              <a:buNone/>
            </a:pPr>
            <a:r>
              <a:rPr lang="en-GB" sz="1400" dirty="0" smtClean="0"/>
              <a:t>ANS:  True DSC does not distinguish between inter-BSS and intra-BSS because there is no advantage at all in doing so. The whole idea of DSC is to ensure that the effective CCA will cover all intra-BSS transmissions and contend and to lessen the extent of OBSS interference.  </a:t>
            </a:r>
          </a:p>
          <a:p>
            <a:pPr marL="0" lvl="0" indent="0">
              <a:buNone/>
            </a:pPr>
            <a:r>
              <a:rPr lang="en-GB" sz="1400" dirty="0" smtClean="0"/>
              <a:t>Simply ignoring an inter-BSS packet is wrong if transmitting over it will block it.  If the level of an interfering signal, wherever it is from, is high enough then it should not be transmitted over or ignored.  There is no reason at all to distinguish between inter or intra BSS packets as far as RSSI and CCA is concerned. </a:t>
            </a:r>
          </a:p>
          <a:p>
            <a:pPr marL="0" lvl="0" indent="0">
              <a:buNone/>
            </a:pPr>
            <a:r>
              <a:rPr lang="en-GB" sz="1400" dirty="0"/>
              <a:t> </a:t>
            </a:r>
            <a:r>
              <a:rPr lang="en-GB" sz="1400" dirty="0" smtClean="0"/>
              <a:t>          Additionally, ‘</a:t>
            </a:r>
            <a:r>
              <a:rPr lang="en-GB" sz="1400" dirty="0" err="1" smtClean="0"/>
              <a:t>color</a:t>
            </a:r>
            <a:r>
              <a:rPr lang="en-GB" sz="1400" dirty="0" smtClean="0"/>
              <a:t>’ only works if all STAs adopt it. If </a:t>
            </a:r>
            <a:r>
              <a:rPr lang="en-GB" sz="1400" dirty="0" err="1" smtClean="0"/>
              <a:t>color</a:t>
            </a:r>
            <a:r>
              <a:rPr lang="en-GB" sz="1400" dirty="0" smtClean="0"/>
              <a:t> not implemented, checking the BSSID takes time and can effectively negate any advantage.  </a:t>
            </a:r>
          </a:p>
          <a:p>
            <a:pPr marL="0" lvl="0" indent="0">
              <a:buNone/>
            </a:pPr>
            <a:r>
              <a:rPr lang="en-US" sz="1400" dirty="0" smtClean="0"/>
              <a:t>           TPC has problems.  It only works if all STAs (inter-BSS and intra-BSS) do it.  Legacy STAs can cause significant blocking.  AP DL packets in the OBSS (at full power) will cause greater interference at the wanted AP as all UL packets at the wanted AP are at a reduced level if TPC used.  Reducing signal levels by using TPC could also make the Wi-Fi signals more vulnerable to other technologies (LAA?).  </a:t>
            </a:r>
          </a:p>
          <a:p>
            <a:pPr marL="0" lvl="0" indent="0">
              <a:buNone/>
            </a:pPr>
            <a:r>
              <a:rPr lang="en-US" sz="1400" u="sng" dirty="0" smtClean="0"/>
              <a:t>Having said that the DSC proposal simply offers that the effective CCA, using DSC, may be used to determine OBSS_PD and the </a:t>
            </a:r>
            <a:r>
              <a:rPr lang="en-US" sz="1400" u="sng" dirty="0"/>
              <a:t>TX </a:t>
            </a:r>
            <a:r>
              <a:rPr lang="en-US" sz="1400" u="sng" dirty="0" smtClean="0"/>
              <a:t>level.</a:t>
            </a:r>
            <a:endParaRPr lang="en-US" sz="1400" u="sng" dirty="0"/>
          </a:p>
        </p:txBody>
      </p:sp>
      <p:sp>
        <p:nvSpPr>
          <p:cNvPr id="3" name="Title 2"/>
          <p:cNvSpPr>
            <a:spLocks noGrp="1"/>
          </p:cNvSpPr>
          <p:nvPr>
            <p:ph type="title"/>
          </p:nvPr>
        </p:nvSpPr>
        <p:spPr>
          <a:xfrm>
            <a:off x="685800" y="685800"/>
            <a:ext cx="7772400" cy="609600"/>
          </a:xfrm>
        </p:spPr>
        <p:txBody>
          <a:bodyPr/>
          <a:lstStyle/>
          <a:p>
            <a:r>
              <a:rPr lang="en-US" sz="2800" dirty="0" smtClean="0"/>
              <a:t>Quotes from 16/1519r0 </a:t>
            </a:r>
            <a:r>
              <a:rPr lang="en-US" sz="2400" dirty="0" smtClean="0"/>
              <a:t>(Dominance Investigation)</a:t>
            </a:r>
            <a:endParaRPr lang="en-US" sz="2800"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24816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066800"/>
            <a:ext cx="7772400" cy="4572000"/>
          </a:xfrm>
        </p:spPr>
        <p:txBody>
          <a:bodyPr/>
          <a:lstStyle/>
          <a:p>
            <a:pPr marL="0" lvl="0" indent="0">
              <a:buNone/>
            </a:pPr>
            <a:r>
              <a:rPr lang="en-GB" sz="1600" i="1" dirty="0"/>
              <a:t>“The complainant’s proposal limits the flexibility for a chipset vendor to implement features to address dense environments.”</a:t>
            </a:r>
          </a:p>
          <a:p>
            <a:pPr marL="0" lvl="0" indent="0">
              <a:buNone/>
            </a:pPr>
            <a:endParaRPr lang="en-GB" sz="1600" dirty="0"/>
          </a:p>
          <a:p>
            <a:pPr marL="0" lvl="0" indent="0">
              <a:buNone/>
            </a:pPr>
            <a:r>
              <a:rPr lang="en-GB" sz="1600" dirty="0"/>
              <a:t>ANS: A very general comment which has been countered by </a:t>
            </a:r>
            <a:r>
              <a:rPr lang="en-GB" sz="1600" dirty="0" smtClean="0"/>
              <a:t>producing full </a:t>
            </a:r>
            <a:r>
              <a:rPr lang="en-GB" sz="1600" dirty="0"/>
              <a:t>analysis of every 11ax scenario.  </a:t>
            </a:r>
            <a:endParaRPr lang="en-GB" sz="1600" dirty="0" smtClean="0"/>
          </a:p>
          <a:p>
            <a:pPr marL="0" lvl="0" indent="0">
              <a:buNone/>
            </a:pPr>
            <a:r>
              <a:rPr lang="en-GB" sz="1600" dirty="0" smtClean="0"/>
              <a:t>DSC </a:t>
            </a:r>
            <a:r>
              <a:rPr lang="en-GB" sz="1600" dirty="0"/>
              <a:t>is precisely designed to address dense environments, it allows for optimum spatial reuse. </a:t>
            </a:r>
            <a:endParaRPr lang="en-GB" sz="1600" dirty="0" smtClean="0"/>
          </a:p>
          <a:p>
            <a:pPr marL="0" lvl="0" indent="0">
              <a:buNone/>
            </a:pPr>
            <a:r>
              <a:rPr lang="en-GB" sz="1600" dirty="0" smtClean="0"/>
              <a:t>Fixing </a:t>
            </a:r>
            <a:r>
              <a:rPr lang="en-GB" sz="1600" dirty="0"/>
              <a:t>the CCA and TX power </a:t>
            </a:r>
            <a:r>
              <a:rPr lang="en-GB" sz="1600" dirty="0" smtClean="0"/>
              <a:t>level relationship, </a:t>
            </a:r>
            <a:r>
              <a:rPr lang="en-GB" sz="1600" dirty="0"/>
              <a:t>plus having to check for inter or intra-BSS represents a much more set of stringent requirements which certainly will limit any flexibility for a chipset vendor. </a:t>
            </a:r>
            <a:endParaRPr lang="en-GB" sz="1600" dirty="0" smtClean="0"/>
          </a:p>
          <a:p>
            <a:pPr marL="0" lvl="0" indent="0">
              <a:buNone/>
            </a:pPr>
            <a:r>
              <a:rPr lang="en-GB" sz="1600" dirty="0" smtClean="0"/>
              <a:t>DSC implementation is SW only and any legacy device could implement it.  The details of how to use DSC have been provided in text.</a:t>
            </a:r>
          </a:p>
          <a:p>
            <a:pPr marL="0" lvl="0" indent="0">
              <a:buNone/>
            </a:pPr>
            <a:r>
              <a:rPr lang="en-GB" sz="1600" dirty="0" smtClean="0"/>
              <a:t>Any new feature could be argued as limiting flexibility, I fail to see how DSC should be picked out on this point.</a:t>
            </a:r>
          </a:p>
          <a:p>
            <a:pPr marL="0" lvl="0" indent="0">
              <a:buNone/>
            </a:pPr>
            <a:r>
              <a:rPr lang="en-GB" sz="1600" dirty="0" smtClean="0"/>
              <a:t>Lastly for TPC and </a:t>
            </a:r>
            <a:r>
              <a:rPr lang="en-GB" sz="1600" dirty="0" err="1" smtClean="0"/>
              <a:t>color</a:t>
            </a:r>
            <a:r>
              <a:rPr lang="en-GB" sz="1600" dirty="0" smtClean="0"/>
              <a:t> to work, all STAs in a dense area must implement it.  DSC can provide improvements if only some STAs implement it – a really good incentive to do so.  </a:t>
            </a:r>
            <a:endParaRPr lang="en-GB" sz="1600" dirty="0"/>
          </a:p>
          <a:p>
            <a:endParaRPr lang="en-US"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2009815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685800"/>
            <a:ext cx="7772400" cy="5572736"/>
          </a:xfrm>
        </p:spPr>
        <p:txBody>
          <a:bodyPr/>
          <a:lstStyle/>
          <a:p>
            <a:pPr marL="0" lvl="0" indent="0">
              <a:buNone/>
            </a:pPr>
            <a:r>
              <a:rPr lang="en-US" sz="1600" i="1" dirty="0"/>
              <a:t>“</a:t>
            </a:r>
            <a:r>
              <a:rPr lang="en-GB" sz="1600" i="1" dirty="0"/>
              <a:t>The medium throughput gets better with DSC, but the performance of disadvantaged clients gets worse</a:t>
            </a:r>
            <a:r>
              <a:rPr lang="en-GB" sz="1600" i="1" dirty="0" smtClean="0"/>
              <a:t>.”</a:t>
            </a:r>
          </a:p>
          <a:p>
            <a:pPr marL="0" lvl="0" indent="0">
              <a:buNone/>
            </a:pPr>
            <a:r>
              <a:rPr lang="en-GB" sz="1600" dirty="0" smtClean="0"/>
              <a:t>ANS</a:t>
            </a:r>
            <a:r>
              <a:rPr lang="en-GB" sz="1600" dirty="0"/>
              <a:t>: Throughput does get better, and the performance </a:t>
            </a:r>
            <a:r>
              <a:rPr lang="en-GB" sz="1600" dirty="0" smtClean="0"/>
              <a:t>worsening of </a:t>
            </a:r>
            <a:r>
              <a:rPr lang="en-GB" sz="1600" dirty="0"/>
              <a:t>“disadvantaged clients” is debatable and also compared to what?  Inter-BSS can really disadvantage legacy devices </a:t>
            </a:r>
            <a:r>
              <a:rPr lang="en-GB" sz="1600" dirty="0" smtClean="0"/>
              <a:t>especially if the OBSS_PD is set incorrectly (not explained at the moment in the draft).  There </a:t>
            </a:r>
            <a:r>
              <a:rPr lang="en-GB" sz="1600" dirty="0"/>
              <a:t>has been no </a:t>
            </a:r>
            <a:r>
              <a:rPr lang="en-GB" sz="1600" dirty="0" smtClean="0"/>
              <a:t>analysis that </a:t>
            </a:r>
            <a:r>
              <a:rPr lang="en-GB" sz="1600" dirty="0"/>
              <a:t>looked at this</a:t>
            </a:r>
            <a:r>
              <a:rPr lang="en-GB" sz="1600" dirty="0" smtClean="0"/>
              <a:t>, </a:t>
            </a:r>
            <a:r>
              <a:rPr lang="en-GB" sz="1600" dirty="0"/>
              <a:t>other than mine which showed the </a:t>
            </a:r>
            <a:r>
              <a:rPr lang="en-GB" sz="1600" dirty="0" smtClean="0"/>
              <a:t>problem.  </a:t>
            </a:r>
            <a:r>
              <a:rPr lang="en-GB" sz="1600" dirty="0"/>
              <a:t>Legacy devices are possibly slightly </a:t>
            </a:r>
            <a:r>
              <a:rPr lang="en-GB" sz="1600" dirty="0" smtClean="0"/>
              <a:t>disadvantaged, </a:t>
            </a:r>
            <a:r>
              <a:rPr lang="en-GB" sz="1600" dirty="0"/>
              <a:t>if at </a:t>
            </a:r>
            <a:r>
              <a:rPr lang="en-GB" sz="1600" dirty="0" smtClean="0"/>
              <a:t>all, </a:t>
            </a:r>
            <a:r>
              <a:rPr lang="en-GB" sz="1600" dirty="0"/>
              <a:t>by a DSC STA, the logic is as follows:</a:t>
            </a:r>
          </a:p>
          <a:p>
            <a:pPr lvl="1"/>
            <a:r>
              <a:rPr lang="en-GB" sz="1400" dirty="0"/>
              <a:t>If OBSS legacy STA has started to transmit and a DSC STA transmits, both packets should be successful because of the DSC Margin</a:t>
            </a:r>
          </a:p>
          <a:p>
            <a:pPr lvl="1"/>
            <a:r>
              <a:rPr lang="en-GB" sz="1400" dirty="0"/>
              <a:t>If a DSC STA transmits then a legacy STA will defer, as it would to any other </a:t>
            </a:r>
            <a:r>
              <a:rPr lang="en-GB" sz="1400" dirty="0" smtClean="0"/>
              <a:t>STA, </a:t>
            </a:r>
            <a:r>
              <a:rPr lang="en-GB" sz="1400" dirty="0"/>
              <a:t>DSC or </a:t>
            </a:r>
            <a:r>
              <a:rPr lang="en-GB" sz="1400" dirty="0" smtClean="0"/>
              <a:t>legacy, so it is no worse off</a:t>
            </a:r>
            <a:endParaRPr lang="en-GB" sz="1400" dirty="0"/>
          </a:p>
          <a:p>
            <a:pPr lvl="1"/>
            <a:r>
              <a:rPr lang="en-GB" sz="1400" dirty="0"/>
              <a:t>True, DSC STAs will tend to transmit more, </a:t>
            </a:r>
            <a:r>
              <a:rPr lang="en-GB" sz="1400" dirty="0" smtClean="0"/>
              <a:t>(e.g. half </a:t>
            </a:r>
            <a:r>
              <a:rPr lang="en-GB" sz="1400" dirty="0"/>
              <a:t>way through a legacy </a:t>
            </a:r>
            <a:r>
              <a:rPr lang="en-GB" sz="1400" dirty="0" smtClean="0"/>
              <a:t>transmission), </a:t>
            </a:r>
            <a:r>
              <a:rPr lang="en-GB" sz="1400" dirty="0"/>
              <a:t>and this can slightly decrease the legacy </a:t>
            </a:r>
            <a:r>
              <a:rPr lang="en-GB" sz="1400" dirty="0" smtClean="0"/>
              <a:t>throughput in the worse case.</a:t>
            </a:r>
            <a:endParaRPr lang="en-GB" sz="1400" dirty="0"/>
          </a:p>
          <a:p>
            <a:pPr marL="0" indent="0">
              <a:buNone/>
            </a:pPr>
            <a:r>
              <a:rPr lang="en-GB" sz="1600" dirty="0" err="1" smtClean="0"/>
              <a:t>Color</a:t>
            </a:r>
            <a:r>
              <a:rPr lang="en-GB" sz="1600" dirty="0" smtClean="0"/>
              <a:t> and TPC both rely on the other guy, i.e. all STAs must implement it for it to work in a dense area, DSC does not.  DSC is the only spatial reuse scheme that does not rely on everyone else also having to comply. </a:t>
            </a:r>
          </a:p>
          <a:p>
            <a:pPr marL="0" indent="0">
              <a:buNone/>
            </a:pPr>
            <a:r>
              <a:rPr lang="en-GB" sz="1600" dirty="0"/>
              <a:t>Incentive to implement DSC is strong.  It can be implemented, in SW, on any legacy device.</a:t>
            </a:r>
          </a:p>
          <a:p>
            <a:pPr marL="0" indent="0">
              <a:buNone/>
            </a:pPr>
            <a:r>
              <a:rPr lang="en-GB" sz="1600" dirty="0" smtClean="0"/>
              <a:t>Inter-BSS SR can worsen the performance of legacy clients to a much greater extend than DSC</a:t>
            </a:r>
            <a:r>
              <a:rPr lang="en-GB" sz="1400" dirty="0" smtClean="0"/>
              <a:t>.  </a:t>
            </a:r>
            <a:r>
              <a:rPr lang="en-GB" sz="1600" dirty="0" smtClean="0"/>
              <a:t>Note however if inter-BSS uses DSC to set the BSS_PD then this can be improved.</a:t>
            </a:r>
            <a:endParaRPr lang="en-GB" sz="1600" dirty="0"/>
          </a:p>
          <a:p>
            <a:pPr marL="0" indent="0">
              <a:buNone/>
            </a:pPr>
            <a:endParaRPr lang="en-US" sz="2800"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3220917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190" y="761999"/>
            <a:ext cx="7772400" cy="5713413"/>
          </a:xfrm>
        </p:spPr>
        <p:txBody>
          <a:bodyPr/>
          <a:lstStyle/>
          <a:p>
            <a:pPr marL="0" indent="0">
              <a:buNone/>
            </a:pPr>
            <a:r>
              <a:rPr lang="en-GB" sz="1600" i="1" dirty="0" smtClean="0"/>
              <a:t>“Although </a:t>
            </a:r>
            <a:r>
              <a:rPr lang="en-GB" sz="1600" i="1" dirty="0"/>
              <a:t>there are technical issues with the Complainant’s proposal, it doesn’t prevent him from proposing his scheme under the current framework that was accepted by 802.11ax. The topic is still under discussion in the Task </a:t>
            </a:r>
            <a:r>
              <a:rPr lang="en-GB" sz="1600" i="1" dirty="0" smtClean="0"/>
              <a:t>Group”</a:t>
            </a:r>
          </a:p>
          <a:p>
            <a:pPr marL="0" indent="0">
              <a:buNone/>
            </a:pPr>
            <a:endParaRPr lang="en-GB" sz="1600" dirty="0"/>
          </a:p>
          <a:p>
            <a:pPr marL="0" indent="0">
              <a:buNone/>
            </a:pPr>
            <a:r>
              <a:rPr lang="en-GB" sz="1600" dirty="0" smtClean="0"/>
              <a:t>ANS: I have proposed the scheme many times.  All discussions I have had previously were simply to reject it with no real attention to the analyses put forward.  </a:t>
            </a:r>
          </a:p>
          <a:p>
            <a:pPr marL="0" indent="0">
              <a:buNone/>
            </a:pPr>
            <a:r>
              <a:rPr lang="en-US" sz="1600" dirty="0" smtClean="0"/>
              <a:t>It has been suggested to me that the DSC proposal and text must only allow the hard link between OBSS_PD and TPC with DSC deriving the effective CCA.  As pointed out, this hard link will: </a:t>
            </a:r>
          </a:p>
          <a:p>
            <a:pPr lvl="1"/>
            <a:r>
              <a:rPr lang="en-US" sz="1400" dirty="0" smtClean="0"/>
              <a:t>cause problems with legacy, </a:t>
            </a:r>
          </a:p>
          <a:p>
            <a:pPr lvl="1"/>
            <a:r>
              <a:rPr lang="en-US" sz="1400" dirty="0" smtClean="0"/>
              <a:t>provide a more complicated restrictive scheme(s)</a:t>
            </a:r>
          </a:p>
          <a:p>
            <a:pPr lvl="1"/>
            <a:r>
              <a:rPr lang="en-US" sz="1400" dirty="0" smtClean="0"/>
              <a:t>degrade Wi-Fi performance in presence of other technologies (LAA?)</a:t>
            </a:r>
          </a:p>
          <a:p>
            <a:pPr marL="0" indent="0">
              <a:buNone/>
            </a:pPr>
            <a:r>
              <a:rPr lang="en-US" sz="1600" dirty="0" smtClean="0"/>
              <a:t>In spite of this, the DSC proposal simply allows it to be used to determine the OBSS_PD when used with inter-BSS and TPC.  </a:t>
            </a:r>
            <a:r>
              <a:rPr lang="en-US" sz="1600" b="0" dirty="0" smtClean="0"/>
              <a:t>(Note the TPC scheme is termed “ATPC” so as to distinguish it from the existing proposal which is untouched.)</a:t>
            </a:r>
          </a:p>
          <a:p>
            <a:pPr marL="0" indent="0">
              <a:buNone/>
            </a:pPr>
            <a:endParaRPr lang="en-US" sz="1600" dirty="0"/>
          </a:p>
          <a:p>
            <a:pPr marL="0" indent="0">
              <a:buNone/>
            </a:pPr>
            <a:r>
              <a:rPr lang="en-US" sz="1600" dirty="0" smtClean="0"/>
              <a:t>So the TPC/</a:t>
            </a:r>
            <a:r>
              <a:rPr lang="en-US" sz="1600" dirty="0" err="1" smtClean="0"/>
              <a:t>CCAlink</a:t>
            </a:r>
            <a:r>
              <a:rPr lang="en-US" sz="1600" dirty="0" smtClean="0"/>
              <a:t> is maintained but it also allows DSC to be used independently which will result in spatial reuse for 11ax devices without having to wait until all legacy devices have been purged.  Note: Over 7.5B legacy Wi-Fi devices still in use (WFA Madrid 2016)</a:t>
            </a:r>
            <a:endParaRPr lang="en-US" sz="1600" dirty="0"/>
          </a:p>
        </p:txBody>
      </p:sp>
      <p:sp>
        <p:nvSpPr>
          <p:cNvPr id="4" name="Date Placeholder 3"/>
          <p:cNvSpPr>
            <a:spLocks noGrp="1"/>
          </p:cNvSpPr>
          <p:nvPr>
            <p:ph type="dt" sz="half" idx="10"/>
          </p:nvPr>
        </p:nvSpPr>
        <p:spPr/>
        <p:txBody>
          <a:bodyPr/>
          <a:lstStyle/>
          <a:p>
            <a:pPr>
              <a:defRPr/>
            </a:pPr>
            <a:r>
              <a:rPr lang="en-US" smtClean="0"/>
              <a:t>November 2016</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459856934"/>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81088</TotalTime>
  <Words>1656</Words>
  <Application>Microsoft Office PowerPoint</Application>
  <PresentationFormat>On-screen Show (4:3)</PresentationFormat>
  <Paragraphs>160</Paragraphs>
  <Slides>13</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6" baseType="lpstr">
      <vt:lpstr>Times New Roman</vt:lpstr>
      <vt:lpstr>Default Design</vt:lpstr>
      <vt:lpstr>Document</vt:lpstr>
      <vt:lpstr>TG ax Proposal for DSC, ATPC, Inter-BSS with Responses to Comments</vt:lpstr>
      <vt:lpstr>Background</vt:lpstr>
      <vt:lpstr>Inter-BSS, Intra-BSS and OBSS_PD</vt:lpstr>
      <vt:lpstr>TPC</vt:lpstr>
      <vt:lpstr>DSC</vt:lpstr>
      <vt:lpstr>Quotes from 16/1519r0 (Dominance Investigation)</vt:lpstr>
      <vt:lpstr>PowerPoint Presentation</vt:lpstr>
      <vt:lpstr>PowerPoint Presentation</vt:lpstr>
      <vt:lpstr>PowerPoint Presentation</vt:lpstr>
      <vt:lpstr>Proposal</vt:lpstr>
      <vt:lpstr>Summary –  Unified Proposal for Spatial Reuse </vt:lpstr>
      <vt:lpstr>Adaptive CCA, ATPC and inter-BSS </vt:lpstr>
      <vt:lpstr>Motion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1618</cp:revision>
  <cp:lastPrinted>1998-02-10T13:28:06Z</cp:lastPrinted>
  <dcterms:created xsi:type="dcterms:W3CDTF">1998-02-10T13:07:52Z</dcterms:created>
  <dcterms:modified xsi:type="dcterms:W3CDTF">2016-11-28T20:45:26Z</dcterms:modified>
</cp:coreProperties>
</file>