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9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574" autoAdjust="0"/>
    <p:restoredTop sz="94434" autoAdjust="0"/>
  </p:normalViewPr>
  <p:slideViewPr>
    <p:cSldViewPr>
      <p:cViewPr varScale="1">
        <p:scale>
          <a:sx n="66" d="100"/>
          <a:sy n="66" d="100"/>
        </p:scale>
        <p:origin x="66" y="23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13497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9" d="100"/>
          <a:sy n="69" d="100"/>
        </p:scale>
        <p:origin x="3246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Dec. 2015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Jonathan Segev, Intel Corporation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dirty="0"/>
              <a:t>doc.: IEEE 802.11-yy/xxxxr0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/>
              <a:t>Month Year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62340" y="9012916"/>
            <a:ext cx="2099934" cy="184666"/>
          </a:xfrm>
          <a:noFill/>
        </p:spPr>
        <p:txBody>
          <a:bodyPr/>
          <a:lstStyle>
            <a:lvl1pPr marL="345369" indent="-345369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0492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0984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147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1967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2459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Santosh Pandey, Cisco</a:t>
            </a:r>
            <a:endParaRPr lang="en-GB" dirty="0" smtClean="0"/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68101" y="9012916"/>
            <a:ext cx="415177" cy="184666"/>
          </a:xfrm>
          <a:noFill/>
        </p:spPr>
        <p:txBody>
          <a:bodyPr/>
          <a:lstStyle>
            <a:lvl1pPr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8299" indent="-287807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1230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1721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2213" indent="-230246" defTabSz="940171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2705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3197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53689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14181" indent="-230246" defTabSz="940171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84EAE0F3-2EDE-462F-B412-67CDAA37783B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2213" y="703263"/>
            <a:ext cx="4638675" cy="3479800"/>
          </a:xfrm>
          <a:ln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071894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Dec.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Jonathan Segev, Intel Corporation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933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802.11-15/1466r0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Dec. 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Jonathan Segev, Intel Corporation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790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Rahul Malik et. al.Qualcomm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Rahul Malik et. al.Qualcomm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Rahul Malik et. al.Qualcomm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Rahul Malik et. al.Qualcomm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Rahul Malik et. al.Qualcomm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Rahul Malik et. al.Qualcomm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Rahul Malik et. al.Qualcomm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Rahul Malik et. al.Qualcomm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Rahul Malik et. al.Qualcomm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chemeClr val="tx1"/>
                </a:solidFill>
                <a:cs typeface="Arial Unicode MS" charset="0"/>
              </a:defRPr>
            </a:lvl1pPr>
          </a:lstStyle>
          <a:p>
            <a:r>
              <a:rPr lang="it-IT" smtClean="0"/>
              <a:t>Rahul Malik et. al.Qualcomm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802.11-16/1509r0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59060" cy="184666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dirty="0" smtClean="0"/>
              <a:t>Slide </a:t>
            </a:r>
            <a:fld id="{09260846-F612-4166-AE8A-DF99C3DBA102}" type="slidenum">
              <a:rPr lang="en-GB" smtClean="0"/>
              <a:pPr/>
              <a:t>1</a:t>
            </a:fld>
            <a:endParaRPr lang="en-GB" dirty="0" smtClean="0"/>
          </a:p>
        </p:txBody>
      </p:sp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231032"/>
          </a:xfrm>
          <a:noFill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/>
              <a:t>Ranging on 11az</a:t>
            </a:r>
            <a:endParaRPr lang="en-US" dirty="0"/>
          </a:p>
        </p:txBody>
      </p:sp>
      <p:sp>
        <p:nvSpPr>
          <p:cNvPr id="3077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039888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2016-10-25</a:t>
            </a:r>
          </a:p>
        </p:txBody>
      </p:sp>
      <p:graphicFrame>
        <p:nvGraphicFramePr>
          <p:cNvPr id="3078" name="Object 11"/>
          <p:cNvGraphicFramePr>
            <a:graphicFrameLocks noChangeAspect="1"/>
          </p:cNvGraphicFramePr>
          <p:nvPr>
            <p:extLst/>
          </p:nvPr>
        </p:nvGraphicFramePr>
        <p:xfrm>
          <a:off x="111125" y="2674938"/>
          <a:ext cx="8639175" cy="2520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0" name="Document" r:id="rId4" imgW="8095170" imgH="2371836" progId="Word.Document.8">
                  <p:embed/>
                </p:oleObj>
              </mc:Choice>
              <mc:Fallback>
                <p:oleObj name="Document" r:id="rId4" imgW="8095170" imgH="23718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125" y="2674938"/>
                        <a:ext cx="8639175" cy="2520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33400" y="2300288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294967295"/>
          </p:nvPr>
        </p:nvSpPr>
        <p:spPr>
          <a:xfrm>
            <a:off x="6732240" y="6475412"/>
            <a:ext cx="2018060" cy="2659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Rahul Malik et. </a:t>
            </a:r>
            <a:r>
              <a:rPr lang="en-GB" sz="1200" dirty="0" err="1" smtClean="0">
                <a:solidFill>
                  <a:schemeClr val="tx1"/>
                </a:solidFill>
              </a:rPr>
              <a:t>al.Qualcomm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234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685800"/>
            <a:ext cx="7056784" cy="680389"/>
          </a:xfrm>
        </p:spPr>
        <p:txBody>
          <a:bodyPr/>
          <a:lstStyle/>
          <a:p>
            <a:r>
              <a:rPr lang="en-US" sz="2400" dirty="0"/>
              <a:t>[RECAP] </a:t>
            </a:r>
            <a:r>
              <a:rPr lang="en-US" sz="2400" dirty="0" smtClean="0"/>
              <a:t>Triggered </a:t>
            </a:r>
            <a:r>
              <a:rPr lang="en-US" sz="2400" dirty="0"/>
              <a:t>Frame Exchange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203848" y="6475413"/>
            <a:ext cx="167136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10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294967295"/>
          </p:nvPr>
        </p:nvSpPr>
        <p:spPr>
          <a:xfrm>
            <a:off x="6381262" y="6475413"/>
            <a:ext cx="2162664" cy="184666"/>
          </a:xfrm>
          <a:prstGeom prst="rect">
            <a:avLst/>
          </a:prstGeom>
        </p:spPr>
        <p:txBody>
          <a:bodyPr/>
          <a:lstStyle/>
          <a:p>
            <a:r>
              <a:rPr lang="en-US" sz="1200" dirty="0" smtClean="0">
                <a:solidFill>
                  <a:schemeClr val="tx1"/>
                </a:solidFill>
              </a:rPr>
              <a:t>Rahul Malik et. </a:t>
            </a:r>
            <a:r>
              <a:rPr lang="en-US" sz="1200" dirty="0" err="1" smtClean="0">
                <a:solidFill>
                  <a:schemeClr val="tx1"/>
                </a:solidFill>
              </a:rPr>
              <a:t>al.Qualcomm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508104" y="3789040"/>
            <a:ext cx="3614037" cy="2686373"/>
          </a:xfrm>
        </p:spPr>
        <p:txBody>
          <a:bodyPr>
            <a:normAutofit fontScale="92500"/>
          </a:bodyPr>
          <a:lstStyle/>
          <a:p>
            <a:r>
              <a:rPr lang="en-US" sz="1200" dirty="0"/>
              <a:t>Single TXOP </a:t>
            </a:r>
          </a:p>
          <a:p>
            <a:r>
              <a:rPr lang="en-US" sz="1200" dirty="0"/>
              <a:t>MU operation MAY be used to sound multiple devices</a:t>
            </a:r>
          </a:p>
          <a:p>
            <a:r>
              <a:rPr lang="en-US" sz="1200" dirty="0"/>
              <a:t>Use of sounding PE eliminates additional overhead of NDP exchange – allow for piggybacking sounding on data</a:t>
            </a:r>
          </a:p>
          <a:p>
            <a:pPr lvl="1"/>
            <a:r>
              <a:rPr lang="en-US" sz="1100" dirty="0"/>
              <a:t>Currently specified AMPDU contexts allow for piggybacking data/</a:t>
            </a:r>
            <a:r>
              <a:rPr lang="en-US" sz="1100" dirty="0" err="1"/>
              <a:t>ack</a:t>
            </a:r>
            <a:r>
              <a:rPr lang="en-US" sz="1100" dirty="0"/>
              <a:t>/management transmission</a:t>
            </a:r>
          </a:p>
          <a:p>
            <a:r>
              <a:rPr lang="en-US" sz="1200" dirty="0"/>
              <a:t>Framework allows device to relax its response-time (critical-path) based on capability</a:t>
            </a:r>
          </a:p>
          <a:p>
            <a:r>
              <a:rPr lang="en-US" sz="1200" dirty="0"/>
              <a:t>Framework allows flexibility to either entity to perform location </a:t>
            </a:r>
            <a:r>
              <a:rPr lang="en-US" sz="1200" dirty="0" smtClean="0"/>
              <a:t>computations</a:t>
            </a:r>
          </a:p>
          <a:p>
            <a:r>
              <a:rPr lang="en-US" sz="1200" dirty="0" smtClean="0"/>
              <a:t>Unassociated STAs supported though wild-card trigger</a:t>
            </a:r>
            <a:endParaRPr lang="en-US" sz="1200" dirty="0"/>
          </a:p>
          <a:p>
            <a:endParaRPr lang="en-U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504" y="1412776"/>
            <a:ext cx="8436421" cy="456546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24064" y="692696"/>
            <a:ext cx="1855848" cy="1166122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951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67592"/>
          </a:xfrm>
        </p:spPr>
        <p:txBody>
          <a:bodyPr/>
          <a:lstStyle/>
          <a:p>
            <a:r>
              <a:rPr lang="en-US" sz="2400" dirty="0"/>
              <a:t>[RECAP] </a:t>
            </a:r>
            <a:r>
              <a:rPr lang="en-US" sz="2400" dirty="0" smtClean="0"/>
              <a:t>Contention </a:t>
            </a:r>
            <a:r>
              <a:rPr lang="en-US" sz="2400" dirty="0"/>
              <a:t>Based Frame Exchange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308144" y="6524775"/>
            <a:ext cx="1567069" cy="13320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11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4294967295"/>
          </p:nvPr>
        </p:nvSpPr>
        <p:spPr>
          <a:xfrm>
            <a:off x="6516216" y="6525344"/>
            <a:ext cx="2027709" cy="134735"/>
          </a:xfrm>
          <a:prstGeom prst="rect">
            <a:avLst/>
          </a:prstGeom>
        </p:spPr>
        <p:txBody>
          <a:bodyPr/>
          <a:lstStyle/>
          <a:p>
            <a:r>
              <a:rPr lang="en-US" sz="1200" smtClean="0">
                <a:solidFill>
                  <a:schemeClr val="tx1"/>
                </a:solidFill>
              </a:rPr>
              <a:t>Rahul Malik et. al.Qualcomm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5364088" y="5661248"/>
            <a:ext cx="3719953" cy="722784"/>
          </a:xfrm>
        </p:spPr>
        <p:txBody>
          <a:bodyPr/>
          <a:lstStyle/>
          <a:p>
            <a:r>
              <a:rPr lang="en-US" sz="1200" dirty="0"/>
              <a:t>Simplest 802.11 construct of request/response – limited frame </a:t>
            </a:r>
            <a:r>
              <a:rPr lang="en-US" sz="1200" dirty="0" smtClean="0"/>
              <a:t>overhead</a:t>
            </a:r>
          </a:p>
          <a:p>
            <a:r>
              <a:rPr lang="en-US" sz="1200" dirty="0" smtClean="0"/>
              <a:t>Supports both associated and unassociated STAs</a:t>
            </a:r>
            <a:endParaRPr lang="en-US" sz="1200" dirty="0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799" y="1644128"/>
            <a:ext cx="6563807" cy="4449168"/>
          </a:xfrm>
          <a:prstGeom prst="rect">
            <a:avLst/>
          </a:prstGeom>
        </p:spPr>
      </p:pic>
      <p:sp>
        <p:nvSpPr>
          <p:cNvPr id="3" name="Date Placeholder 2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353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10952"/>
          </a:xfrm>
        </p:spPr>
        <p:txBody>
          <a:bodyPr/>
          <a:lstStyle/>
          <a:p>
            <a:r>
              <a:rPr lang="en-US" dirty="0" smtClean="0"/>
              <a:t>Straw-polls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96752"/>
            <a:ext cx="9144000" cy="4899248"/>
          </a:xfrm>
        </p:spPr>
        <p:txBody>
          <a:bodyPr/>
          <a:lstStyle/>
          <a:p>
            <a:r>
              <a:rPr lang="en-US" dirty="0"/>
              <a:t>Do all 11az devices </a:t>
            </a:r>
            <a:r>
              <a:rPr lang="en-US" dirty="0" smtClean="0"/>
              <a:t>support </a:t>
            </a:r>
            <a:r>
              <a:rPr lang="en-US" dirty="0"/>
              <a:t>rev-mc based </a:t>
            </a:r>
            <a:r>
              <a:rPr lang="en-US" dirty="0" smtClean="0"/>
              <a:t>FTM IE along </a:t>
            </a:r>
            <a:r>
              <a:rPr lang="en-US" dirty="0" smtClean="0"/>
              <a:t>with </a:t>
            </a:r>
            <a:r>
              <a:rPr lang="en-US" u="sng" dirty="0" smtClean="0"/>
              <a:t>extensions </a:t>
            </a:r>
            <a:r>
              <a:rPr lang="en-US" u="sng" dirty="0" smtClean="0"/>
              <a:t>for 11az</a:t>
            </a:r>
            <a:r>
              <a:rPr lang="en-US" dirty="0" smtClean="0"/>
              <a:t> </a:t>
            </a:r>
            <a:r>
              <a:rPr lang="en-US" dirty="0" smtClean="0"/>
              <a:t>(to support VHT, 11ax Ranging/Sounding)as</a:t>
            </a:r>
            <a:r>
              <a:rPr lang="en-US" dirty="0" smtClean="0"/>
              <a:t>:</a:t>
            </a:r>
          </a:p>
          <a:p>
            <a:r>
              <a:rPr lang="en-US" dirty="0" smtClean="0"/>
              <a:t>- Superset </a:t>
            </a:r>
            <a:r>
              <a:rPr lang="en-US" dirty="0" smtClean="0"/>
              <a:t>IE i.e., a new IE that includes FTM IE + All 11az Parameters</a:t>
            </a:r>
          </a:p>
          <a:p>
            <a:pPr lvl="1"/>
            <a:r>
              <a:rPr lang="en-US" dirty="0" smtClean="0"/>
              <a:t>Y/N/A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- Additional </a:t>
            </a:r>
            <a:r>
              <a:rPr lang="en-US" dirty="0" smtClean="0"/>
              <a:t>sub elements to be included in FTM IE to include 11az Parameters</a:t>
            </a:r>
            <a:endParaRPr lang="en-US" dirty="0"/>
          </a:p>
          <a:p>
            <a:pPr lvl="1"/>
            <a:r>
              <a:rPr lang="en-US" dirty="0" smtClean="0"/>
              <a:t>Y/N/A</a:t>
            </a:r>
          </a:p>
          <a:p>
            <a:pPr lvl="1"/>
            <a:endParaRPr lang="en-US" dirty="0"/>
          </a:p>
          <a:p>
            <a:r>
              <a:rPr lang="en-US" dirty="0" smtClean="0"/>
              <a:t>- New </a:t>
            </a:r>
            <a:r>
              <a:rPr lang="en-US" dirty="0" smtClean="0"/>
              <a:t>IE to carry 11az Parameters</a:t>
            </a:r>
          </a:p>
          <a:p>
            <a:pPr lvl="1"/>
            <a:r>
              <a:rPr lang="en-US" dirty="0" smtClean="0"/>
              <a:t>Y/N/A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16216" y="6453336"/>
            <a:ext cx="2027710" cy="206743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Rahul Malik et. </a:t>
            </a:r>
            <a:r>
              <a:rPr lang="en-GB" sz="1200" dirty="0" err="1" smtClean="0">
                <a:solidFill>
                  <a:schemeClr val="tx1"/>
                </a:solidFill>
              </a:rPr>
              <a:t>al.Qualcomm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067944" y="6453336"/>
            <a:ext cx="807269" cy="204639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12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2573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752600"/>
            <a:ext cx="8568952" cy="4343400"/>
          </a:xfrm>
        </p:spPr>
        <p:txBody>
          <a:bodyPr/>
          <a:lstStyle/>
          <a:p>
            <a:r>
              <a:rPr lang="en-US" sz="2000" dirty="0" smtClean="0"/>
              <a:t>802.11 rev-mc defines an FTM protocol for ranging between two devices using a single </a:t>
            </a:r>
            <a:r>
              <a:rPr lang="en-US" sz="2000" dirty="0" err="1" smtClean="0"/>
              <a:t>tx</a:t>
            </a:r>
            <a:r>
              <a:rPr lang="en-US" sz="2000" dirty="0" smtClean="0"/>
              <a:t>-antenna</a:t>
            </a:r>
          </a:p>
          <a:p>
            <a:r>
              <a:rPr lang="en-US" sz="2000" dirty="0" smtClean="0"/>
              <a:t>Previous submissions:</a:t>
            </a:r>
          </a:p>
          <a:p>
            <a:pPr>
              <a:buFontTx/>
              <a:buChar char="-"/>
            </a:pPr>
            <a:r>
              <a:rPr lang="en-US" sz="1600" dirty="0" smtClean="0"/>
              <a:t>Qualcomm </a:t>
            </a:r>
            <a:r>
              <a:rPr lang="en-US" sz="1600" dirty="0" smtClean="0"/>
              <a:t>has previously described MIMO channel </a:t>
            </a:r>
            <a:r>
              <a:rPr lang="en-US" sz="1600" dirty="0"/>
              <a:t>sounding (based on leveraging Packet Extension) for improved </a:t>
            </a:r>
            <a:r>
              <a:rPr lang="en-US" sz="1600" dirty="0" smtClean="0"/>
              <a:t>accuracy (11-16-1013r2 </a:t>
            </a:r>
            <a:r>
              <a:rPr lang="en-US" sz="1600" dirty="0" err="1" smtClean="0"/>
              <a:t>Locationing</a:t>
            </a:r>
            <a:r>
              <a:rPr lang="en-US" sz="1600" dirty="0" smtClean="0"/>
              <a:t> Protocol for 11az)</a:t>
            </a:r>
            <a:endParaRPr lang="en-US" sz="1600" dirty="0"/>
          </a:p>
          <a:p>
            <a:pPr>
              <a:buFontTx/>
              <a:buChar char="-"/>
            </a:pPr>
            <a:r>
              <a:rPr lang="en-US" sz="1600" dirty="0" smtClean="0"/>
              <a:t>Intel </a:t>
            </a:r>
            <a:r>
              <a:rPr lang="en-US" sz="1600" dirty="0" smtClean="0"/>
              <a:t>has described a sounding sequence based on bi-directional sounding using NDP </a:t>
            </a:r>
            <a:r>
              <a:rPr lang="en-US" sz="1600" dirty="0" smtClean="0"/>
              <a:t>frames (11-16-1260r0 </a:t>
            </a:r>
            <a:r>
              <a:rPr lang="en-US" sz="1600" dirty="0" err="1" smtClean="0"/>
              <a:t>Locationing</a:t>
            </a:r>
            <a:r>
              <a:rPr lang="en-US" sz="1600" dirty="0"/>
              <a:t> </a:t>
            </a:r>
            <a:r>
              <a:rPr lang="en-US" sz="1600" dirty="0" smtClean="0"/>
              <a:t>Measurement Protocol for Unassociated STAs, 11-16-1015r0 Location Measurement Protocol for 11ax).</a:t>
            </a:r>
            <a:endParaRPr lang="en-US" sz="1200" dirty="0" smtClean="0"/>
          </a:p>
          <a:p>
            <a:endParaRPr lang="en-US" sz="2000" dirty="0" smtClean="0"/>
          </a:p>
          <a:p>
            <a:r>
              <a:rPr lang="en-US" sz="2000" dirty="0" smtClean="0"/>
              <a:t>This </a:t>
            </a:r>
            <a:r>
              <a:rPr lang="en-US" sz="2000" dirty="0" smtClean="0"/>
              <a:t>proposal helps put things in context – identifying requirements for various phases accompanying the MIMO sounding-sequence</a:t>
            </a:r>
          </a:p>
          <a:p>
            <a:pPr lvl="1"/>
            <a:r>
              <a:rPr lang="en-US" sz="1800" dirty="0" smtClean="0"/>
              <a:t>Discovery</a:t>
            </a:r>
          </a:p>
          <a:p>
            <a:pPr lvl="1"/>
            <a:r>
              <a:rPr lang="en-US" sz="1800" dirty="0" smtClean="0"/>
              <a:t>Negotiation of Capabilities &amp; Information Exchange</a:t>
            </a:r>
          </a:p>
          <a:p>
            <a:pPr lvl="1"/>
            <a:r>
              <a:rPr lang="en-US" sz="1800" dirty="0" smtClean="0"/>
              <a:t>Measurement Phase (Sounding)</a:t>
            </a:r>
          </a:p>
          <a:p>
            <a:endParaRPr lang="en-US" sz="2200" dirty="0" smtClean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16216" y="6475412"/>
            <a:ext cx="2027709" cy="2659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Rahul Malik et. </a:t>
            </a:r>
            <a:r>
              <a:rPr lang="en-GB" sz="1200" dirty="0" err="1" smtClean="0">
                <a:solidFill>
                  <a:schemeClr val="tx1"/>
                </a:solidFill>
              </a:rPr>
              <a:t>al.Qualcomm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308146" y="6475412"/>
            <a:ext cx="1567068" cy="262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054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FTM – Sequence of Events in 802.11rev-mc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752600"/>
            <a:ext cx="4272959" cy="4343400"/>
          </a:xfrm>
        </p:spPr>
        <p:txBody>
          <a:bodyPr/>
          <a:lstStyle/>
          <a:p>
            <a:r>
              <a:rPr lang="en-US" sz="2000" dirty="0" err="1" smtClean="0"/>
              <a:t>FTMInitiator</a:t>
            </a:r>
            <a:r>
              <a:rPr lang="en-US" sz="2000" dirty="0" smtClean="0"/>
              <a:t> (STA) </a:t>
            </a:r>
            <a:r>
              <a:rPr lang="en-US" sz="2000" dirty="0" smtClean="0">
                <a:solidFill>
                  <a:srgbClr val="C00000"/>
                </a:solidFill>
              </a:rPr>
              <a:t>discovers</a:t>
            </a:r>
            <a:r>
              <a:rPr lang="en-US" sz="2000" dirty="0" smtClean="0"/>
              <a:t> </a:t>
            </a:r>
            <a:r>
              <a:rPr lang="en-US" sz="2000" dirty="0" err="1" smtClean="0"/>
              <a:t>FTMResponders</a:t>
            </a:r>
            <a:r>
              <a:rPr lang="en-US" sz="2000" dirty="0" smtClean="0"/>
              <a:t> (AP)</a:t>
            </a:r>
          </a:p>
          <a:p>
            <a:pPr lvl="1"/>
            <a:r>
              <a:rPr lang="en-US" sz="1800" dirty="0" smtClean="0"/>
              <a:t>Active/Passive Scan/Out of Band</a:t>
            </a:r>
          </a:p>
          <a:p>
            <a:pPr lvl="1"/>
            <a:r>
              <a:rPr lang="en-US" sz="1800" dirty="0" smtClean="0"/>
              <a:t>Support of FTM known based on extended capability bit settings</a:t>
            </a:r>
          </a:p>
          <a:p>
            <a:r>
              <a:rPr lang="en-US" sz="2000" dirty="0" err="1" smtClean="0"/>
              <a:t>FTMInitiator</a:t>
            </a:r>
            <a:r>
              <a:rPr lang="en-US" sz="2000" dirty="0" smtClean="0"/>
              <a:t> sends initial FTM frame(s) to </a:t>
            </a:r>
            <a:r>
              <a:rPr lang="en-US" sz="2000" dirty="0" err="1" smtClean="0"/>
              <a:t>FTMResponder</a:t>
            </a:r>
            <a:r>
              <a:rPr lang="en-US" sz="2000" dirty="0" smtClean="0"/>
              <a:t>(s) to </a:t>
            </a:r>
            <a:r>
              <a:rPr lang="en-US" sz="2000" dirty="0" smtClean="0">
                <a:solidFill>
                  <a:srgbClr val="0070C0"/>
                </a:solidFill>
              </a:rPr>
              <a:t>negotiate capabilities/schedule</a:t>
            </a:r>
            <a:r>
              <a:rPr lang="en-US" sz="2000" dirty="0" smtClean="0"/>
              <a:t> FTM bursts</a:t>
            </a:r>
          </a:p>
          <a:p>
            <a:r>
              <a:rPr lang="en-US" sz="2000" dirty="0" smtClean="0"/>
              <a:t>At scheduled times, </a:t>
            </a:r>
            <a:r>
              <a:rPr lang="en-US" sz="2000" dirty="0" err="1" smtClean="0"/>
              <a:t>FTMInitiator</a:t>
            </a:r>
            <a:r>
              <a:rPr lang="en-US" sz="2000" dirty="0" smtClean="0"/>
              <a:t> sends Trigger to </a:t>
            </a:r>
            <a:r>
              <a:rPr lang="en-US" sz="2000" dirty="0" err="1" smtClean="0"/>
              <a:t>FTMResponder</a:t>
            </a:r>
            <a:r>
              <a:rPr lang="en-US" sz="2000" dirty="0" smtClean="0"/>
              <a:t> to initiate FTM/ACK </a:t>
            </a:r>
            <a:r>
              <a:rPr lang="en-US" sz="2000" dirty="0" smtClean="0">
                <a:solidFill>
                  <a:srgbClr val="00B050"/>
                </a:solidFill>
              </a:rPr>
              <a:t>measurement sequence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660232" y="6475412"/>
            <a:ext cx="2088232" cy="2659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Rahul Malik et. </a:t>
            </a:r>
            <a:r>
              <a:rPr lang="en-GB" sz="1200" dirty="0" err="1" smtClean="0">
                <a:solidFill>
                  <a:schemeClr val="tx1"/>
                </a:solidFill>
              </a:rPr>
              <a:t>al.Qualcomm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491880" y="6475413"/>
            <a:ext cx="1383333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4048" y="1752600"/>
            <a:ext cx="3627657" cy="447717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1916832"/>
            <a:ext cx="2821558" cy="286705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436096" y="2854054"/>
            <a:ext cx="360040" cy="324194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13330" y="3770177"/>
            <a:ext cx="330038" cy="140970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004048" y="2420888"/>
            <a:ext cx="45719" cy="411675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710014" y="2060184"/>
            <a:ext cx="330038" cy="1257300"/>
          </a:xfrm>
          <a:prstGeom prst="rect">
            <a:avLst/>
          </a:prstGeom>
        </p:spPr>
      </p:pic>
      <p:sp>
        <p:nvSpPr>
          <p:cNvPr id="8" name="Date Placeholder 7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7016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C00000"/>
                </a:solidFill>
              </a:rPr>
              <a:t>Discovery</a:t>
            </a:r>
            <a:r>
              <a:rPr lang="en-US" dirty="0" smtClean="0"/>
              <a:t> in 802.11az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Expect that Capabilities (i.e. existence of an FTM Responder) are known using similar schemes as in FTM</a:t>
            </a:r>
          </a:p>
          <a:p>
            <a:endParaRPr lang="en-US" dirty="0"/>
          </a:p>
          <a:p>
            <a:r>
              <a:rPr lang="en-US" u="sng" dirty="0" smtClean="0"/>
              <a:t>Need a new capability field to indicate support for 11az</a:t>
            </a:r>
          </a:p>
          <a:p>
            <a:endParaRPr lang="en-US" dirty="0"/>
          </a:p>
          <a:p>
            <a:endParaRPr lang="en-US" sz="28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444208" y="6475412"/>
            <a:ext cx="2099717" cy="19394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smtClean="0">
                <a:solidFill>
                  <a:schemeClr val="tx1"/>
                </a:solidFill>
              </a:rPr>
              <a:t>Rahul Malik et. al.Qualcomm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252496" y="6475412"/>
            <a:ext cx="1622718" cy="19173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4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7635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91579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Negotiation</a:t>
            </a:r>
            <a:r>
              <a:rPr lang="en-US" dirty="0" smtClean="0"/>
              <a:t> in 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776" y="1177379"/>
            <a:ext cx="8278688" cy="4918621"/>
          </a:xfrm>
        </p:spPr>
        <p:txBody>
          <a:bodyPr/>
          <a:lstStyle/>
          <a:p>
            <a:r>
              <a:rPr lang="en-US" dirty="0" smtClean="0"/>
              <a:t>When ranging with </a:t>
            </a:r>
          </a:p>
          <a:p>
            <a:pPr lvl="1"/>
            <a:r>
              <a:rPr lang="en-US" dirty="0" smtClean="0"/>
              <a:t>Non-11az capable responder, initiator uses rev-mc FTM parameters IE</a:t>
            </a:r>
          </a:p>
          <a:p>
            <a:pPr lvl="1"/>
            <a:r>
              <a:rPr lang="en-US" dirty="0"/>
              <a:t>11az capable responder, initiator uses </a:t>
            </a:r>
            <a:r>
              <a:rPr lang="en-US" dirty="0" err="1" smtClean="0"/>
              <a:t>FTMaz</a:t>
            </a:r>
            <a:r>
              <a:rPr lang="en-US" dirty="0" smtClean="0"/>
              <a:t> IE</a:t>
            </a:r>
          </a:p>
          <a:p>
            <a:pPr lvl="2"/>
            <a:r>
              <a:rPr lang="en-US" dirty="0" smtClean="0"/>
              <a:t>Can be FTM Parameter Element extended by new sub-elements</a:t>
            </a:r>
          </a:p>
          <a:p>
            <a:pPr lvl="2"/>
            <a:r>
              <a:rPr lang="en-US" dirty="0"/>
              <a:t>Can be FTM Parameter Element extended by new </a:t>
            </a:r>
            <a:r>
              <a:rPr lang="en-US" dirty="0" smtClean="0"/>
              <a:t>IE</a:t>
            </a:r>
            <a:endParaRPr lang="en-US" dirty="0"/>
          </a:p>
          <a:p>
            <a:pPr lvl="2"/>
            <a:r>
              <a:rPr lang="en-US" dirty="0" smtClean="0"/>
              <a:t>Can be a new </a:t>
            </a:r>
            <a:r>
              <a:rPr lang="en-US" dirty="0" err="1" smtClean="0"/>
              <a:t>FTMaz</a:t>
            </a:r>
            <a:r>
              <a:rPr lang="en-US" dirty="0" smtClean="0"/>
              <a:t> IE</a:t>
            </a:r>
          </a:p>
          <a:p>
            <a:pPr lvl="1"/>
            <a:r>
              <a:rPr lang="en-US" i="1" dirty="0"/>
              <a:t>11az may specify other non-ranging behavior – these may have other IEs</a:t>
            </a:r>
          </a:p>
          <a:p>
            <a:r>
              <a:rPr lang="en-US" u="sng" dirty="0" smtClean="0"/>
              <a:t>Eliminate </a:t>
            </a:r>
            <a:r>
              <a:rPr lang="en-US" u="sng" dirty="0"/>
              <a:t>protocol-bloat from a negotiated choice of protocol </a:t>
            </a:r>
            <a:r>
              <a:rPr lang="en-US" u="sng" dirty="0" smtClean="0"/>
              <a:t>techniques</a:t>
            </a:r>
          </a:p>
          <a:p>
            <a:pPr lvl="1"/>
            <a:r>
              <a:rPr lang="en-US" i="1" dirty="0" smtClean="0"/>
              <a:t>Can </a:t>
            </a:r>
            <a:r>
              <a:rPr lang="en-US" i="1" dirty="0"/>
              <a:t>we assume that all 11az devices shall also be capable of rev-mc based </a:t>
            </a:r>
            <a:r>
              <a:rPr lang="en-US" i="1" dirty="0" smtClean="0"/>
              <a:t>FTM (baseline)?</a:t>
            </a:r>
            <a:endParaRPr lang="en-US" i="1" dirty="0"/>
          </a:p>
          <a:p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16216" y="6475413"/>
            <a:ext cx="2027709" cy="2659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smtClean="0">
                <a:solidFill>
                  <a:schemeClr val="tx1"/>
                </a:solidFill>
              </a:rPr>
              <a:t>Rahul Malik et. al.Qualcomm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308144" y="6475412"/>
            <a:ext cx="1567069" cy="2629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5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4702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Negotiation</a:t>
            </a:r>
            <a:r>
              <a:rPr lang="en-US" dirty="0" smtClean="0"/>
              <a:t> in 11az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US" b="1" dirty="0" err="1" smtClean="0"/>
              <a:t>FTMaz</a:t>
            </a:r>
            <a:r>
              <a:rPr lang="en-US" b="1" dirty="0" smtClean="0"/>
              <a:t> IE MAY be</a:t>
            </a:r>
          </a:p>
          <a:p>
            <a:pPr lvl="1"/>
            <a:r>
              <a:rPr lang="en-US" b="1" dirty="0" smtClean="0"/>
              <a:t>A superset of FTM parameters IE (i.e. only one IE sent depending on capability of responder)</a:t>
            </a:r>
          </a:p>
          <a:p>
            <a:pPr lvl="2"/>
            <a:r>
              <a:rPr lang="en-US" b="1" dirty="0" smtClean="0"/>
              <a:t>Efficient over the air/fewer-bits</a:t>
            </a:r>
          </a:p>
          <a:p>
            <a:pPr lvl="1"/>
            <a:r>
              <a:rPr lang="en-US" b="1" dirty="0" smtClean="0"/>
              <a:t>An new IE adding the new information required by 11az over the existing FTM Parameters IE (i.e. two IEs sent OTA)</a:t>
            </a:r>
          </a:p>
          <a:p>
            <a:pPr lvl="1"/>
            <a:r>
              <a:rPr lang="en-US" b="1" dirty="0" smtClean="0"/>
              <a:t>A </a:t>
            </a:r>
            <a:r>
              <a:rPr lang="en-US" b="1" dirty="0" err="1" smtClean="0"/>
              <a:t>subelement</a:t>
            </a:r>
            <a:r>
              <a:rPr lang="en-US" b="1" dirty="0" smtClean="0"/>
              <a:t> to be carried along with FTM IE defined in </a:t>
            </a:r>
            <a:r>
              <a:rPr lang="en-US" b="1" dirty="0" err="1" smtClean="0"/>
              <a:t>Revmc</a:t>
            </a:r>
            <a:endParaRPr lang="en-US" b="1" dirty="0" smtClean="0"/>
          </a:p>
          <a:p>
            <a:endParaRPr lang="en-US" dirty="0" smtClean="0"/>
          </a:p>
          <a:p>
            <a:r>
              <a:rPr lang="en-US" i="1" dirty="0" smtClean="0"/>
              <a:t>Discussion</a:t>
            </a: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804248" y="6475413"/>
            <a:ext cx="2185908" cy="26595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Rahul Malik et. </a:t>
            </a:r>
            <a:r>
              <a:rPr lang="en-GB" sz="1200" dirty="0" err="1" smtClean="0">
                <a:solidFill>
                  <a:schemeClr val="tx1"/>
                </a:solidFill>
              </a:rPr>
              <a:t>al.Qualcomm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875084" cy="3825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6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845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Negotiated</a:t>
            </a:r>
            <a:r>
              <a:rPr lang="en-US" dirty="0" smtClean="0"/>
              <a:t>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410072"/>
            <a:ext cx="8206680" cy="4467200"/>
          </a:xfrm>
        </p:spPr>
        <p:txBody>
          <a:bodyPr/>
          <a:lstStyle/>
          <a:p>
            <a:r>
              <a:rPr lang="en-US" sz="2000" dirty="0" err="1" smtClean="0"/>
              <a:t>FTMaz</a:t>
            </a:r>
            <a:r>
              <a:rPr lang="en-US" sz="2000" dirty="0" smtClean="0"/>
              <a:t> Parameters Element</a:t>
            </a:r>
          </a:p>
          <a:p>
            <a:pPr lvl="1"/>
            <a:r>
              <a:rPr lang="en-US" sz="1800" dirty="0" smtClean="0"/>
              <a:t>Format &amp; BW Capabilities</a:t>
            </a:r>
          </a:p>
          <a:p>
            <a:pPr lvl="1"/>
            <a:r>
              <a:rPr lang="en-US" sz="1800" dirty="0"/>
              <a:t>Covers scheduling aspects of FTM bursts</a:t>
            </a:r>
          </a:p>
          <a:p>
            <a:r>
              <a:rPr lang="en-US" sz="2000" dirty="0" smtClean="0"/>
              <a:t>Additional Parameters for 11az (assumes 11ax sounding capable)</a:t>
            </a:r>
          </a:p>
          <a:p>
            <a:pPr lvl="1"/>
            <a:r>
              <a:rPr lang="en-US" sz="1800" dirty="0" smtClean="0"/>
              <a:t>Measurement Configuration</a:t>
            </a:r>
          </a:p>
          <a:p>
            <a:pPr lvl="2"/>
            <a:r>
              <a:rPr lang="en-US" sz="1600" dirty="0" smtClean="0"/>
              <a:t># of </a:t>
            </a:r>
            <a:r>
              <a:rPr lang="en-US" sz="1600" dirty="0" err="1" smtClean="0"/>
              <a:t>Tx</a:t>
            </a:r>
            <a:r>
              <a:rPr lang="en-US" sz="1600" dirty="0" smtClean="0"/>
              <a:t>-antennas Supported </a:t>
            </a:r>
          </a:p>
          <a:p>
            <a:pPr lvl="2"/>
            <a:r>
              <a:rPr lang="en-US" sz="1600" dirty="0" smtClean="0"/>
              <a:t>Min# of </a:t>
            </a:r>
            <a:r>
              <a:rPr lang="en-US" sz="1600" dirty="0" err="1" smtClean="0"/>
              <a:t>Tx</a:t>
            </a:r>
            <a:r>
              <a:rPr lang="en-US" sz="1600" dirty="0" smtClean="0"/>
              <a:t>-antennas preferred (</a:t>
            </a:r>
            <a:r>
              <a:rPr lang="en-US" sz="1600" dirty="0" err="1" smtClean="0"/>
              <a:t>eg</a:t>
            </a:r>
            <a:r>
              <a:rPr lang="en-US" sz="1600" dirty="0" smtClean="0"/>
              <a:t>: expectation of a min# of </a:t>
            </a:r>
            <a:r>
              <a:rPr lang="en-US" sz="1600" dirty="0" err="1" smtClean="0"/>
              <a:t>tx</a:t>
            </a:r>
            <a:r>
              <a:rPr lang="en-US" sz="1600" dirty="0" smtClean="0"/>
              <a:t>-antennas to be sounded during a AP triggered MU-uplink</a:t>
            </a:r>
          </a:p>
          <a:p>
            <a:pPr lvl="2"/>
            <a:r>
              <a:rPr lang="en-US" sz="1600" dirty="0" smtClean="0"/>
              <a:t>Min </a:t>
            </a:r>
            <a:r>
              <a:rPr lang="en-US" sz="1600" dirty="0" err="1" smtClean="0"/>
              <a:t>freq</a:t>
            </a:r>
            <a:r>
              <a:rPr lang="en-US" sz="1600" dirty="0" smtClean="0"/>
              <a:t> BW preferred (</a:t>
            </a:r>
            <a:r>
              <a:rPr lang="en-US" sz="1600" dirty="0" err="1" smtClean="0"/>
              <a:t>eg</a:t>
            </a:r>
            <a:r>
              <a:rPr lang="en-US" sz="1600" dirty="0" smtClean="0"/>
              <a:t>: for OFDMA based sounding)</a:t>
            </a:r>
          </a:p>
          <a:p>
            <a:pPr lvl="2"/>
            <a:r>
              <a:rPr lang="en-US" sz="1600" dirty="0" smtClean="0"/>
              <a:t>Measurement response – immediate OR stacked</a:t>
            </a:r>
          </a:p>
          <a:p>
            <a:pPr lvl="2"/>
            <a:r>
              <a:rPr lang="en-US" sz="1600" dirty="0" smtClean="0"/>
              <a:t>Sounding PE Duration</a:t>
            </a:r>
          </a:p>
          <a:p>
            <a:pPr lvl="2"/>
            <a:r>
              <a:rPr lang="en-US" sz="1600" dirty="0" smtClean="0"/>
              <a:t>…</a:t>
            </a:r>
          </a:p>
          <a:p>
            <a:pPr lvl="1"/>
            <a:r>
              <a:rPr lang="en-US" sz="1800" dirty="0" smtClean="0"/>
              <a:t>Measurement Parameters</a:t>
            </a:r>
          </a:p>
          <a:p>
            <a:pPr lvl="2"/>
            <a:r>
              <a:rPr lang="en-US" sz="1600" dirty="0" smtClean="0"/>
              <a:t>Time-stamp info (</a:t>
            </a:r>
            <a:r>
              <a:rPr lang="en-US" sz="1600" dirty="0" err="1" smtClean="0"/>
              <a:t>ToA</a:t>
            </a:r>
            <a:r>
              <a:rPr lang="en-US" sz="1600" dirty="0" smtClean="0"/>
              <a:t>, </a:t>
            </a:r>
            <a:r>
              <a:rPr lang="en-US" sz="1600" dirty="0" err="1" smtClean="0"/>
              <a:t>ToD</a:t>
            </a:r>
            <a:r>
              <a:rPr lang="en-US" sz="1600" dirty="0" smtClean="0"/>
              <a:t>)</a:t>
            </a:r>
          </a:p>
          <a:p>
            <a:pPr lvl="2"/>
            <a:r>
              <a:rPr lang="en-US" sz="1600" dirty="0" err="1" smtClean="0"/>
              <a:t>AoA</a:t>
            </a:r>
            <a:endParaRPr lang="en-US" sz="1600" dirty="0" smtClean="0"/>
          </a:p>
          <a:p>
            <a:pPr lvl="2"/>
            <a:r>
              <a:rPr lang="en-US" sz="1600" dirty="0" err="1" smtClean="0"/>
              <a:t>AoD</a:t>
            </a:r>
            <a:endParaRPr lang="en-US" sz="1600" dirty="0" smtClean="0"/>
          </a:p>
          <a:p>
            <a:pPr lvl="2"/>
            <a:r>
              <a:rPr lang="en-US" sz="1600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474436" y="6525919"/>
            <a:ext cx="2069489" cy="134160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smtClean="0">
                <a:solidFill>
                  <a:schemeClr val="tx1"/>
                </a:solidFill>
              </a:rPr>
              <a:t>Rahul Malik et. al.Qualcomm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275856" y="6525343"/>
            <a:ext cx="1599357" cy="13263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7</a:t>
            </a:fld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4572000" y="4725144"/>
            <a:ext cx="44644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Parameters for VHT based Ranging (Sounding Sequence based on VHT)</a:t>
            </a:r>
          </a:p>
          <a:p>
            <a:pPr marL="285750" indent="-285750">
              <a:buFontTx/>
              <a:buChar char="-"/>
            </a:pPr>
            <a:r>
              <a:rPr lang="en-US" sz="1600" dirty="0" smtClean="0">
                <a:solidFill>
                  <a:schemeClr val="tx1"/>
                </a:solidFill>
              </a:rPr>
              <a:t>Parameters for 11ax based Ranging (Sounding Sequence based on 11ax)</a:t>
            </a:r>
          </a:p>
          <a:p>
            <a:endParaRPr lang="en-US" sz="1600" dirty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Trade off between signaling in capabilities and explicit support during negotiation phase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3716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Measurement</a:t>
            </a:r>
            <a:r>
              <a:rPr lang="en-US" dirty="0" smtClean="0"/>
              <a:t> Sequence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48064" y="1752600"/>
            <a:ext cx="3816424" cy="4343400"/>
          </a:xfrm>
        </p:spPr>
        <p:txBody>
          <a:bodyPr/>
          <a:lstStyle/>
          <a:p>
            <a:r>
              <a:rPr lang="en-US" sz="1800" dirty="0" smtClean="0"/>
              <a:t>At the scheduled start of a burst, </a:t>
            </a:r>
            <a:r>
              <a:rPr lang="en-US" sz="1800" dirty="0" err="1" smtClean="0"/>
              <a:t>FTMInitiator</a:t>
            </a:r>
            <a:r>
              <a:rPr lang="en-US" sz="1800" dirty="0" smtClean="0"/>
              <a:t>(s) sends an FTM trigger to the </a:t>
            </a:r>
            <a:r>
              <a:rPr lang="en-US" sz="1800" dirty="0" err="1" smtClean="0"/>
              <a:t>FTMResponder</a:t>
            </a:r>
            <a:r>
              <a:rPr lang="en-US" sz="1800" dirty="0" smtClean="0"/>
              <a:t> indicating their availability</a:t>
            </a:r>
          </a:p>
          <a:p>
            <a:r>
              <a:rPr lang="en-US" sz="1800" dirty="0" smtClean="0"/>
              <a:t>Subsequently </a:t>
            </a:r>
            <a:r>
              <a:rPr lang="en-US" sz="1800" dirty="0" err="1" smtClean="0"/>
              <a:t>FTMResponder</a:t>
            </a:r>
            <a:r>
              <a:rPr lang="en-US" sz="1800" dirty="0" smtClean="0"/>
              <a:t> initiates </a:t>
            </a:r>
            <a:r>
              <a:rPr lang="en-US" sz="1800" dirty="0" err="1" smtClean="0"/>
              <a:t>MUtrigerred</a:t>
            </a:r>
            <a:r>
              <a:rPr lang="en-US" sz="1800" dirty="0" smtClean="0"/>
              <a:t> sounding sequences till the end of the burst</a:t>
            </a:r>
          </a:p>
          <a:p>
            <a:endParaRPr lang="en-US" sz="1800" dirty="0"/>
          </a:p>
          <a:p>
            <a:r>
              <a:rPr lang="en-US" sz="1800" dirty="0" smtClean="0"/>
              <a:t>Measurement information can be carried in (1) immediate response frame OR (2) be stacked across multiple response frames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588224" y="6525343"/>
            <a:ext cx="2122407" cy="146251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smtClean="0">
                <a:solidFill>
                  <a:schemeClr val="tx1"/>
                </a:solidFill>
              </a:rPr>
              <a:t>Rahul Malik et. al.Qualcomm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3363794" y="6524774"/>
            <a:ext cx="1640254" cy="14458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8</a:t>
            </a:fld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460" y="1628800"/>
            <a:ext cx="4735596" cy="4752528"/>
          </a:xfrm>
          <a:prstGeom prst="rect">
            <a:avLst/>
          </a:prstGeom>
        </p:spPr>
      </p:pic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42145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50"/>
                </a:solidFill>
              </a:rPr>
              <a:t>Measurement</a:t>
            </a:r>
            <a:r>
              <a:rPr lang="en-US" dirty="0" smtClean="0"/>
              <a:t> Sequence – Scheduling Groups based on # of resources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294967295"/>
          </p:nvPr>
        </p:nvSpPr>
        <p:spPr>
          <a:xfrm>
            <a:off x="6660232" y="6475413"/>
            <a:ext cx="2050399" cy="193946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Rahul Malik et. </a:t>
            </a:r>
            <a:r>
              <a:rPr lang="en-GB" sz="1200" dirty="0" err="1" smtClean="0">
                <a:solidFill>
                  <a:schemeClr val="tx1"/>
                </a:solidFill>
              </a:rPr>
              <a:t>al.Qualcomm</a:t>
            </a:r>
            <a:endParaRPr lang="en-GB" sz="12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2"/>
            <a:ext cx="659060" cy="19394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GB" sz="1200" dirty="0" smtClean="0">
                <a:solidFill>
                  <a:schemeClr val="tx1"/>
                </a:solidFill>
              </a:rPr>
              <a:t>Slide </a:t>
            </a:r>
            <a:fld id="{291230A6-1ED8-40C7-B3D0-82B1B9814FDB}" type="slidenum">
              <a:rPr lang="en-GB" sz="1200" smtClean="0">
                <a:solidFill>
                  <a:schemeClr val="tx1"/>
                </a:solidFill>
              </a:rPr>
              <a:pPr>
                <a:defRPr/>
              </a:pPr>
              <a:t>9</a:t>
            </a:fld>
            <a:endParaRPr lang="en-GB" sz="1200" dirty="0">
              <a:solidFill>
                <a:schemeClr val="tx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7544" y="1752600"/>
            <a:ext cx="4407669" cy="4753635"/>
          </a:xfrm>
          <a:prstGeom prst="rect">
            <a:avLst/>
          </a:prstGeom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5148064" y="1988840"/>
            <a:ext cx="3816424" cy="4107160"/>
          </a:xfrm>
        </p:spPr>
        <p:txBody>
          <a:bodyPr/>
          <a:lstStyle/>
          <a:p>
            <a:r>
              <a:rPr lang="en-US" sz="1800" dirty="0" smtClean="0"/>
              <a:t>Depending </a:t>
            </a:r>
            <a:r>
              <a:rPr lang="en-US" sz="1800" dirty="0"/>
              <a:t>on negotiation with various STAs – resources available to AP and resources requested by STA, AP schedules measurement sequences at different time offsets</a:t>
            </a:r>
          </a:p>
          <a:p>
            <a:endParaRPr lang="en-US" sz="1800" dirty="0" smtClean="0"/>
          </a:p>
          <a:p>
            <a:r>
              <a:rPr lang="en-US" sz="1800" dirty="0" smtClean="0"/>
              <a:t>In </a:t>
            </a:r>
            <a:r>
              <a:rPr lang="en-US" sz="1800" dirty="0"/>
              <a:t>this example </a:t>
            </a:r>
            <a:r>
              <a:rPr lang="en-US" sz="1800" dirty="0" err="1"/>
              <a:t>STAn</a:t>
            </a:r>
            <a:r>
              <a:rPr lang="en-US" sz="1800" dirty="0"/>
              <a:t> requested for all resources available at the AP and is scheduled at a different time from STA1...STA2 which can be multiplexed in frequency/spatial resources and are scheduled separately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Nov. 2016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76270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41379</TotalTime>
  <Words>920</Words>
  <Application>Microsoft Office PowerPoint</Application>
  <PresentationFormat>On-screen Show (4:3)</PresentationFormat>
  <Paragraphs>140</Paragraphs>
  <Slides>12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 Unicode MS</vt:lpstr>
      <vt:lpstr>MS Gothic</vt:lpstr>
      <vt:lpstr>Times New Roman</vt:lpstr>
      <vt:lpstr>Office Theme</vt:lpstr>
      <vt:lpstr>Document</vt:lpstr>
      <vt:lpstr>Ranging on 11az</vt:lpstr>
      <vt:lpstr>Background</vt:lpstr>
      <vt:lpstr>FTM – Sequence of Events in 802.11rev-mc</vt:lpstr>
      <vt:lpstr>Discovery in 802.11az</vt:lpstr>
      <vt:lpstr>Negotiation in 11az</vt:lpstr>
      <vt:lpstr>Negotiation in 11az</vt:lpstr>
      <vt:lpstr>Negotiated Capabilities</vt:lpstr>
      <vt:lpstr>Measurement Sequence</vt:lpstr>
      <vt:lpstr>Measurement Sequence – Scheduling Groups based on # of resources</vt:lpstr>
      <vt:lpstr>[RECAP] Triggered Frame Exchange</vt:lpstr>
      <vt:lpstr>[RECAP] Contention Based Frame Exchange</vt:lpstr>
      <vt:lpstr>Straw-polls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TGaz May Agenda</dc:title>
  <dc:creator>Segev, Jonathan</dc:creator>
  <cp:keywords>CTPClassification=CTP_PUBLIC:VisualMarkings=</cp:keywords>
  <cp:lastModifiedBy>Naveen Kakani</cp:lastModifiedBy>
  <cp:revision>404</cp:revision>
  <cp:lastPrinted>1601-01-01T00:00:00Z</cp:lastPrinted>
  <dcterms:created xsi:type="dcterms:W3CDTF">2015-08-09T12:22:17Z</dcterms:created>
  <dcterms:modified xsi:type="dcterms:W3CDTF">2016-11-08T16:09:30Z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d88e0fbc-2c0f-4b3e-a85a-94b68e0fb04e</vt:lpwstr>
  </property>
  <property fmtid="{D5CDD505-2E9C-101B-9397-08002B2CF9AE}" pid="3" name="CTP_TimeStamp">
    <vt:lpwstr>2016-09-15 13:25:24Z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CTP_PUBLIC</vt:lpwstr>
  </property>
</Properties>
</file>