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 id="2147483673" r:id="rId2"/>
    <p:sldMasterId id="2147483674" r:id="rId3"/>
  </p:sldMasterIdLst>
  <p:notesMasterIdLst>
    <p:notesMasterId r:id="rId13"/>
  </p:notesMasterIdLst>
  <p:sldIdLst>
    <p:sldId id="256" r:id="rId4"/>
    <p:sldId id="257" r:id="rId5"/>
    <p:sldId id="258" r:id="rId6"/>
    <p:sldId id="259" r:id="rId7"/>
    <p:sldId id="260" r:id="rId8"/>
    <p:sldId id="265" r:id="rId9"/>
    <p:sldId id="264" r:id="rId10"/>
    <p:sldId id="263" r:id="rId11"/>
    <p:sldId id="262" r:id="rId12"/>
  </p:sldIdLst>
  <p:sldSz cx="9144000" cy="6858000" type="screen4x3"/>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0" d="100"/>
          <a:sy n="90" d="100"/>
        </p:scale>
        <p:origin x="-1160"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dt" idx="10"/>
          </p:nvPr>
        </p:nvSpPr>
        <p:spPr>
          <a:xfrm>
            <a:off x="654050" y="98425"/>
            <a:ext cx="827086" cy="212724"/>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400" b="1"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4" name="Shape 4"/>
          <p:cNvSpPr>
            <a:spLocks noGrp="1" noRot="1" noChangeAspect="1"/>
          </p:cNvSpPr>
          <p:nvPr>
            <p:ph type="sldImg" idx="2"/>
          </p:nvPr>
        </p:nvSpPr>
        <p:spPr>
          <a:xfrm>
            <a:off x="1152525" y="701675"/>
            <a:ext cx="4629150" cy="3468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a:headEnd type="none" w="med" len="med"/>
            <a:tailEnd type="none" w="med" len="med"/>
          </a:ln>
        </p:spPr>
      </p:sp>
      <p:sp>
        <p:nvSpPr>
          <p:cNvPr id="5" name="Shape 5"/>
          <p:cNvSpPr txBox="1">
            <a:spLocks noGrp="1"/>
          </p:cNvSpPr>
          <p:nvPr>
            <p:ph type="body" idx="1"/>
          </p:nvPr>
        </p:nvSpPr>
        <p:spPr>
          <a:xfrm>
            <a:off x="923925" y="4408487"/>
            <a:ext cx="5086349" cy="4176711"/>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6" name="Shape 6"/>
          <p:cNvSpPr txBox="1">
            <a:spLocks noGrp="1"/>
          </p:cNvSpPr>
          <p:nvPr>
            <p:ph type="ftr" idx="11"/>
          </p:nvPr>
        </p:nvSpPr>
        <p:spPr>
          <a:xfrm>
            <a:off x="4505325" y="8985250"/>
            <a:ext cx="1776412"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7" name="Shape 7"/>
          <p:cNvSpPr txBox="1">
            <a:spLocks noGrp="1"/>
          </p:cNvSpPr>
          <p:nvPr>
            <p:ph type="sldNum" idx="12"/>
          </p:nvPr>
        </p:nvSpPr>
        <p:spPr>
          <a:xfrm>
            <a:off x="3222625" y="8985250"/>
            <a:ext cx="512762" cy="182561"/>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rgbClr val="000000"/>
              </a:buClr>
              <a:buSzPct val="25000"/>
              <a:buFont typeface="Times New Roman"/>
              <a:buNone/>
            </a:pPr>
            <a:r>
              <a:rPr lang="en-US"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1200" b="0" i="0" u="none" strike="noStrike" cap="none">
                <a:solidFill>
                  <a:srgbClr val="000000"/>
                </a:solidFill>
                <a:latin typeface="Times New Roman"/>
                <a:ea typeface="Times New Roman"/>
                <a:cs typeface="Times New Roman"/>
                <a:sym typeface="Times New Roman"/>
              </a:rPr>
              <a:t>‹#›</a:t>
            </a:fld>
            <a:endParaRPr lang="en-US" sz="1200" b="0" i="0" u="none" strike="noStrike" cap="none">
              <a:solidFill>
                <a:srgbClr val="000000"/>
              </a:solidFill>
              <a:latin typeface="Times New Roman"/>
              <a:ea typeface="Times New Roman"/>
              <a:cs typeface="Times New Roman"/>
              <a:sym typeface="Times New Roman"/>
            </a:endParaRPr>
          </a:p>
        </p:txBody>
      </p:sp>
      <p:sp>
        <p:nvSpPr>
          <p:cNvPr id="8" name="Shape 8"/>
          <p:cNvSpPr txBox="1"/>
          <p:nvPr/>
        </p:nvSpPr>
        <p:spPr>
          <a:xfrm>
            <a:off x="723900" y="8985250"/>
            <a:ext cx="711200" cy="182561"/>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0000"/>
              </a:buClr>
              <a:buSzPct val="25000"/>
              <a:buFont typeface="Times New Roman"/>
              <a:buNone/>
            </a:pPr>
            <a:r>
              <a:rPr lang="en-US" sz="1200" b="0" i="0" u="none" strike="noStrike" cap="none">
                <a:solidFill>
                  <a:srgbClr val="000000"/>
                </a:solidFill>
                <a:latin typeface="Times New Roman"/>
                <a:ea typeface="Times New Roman"/>
                <a:cs typeface="Times New Roman"/>
                <a:sym typeface="Times New Roman"/>
              </a:rPr>
              <a:t>Submission</a:t>
            </a:r>
          </a:p>
        </p:txBody>
      </p:sp>
      <p:cxnSp>
        <p:nvCxnSpPr>
          <p:cNvPr id="9" name="Shape 9"/>
          <p:cNvCxnSpPr/>
          <p:nvPr/>
        </p:nvCxnSpPr>
        <p:spPr>
          <a:xfrm>
            <a:off x="723900" y="8983661"/>
            <a:ext cx="5486399" cy="0"/>
          </a:xfrm>
          <a:prstGeom prst="straightConnector1">
            <a:avLst/>
          </a:prstGeom>
          <a:noFill/>
          <a:ln w="12700" cap="flat" cmpd="sng">
            <a:solidFill>
              <a:srgbClr val="000000"/>
            </a:solidFill>
            <a:prstDash val="solid"/>
            <a:miter/>
            <a:headEnd type="none" w="med" len="med"/>
            <a:tailEnd type="none" w="med" len="med"/>
          </a:ln>
        </p:spPr>
      </p:cxnSp>
      <p:cxnSp>
        <p:nvCxnSpPr>
          <p:cNvPr id="10" name="Shape 10"/>
          <p:cNvCxnSpPr/>
          <p:nvPr/>
        </p:nvCxnSpPr>
        <p:spPr>
          <a:xfrm>
            <a:off x="647700" y="296862"/>
            <a:ext cx="5638800" cy="0"/>
          </a:xfrm>
          <a:prstGeom prst="straightConnector1">
            <a:avLst/>
          </a:prstGeom>
          <a:noFill/>
          <a:ln w="12700" cap="flat" cmpd="sng">
            <a:solidFill>
              <a:srgbClr val="000000"/>
            </a:solidFill>
            <a:prstDash val="solid"/>
            <a:miter/>
            <a:headEnd type="none" w="med" len="med"/>
            <a:tailEnd type="none" w="med" len="med"/>
          </a:ln>
        </p:spPr>
      </p:cxnSp>
      <p:sp>
        <p:nvSpPr>
          <p:cNvPr id="11" name="Shape 11"/>
          <p:cNvSpPr txBox="1">
            <a:spLocks noGrp="1"/>
          </p:cNvSpPr>
          <p:nvPr>
            <p:ph type="hdr" idx="3"/>
          </p:nvPr>
        </p:nvSpPr>
        <p:spPr>
          <a:xfrm>
            <a:off x="0" y="0"/>
            <a:ext cx="3005136" cy="46355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87505035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176" name="Shape 176"/>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186" name="Shape 186"/>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194" name="Shape 194"/>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02" name="Shape 202"/>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10" name="Shape 210"/>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18" name="Shape 218"/>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18" name="Shape 218"/>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18" name="Shape 218"/>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26" name="Shape 226"/>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8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24" name="Shape 24"/>
          <p:cNvSpPr txBox="1">
            <a:spLocks noGrp="1"/>
          </p:cNvSpPr>
          <p:nvPr>
            <p:ph type="body" idx="1"/>
          </p:nvPr>
        </p:nvSpPr>
        <p:spPr>
          <a:xfrm>
            <a:off x="685800" y="1981200"/>
            <a:ext cx="7772400" cy="41148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25" name="Shape 25"/>
          <p:cNvSpPr txBox="1">
            <a:spLocks noGrp="1"/>
          </p:cNvSpPr>
          <p:nvPr>
            <p:ph type="ftr" idx="11"/>
          </p:nvPr>
        </p:nvSpPr>
        <p:spPr>
          <a:xfrm>
            <a:off x="6861175" y="6475412"/>
            <a:ext cx="16827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26" name="Shape 26"/>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82" name="Shape 8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chemeClr val="dk1"/>
              </a:buClr>
              <a:buFont typeface="Times New Roman"/>
              <a:buNone/>
              <a:defRPr sz="20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360"/>
              </a:spcBef>
              <a:spcAft>
                <a:spcPts val="0"/>
              </a:spcAft>
              <a:buClr>
                <a:schemeClr val="dk1"/>
              </a:buClr>
              <a:buFont typeface="Times New Roman"/>
              <a:buNone/>
              <a:defRPr sz="18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9pPr>
          </a:lstStyle>
          <a:p>
            <a:endParaRPr/>
          </a:p>
        </p:txBody>
      </p:sp>
      <p:sp>
        <p:nvSpPr>
          <p:cNvPr id="83" name="Shape 83"/>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84" name="Shape 84"/>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ustom Layou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87" name="Shape 87"/>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88" name="Shape 88"/>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9"/>
        <p:cNvGrpSpPr/>
        <p:nvPr/>
      </p:nvGrpSpPr>
      <p:grpSpPr>
        <a:xfrm>
          <a:off x="0" y="0"/>
          <a:ext cx="0" cy="0"/>
          <a:chOff x="0" y="0"/>
          <a:chExt cx="0" cy="0"/>
        </a:xfrm>
      </p:grpSpPr>
      <p:sp>
        <p:nvSpPr>
          <p:cNvPr id="90" name="Shape 90"/>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91" name="Shape 91"/>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480"/>
              </a:spcBef>
              <a:spcAft>
                <a:spcPts val="0"/>
              </a:spcAft>
              <a:buClr>
                <a:schemeClr val="dk1"/>
              </a:buClr>
              <a:buFont typeface="Times New Roman"/>
              <a:buNone/>
              <a:defRPr sz="2400" b="1" i="0" u="none" strike="noStrike" cap="none">
                <a:solidFill>
                  <a:schemeClr val="dk1"/>
                </a:solidFill>
                <a:latin typeface="Times New Roman"/>
                <a:ea typeface="Times New Roman"/>
                <a:cs typeface="Times New Roman"/>
                <a:sym typeface="Times New Roman"/>
              </a:defRPr>
            </a:lvl1pPr>
            <a:lvl2pPr marL="457200" marR="0" lvl="1" indent="0" algn="ctr"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2pPr>
            <a:lvl3pPr marL="914400" marR="0" lvl="2" indent="0" algn="ctr" rtl="0">
              <a:spcBef>
                <a:spcPts val="360"/>
              </a:spcBef>
              <a:spcAft>
                <a:spcPts val="0"/>
              </a:spcAft>
              <a:buClr>
                <a:schemeClr val="dk1"/>
              </a:buClr>
              <a:buFont typeface="Times New Roman"/>
              <a:buNone/>
              <a:defRPr sz="1800" b="0" i="0" u="none" strike="noStrike" cap="none">
                <a:solidFill>
                  <a:schemeClr val="dk1"/>
                </a:solidFill>
                <a:latin typeface="Times New Roman"/>
                <a:ea typeface="Times New Roman"/>
                <a:cs typeface="Times New Roman"/>
                <a:sym typeface="Times New Roman"/>
              </a:defRPr>
            </a:lvl3pPr>
            <a:lvl4pPr marL="1371600" marR="0" lvl="3"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4pPr>
            <a:lvl5pPr marL="1828800" marR="0" lvl="4"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5pPr>
            <a:lvl6pPr marL="2286000" marR="0" lvl="5"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6pPr>
            <a:lvl7pPr marL="2743200" marR="0" lvl="6"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7pPr>
            <a:lvl8pPr marL="3200400" marR="0" lvl="7"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8pPr>
            <a:lvl9pPr marL="3657600" marR="0" lvl="8"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92" name="Shape 92"/>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93" name="Shape 93"/>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ustom Layout">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02" name="Shape 10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03" name="Shape 10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04" name="Shape 10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07" name="Shape 107"/>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8" name="Shape 10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09" name="Shape 10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10" name="Shape 11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13" name="Shape 113"/>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15" name="Shape 1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16" name="Shape 1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19" name="Shape 119"/>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20" name="Shape 12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21" name="Shape 12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22" name="Shape 12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23" name="Shape 12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26" name="Shape 126"/>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7" name="Shape 127"/>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28" name="Shape 12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29" name="Shape 12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30" name="Shape 13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31"/>
        <p:cNvGrpSpPr/>
        <p:nvPr/>
      </p:nvGrpSpPr>
      <p:grpSpPr>
        <a:xfrm>
          <a:off x="0" y="0"/>
          <a:ext cx="0" cy="0"/>
          <a:chOff x="0" y="0"/>
          <a:chExt cx="0" cy="0"/>
        </a:xfrm>
      </p:grpSpPr>
      <p:sp>
        <p:nvSpPr>
          <p:cNvPr id="132" name="Shape 13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33" name="Shape 1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34" name="Shape 13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37" name="Shape 13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38" name="Shape 13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39" name="Shape 13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rot="5400000">
            <a:off x="4781549" y="2419350"/>
            <a:ext cx="5410200" cy="19431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39" name="Shape 39"/>
          <p:cNvSpPr txBox="1">
            <a:spLocks noGrp="1"/>
          </p:cNvSpPr>
          <p:nvPr>
            <p:ph type="body" idx="1"/>
          </p:nvPr>
        </p:nvSpPr>
        <p:spPr>
          <a:xfrm rot="5400000">
            <a:off x="819149" y="552450"/>
            <a:ext cx="5410200" cy="56769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40" name="Shape 40"/>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41" name="Shape 41"/>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42" name="Shape 1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143" name="Shape 143"/>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144" name="Shape 144"/>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145" name="Shape 145"/>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146" name="Shape 14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47" name="Shape 1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48" name="Shape 14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51" name="Shape 151"/>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2" name="Shape 152"/>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3" name="Shape 15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54" name="Shape 15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55" name="Shape 15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58" name="Shape 15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spcAft>
                <a:spcPts val="0"/>
              </a:spcAft>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159" name="Shape 15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60" name="Shape 16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61" name="Shape 16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64" name="Shape 164"/>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65" name="Shape 16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66" name="Shape 16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67" name="Shape 16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68"/>
        <p:cNvGrpSpPr/>
        <p:nvPr/>
      </p:nvGrpSpPr>
      <p:grpSpPr>
        <a:xfrm>
          <a:off x="0" y="0"/>
          <a:ext cx="0" cy="0"/>
          <a:chOff x="0" y="0"/>
          <a:chExt cx="0" cy="0"/>
        </a:xfrm>
      </p:grpSpPr>
      <p:sp>
        <p:nvSpPr>
          <p:cNvPr id="169" name="Shape 16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70" name="Shape 17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spcAft>
                <a:spcPts val="0"/>
              </a:spcAft>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spcAft>
                <a:spcPts val="0"/>
              </a:spcAft>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71" name="Shape 17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72" name="Shape 17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73" name="Shape 17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1"/>
          </p:nvPr>
        </p:nvSpPr>
        <p:spPr>
          <a:xfrm rot="5400000">
            <a:off x="2514599" y="152399"/>
            <a:ext cx="4114800" cy="77724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45" name="Shape 45"/>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46" name="Shape 46"/>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49" name="Shape 49"/>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Times New Roman"/>
              <a:buNone/>
              <a:defRPr sz="32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560"/>
              </a:spcBef>
              <a:spcAft>
                <a:spcPts val="0"/>
              </a:spcAft>
              <a:buClr>
                <a:schemeClr val="dk1"/>
              </a:buClr>
              <a:buFont typeface="Times New Roman"/>
              <a:buNone/>
              <a:defRPr sz="28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480"/>
              </a:spcBef>
              <a:spcAft>
                <a:spcPts val="0"/>
              </a:spcAft>
              <a:buClr>
                <a:schemeClr val="dk1"/>
              </a:buClr>
              <a:buFont typeface="Times New Roman"/>
              <a:buNone/>
              <a:defRPr sz="24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Times New Roman"/>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240"/>
              </a:spcBef>
              <a:spcAft>
                <a:spcPts val="0"/>
              </a:spcAft>
              <a:buClr>
                <a:schemeClr val="dk1"/>
              </a:buClr>
              <a:buFont typeface="Times New Roman"/>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200"/>
              </a:spcBef>
              <a:spcAft>
                <a:spcPts val="0"/>
              </a:spcAft>
              <a:buClr>
                <a:schemeClr val="dk1"/>
              </a:buClr>
              <a:buFont typeface="Times New Roman"/>
              <a:buNone/>
              <a:defRPr sz="10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9pPr>
          </a:lstStyle>
          <a:p>
            <a:endParaRPr/>
          </a:p>
        </p:txBody>
      </p:sp>
      <p:sp>
        <p:nvSpPr>
          <p:cNvPr id="51" name="Shape 51"/>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2" name="Shape 52"/>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5" name="Shape 55"/>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Times New Roman"/>
              <a:buChar char="•"/>
              <a:defRPr sz="3200" b="1" i="0" u="none" strike="noStrike" cap="none">
                <a:solidFill>
                  <a:schemeClr val="dk1"/>
                </a:solidFill>
                <a:latin typeface="Times New Roman"/>
                <a:ea typeface="Times New Roman"/>
                <a:cs typeface="Times New Roman"/>
                <a:sym typeface="Times New Roman"/>
              </a:defRPr>
            </a:lvl1pPr>
            <a:lvl2pPr marL="742950" marR="0" lvl="1" indent="-107950" algn="l" rtl="0">
              <a:spcBef>
                <a:spcPts val="560"/>
              </a:spcBef>
              <a:spcAft>
                <a:spcPts val="0"/>
              </a:spcAft>
              <a:buClr>
                <a:schemeClr val="dk1"/>
              </a:buClr>
              <a:buSzPct val="1000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085850" marR="0" lvl="2" indent="-82550"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428750" marR="0" lvl="3"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1771650" marR="0" lvl="4"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228850" marR="0" lvl="5"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2686050" marR="0" lvl="6"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143250" marR="0" lvl="7"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3600450" marR="0" lvl="8"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Times New Roman"/>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240"/>
              </a:spcBef>
              <a:spcAft>
                <a:spcPts val="0"/>
              </a:spcAft>
              <a:buClr>
                <a:schemeClr val="dk1"/>
              </a:buClr>
              <a:buFont typeface="Times New Roman"/>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200"/>
              </a:spcBef>
              <a:spcAft>
                <a:spcPts val="0"/>
              </a:spcAft>
              <a:buClr>
                <a:schemeClr val="dk1"/>
              </a:buClr>
              <a:buFont typeface="Times New Roman"/>
              <a:buNone/>
              <a:defRPr sz="10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9pPr>
          </a:lstStyle>
          <a:p>
            <a:endParaRPr/>
          </a:p>
        </p:txBody>
      </p:sp>
      <p:sp>
        <p:nvSpPr>
          <p:cNvPr id="57" name="Shape 57"/>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8" name="Shape 58"/>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9"/>
        <p:cNvGrpSpPr/>
        <p:nvPr/>
      </p:nvGrpSpPr>
      <p:grpSpPr>
        <a:xfrm>
          <a:off x="0" y="0"/>
          <a:ext cx="0" cy="0"/>
          <a:chOff x="0" y="0"/>
          <a:chExt cx="0" cy="0"/>
        </a:xfrm>
      </p:grpSpPr>
      <p:sp>
        <p:nvSpPr>
          <p:cNvPr id="60" name="Shape 60"/>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64" name="Shape 64"/>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Times New Roman"/>
              <a:buNone/>
              <a:defRPr sz="2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400"/>
              </a:spcBef>
              <a:spcAft>
                <a:spcPts val="0"/>
              </a:spcAft>
              <a:buClr>
                <a:schemeClr val="dk1"/>
              </a:buClr>
              <a:buFont typeface="Times New Roman"/>
              <a:buNone/>
              <a:defRPr sz="20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360"/>
              </a:spcBef>
              <a:spcAft>
                <a:spcPts val="0"/>
              </a:spcAft>
              <a:buClr>
                <a:schemeClr val="dk1"/>
              </a:buClr>
              <a:buFont typeface="Times New Roman"/>
              <a:buNone/>
              <a:defRPr sz="18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9pPr>
          </a:lstStyle>
          <a:p>
            <a:endParaRPr/>
          </a:p>
        </p:txBody>
      </p:sp>
      <p:sp>
        <p:nvSpPr>
          <p:cNvPr id="69" name="Shape 69"/>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70" name="Shape 70"/>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Times New Roman"/>
              <a:buNone/>
              <a:defRPr sz="2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400"/>
              </a:spcBef>
              <a:spcAft>
                <a:spcPts val="0"/>
              </a:spcAft>
              <a:buClr>
                <a:schemeClr val="dk1"/>
              </a:buClr>
              <a:buFont typeface="Times New Roman"/>
              <a:buNone/>
              <a:defRPr sz="20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360"/>
              </a:spcBef>
              <a:spcAft>
                <a:spcPts val="0"/>
              </a:spcAft>
              <a:buClr>
                <a:schemeClr val="dk1"/>
              </a:buClr>
              <a:buFont typeface="Times New Roman"/>
              <a:buNone/>
              <a:defRPr sz="18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9pPr>
          </a:lstStyle>
          <a:p>
            <a:endParaRPr/>
          </a:p>
        </p:txBody>
      </p:sp>
      <p:sp>
        <p:nvSpPr>
          <p:cNvPr id="71" name="Shape 71"/>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72" name="Shape 72"/>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73" name="Shape 73"/>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76" name="Shape 76"/>
          <p:cNvSpPr txBox="1">
            <a:spLocks noGrp="1"/>
          </p:cNvSpPr>
          <p:nvPr>
            <p:ph type="body" idx="1"/>
          </p:nvPr>
        </p:nvSpPr>
        <p:spPr>
          <a:xfrm>
            <a:off x="685800" y="1981200"/>
            <a:ext cx="3809999" cy="4114800"/>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Times New Roman"/>
              <a:buChar char="•"/>
              <a:defRPr sz="2800" b="1" i="0" u="none" strike="noStrike" cap="none">
                <a:solidFill>
                  <a:schemeClr val="dk1"/>
                </a:solidFill>
                <a:latin typeface="Times New Roman"/>
                <a:ea typeface="Times New Roman"/>
                <a:cs typeface="Times New Roman"/>
                <a:sym typeface="Times New Roman"/>
              </a:defRPr>
            </a:lvl1pPr>
            <a:lvl2pPr marL="742950" marR="0" lvl="1" indent="-133350"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085850" marR="0" lvl="2"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428750" marR="0" lvl="3"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1771650" marR="0" lvl="4"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228850" marR="0" lvl="5"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2686050" marR="0" lvl="6"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3143250" marR="0" lvl="7"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3600450" marR="0" lvl="8"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77" name="Shape 77"/>
          <p:cNvSpPr txBox="1">
            <a:spLocks noGrp="1"/>
          </p:cNvSpPr>
          <p:nvPr>
            <p:ph type="body" idx="2"/>
          </p:nvPr>
        </p:nvSpPr>
        <p:spPr>
          <a:xfrm>
            <a:off x="4648200" y="1981200"/>
            <a:ext cx="3809999" cy="4114800"/>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Times New Roman"/>
              <a:buChar char="•"/>
              <a:defRPr sz="2800" b="1" i="0" u="none" strike="noStrike" cap="none">
                <a:solidFill>
                  <a:schemeClr val="dk1"/>
                </a:solidFill>
                <a:latin typeface="Times New Roman"/>
                <a:ea typeface="Times New Roman"/>
                <a:cs typeface="Times New Roman"/>
                <a:sym typeface="Times New Roman"/>
              </a:defRPr>
            </a:lvl1pPr>
            <a:lvl2pPr marL="742950" marR="0" lvl="1" indent="-133350"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085850" marR="0" lvl="2"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428750" marR="0" lvl="3"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1771650" marR="0" lvl="4"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228850" marR="0" lvl="5"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2686050" marR="0" lvl="6"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3143250" marR="0" lvl="7"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3600450" marR="0" lvl="8"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78" name="Shape 78"/>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79" name="Shape 79"/>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2.xml"/><Relationship Id="rId12" Type="http://schemas.openxmlformats.org/officeDocument/2006/relationships/theme" Target="../theme/theme2.xml"/><Relationship Id="rId13"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3.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Shape 13"/>
          <p:cNvSpPr txBox="1"/>
          <p:nvPr/>
        </p:nvSpPr>
        <p:spPr>
          <a:xfrm>
            <a:off x="4755444" y="325968"/>
            <a:ext cx="3690056" cy="215899"/>
          </a:xfrm>
          <a:prstGeom prst="rect">
            <a:avLst/>
          </a:prstGeom>
          <a:noFill/>
          <a:ln>
            <a:noFill/>
          </a:ln>
        </p:spPr>
        <p:txBody>
          <a:bodyPr lIns="0" tIns="0" rIns="0" bIns="0" anchor="b" anchorCtr="0">
            <a:noAutofit/>
          </a:bodyPr>
          <a:lstStyle/>
          <a:p>
            <a:pPr marL="4762" marR="0" lvl="4" indent="-4762" algn="r" rtl="0">
              <a:lnSpc>
                <a:spcPct val="100000"/>
              </a:lnSpc>
              <a:spcBef>
                <a:spcPts val="0"/>
              </a:spcBef>
              <a:spcAft>
                <a:spcPts val="0"/>
              </a:spcAft>
              <a:buClr>
                <a:schemeClr val="dk1"/>
              </a:buClr>
              <a:buSzPct val="25000"/>
              <a:buFont typeface="Times New Roman"/>
              <a:buNone/>
            </a:pPr>
            <a:r>
              <a:rPr lang="en-US" sz="1400" b="1" i="0" u="none" strike="noStrike" cap="none" dirty="0" smtClean="0">
                <a:solidFill>
                  <a:schemeClr val="dk1"/>
                </a:solidFill>
                <a:latin typeface="Times New Roman"/>
                <a:ea typeface="Times New Roman"/>
                <a:cs typeface="Times New Roman"/>
                <a:sym typeface="Times New Roman"/>
              </a:rPr>
              <a:t>Doc: IEEE 802.11-16/</a:t>
            </a:r>
            <a:r>
              <a:rPr lang="en-US" sz="1400" b="1" i="0" u="none" strike="noStrike" cap="none" dirty="0" smtClean="0">
                <a:solidFill>
                  <a:schemeClr val="dk1"/>
                </a:solidFill>
                <a:latin typeface="Times New Roman"/>
                <a:ea typeface="Times New Roman"/>
                <a:cs typeface="Times New Roman"/>
                <a:sym typeface="Times New Roman"/>
              </a:rPr>
              <a:t>1498r1</a:t>
            </a:r>
            <a:endParaRPr lang="en-US" sz="1400" b="1" i="0" u="none" strike="noStrike" cap="none" dirty="0">
              <a:solidFill>
                <a:schemeClr val="dk1"/>
              </a:solidFill>
              <a:latin typeface="Times New Roman"/>
              <a:ea typeface="Times New Roman"/>
              <a:cs typeface="Times New Roman"/>
              <a:sym typeface="Times New Roman"/>
            </a:endParaRPr>
          </a:p>
        </p:txBody>
      </p:sp>
      <p:cxnSp>
        <p:nvCxnSpPr>
          <p:cNvPr id="14" name="Shape 14"/>
          <p:cNvCxnSpPr/>
          <p:nvPr/>
        </p:nvCxnSpPr>
        <p:spPr>
          <a:xfrm>
            <a:off x="685800" y="609600"/>
            <a:ext cx="7772400" cy="0"/>
          </a:xfrm>
          <a:prstGeom prst="straightConnector1">
            <a:avLst/>
          </a:prstGeom>
          <a:noFill/>
          <a:ln w="12700" cap="flat" cmpd="sng">
            <a:solidFill>
              <a:schemeClr val="dk1"/>
            </a:solidFill>
            <a:prstDash val="solid"/>
            <a:miter/>
            <a:headEnd type="none" w="med" len="med"/>
            <a:tailEnd type="none" w="med" len="med"/>
          </a:ln>
        </p:spPr>
      </p:cxnSp>
      <p:sp>
        <p:nvSpPr>
          <p:cNvPr id="15" name="Shape 15"/>
          <p:cNvSpPr txBox="1"/>
          <p:nvPr userDrawn="1"/>
        </p:nvSpPr>
        <p:spPr>
          <a:xfrm>
            <a:off x="699911" y="6475412"/>
            <a:ext cx="1655761" cy="18414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200" b="0" i="0" u="none" strike="noStrike" cap="none" dirty="0" smtClean="0">
                <a:solidFill>
                  <a:schemeClr val="dk1"/>
                </a:solidFill>
                <a:latin typeface="Times New Roman"/>
                <a:ea typeface="Times New Roman"/>
                <a:cs typeface="Times New Roman"/>
                <a:sym typeface="Times New Roman"/>
              </a:rPr>
              <a:t>Submission</a:t>
            </a:r>
            <a:endParaRPr lang="en-US" sz="1200" b="0" i="0" u="none" strike="noStrike" cap="none" dirty="0">
              <a:solidFill>
                <a:schemeClr val="dk1"/>
              </a:solidFill>
              <a:latin typeface="Times New Roman"/>
              <a:ea typeface="Times New Roman"/>
              <a:cs typeface="Times New Roman"/>
              <a:sym typeface="Times New Roman"/>
            </a:endParaRPr>
          </a:p>
        </p:txBody>
      </p:sp>
      <p:cxnSp>
        <p:nvCxnSpPr>
          <p:cNvPr id="16" name="Shape 16"/>
          <p:cNvCxnSpPr/>
          <p:nvPr/>
        </p:nvCxnSpPr>
        <p:spPr>
          <a:xfrm>
            <a:off x="685800" y="6477000"/>
            <a:ext cx="7848599" cy="0"/>
          </a:xfrm>
          <a:prstGeom prst="straightConnector1">
            <a:avLst/>
          </a:prstGeom>
          <a:noFill/>
          <a:ln w="12700" cap="flat" cmpd="sng">
            <a:solidFill>
              <a:schemeClr val="dk1"/>
            </a:solidFill>
            <a:prstDash val="solid"/>
            <a:miter/>
            <a:headEnd type="none" w="med" len="med"/>
            <a:tailEnd type="none" w="med" len="med"/>
          </a:ln>
        </p:spPr>
      </p:cxnSp>
      <p:sp>
        <p:nvSpPr>
          <p:cNvPr id="18" name="Shape 18"/>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dirty="0"/>
          </a:p>
        </p:txBody>
      </p:sp>
      <p:sp>
        <p:nvSpPr>
          <p:cNvPr id="19" name="Shape 19"/>
          <p:cNvSpPr txBox="1">
            <a:spLocks noGrp="1"/>
          </p:cNvSpPr>
          <p:nvPr>
            <p:ph type="body" idx="1"/>
          </p:nvPr>
        </p:nvSpPr>
        <p:spPr>
          <a:xfrm>
            <a:off x="685800" y="1981200"/>
            <a:ext cx="7772400" cy="41148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20" name="Shape 20"/>
          <p:cNvSpPr txBox="1">
            <a:spLocks noGrp="1"/>
          </p:cNvSpPr>
          <p:nvPr>
            <p:ph type="ftr" idx="11"/>
          </p:nvPr>
        </p:nvSpPr>
        <p:spPr>
          <a:xfrm>
            <a:off x="6861175" y="6475412"/>
            <a:ext cx="16827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21" name="Shape 21"/>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
        <p:nvSpPr>
          <p:cNvPr id="11" name="Shape 13"/>
          <p:cNvSpPr txBox="1"/>
          <p:nvPr userDrawn="1"/>
        </p:nvSpPr>
        <p:spPr>
          <a:xfrm>
            <a:off x="654931" y="325968"/>
            <a:ext cx="1207736" cy="215899"/>
          </a:xfrm>
          <a:prstGeom prst="rect">
            <a:avLst/>
          </a:prstGeom>
          <a:noFill/>
          <a:ln>
            <a:noFill/>
          </a:ln>
        </p:spPr>
        <p:txBody>
          <a:bodyPr lIns="0" tIns="0" rIns="0" bIns="0" anchor="b" anchorCtr="0">
            <a:noAutofit/>
          </a:bodyPr>
          <a:lstStyle/>
          <a:p>
            <a:pPr marL="4762" marR="0" lvl="4" indent="-4762" algn="r" rtl="0">
              <a:lnSpc>
                <a:spcPct val="100000"/>
              </a:lnSpc>
              <a:spcBef>
                <a:spcPts val="0"/>
              </a:spcBef>
              <a:spcAft>
                <a:spcPts val="0"/>
              </a:spcAft>
              <a:buClr>
                <a:schemeClr val="dk1"/>
              </a:buClr>
              <a:buSzPct val="25000"/>
              <a:buFont typeface="Times New Roman"/>
              <a:buNone/>
            </a:pPr>
            <a:r>
              <a:rPr lang="en-US" sz="1400" b="1" i="0" u="none" strike="noStrike" cap="none" dirty="0" smtClean="0">
                <a:solidFill>
                  <a:schemeClr val="dk1"/>
                </a:solidFill>
                <a:latin typeface="Times New Roman"/>
                <a:ea typeface="Times New Roman"/>
                <a:cs typeface="Times New Roman"/>
                <a:sym typeface="Times New Roman"/>
              </a:rPr>
              <a:t>November 2016</a:t>
            </a:r>
            <a:endParaRPr lang="en-US" sz="1400" b="1" i="0" u="none" strike="noStrike" cap="none" dirty="0">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29" name="Shape 29"/>
          <p:cNvSpPr txBox="1">
            <a:spLocks noGrp="1"/>
          </p:cNvSpPr>
          <p:nvPr>
            <p:ph type="body" idx="1"/>
          </p:nvPr>
        </p:nvSpPr>
        <p:spPr>
          <a:xfrm>
            <a:off x="685800" y="1981200"/>
            <a:ext cx="7772400" cy="41148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30" name="Shape 30"/>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31" name="Shape 31"/>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
        <p:nvSpPr>
          <p:cNvPr id="32" name="Shape 32"/>
          <p:cNvSpPr txBox="1"/>
          <p:nvPr/>
        </p:nvSpPr>
        <p:spPr>
          <a:xfrm>
            <a:off x="1692275" y="393700"/>
            <a:ext cx="6753225" cy="215899"/>
          </a:xfrm>
          <a:prstGeom prst="rect">
            <a:avLst/>
          </a:prstGeom>
          <a:noFill/>
          <a:ln>
            <a:noFill/>
          </a:ln>
        </p:spPr>
        <p:txBody>
          <a:bodyPr lIns="0" tIns="0" rIns="0" bIns="0" anchor="b" anchorCtr="0">
            <a:noAutofit/>
          </a:bodyPr>
          <a:lstStyle/>
          <a:p>
            <a:pPr marL="4762" marR="0" lvl="4" indent="-4762" algn="r" rtl="0">
              <a:lnSpc>
                <a:spcPct val="100000"/>
              </a:lnSpc>
              <a:spcBef>
                <a:spcPts val="0"/>
              </a:spcBef>
              <a:spcAft>
                <a:spcPts val="0"/>
              </a:spcAft>
              <a:buClr>
                <a:schemeClr val="dk1"/>
              </a:buClr>
              <a:buSzPct val="25000"/>
              <a:buFont typeface="Times New Roman"/>
              <a:buNone/>
            </a:pPr>
            <a:r>
              <a:rPr lang="en-US" sz="1400" b="1" i="0" u="none" strike="noStrike" cap="none">
                <a:solidFill>
                  <a:schemeClr val="dk1"/>
                </a:solidFill>
                <a:latin typeface="Times New Roman"/>
                <a:ea typeface="Times New Roman"/>
                <a:cs typeface="Times New Roman"/>
                <a:sym typeface="Times New Roman"/>
              </a:rPr>
              <a:t>filename:  Broadcom – FTM Security Associated &amp; Un-associated.ppt</a:t>
            </a:r>
          </a:p>
        </p:txBody>
      </p:sp>
      <p:cxnSp>
        <p:nvCxnSpPr>
          <p:cNvPr id="33" name="Shape 33"/>
          <p:cNvCxnSpPr/>
          <p:nvPr/>
        </p:nvCxnSpPr>
        <p:spPr>
          <a:xfrm>
            <a:off x="685800" y="609600"/>
            <a:ext cx="7772400" cy="0"/>
          </a:xfrm>
          <a:prstGeom prst="straightConnector1">
            <a:avLst/>
          </a:prstGeom>
          <a:noFill/>
          <a:ln w="12700" cap="flat" cmpd="sng">
            <a:solidFill>
              <a:schemeClr val="dk1"/>
            </a:solidFill>
            <a:prstDash val="solid"/>
            <a:miter/>
            <a:headEnd type="none" w="med" len="med"/>
            <a:tailEnd type="none" w="med" len="med"/>
          </a:ln>
        </p:spPr>
      </p:cxnSp>
      <p:sp>
        <p:nvSpPr>
          <p:cNvPr id="34" name="Shape 34"/>
          <p:cNvSpPr txBox="1"/>
          <p:nvPr/>
        </p:nvSpPr>
        <p:spPr>
          <a:xfrm>
            <a:off x="685800" y="6475412"/>
            <a:ext cx="1655761" cy="18414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WiFi Location Submission</a:t>
            </a:r>
          </a:p>
        </p:txBody>
      </p:sp>
      <p:cxnSp>
        <p:nvCxnSpPr>
          <p:cNvPr id="35" name="Shape 35"/>
          <p:cNvCxnSpPr/>
          <p:nvPr/>
        </p:nvCxnSpPr>
        <p:spPr>
          <a:xfrm>
            <a:off x="685800" y="6477000"/>
            <a:ext cx="7848599" cy="0"/>
          </a:xfrm>
          <a:prstGeom prst="straightConnector1">
            <a:avLst/>
          </a:prstGeom>
          <a:noFill/>
          <a:ln w="12700" cap="flat" cmpd="sng">
            <a:solidFill>
              <a:schemeClr val="dk1"/>
            </a:solidFill>
            <a:prstDash val="solid"/>
            <a:miter/>
            <a:headEnd type="none" w="med" len="med"/>
            <a:tailEnd type="none" w="med" len="med"/>
          </a:ln>
        </p:spPr>
      </p:cxnSp>
      <p:pic>
        <p:nvPicPr>
          <p:cNvPr id="36" name="Shape 36" descr="C:\Users\apstephe\Desktop\New Microsoft Visio Drawing.tif"/>
          <p:cNvPicPr preferRelativeResize="0"/>
          <p:nvPr/>
        </p:nvPicPr>
        <p:blipFill rotWithShape="1">
          <a:blip r:embed="rId13">
            <a:alphaModFix/>
          </a:blip>
          <a:srcRect/>
          <a:stretch/>
        </p:blipFill>
        <p:spPr>
          <a:xfrm>
            <a:off x="706437" y="139700"/>
            <a:ext cx="500062" cy="46513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96" name="Shape 96"/>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7" name="Shape 9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98" name="Shape 9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99" name="Shape 9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179" name="Shape 179"/>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lang="en-US" sz="1200" b="0" i="0" u="none" strike="noStrike" cap="none">
              <a:solidFill>
                <a:schemeClr val="dk1"/>
              </a:solidFill>
              <a:latin typeface="Times New Roman"/>
              <a:ea typeface="Times New Roman"/>
              <a:cs typeface="Times New Roman"/>
              <a:sym typeface="Times New Roman"/>
            </a:endParaRPr>
          </a:p>
        </p:txBody>
      </p:sp>
      <p:sp>
        <p:nvSpPr>
          <p:cNvPr id="180" name="Shape 180"/>
          <p:cNvSpPr txBox="1">
            <a:spLocks noGrp="1"/>
          </p:cNvSpPr>
          <p:nvPr>
            <p:ph type="title"/>
          </p:nvPr>
        </p:nvSpPr>
        <p:spPr>
          <a:xfrm>
            <a:off x="684212" y="836612"/>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FTM Security in Associated and Un-associated States </a:t>
            </a:r>
          </a:p>
        </p:txBody>
      </p:sp>
      <p:sp>
        <p:nvSpPr>
          <p:cNvPr id="181" name="Shape 181"/>
          <p:cNvSpPr txBox="1">
            <a:spLocks noGrp="1"/>
          </p:cNvSpPr>
          <p:nvPr>
            <p:ph type="body" idx="1"/>
          </p:nvPr>
        </p:nvSpPr>
        <p:spPr>
          <a:xfrm>
            <a:off x="684212" y="2060575"/>
            <a:ext cx="7772400" cy="381000"/>
          </a:xfrm>
          <a:prstGeom prst="rect">
            <a:avLst/>
          </a:prstGeom>
          <a:noFill/>
          <a:ln>
            <a:noFill/>
          </a:ln>
        </p:spPr>
        <p:txBody>
          <a:bodyPr lIns="92075" tIns="46025" rIns="92075" bIns="46025" anchor="t" anchorCtr="0">
            <a:noAutofit/>
          </a:bodyPr>
          <a:lstStyle/>
          <a:p>
            <a:pPr marL="342900" marR="0" lvl="0" indent="-342900" algn="ctr" rtl="0">
              <a:lnSpc>
                <a:spcPct val="100000"/>
              </a:lnSpc>
              <a:spcBef>
                <a:spcPts val="0"/>
              </a:spcBef>
              <a:spcAft>
                <a:spcPts val="0"/>
              </a:spcAft>
              <a:buClr>
                <a:schemeClr val="dk1"/>
              </a:buClr>
              <a:buSzPct val="25000"/>
              <a:buFont typeface="Times New Roman"/>
              <a:buNone/>
            </a:pPr>
            <a:r>
              <a:rPr lang="en-US" sz="2000" b="1" i="0" u="none" strike="noStrike" cap="none" dirty="0">
                <a:solidFill>
                  <a:schemeClr val="dk1"/>
                </a:solidFill>
                <a:latin typeface="Times New Roman"/>
                <a:ea typeface="Times New Roman"/>
                <a:cs typeface="Times New Roman"/>
                <a:sym typeface="Times New Roman"/>
              </a:rPr>
              <a:t>Date:</a:t>
            </a:r>
            <a:r>
              <a:rPr lang="en-US" sz="2000" b="0" i="0" u="none" strike="noStrike" cap="none" dirty="0">
                <a:solidFill>
                  <a:schemeClr val="dk1"/>
                </a:solidFill>
                <a:latin typeface="Times New Roman"/>
                <a:ea typeface="Times New Roman"/>
                <a:cs typeface="Times New Roman"/>
                <a:sym typeface="Times New Roman"/>
              </a:rPr>
              <a:t> 2016-1</a:t>
            </a:r>
            <a:r>
              <a:rPr lang="en-US" sz="2000" b="0" dirty="0"/>
              <a:t>1</a:t>
            </a:r>
            <a:r>
              <a:rPr lang="en-US" sz="2000" b="0" i="0" u="none" strike="noStrike" cap="none" dirty="0">
                <a:solidFill>
                  <a:schemeClr val="dk1"/>
                </a:solidFill>
                <a:latin typeface="Times New Roman"/>
                <a:ea typeface="Times New Roman"/>
                <a:cs typeface="Times New Roman"/>
                <a:sym typeface="Times New Roman"/>
              </a:rPr>
              <a:t>-</a:t>
            </a:r>
            <a:r>
              <a:rPr lang="en-US" sz="2000" b="0" dirty="0" smtClean="0"/>
              <a:t>07</a:t>
            </a:r>
            <a:endParaRPr lang="en-US" sz="2000" b="0" dirty="0"/>
          </a:p>
        </p:txBody>
      </p:sp>
      <p:pic>
        <p:nvPicPr>
          <p:cNvPr id="182" name="Shape 182"/>
          <p:cNvPicPr preferRelativeResize="0"/>
          <p:nvPr/>
        </p:nvPicPr>
        <p:blipFill rotWithShape="1">
          <a:blip r:embed="rId3">
            <a:alphaModFix/>
          </a:blip>
          <a:srcRect/>
          <a:stretch/>
        </p:blipFill>
        <p:spPr>
          <a:xfrm>
            <a:off x="533400" y="3076575"/>
            <a:ext cx="8001000" cy="2457449"/>
          </a:xfrm>
          <a:prstGeom prst="rect">
            <a:avLst/>
          </a:prstGeom>
          <a:noFill/>
          <a:ln>
            <a:noFill/>
          </a:ln>
        </p:spPr>
      </p:pic>
      <p:sp>
        <p:nvSpPr>
          <p:cNvPr id="183" name="Shape 183"/>
          <p:cNvSpPr txBox="1"/>
          <p:nvPr/>
        </p:nvSpPr>
        <p:spPr>
          <a:xfrm>
            <a:off x="533400" y="2681286"/>
            <a:ext cx="1447800" cy="381000"/>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25000"/>
              <a:buFont typeface="Times New Roman"/>
              <a:buNone/>
            </a:pPr>
            <a:r>
              <a:rPr lang="en-US" sz="2000" b="1" i="0" u="none" strike="noStrike" cap="none">
                <a:solidFill>
                  <a:schemeClr val="dk1"/>
                </a:solidFill>
                <a:latin typeface="Times New Roman"/>
                <a:ea typeface="Times New Roman"/>
                <a:cs typeface="Times New Roman"/>
                <a:sym typeface="Times New Roman"/>
              </a:rPr>
              <a:t>Authors: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FTM Security In Associated State</a:t>
            </a:r>
          </a:p>
        </p:txBody>
      </p:sp>
      <p:sp>
        <p:nvSpPr>
          <p:cNvPr id="189" name="Shape 189"/>
          <p:cNvSpPr txBox="1">
            <a:spLocks noGrp="1"/>
          </p:cNvSpPr>
          <p:nvPr>
            <p:ph type="body" idx="1"/>
          </p:nvPr>
        </p:nvSpPr>
        <p:spPr>
          <a:xfrm>
            <a:off x="468312" y="1628775"/>
            <a:ext cx="8351836" cy="4249737"/>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strike="noStrike" cap="none">
                <a:solidFill>
                  <a:schemeClr val="dk1"/>
                </a:solidFill>
                <a:latin typeface="Times New Roman"/>
                <a:ea typeface="Times New Roman"/>
                <a:cs typeface="Times New Roman"/>
                <a:sym typeface="Times New Roman"/>
              </a:rPr>
              <a:t>In the associated state, the keys derived using the current 802.11 methods, as described in [1], should be leveraged. </a:t>
            </a: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a:solidFill>
                  <a:schemeClr val="dk1"/>
                </a:solidFill>
                <a:latin typeface="Times New Roman"/>
                <a:ea typeface="Times New Roman"/>
                <a:cs typeface="Times New Roman"/>
                <a:sym typeface="Times New Roman"/>
              </a:rPr>
              <a:t> The proposals described in [2] satisfy the needs for FTM security in the associated state. </a:t>
            </a: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p:txBody>
      </p:sp>
      <p:sp>
        <p:nvSpPr>
          <p:cNvPr id="190" name="Shape 190"/>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191" name="Shape 191"/>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2</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FTM Security In Un-associated State</a:t>
            </a:r>
          </a:p>
        </p:txBody>
      </p:sp>
      <p:sp>
        <p:nvSpPr>
          <p:cNvPr id="197" name="Shape 197"/>
          <p:cNvSpPr txBox="1">
            <a:spLocks noGrp="1"/>
          </p:cNvSpPr>
          <p:nvPr>
            <p:ph type="body" idx="1"/>
          </p:nvPr>
        </p:nvSpPr>
        <p:spPr>
          <a:xfrm>
            <a:off x="468312" y="1628775"/>
            <a:ext cx="8351836" cy="4752974"/>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a:solidFill>
                  <a:schemeClr val="dk1"/>
                </a:solidFill>
                <a:latin typeface="Times New Roman"/>
                <a:ea typeface="Times New Roman"/>
                <a:cs typeface="Times New Roman"/>
                <a:sym typeface="Times New Roman"/>
              </a:rPr>
              <a:t>In the un-associated state, to provide security, full authentication needs to be completed prior to, or without, the association process, regardless of the type of keys (e.g., shared key, public key) to be used. </a:t>
            </a: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a:solidFill>
                  <a:schemeClr val="dk1"/>
                </a:solidFill>
                <a:latin typeface="Times New Roman"/>
                <a:ea typeface="Times New Roman"/>
                <a:cs typeface="Times New Roman"/>
                <a:sym typeface="Times New Roman"/>
              </a:rPr>
              <a:t>Key exchange via Diffie-Hellman (DH) ephemeral keys for public key does not provide key authentication. </a:t>
            </a:r>
          </a:p>
          <a:p>
            <a:pPr marL="342900" marR="0" lvl="0" indent="-342900" algn="l" rtl="0">
              <a:lnSpc>
                <a:spcPct val="100000"/>
              </a:lnSpc>
              <a:spcBef>
                <a:spcPts val="480"/>
              </a:spcBef>
              <a:spcAft>
                <a:spcPts val="0"/>
              </a:spcAft>
              <a:buClr>
                <a:schemeClr val="dk1"/>
              </a:buClr>
              <a:buSzPct val="100000"/>
              <a:buFont typeface="Times New Roman"/>
              <a:buChar char="•"/>
            </a:pPr>
            <a:r>
              <a:rPr lang="en-US" sz="2400" b="1" i="0" u="none">
                <a:solidFill>
                  <a:schemeClr val="dk1"/>
                </a:solidFill>
                <a:latin typeface="Times New Roman"/>
                <a:ea typeface="Times New Roman"/>
                <a:cs typeface="Times New Roman"/>
                <a:sym typeface="Times New Roman"/>
              </a:rPr>
              <a:t>A common method to protect the management frame exchange in the un-associated state is desired. </a:t>
            </a: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a:solidFill>
                  <a:schemeClr val="dk1"/>
                </a:solidFill>
                <a:latin typeface="Times New Roman"/>
                <a:ea typeface="Times New Roman"/>
                <a:cs typeface="Times New Roman"/>
                <a:sym typeface="Times New Roman"/>
              </a:rPr>
              <a:t>It’s undesirable to have different protection mechanisms to protect different types of management frame exchange. </a:t>
            </a:r>
          </a:p>
          <a:p>
            <a:pPr marL="1085850" marR="0" lvl="2" indent="-234950" algn="l" rtl="0">
              <a:lnSpc>
                <a:spcPct val="100000"/>
              </a:lnSpc>
              <a:spcBef>
                <a:spcPts val="360"/>
              </a:spcBef>
              <a:spcAft>
                <a:spcPts val="0"/>
              </a:spcAft>
              <a:buClr>
                <a:schemeClr val="dk1"/>
              </a:buClr>
              <a:buSzPct val="100000"/>
              <a:buFont typeface="Times New Roman"/>
              <a:buChar char="•"/>
            </a:pPr>
            <a:r>
              <a:rPr lang="en-US" sz="1800" b="0" i="0" u="none" strike="noStrike" cap="none">
                <a:solidFill>
                  <a:schemeClr val="dk1"/>
                </a:solidFill>
                <a:latin typeface="Times New Roman"/>
                <a:ea typeface="Times New Roman"/>
                <a:cs typeface="Times New Roman"/>
                <a:sym typeface="Times New Roman"/>
              </a:rPr>
              <a:t>FTM/ACK is only one type of management frame exchange. </a:t>
            </a:r>
          </a:p>
          <a:p>
            <a:pPr marL="1085850" marR="0" lvl="2" indent="-234950" algn="l" rtl="0">
              <a:lnSpc>
                <a:spcPct val="100000"/>
              </a:lnSpc>
              <a:spcBef>
                <a:spcPts val="360"/>
              </a:spcBef>
              <a:spcAft>
                <a:spcPts val="0"/>
              </a:spcAft>
              <a:buClr>
                <a:schemeClr val="dk1"/>
              </a:buClr>
              <a:buSzPct val="100000"/>
              <a:buFont typeface="Times New Roman"/>
              <a:buChar char="•"/>
            </a:pPr>
            <a:r>
              <a:rPr lang="en-US" sz="1800" b="0" i="0" u="none" strike="noStrike" cap="none">
                <a:solidFill>
                  <a:schemeClr val="dk1"/>
                </a:solidFill>
                <a:latin typeface="Times New Roman"/>
                <a:ea typeface="Times New Roman"/>
                <a:cs typeface="Times New Roman"/>
                <a:sym typeface="Times New Roman"/>
              </a:rPr>
              <a:t>The need to protect other management frame exchanges may arise in the future. </a:t>
            </a:r>
          </a:p>
          <a:p>
            <a:pPr marL="342900" marR="0" lvl="0" indent="-342900" algn="l" rtl="0">
              <a:lnSpc>
                <a:spcPct val="100000"/>
              </a:lnSpc>
              <a:spcBef>
                <a:spcPts val="480"/>
              </a:spcBef>
              <a:spcAft>
                <a:spcPts val="0"/>
              </a:spcAft>
              <a:buClr>
                <a:schemeClr val="dk1"/>
              </a:buClr>
              <a:buSzPct val="100000"/>
              <a:buFont typeface="Times New Roman"/>
              <a:buNone/>
            </a:pPr>
            <a:endParaRPr sz="2400" b="1"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None/>
            </a:pPr>
            <a:endParaRPr sz="2400" b="1" i="0" u="none">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p:txBody>
      </p:sp>
      <p:sp>
        <p:nvSpPr>
          <p:cNvPr id="198" name="Shape 198"/>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199" name="Shape 199"/>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3</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Proposal </a:t>
            </a:r>
          </a:p>
        </p:txBody>
      </p:sp>
      <p:sp>
        <p:nvSpPr>
          <p:cNvPr id="205" name="Shape 205"/>
          <p:cNvSpPr txBox="1">
            <a:spLocks noGrp="1"/>
          </p:cNvSpPr>
          <p:nvPr>
            <p:ph type="body" idx="1"/>
          </p:nvPr>
        </p:nvSpPr>
        <p:spPr>
          <a:xfrm>
            <a:off x="468312" y="1628775"/>
            <a:ext cx="8351836" cy="4752974"/>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dirty="0">
                <a:solidFill>
                  <a:schemeClr val="dk1"/>
                </a:solidFill>
                <a:latin typeface="Times New Roman"/>
                <a:ea typeface="Times New Roman"/>
                <a:cs typeface="Times New Roman"/>
                <a:sym typeface="Times New Roman"/>
              </a:rPr>
              <a:t>Define a new AKM to support pre-association management and/or control frame security.</a:t>
            </a:r>
          </a:p>
          <a:p>
            <a:pPr marL="342900" marR="0" lvl="0" indent="-342900" algn="l" rtl="0">
              <a:lnSpc>
                <a:spcPct val="100000"/>
              </a:lnSpc>
              <a:spcBef>
                <a:spcPts val="480"/>
              </a:spcBef>
              <a:spcAft>
                <a:spcPts val="0"/>
              </a:spcAft>
              <a:buClr>
                <a:schemeClr val="dk1"/>
              </a:buClr>
              <a:buSzPct val="100000"/>
              <a:buFont typeface="Times New Roman"/>
              <a:buChar char="•"/>
            </a:pPr>
            <a:r>
              <a:rPr lang="en-US" sz="2400" b="1" i="0" u="none" dirty="0">
                <a:solidFill>
                  <a:schemeClr val="dk1"/>
                </a:solidFill>
                <a:latin typeface="Times New Roman"/>
                <a:ea typeface="Times New Roman"/>
                <a:cs typeface="Times New Roman"/>
                <a:sym typeface="Times New Roman"/>
              </a:rPr>
              <a:t>Extend 802.11 Authentication to allow for credential exchange and key </a:t>
            </a:r>
            <a:r>
              <a:rPr lang="en-US" sz="2400" b="1" i="0" u="none" dirty="0" smtClean="0">
                <a:solidFill>
                  <a:schemeClr val="dk1"/>
                </a:solidFill>
                <a:latin typeface="Times New Roman"/>
                <a:ea typeface="Times New Roman"/>
                <a:cs typeface="Times New Roman"/>
                <a:sym typeface="Times New Roman"/>
              </a:rPr>
              <a:t>confirmation.</a:t>
            </a:r>
            <a:endParaRPr lang="en-US" sz="2400" b="1" i="0" u="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dirty="0">
                <a:solidFill>
                  <a:schemeClr val="dk1"/>
                </a:solidFill>
                <a:latin typeface="Times New Roman"/>
                <a:ea typeface="Times New Roman"/>
                <a:cs typeface="Times New Roman"/>
                <a:sym typeface="Times New Roman"/>
              </a:rPr>
              <a:t>Authenticated DH exchange can provide key material/PFS for public </a:t>
            </a:r>
            <a:r>
              <a:rPr lang="en-US" sz="2000" b="0" i="0" u="none" strike="noStrike" cap="none" dirty="0" smtClean="0">
                <a:solidFill>
                  <a:schemeClr val="dk1"/>
                </a:solidFill>
                <a:latin typeface="Times New Roman"/>
                <a:ea typeface="Times New Roman"/>
                <a:cs typeface="Times New Roman"/>
                <a:sym typeface="Times New Roman"/>
              </a:rPr>
              <a:t>key.</a:t>
            </a:r>
            <a:endParaRPr lang="en-US" sz="2000" b="0" i="0" u="none" strike="noStrike" cap="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dirty="0">
                <a:solidFill>
                  <a:schemeClr val="dk1"/>
                </a:solidFill>
                <a:latin typeface="Times New Roman"/>
                <a:ea typeface="Times New Roman"/>
                <a:cs typeface="Times New Roman"/>
                <a:sym typeface="Times New Roman"/>
              </a:rPr>
              <a:t>Support authentication with possible methods:</a:t>
            </a:r>
          </a:p>
          <a:p>
            <a:pPr marL="1085850" marR="0" lvl="2" indent="-234950" algn="l" rtl="0">
              <a:lnSpc>
                <a:spcPct val="100000"/>
              </a:lnSpc>
              <a:spcBef>
                <a:spcPts val="360"/>
              </a:spcBef>
              <a:spcAft>
                <a:spcPts val="0"/>
              </a:spcAft>
              <a:buClr>
                <a:schemeClr val="dk1"/>
              </a:buClr>
              <a:buSzPct val="100000"/>
              <a:buFont typeface="Times New Roman"/>
              <a:buChar char="•"/>
            </a:pPr>
            <a:r>
              <a:rPr lang="en-US" sz="1800" b="0" i="0" u="none" strike="noStrike" cap="none" dirty="0">
                <a:solidFill>
                  <a:schemeClr val="dk1"/>
                </a:solidFill>
                <a:latin typeface="Times New Roman"/>
                <a:ea typeface="Times New Roman"/>
                <a:cs typeface="Times New Roman"/>
                <a:sym typeface="Times New Roman"/>
              </a:rPr>
              <a:t>FILS-like methods.</a:t>
            </a:r>
          </a:p>
          <a:p>
            <a:pPr marL="1085850" marR="0" lvl="2" indent="-234950" algn="l" rtl="0">
              <a:lnSpc>
                <a:spcPct val="100000"/>
              </a:lnSpc>
              <a:spcBef>
                <a:spcPts val="360"/>
              </a:spcBef>
              <a:spcAft>
                <a:spcPts val="0"/>
              </a:spcAft>
              <a:buClr>
                <a:schemeClr val="dk1"/>
              </a:buClr>
              <a:buSzPct val="100000"/>
              <a:buFont typeface="Times New Roman"/>
              <a:buChar char="•"/>
            </a:pPr>
            <a:r>
              <a:rPr lang="en-US" sz="1800" b="0" i="0" u="none" strike="noStrike" cap="none" dirty="0">
                <a:solidFill>
                  <a:schemeClr val="dk1"/>
                </a:solidFill>
                <a:latin typeface="Times New Roman"/>
                <a:ea typeface="Times New Roman"/>
                <a:cs typeface="Times New Roman"/>
                <a:sym typeface="Times New Roman"/>
              </a:rPr>
              <a:t>WPA-PSK-like methods.</a:t>
            </a:r>
          </a:p>
          <a:p>
            <a:pPr lvl="2" rtl="0">
              <a:lnSpc>
                <a:spcPct val="115000"/>
              </a:lnSpc>
              <a:spcBef>
                <a:spcPts val="0"/>
              </a:spcBef>
              <a:buClr>
                <a:schemeClr val="dk1"/>
              </a:buClr>
              <a:buSzPct val="100000"/>
              <a:buFont typeface="Times New Roman"/>
              <a:buChar char="•"/>
            </a:pPr>
            <a:r>
              <a:rPr lang="en-US" dirty="0"/>
              <a:t>Use keys based on fast BSS transition  key hierarchy</a:t>
            </a:r>
          </a:p>
          <a:p>
            <a:pPr marL="1085850" marR="0" lvl="2" indent="-234950" algn="l" rtl="0">
              <a:lnSpc>
                <a:spcPct val="100000"/>
              </a:lnSpc>
              <a:spcBef>
                <a:spcPts val="360"/>
              </a:spcBef>
              <a:spcAft>
                <a:spcPts val="0"/>
              </a:spcAft>
              <a:buClr>
                <a:schemeClr val="dk1"/>
              </a:buClr>
              <a:buSzPct val="100000"/>
              <a:buFont typeface="Times New Roman"/>
              <a:buChar char="•"/>
            </a:pPr>
            <a:r>
              <a:rPr lang="en-US" sz="1800" b="0" i="0" u="none" strike="noStrike" cap="none" dirty="0">
                <a:solidFill>
                  <a:schemeClr val="dk1"/>
                </a:solidFill>
                <a:latin typeface="Times New Roman"/>
                <a:ea typeface="Times New Roman"/>
                <a:cs typeface="Times New Roman"/>
                <a:sym typeface="Times New Roman"/>
              </a:rPr>
              <a:t>An AP </a:t>
            </a:r>
            <a:r>
              <a:rPr lang="en-US" dirty="0"/>
              <a:t>provisions </a:t>
            </a:r>
            <a:r>
              <a:rPr lang="en-US" sz="1800" b="0" i="0" u="none" strike="noStrike" cap="none" dirty="0">
                <a:solidFill>
                  <a:schemeClr val="dk1"/>
                </a:solidFill>
                <a:latin typeface="Times New Roman"/>
                <a:ea typeface="Times New Roman"/>
                <a:cs typeface="Times New Roman"/>
                <a:sym typeface="Times New Roman"/>
              </a:rPr>
              <a:t>key</a:t>
            </a:r>
            <a:r>
              <a:rPr lang="en-US" dirty="0"/>
              <a:t>s </a:t>
            </a:r>
            <a:r>
              <a:rPr lang="en-US" sz="1800" b="0" i="0" u="none" strike="noStrike" cap="none" dirty="0">
                <a:solidFill>
                  <a:schemeClr val="dk1"/>
                </a:solidFill>
                <a:latin typeface="Times New Roman"/>
                <a:ea typeface="Times New Roman"/>
                <a:cs typeface="Times New Roman"/>
                <a:sym typeface="Times New Roman"/>
              </a:rPr>
              <a:t>to its associated STAs for the STAs' communication with un-associated APs. </a:t>
            </a:r>
          </a:p>
          <a:p>
            <a:pPr marL="342900" marR="0" lvl="0" indent="-342900" algn="l" rtl="0">
              <a:lnSpc>
                <a:spcPct val="100000"/>
              </a:lnSpc>
              <a:spcBef>
                <a:spcPts val="480"/>
              </a:spcBef>
              <a:spcAft>
                <a:spcPts val="0"/>
              </a:spcAft>
              <a:buClr>
                <a:schemeClr val="dk1"/>
              </a:buClr>
              <a:buSzPct val="100000"/>
              <a:buFont typeface="Times New Roman"/>
              <a:buNone/>
            </a:pPr>
            <a:endParaRPr sz="2400" b="1" i="0" u="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p:txBody>
      </p:sp>
      <p:sp>
        <p:nvSpPr>
          <p:cNvPr id="206" name="Shape 206"/>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07" name="Shape 207"/>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4</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Proposal – cont’d </a:t>
            </a:r>
          </a:p>
        </p:txBody>
      </p:sp>
      <p:sp>
        <p:nvSpPr>
          <p:cNvPr id="213" name="Shape 213"/>
          <p:cNvSpPr txBox="1">
            <a:spLocks noGrp="1"/>
          </p:cNvSpPr>
          <p:nvPr>
            <p:ph type="body" idx="1"/>
          </p:nvPr>
        </p:nvSpPr>
        <p:spPr>
          <a:xfrm>
            <a:off x="468312" y="1628775"/>
            <a:ext cx="8351836" cy="4752974"/>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a:solidFill>
                  <a:schemeClr val="dk1"/>
                </a:solidFill>
                <a:latin typeface="Times New Roman"/>
                <a:ea typeface="Times New Roman"/>
                <a:cs typeface="Times New Roman"/>
                <a:sym typeface="Times New Roman"/>
              </a:rPr>
              <a:t>Derive keys prior to association.</a:t>
            </a:r>
          </a:p>
          <a:p>
            <a:pPr marL="342900" marR="0" lvl="0" indent="-342900" algn="l" rtl="0">
              <a:lnSpc>
                <a:spcPct val="100000"/>
              </a:lnSpc>
              <a:spcBef>
                <a:spcPts val="480"/>
              </a:spcBef>
              <a:spcAft>
                <a:spcPts val="0"/>
              </a:spcAft>
              <a:buClr>
                <a:schemeClr val="dk1"/>
              </a:buClr>
              <a:buSzPct val="100000"/>
              <a:buFont typeface="Times New Roman"/>
              <a:buChar char="•"/>
            </a:pPr>
            <a:r>
              <a:rPr lang="en-US" sz="2400" b="1" i="0" u="none">
                <a:solidFill>
                  <a:schemeClr val="dk1"/>
                </a:solidFill>
                <a:latin typeface="Times New Roman"/>
                <a:ea typeface="Times New Roman"/>
                <a:cs typeface="Times New Roman"/>
                <a:sym typeface="Times New Roman"/>
              </a:rPr>
              <a:t>Protect the selected frames that require security in the unassociated state.</a:t>
            </a:r>
          </a:p>
          <a:p>
            <a:pPr marL="342900" marR="0" lvl="0" indent="-342900" algn="l" rtl="0">
              <a:lnSpc>
                <a:spcPct val="100000"/>
              </a:lnSpc>
              <a:spcBef>
                <a:spcPts val="480"/>
              </a:spcBef>
              <a:spcAft>
                <a:spcPts val="0"/>
              </a:spcAft>
              <a:buClr>
                <a:schemeClr val="dk1"/>
              </a:buClr>
              <a:buSzPct val="100000"/>
              <a:buFont typeface="Times New Roman"/>
              <a:buNone/>
            </a:pPr>
            <a:endParaRPr sz="2400" b="1"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None/>
            </a:pPr>
            <a:endParaRPr sz="2400" b="1" i="0" u="none">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p:txBody>
      </p:sp>
      <p:sp>
        <p:nvSpPr>
          <p:cNvPr id="214" name="Shape 214"/>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15" name="Shape 215"/>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5</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dirty="0">
                <a:solidFill>
                  <a:schemeClr val="dk2"/>
                </a:solidFill>
                <a:latin typeface="Times New Roman"/>
                <a:ea typeface="Times New Roman"/>
                <a:cs typeface="Times New Roman"/>
                <a:sym typeface="Times New Roman"/>
              </a:rPr>
              <a:t>Straw Polls</a:t>
            </a:r>
          </a:p>
        </p:txBody>
      </p:sp>
      <p:sp>
        <p:nvSpPr>
          <p:cNvPr id="221" name="Shape 221"/>
          <p:cNvSpPr txBox="1">
            <a:spLocks noGrp="1"/>
          </p:cNvSpPr>
          <p:nvPr>
            <p:ph type="body" idx="1"/>
          </p:nvPr>
        </p:nvSpPr>
        <p:spPr>
          <a:xfrm>
            <a:off x="250825" y="1628775"/>
            <a:ext cx="8569325" cy="4752974"/>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dirty="0">
                <a:solidFill>
                  <a:schemeClr val="dk1"/>
                </a:solidFill>
                <a:latin typeface="Times New Roman"/>
                <a:ea typeface="Times New Roman"/>
                <a:cs typeface="Times New Roman"/>
                <a:sym typeface="Times New Roman"/>
              </a:rPr>
              <a:t>Straw Poll 1: </a:t>
            </a:r>
            <a:r>
              <a:rPr lang="en-US" sz="2400" b="1" i="0" u="none" dirty="0" smtClean="0">
                <a:solidFill>
                  <a:schemeClr val="dk1"/>
                </a:solidFill>
                <a:latin typeface="Times New Roman"/>
                <a:ea typeface="Times New Roman"/>
                <a:cs typeface="Times New Roman"/>
                <a:sym typeface="Times New Roman"/>
              </a:rPr>
              <a:t>The 802.11az FRD and </a:t>
            </a:r>
            <a:r>
              <a:rPr lang="en-US" sz="2400" b="1" i="0" u="none" dirty="0" smtClean="0">
                <a:solidFill>
                  <a:schemeClr val="dk1"/>
                </a:solidFill>
                <a:latin typeface="Times New Roman"/>
                <a:ea typeface="Times New Roman"/>
                <a:cs typeface="Times New Roman"/>
                <a:sym typeface="Times New Roman"/>
              </a:rPr>
              <a:t>SFD </a:t>
            </a:r>
            <a:r>
              <a:rPr lang="en-US" sz="2400" b="1" i="0" u="none" dirty="0" smtClean="0">
                <a:solidFill>
                  <a:schemeClr val="dk1"/>
                </a:solidFill>
                <a:latin typeface="Times New Roman"/>
                <a:ea typeface="Times New Roman"/>
                <a:cs typeface="Times New Roman"/>
                <a:sym typeface="Times New Roman"/>
              </a:rPr>
              <a:t>shall address FTM security. </a:t>
            </a:r>
          </a:p>
          <a:p>
            <a:pPr marL="0" marR="0" lvl="0" indent="0" algn="l" rtl="0">
              <a:lnSpc>
                <a:spcPct val="100000"/>
              </a:lnSpc>
              <a:spcBef>
                <a:spcPts val="0"/>
              </a:spcBef>
              <a:spcAft>
                <a:spcPts val="0"/>
              </a:spcAft>
              <a:buClr>
                <a:schemeClr val="dk1"/>
              </a:buClr>
              <a:buSzPct val="100000"/>
              <a:buNone/>
            </a:pPr>
            <a:endParaRPr lang="en-US" dirty="0"/>
          </a:p>
          <a:p>
            <a:pPr marL="0" marR="0" lvl="0" indent="0" algn="l" rtl="0">
              <a:lnSpc>
                <a:spcPct val="100000"/>
              </a:lnSpc>
              <a:spcBef>
                <a:spcPts val="0"/>
              </a:spcBef>
              <a:spcAft>
                <a:spcPts val="0"/>
              </a:spcAft>
              <a:buClr>
                <a:schemeClr val="dk1"/>
              </a:buClr>
              <a:buSzPct val="100000"/>
              <a:buNone/>
            </a:pPr>
            <a:r>
              <a:rPr lang="en-US" sz="2000" b="0" dirty="0"/>
              <a:t>	</a:t>
            </a:r>
            <a:r>
              <a:rPr lang="en-US" sz="2000" b="0" dirty="0" smtClean="0"/>
              <a:t>Result: </a:t>
            </a:r>
            <a:r>
              <a:rPr lang="en-US" sz="2000" b="0" i="0" u="none" strike="noStrike" cap="none" dirty="0" smtClean="0">
                <a:solidFill>
                  <a:schemeClr val="dk1"/>
                </a:solidFill>
                <a:latin typeface="Times New Roman"/>
                <a:ea typeface="Times New Roman"/>
                <a:cs typeface="Times New Roman"/>
                <a:sym typeface="Times New Roman"/>
              </a:rPr>
              <a:t>Yes</a:t>
            </a:r>
            <a:r>
              <a:rPr lang="en-US" sz="2000" b="0" i="0" u="none" strike="noStrike" cap="none" smtClean="0">
                <a:solidFill>
                  <a:schemeClr val="dk1"/>
                </a:solidFill>
                <a:latin typeface="Times New Roman"/>
                <a:ea typeface="Times New Roman"/>
                <a:cs typeface="Times New Roman"/>
                <a:sym typeface="Times New Roman"/>
              </a:rPr>
              <a:t>: 21  </a:t>
            </a:r>
            <a:r>
              <a:rPr lang="en-US" sz="2000" b="0" i="0" u="none" strike="noStrike" cap="none" dirty="0" smtClean="0">
                <a:solidFill>
                  <a:schemeClr val="dk1"/>
                </a:solidFill>
                <a:latin typeface="Times New Roman"/>
                <a:ea typeface="Times New Roman"/>
                <a:cs typeface="Times New Roman"/>
                <a:sym typeface="Times New Roman"/>
              </a:rPr>
              <a:t>	  </a:t>
            </a:r>
            <a:r>
              <a:rPr lang="en-US" sz="2000" b="0" i="0" u="none" strike="noStrike" cap="none" dirty="0" smtClean="0">
                <a:solidFill>
                  <a:schemeClr val="dk1"/>
                </a:solidFill>
                <a:latin typeface="Times New Roman"/>
                <a:ea typeface="Times New Roman"/>
                <a:cs typeface="Times New Roman"/>
                <a:sym typeface="Times New Roman"/>
              </a:rPr>
              <a:t>No: 0  </a:t>
            </a:r>
            <a:r>
              <a:rPr lang="en-US" sz="2000" b="0" i="0" u="none" strike="noStrike" cap="none" dirty="0" smtClean="0">
                <a:solidFill>
                  <a:schemeClr val="dk1"/>
                </a:solidFill>
                <a:latin typeface="Times New Roman"/>
                <a:ea typeface="Times New Roman"/>
                <a:cs typeface="Times New Roman"/>
                <a:sym typeface="Times New Roman"/>
              </a:rPr>
              <a:t>	 </a:t>
            </a:r>
            <a:r>
              <a:rPr lang="en-US" sz="2000" b="0" i="0" u="none" strike="noStrike" cap="none" dirty="0" smtClean="0">
                <a:solidFill>
                  <a:schemeClr val="dk1"/>
                </a:solidFill>
                <a:latin typeface="Times New Roman"/>
                <a:ea typeface="Times New Roman"/>
                <a:cs typeface="Times New Roman"/>
                <a:sym typeface="Times New Roman"/>
              </a:rPr>
              <a:t>Abstain</a:t>
            </a:r>
            <a:r>
              <a:rPr lang="en-US" sz="2000" b="0" i="0" u="none" strike="noStrike" cap="none" smtClean="0">
                <a:solidFill>
                  <a:schemeClr val="dk1"/>
                </a:solidFill>
                <a:latin typeface="Times New Roman"/>
                <a:ea typeface="Times New Roman"/>
                <a:cs typeface="Times New Roman"/>
                <a:sym typeface="Times New Roman"/>
              </a:rPr>
              <a:t>: 1</a:t>
            </a:r>
            <a:endParaRPr lang="en-US" sz="2000" b="0" i="0" u="none" strike="noStrike" cap="none" dirty="0" smtClean="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ct val="100000"/>
              <a:buNone/>
            </a:pPr>
            <a:endParaRPr lang="en-US" sz="2000" b="0" i="0" u="none" strike="noStrike" cap="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Char char="•"/>
            </a:pPr>
            <a:endParaRPr lang="en-US" sz="2400" b="1" i="0" u="none" dirty="0">
              <a:solidFill>
                <a:schemeClr val="dk1"/>
              </a:solidFill>
              <a:latin typeface="Times New Roman"/>
              <a:ea typeface="Times New Roman"/>
              <a:cs typeface="Times New Roman"/>
              <a:sym typeface="Times New Roman"/>
            </a:endParaRPr>
          </a:p>
        </p:txBody>
      </p:sp>
      <p:sp>
        <p:nvSpPr>
          <p:cNvPr id="222" name="Shape 222"/>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23" name="Shape 223"/>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6</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5356067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685800" y="511348"/>
            <a:ext cx="7772400" cy="781755"/>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dirty="0">
                <a:solidFill>
                  <a:schemeClr val="dk2"/>
                </a:solidFill>
                <a:latin typeface="Times New Roman"/>
                <a:ea typeface="Times New Roman"/>
                <a:cs typeface="Times New Roman"/>
                <a:sym typeface="Times New Roman"/>
              </a:rPr>
              <a:t>Straw </a:t>
            </a:r>
            <a:r>
              <a:rPr lang="en-US" sz="2800" b="1" i="0" u="none" strike="noStrike" cap="none" dirty="0" smtClean="0">
                <a:solidFill>
                  <a:schemeClr val="dk2"/>
                </a:solidFill>
                <a:latin typeface="Times New Roman"/>
                <a:ea typeface="Times New Roman"/>
                <a:cs typeface="Times New Roman"/>
                <a:sym typeface="Times New Roman"/>
              </a:rPr>
              <a:t>Polls  - Cont</a:t>
            </a:r>
            <a:r>
              <a:rPr lang="en-US" dirty="0" smtClean="0"/>
              <a:t>’d</a:t>
            </a:r>
            <a:endParaRPr lang="en-US" sz="2800" b="1" i="0" u="none" strike="noStrike" cap="none" dirty="0">
              <a:solidFill>
                <a:schemeClr val="dk2"/>
              </a:solidFill>
              <a:latin typeface="Times New Roman"/>
              <a:ea typeface="Times New Roman"/>
              <a:cs typeface="Times New Roman"/>
              <a:sym typeface="Times New Roman"/>
            </a:endParaRPr>
          </a:p>
        </p:txBody>
      </p:sp>
      <p:sp>
        <p:nvSpPr>
          <p:cNvPr id="221" name="Shape 221"/>
          <p:cNvSpPr txBox="1">
            <a:spLocks noGrp="1"/>
          </p:cNvSpPr>
          <p:nvPr>
            <p:ph type="body" idx="1"/>
          </p:nvPr>
        </p:nvSpPr>
        <p:spPr>
          <a:xfrm>
            <a:off x="377825" y="832554"/>
            <a:ext cx="8569325" cy="5642858"/>
          </a:xfrm>
          <a:prstGeom prst="rect">
            <a:avLst/>
          </a:prstGeom>
          <a:noFill/>
          <a:ln>
            <a:noFill/>
          </a:ln>
        </p:spPr>
        <p:txBody>
          <a:bodyPr lIns="92075" tIns="46025" rIns="92075" bIns="46025" anchor="t" anchorCtr="0">
            <a:noAutofit/>
          </a:bodyPr>
          <a:lstStyle/>
          <a:p>
            <a:pPr marL="0" marR="0" lvl="0" indent="0" algn="l" rtl="0">
              <a:lnSpc>
                <a:spcPct val="100000"/>
              </a:lnSpc>
              <a:spcBef>
                <a:spcPts val="0"/>
              </a:spcBef>
              <a:spcAft>
                <a:spcPts val="0"/>
              </a:spcAft>
              <a:buClr>
                <a:schemeClr val="dk1"/>
              </a:buClr>
              <a:buSzPct val="100000"/>
              <a:buNone/>
            </a:pPr>
            <a:endParaRPr lang="en-US" sz="2000" b="0" i="0" u="none" strike="noStrike" cap="none" dirty="0">
              <a:solidFill>
                <a:schemeClr val="dk1"/>
              </a:solidFill>
              <a:latin typeface="Times New Roman"/>
              <a:ea typeface="Times New Roman"/>
              <a:cs typeface="Times New Roman"/>
              <a:sym typeface="Times New Roman"/>
            </a:endParaRPr>
          </a:p>
          <a:p>
            <a:pPr>
              <a:defRPr/>
            </a:pPr>
            <a:r>
              <a:rPr lang="en-US" sz="2400" b="1" i="0" u="none" dirty="0">
                <a:solidFill>
                  <a:schemeClr val="dk1"/>
                </a:solidFill>
                <a:latin typeface="Times New Roman"/>
                <a:ea typeface="Times New Roman"/>
                <a:cs typeface="Times New Roman"/>
                <a:sym typeface="Times New Roman"/>
              </a:rPr>
              <a:t>Straw Poll </a:t>
            </a:r>
            <a:r>
              <a:rPr lang="en-US" dirty="0"/>
              <a:t>2</a:t>
            </a:r>
            <a:r>
              <a:rPr lang="en-US" sz="2400" b="1" i="0" u="none" dirty="0" smtClean="0">
                <a:solidFill>
                  <a:schemeClr val="dk1"/>
                </a:solidFill>
                <a:latin typeface="Times New Roman"/>
                <a:ea typeface="Times New Roman"/>
                <a:cs typeface="Times New Roman"/>
                <a:sym typeface="Times New Roman"/>
              </a:rPr>
              <a:t>: </a:t>
            </a:r>
            <a:r>
              <a:rPr lang="en-US" dirty="0"/>
              <a:t>Do you support </a:t>
            </a:r>
            <a:r>
              <a:rPr lang="en-US" altLang="ja-JP" dirty="0">
                <a:latin typeface="Times New Roman" charset="0"/>
                <a:ea typeface="MS PGothic" charset="0"/>
              </a:rPr>
              <a:t>to add the following requirement to the 802.11az Functional Requirement </a:t>
            </a:r>
            <a:r>
              <a:rPr lang="en-US" altLang="ja-JP" dirty="0" smtClean="0">
                <a:latin typeface="Times New Roman" charset="0"/>
                <a:ea typeface="MS PGothic" charset="0"/>
              </a:rPr>
              <a:t>document [3] under </a:t>
            </a:r>
            <a:r>
              <a:rPr lang="en-US" altLang="ja-JP" dirty="0">
                <a:latin typeface="Times New Roman" charset="0"/>
                <a:ea typeface="MS PGothic" charset="0"/>
              </a:rPr>
              <a:t>the section of 2.1.1 “Range measurement and coverage”</a:t>
            </a:r>
          </a:p>
          <a:p>
            <a:pPr>
              <a:buFontTx/>
              <a:buNone/>
              <a:defRPr/>
            </a:pPr>
            <a:r>
              <a:rPr lang="en-US" altLang="ja-JP" i="1" dirty="0">
                <a:latin typeface="Times New Roman" charset="0"/>
                <a:ea typeface="MS PGothic" charset="0"/>
              </a:rPr>
              <a:t>		</a:t>
            </a:r>
            <a:r>
              <a:rPr lang="en-US" altLang="ja-JP" i="1" dirty="0" err="1" smtClean="0">
                <a:latin typeface="Times New Roman" charset="0"/>
                <a:ea typeface="MS PGothic" charset="0"/>
              </a:rPr>
              <a:t>TGaz</a:t>
            </a:r>
            <a:r>
              <a:rPr lang="en-US" altLang="ja-JP" i="1" dirty="0" smtClean="0">
                <a:latin typeface="Times New Roman" charset="0"/>
                <a:ea typeface="MS PGothic" charset="0"/>
              </a:rPr>
              <a:t> </a:t>
            </a:r>
            <a:r>
              <a:rPr lang="en-US" altLang="ja-JP" i="1" dirty="0">
                <a:latin typeface="Times New Roman" charset="0"/>
                <a:ea typeface="MS PGothic" charset="0"/>
              </a:rPr>
              <a:t>Rx: The 802.11az protocol shall describe one 	or more mechanisms to provide secure range 	</a:t>
            </a:r>
            <a:r>
              <a:rPr lang="en-US" altLang="ja-JP" i="1" dirty="0" smtClean="0">
                <a:latin typeface="Times New Roman" charset="0"/>
                <a:ea typeface="MS PGothic" charset="0"/>
              </a:rPr>
              <a:t>measurement</a:t>
            </a:r>
          </a:p>
          <a:p>
            <a:pPr>
              <a:buFontTx/>
              <a:buNone/>
              <a:defRPr/>
            </a:pPr>
            <a:r>
              <a:rPr lang="en-US" altLang="ja-JP" i="1" dirty="0">
                <a:latin typeface="Times New Roman" charset="0"/>
                <a:ea typeface="MS PGothic" charset="0"/>
              </a:rPr>
              <a:t>		</a:t>
            </a:r>
            <a:r>
              <a:rPr lang="en-US" altLang="ja-JP" i="1" dirty="0" smtClean="0">
                <a:latin typeface="Times New Roman" charset="0"/>
                <a:ea typeface="MS PGothic" charset="0"/>
              </a:rPr>
              <a:t>(</a:t>
            </a:r>
            <a:r>
              <a:rPr lang="en-US" altLang="ja-JP" i="1" dirty="0" smtClean="0">
                <a:latin typeface="Times New Roman" charset="0"/>
                <a:ea typeface="MS PGothic" charset="0"/>
              </a:rPr>
              <a:t>a) in an associated </a:t>
            </a:r>
            <a:r>
              <a:rPr lang="en-US" altLang="ja-JP" i="1" dirty="0" smtClean="0">
                <a:latin typeface="Times New Roman" charset="0"/>
                <a:ea typeface="MS PGothic" charset="0"/>
              </a:rPr>
              <a:t>mode only</a:t>
            </a:r>
          </a:p>
          <a:p>
            <a:pPr>
              <a:buFontTx/>
              <a:buNone/>
              <a:defRPr/>
            </a:pPr>
            <a:r>
              <a:rPr lang="en-US" altLang="ja-JP" i="1" dirty="0">
                <a:latin typeface="Times New Roman" charset="0"/>
                <a:ea typeface="MS PGothic" charset="0"/>
              </a:rPr>
              <a:t>	</a:t>
            </a:r>
            <a:r>
              <a:rPr lang="en-US" altLang="ja-JP" i="1" dirty="0" smtClean="0">
                <a:latin typeface="Times New Roman" charset="0"/>
                <a:ea typeface="MS PGothic" charset="0"/>
              </a:rPr>
              <a:t>	</a:t>
            </a:r>
            <a:r>
              <a:rPr lang="en-US" altLang="ja-JP" sz="2000" b="0" dirty="0" smtClean="0">
                <a:latin typeface="Times New Roman" charset="0"/>
                <a:ea typeface="MS PGothic" charset="0"/>
              </a:rPr>
              <a:t>Result: Yes: 6   No: 11  </a:t>
            </a:r>
            <a:r>
              <a:rPr lang="en-US" altLang="ja-JP" sz="2000" b="0" dirty="0">
                <a:latin typeface="Times New Roman" charset="0"/>
                <a:ea typeface="MS PGothic" charset="0"/>
              </a:rPr>
              <a:t> </a:t>
            </a:r>
            <a:r>
              <a:rPr lang="en-US" altLang="ja-JP" sz="2000" b="0" dirty="0" smtClean="0">
                <a:latin typeface="Times New Roman" charset="0"/>
                <a:ea typeface="MS PGothic" charset="0"/>
              </a:rPr>
              <a:t> Abstain: 3</a:t>
            </a:r>
            <a:endParaRPr lang="en-US" altLang="ja-JP" sz="2000" b="0" dirty="0" smtClean="0">
              <a:latin typeface="Times New Roman" charset="0"/>
              <a:ea typeface="MS PGothic" charset="0"/>
            </a:endParaRPr>
          </a:p>
          <a:p>
            <a:pPr>
              <a:buFontTx/>
              <a:buNone/>
              <a:defRPr/>
            </a:pPr>
            <a:r>
              <a:rPr lang="en-US" altLang="ja-JP" i="1" dirty="0">
                <a:latin typeface="Times New Roman" charset="0"/>
                <a:ea typeface="MS PGothic" charset="0"/>
              </a:rPr>
              <a:t>	</a:t>
            </a:r>
            <a:r>
              <a:rPr lang="en-US" altLang="ja-JP" i="1" dirty="0" smtClean="0">
                <a:latin typeface="Times New Roman" charset="0"/>
                <a:ea typeface="MS PGothic" charset="0"/>
              </a:rPr>
              <a:t>	</a:t>
            </a:r>
            <a:r>
              <a:rPr lang="en-US" altLang="ja-JP" i="1" dirty="0" smtClean="0">
                <a:latin typeface="Times New Roman" charset="0"/>
                <a:ea typeface="MS PGothic" charset="0"/>
              </a:rPr>
              <a:t>(</a:t>
            </a:r>
            <a:r>
              <a:rPr lang="en-US" altLang="ja-JP" i="1" dirty="0" smtClean="0">
                <a:latin typeface="Times New Roman" charset="0"/>
                <a:ea typeface="MS PGothic" charset="0"/>
              </a:rPr>
              <a:t>b) in an un-associated </a:t>
            </a:r>
            <a:r>
              <a:rPr lang="en-US" altLang="ja-JP" i="1" dirty="0" smtClean="0">
                <a:latin typeface="Times New Roman" charset="0"/>
                <a:ea typeface="MS PGothic" charset="0"/>
              </a:rPr>
              <a:t>mode only</a:t>
            </a:r>
          </a:p>
          <a:p>
            <a:pPr>
              <a:buNone/>
              <a:defRPr/>
            </a:pPr>
            <a:r>
              <a:rPr lang="en-US" altLang="ja-JP" sz="2000" i="1" dirty="0" smtClean="0">
                <a:latin typeface="Times New Roman" charset="0"/>
                <a:ea typeface="MS PGothic" charset="0"/>
              </a:rPr>
              <a:t>		</a:t>
            </a:r>
            <a:r>
              <a:rPr lang="en-US" altLang="ja-JP" sz="2000" b="0" dirty="0" smtClean="0">
                <a:latin typeface="Times New Roman" charset="0"/>
                <a:ea typeface="MS PGothic" charset="0"/>
              </a:rPr>
              <a:t>Result: Yes 0,   No: 18   Abstain: 2</a:t>
            </a:r>
            <a:endParaRPr lang="en-US" altLang="ja-JP" sz="2000" i="1" dirty="0" smtClean="0">
              <a:latin typeface="Times New Roman" charset="0"/>
              <a:ea typeface="MS PGothic" charset="0"/>
            </a:endParaRPr>
          </a:p>
          <a:p>
            <a:pPr>
              <a:buFontTx/>
              <a:buNone/>
              <a:defRPr/>
            </a:pPr>
            <a:r>
              <a:rPr lang="en-US" altLang="ja-JP" i="1" dirty="0">
                <a:latin typeface="Times New Roman" charset="0"/>
                <a:ea typeface="MS PGothic" charset="0"/>
              </a:rPr>
              <a:t>	</a:t>
            </a:r>
            <a:r>
              <a:rPr lang="en-US" altLang="ja-JP" i="1" dirty="0" smtClean="0">
                <a:latin typeface="Times New Roman" charset="0"/>
                <a:ea typeface="MS PGothic" charset="0"/>
              </a:rPr>
              <a:t>	</a:t>
            </a:r>
            <a:r>
              <a:rPr lang="en-US" altLang="ja-JP" i="1" dirty="0" smtClean="0">
                <a:latin typeface="Times New Roman" charset="0"/>
                <a:ea typeface="MS PGothic" charset="0"/>
              </a:rPr>
              <a:t>(</a:t>
            </a:r>
            <a:r>
              <a:rPr lang="en-US" altLang="ja-JP" i="1" dirty="0" smtClean="0">
                <a:latin typeface="Times New Roman" charset="0"/>
                <a:ea typeface="MS PGothic" charset="0"/>
              </a:rPr>
              <a:t>c) in both associated and un-associated </a:t>
            </a:r>
            <a:r>
              <a:rPr lang="en-US" altLang="ja-JP" i="1" dirty="0" smtClean="0">
                <a:latin typeface="Times New Roman" charset="0"/>
                <a:ea typeface="MS PGothic" charset="0"/>
              </a:rPr>
              <a:t>modes</a:t>
            </a:r>
          </a:p>
          <a:p>
            <a:pPr>
              <a:buNone/>
              <a:defRPr/>
            </a:pPr>
            <a:r>
              <a:rPr lang="en-US" altLang="ja-JP" sz="2000" i="1" dirty="0" smtClean="0">
                <a:latin typeface="Times New Roman" charset="0"/>
                <a:ea typeface="MS PGothic" charset="0"/>
              </a:rPr>
              <a:t>		</a:t>
            </a:r>
            <a:r>
              <a:rPr lang="en-US" altLang="ja-JP" sz="2000" b="0" dirty="0" smtClean="0">
                <a:latin typeface="Times New Roman" charset="0"/>
                <a:ea typeface="MS PGothic" charset="0"/>
              </a:rPr>
              <a:t>Result: Yes: 17,    No: 1,    Abstain: 2</a:t>
            </a:r>
            <a:endParaRPr lang="en-US" altLang="ja-JP" sz="2000" i="1" dirty="0">
              <a:latin typeface="Times New Roman" charset="0"/>
              <a:ea typeface="MS PGothic" charset="0"/>
            </a:endParaRPr>
          </a:p>
          <a:p>
            <a:pPr>
              <a:buFontTx/>
              <a:buNone/>
              <a:defRPr/>
            </a:pPr>
            <a:endParaRPr lang="en-US" altLang="ja-JP" i="1" dirty="0" smtClean="0">
              <a:latin typeface="Times New Roman" charset="0"/>
              <a:ea typeface="MS PGothic" charset="0"/>
            </a:endParaRPr>
          </a:p>
          <a:p>
            <a:pPr>
              <a:buFontTx/>
              <a:buNone/>
              <a:defRPr/>
            </a:pPr>
            <a:r>
              <a:rPr lang="en-US" altLang="ja-JP" i="1" dirty="0">
                <a:latin typeface="Times New Roman" charset="0"/>
                <a:ea typeface="MS PGothic" charset="0"/>
              </a:rPr>
              <a:t>	</a:t>
            </a:r>
            <a:r>
              <a:rPr lang="en-US" altLang="ja-JP" i="1" dirty="0" smtClean="0">
                <a:latin typeface="Times New Roman" charset="0"/>
                <a:ea typeface="MS PGothic" charset="0"/>
              </a:rPr>
              <a:t>	</a:t>
            </a:r>
            <a:endParaRPr sz="2400" b="1" i="0" u="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None/>
            </a:pPr>
            <a:endParaRPr sz="2400" b="1" i="0" u="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p:txBody>
      </p:sp>
      <p:sp>
        <p:nvSpPr>
          <p:cNvPr id="222" name="Shape 222"/>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23" name="Shape 223"/>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7</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1049902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dirty="0">
                <a:solidFill>
                  <a:schemeClr val="dk2"/>
                </a:solidFill>
                <a:latin typeface="Times New Roman"/>
                <a:ea typeface="Times New Roman"/>
                <a:cs typeface="Times New Roman"/>
                <a:sym typeface="Times New Roman"/>
              </a:rPr>
              <a:t>Straw </a:t>
            </a:r>
            <a:r>
              <a:rPr lang="en-US" sz="2800" b="1" i="0" u="none" strike="noStrike" cap="none" dirty="0" smtClean="0">
                <a:solidFill>
                  <a:schemeClr val="dk2"/>
                </a:solidFill>
                <a:latin typeface="Times New Roman"/>
                <a:ea typeface="Times New Roman"/>
                <a:cs typeface="Times New Roman"/>
                <a:sym typeface="Times New Roman"/>
              </a:rPr>
              <a:t>Polls – cont’d</a:t>
            </a:r>
            <a:endParaRPr lang="en-US" sz="2800" b="1" i="0" u="none" strike="noStrike" cap="none" dirty="0">
              <a:solidFill>
                <a:schemeClr val="dk2"/>
              </a:solidFill>
              <a:latin typeface="Times New Roman"/>
              <a:ea typeface="Times New Roman"/>
              <a:cs typeface="Times New Roman"/>
              <a:sym typeface="Times New Roman"/>
            </a:endParaRPr>
          </a:p>
        </p:txBody>
      </p:sp>
      <p:sp>
        <p:nvSpPr>
          <p:cNvPr id="221" name="Shape 221"/>
          <p:cNvSpPr txBox="1">
            <a:spLocks noGrp="1"/>
          </p:cNvSpPr>
          <p:nvPr>
            <p:ph type="body" idx="1"/>
          </p:nvPr>
        </p:nvSpPr>
        <p:spPr>
          <a:xfrm>
            <a:off x="250825" y="1628775"/>
            <a:ext cx="8569325" cy="4752974"/>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dirty="0">
                <a:solidFill>
                  <a:schemeClr val="dk1"/>
                </a:solidFill>
                <a:latin typeface="Times New Roman"/>
                <a:ea typeface="Times New Roman"/>
                <a:cs typeface="Times New Roman"/>
                <a:sym typeface="Times New Roman"/>
              </a:rPr>
              <a:t>Straw Poll </a:t>
            </a:r>
            <a:r>
              <a:rPr lang="en-US" dirty="0"/>
              <a:t>3</a:t>
            </a:r>
            <a:r>
              <a:rPr lang="en-US" sz="2400" b="1" i="0" u="none" dirty="0" smtClean="0">
                <a:solidFill>
                  <a:schemeClr val="dk1"/>
                </a:solidFill>
                <a:latin typeface="Times New Roman"/>
                <a:ea typeface="Times New Roman"/>
                <a:cs typeface="Times New Roman"/>
                <a:sym typeface="Times New Roman"/>
              </a:rPr>
              <a:t>: </a:t>
            </a:r>
            <a:r>
              <a:rPr lang="en-US" sz="2400" b="1" i="0" u="none" dirty="0">
                <a:solidFill>
                  <a:schemeClr val="dk1"/>
                </a:solidFill>
                <a:latin typeface="Times New Roman"/>
                <a:ea typeface="Times New Roman"/>
                <a:cs typeface="Times New Roman"/>
                <a:sym typeface="Times New Roman"/>
              </a:rPr>
              <a:t>FTM security in an associated state shall leverage the keys derived using the existing 802.11 methods.</a:t>
            </a:r>
          </a:p>
          <a:p>
            <a:pPr marL="742950" marR="0" lvl="1" indent="-285750" algn="l" rtl="0">
              <a:lnSpc>
                <a:spcPct val="100000"/>
              </a:lnSpc>
              <a:spcBef>
                <a:spcPts val="400"/>
              </a:spcBef>
              <a:spcAft>
                <a:spcPts val="0"/>
              </a:spcAft>
              <a:buClr>
                <a:schemeClr val="dk1"/>
              </a:buClr>
              <a:buSzPct val="100000"/>
              <a:buFont typeface="Times New Roman"/>
              <a:buChar char="–"/>
            </a:pPr>
            <a:endParaRPr lang="en-US" sz="2000" b="0" i="0" u="none" strike="noStrike" cap="none" dirty="0" smtClean="0">
              <a:solidFill>
                <a:schemeClr val="dk1"/>
              </a:solidFill>
              <a:latin typeface="Times New Roman"/>
              <a:ea typeface="Times New Roman"/>
              <a:cs typeface="Times New Roman"/>
              <a:sym typeface="Times New Roman"/>
            </a:endParaRPr>
          </a:p>
          <a:p>
            <a:pPr marL="457200" marR="0" lvl="1" indent="0" algn="l" rtl="0">
              <a:lnSpc>
                <a:spcPct val="100000"/>
              </a:lnSpc>
              <a:spcBef>
                <a:spcPts val="400"/>
              </a:spcBef>
              <a:spcAft>
                <a:spcPts val="0"/>
              </a:spcAft>
              <a:buClr>
                <a:schemeClr val="dk1"/>
              </a:buClr>
              <a:buSzPct val="100000"/>
              <a:buNone/>
            </a:pPr>
            <a:r>
              <a:rPr lang="en-US" sz="2000" b="0" i="0" u="none" strike="noStrike" cap="none" dirty="0" smtClean="0">
                <a:solidFill>
                  <a:schemeClr val="dk1"/>
                </a:solidFill>
                <a:latin typeface="Times New Roman"/>
                <a:ea typeface="Times New Roman"/>
                <a:cs typeface="Times New Roman"/>
                <a:sym typeface="Times New Roman"/>
              </a:rPr>
              <a:t>Results: Yes: 10     No:</a:t>
            </a:r>
            <a:r>
              <a:rPr lang="en-US" dirty="0" smtClean="0"/>
              <a:t> 0     </a:t>
            </a:r>
            <a:r>
              <a:rPr lang="en-US" sz="2000" b="0" i="0" u="none" strike="noStrike" cap="none" dirty="0" smtClean="0">
                <a:solidFill>
                  <a:schemeClr val="dk1"/>
                </a:solidFill>
                <a:latin typeface="Times New Roman"/>
                <a:ea typeface="Times New Roman"/>
                <a:cs typeface="Times New Roman"/>
                <a:sym typeface="Times New Roman"/>
              </a:rPr>
              <a:t>Abstain: 9</a:t>
            </a:r>
            <a:endParaRPr lang="en-US" sz="2000" b="0" i="0" u="none" strike="noStrike" cap="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Char char="•"/>
            </a:pPr>
            <a:endParaRPr lang="en-US" sz="2400" b="1" i="0" u="none" dirty="0" smtClean="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Char char="•"/>
            </a:pPr>
            <a:r>
              <a:rPr lang="en-US" sz="2400" b="1" i="0" u="none" dirty="0" smtClean="0">
                <a:solidFill>
                  <a:schemeClr val="dk1"/>
                </a:solidFill>
                <a:latin typeface="Times New Roman"/>
                <a:ea typeface="Times New Roman"/>
                <a:cs typeface="Times New Roman"/>
                <a:sym typeface="Times New Roman"/>
              </a:rPr>
              <a:t>Straw </a:t>
            </a:r>
            <a:r>
              <a:rPr lang="en-US" sz="2400" b="1" i="0" u="none" dirty="0">
                <a:solidFill>
                  <a:schemeClr val="dk1"/>
                </a:solidFill>
                <a:latin typeface="Times New Roman"/>
                <a:ea typeface="Times New Roman"/>
                <a:cs typeface="Times New Roman"/>
                <a:sym typeface="Times New Roman"/>
              </a:rPr>
              <a:t>Poll </a:t>
            </a:r>
            <a:r>
              <a:rPr lang="en-US" dirty="0"/>
              <a:t>4</a:t>
            </a:r>
            <a:r>
              <a:rPr lang="en-US" sz="2400" b="1" i="0" u="none" dirty="0" smtClean="0">
                <a:solidFill>
                  <a:schemeClr val="dk1"/>
                </a:solidFill>
                <a:latin typeface="Times New Roman"/>
                <a:ea typeface="Times New Roman"/>
                <a:cs typeface="Times New Roman"/>
                <a:sym typeface="Times New Roman"/>
              </a:rPr>
              <a:t>: </a:t>
            </a:r>
            <a:r>
              <a:rPr lang="en-US" sz="2400" b="1" i="0" u="none" dirty="0">
                <a:solidFill>
                  <a:schemeClr val="dk1"/>
                </a:solidFill>
                <a:latin typeface="Times New Roman"/>
                <a:ea typeface="Times New Roman"/>
                <a:cs typeface="Times New Roman"/>
                <a:sym typeface="Times New Roman"/>
              </a:rPr>
              <a:t>The protection of the management frame exchanges (such as, FTM/</a:t>
            </a:r>
            <a:r>
              <a:rPr lang="en-US" sz="2400" b="1" i="0" u="none" dirty="0" err="1">
                <a:solidFill>
                  <a:schemeClr val="dk1"/>
                </a:solidFill>
                <a:latin typeface="Times New Roman"/>
                <a:ea typeface="Times New Roman"/>
                <a:cs typeface="Times New Roman"/>
                <a:sym typeface="Times New Roman"/>
              </a:rPr>
              <a:t>Ack</a:t>
            </a:r>
            <a:r>
              <a:rPr lang="en-US" sz="2400" b="1" i="0" u="none" dirty="0">
                <a:solidFill>
                  <a:schemeClr val="dk1"/>
                </a:solidFill>
                <a:latin typeface="Times New Roman"/>
                <a:ea typeface="Times New Roman"/>
                <a:cs typeface="Times New Roman"/>
                <a:sym typeface="Times New Roman"/>
              </a:rPr>
              <a:t>) in the un-associated state shall use a common mechanism that applies to the protection of all management frame exchanges that require security. </a:t>
            </a:r>
          </a:p>
          <a:p>
            <a:pPr marL="742950" marR="0" lvl="1" indent="-285750" algn="l" rtl="0">
              <a:lnSpc>
                <a:spcPct val="100000"/>
              </a:lnSpc>
              <a:spcBef>
                <a:spcPts val="400"/>
              </a:spcBef>
              <a:spcAft>
                <a:spcPts val="0"/>
              </a:spcAft>
              <a:buClr>
                <a:schemeClr val="dk1"/>
              </a:buClr>
              <a:buSzPct val="100000"/>
              <a:buFont typeface="Times New Roman"/>
              <a:buChar char="–"/>
            </a:pPr>
            <a:endParaRPr lang="en-US" sz="2000" b="0" i="0" u="none" strike="noStrike" cap="none" dirty="0" smtClean="0">
              <a:solidFill>
                <a:schemeClr val="dk1"/>
              </a:solidFill>
              <a:latin typeface="Times New Roman"/>
              <a:ea typeface="Times New Roman"/>
              <a:cs typeface="Times New Roman"/>
              <a:sym typeface="Times New Roman"/>
            </a:endParaRPr>
          </a:p>
          <a:p>
            <a:pPr marL="457200" marR="0" lvl="1" indent="0" algn="l" rtl="0">
              <a:lnSpc>
                <a:spcPct val="100000"/>
              </a:lnSpc>
              <a:spcBef>
                <a:spcPts val="400"/>
              </a:spcBef>
              <a:spcAft>
                <a:spcPts val="0"/>
              </a:spcAft>
              <a:buClr>
                <a:schemeClr val="dk1"/>
              </a:buClr>
              <a:buSzPct val="100000"/>
              <a:buNone/>
            </a:pPr>
            <a:r>
              <a:rPr lang="en-US" sz="2000" b="0" i="0" u="none" strike="noStrike" cap="none" dirty="0" smtClean="0">
                <a:solidFill>
                  <a:schemeClr val="dk1"/>
                </a:solidFill>
                <a:latin typeface="Times New Roman"/>
                <a:ea typeface="Times New Roman"/>
                <a:cs typeface="Times New Roman"/>
                <a:sym typeface="Times New Roman"/>
              </a:rPr>
              <a:t>Results: Yes:      No:</a:t>
            </a:r>
            <a:r>
              <a:rPr lang="en-US" dirty="0" smtClean="0"/>
              <a:t>      </a:t>
            </a:r>
            <a:r>
              <a:rPr lang="en-US" sz="2000" b="0" i="0" u="none" strike="noStrike" cap="none" dirty="0" smtClean="0">
                <a:solidFill>
                  <a:schemeClr val="dk1"/>
                </a:solidFill>
                <a:latin typeface="Times New Roman"/>
                <a:ea typeface="Times New Roman"/>
                <a:cs typeface="Times New Roman"/>
                <a:sym typeface="Times New Roman"/>
              </a:rPr>
              <a:t>Abstain:</a:t>
            </a:r>
            <a:endParaRPr lang="en-US" sz="2000" b="0" i="0" u="none" strike="noStrike" cap="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None/>
            </a:pPr>
            <a:endParaRPr sz="2400" b="1" i="0" u="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None/>
            </a:pPr>
            <a:endParaRPr sz="2400" b="1" i="0" u="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p:txBody>
      </p:sp>
      <p:sp>
        <p:nvSpPr>
          <p:cNvPr id="222" name="Shape 222"/>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23" name="Shape 223"/>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8</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40077100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References</a:t>
            </a:r>
          </a:p>
        </p:txBody>
      </p:sp>
      <p:sp>
        <p:nvSpPr>
          <p:cNvPr id="229" name="Shape 229"/>
          <p:cNvSpPr txBox="1">
            <a:spLocks noGrp="1"/>
          </p:cNvSpPr>
          <p:nvPr>
            <p:ph type="body" idx="1"/>
          </p:nvPr>
        </p:nvSpPr>
        <p:spPr>
          <a:xfrm>
            <a:off x="468312" y="1916111"/>
            <a:ext cx="8351836" cy="4249737"/>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000" b="1" i="0" u="none" dirty="0">
                <a:solidFill>
                  <a:schemeClr val="dk1"/>
                </a:solidFill>
                <a:latin typeface="Times New Roman"/>
                <a:ea typeface="Times New Roman"/>
                <a:cs typeface="Times New Roman"/>
                <a:sym typeface="Times New Roman"/>
              </a:rPr>
              <a:t>[1] IEEE </a:t>
            </a:r>
            <a:r>
              <a:rPr lang="en-US" sz="2000" b="1" i="0" u="none" dirty="0" err="1">
                <a:solidFill>
                  <a:schemeClr val="dk1"/>
                </a:solidFill>
                <a:latin typeface="Times New Roman"/>
                <a:ea typeface="Times New Roman"/>
                <a:cs typeface="Times New Roman"/>
                <a:sym typeface="Times New Roman"/>
              </a:rPr>
              <a:t>Std</a:t>
            </a:r>
            <a:r>
              <a:rPr lang="en-US" sz="2000" b="1" i="0" u="none" dirty="0">
                <a:solidFill>
                  <a:schemeClr val="dk1"/>
                </a:solidFill>
                <a:latin typeface="Times New Roman"/>
                <a:ea typeface="Times New Roman"/>
                <a:cs typeface="Times New Roman"/>
                <a:sym typeface="Times New Roman"/>
              </a:rPr>
              <a:t> 802.11 REVmc_D8.0,  IEEE Standard for Information Technology – Telecommunications and information exchange between systems, local and metropolitan area networks – Specific requirements, Part 11: Wireless LAN Medium Access Control (MAC) and Physical Layer (PHY) Specifications</a:t>
            </a:r>
          </a:p>
          <a:p>
            <a:pPr marL="342900" marR="0" lvl="0" indent="-342900" algn="l" rtl="0">
              <a:lnSpc>
                <a:spcPct val="100000"/>
              </a:lnSpc>
              <a:spcBef>
                <a:spcPts val="400"/>
              </a:spcBef>
              <a:spcAft>
                <a:spcPts val="0"/>
              </a:spcAft>
              <a:buClr>
                <a:schemeClr val="dk1"/>
              </a:buClr>
              <a:buSzPct val="100000"/>
              <a:buFont typeface="Times New Roman"/>
              <a:buChar char="•"/>
            </a:pPr>
            <a:r>
              <a:rPr lang="en-US" sz="2000" b="1" i="0" u="none" dirty="0">
                <a:solidFill>
                  <a:schemeClr val="dk1"/>
                </a:solidFill>
                <a:latin typeface="Times New Roman"/>
                <a:ea typeface="Times New Roman"/>
                <a:cs typeface="Times New Roman"/>
                <a:sym typeface="Times New Roman"/>
              </a:rPr>
              <a:t>[2] IEEE 802.11-16/1020r0, Q. Wang, et. al., “Security Enhancement to FTM”, July </a:t>
            </a:r>
            <a:r>
              <a:rPr lang="en-US" sz="2000" b="1" i="0" u="none" dirty="0" smtClean="0">
                <a:solidFill>
                  <a:schemeClr val="dk1"/>
                </a:solidFill>
                <a:latin typeface="Times New Roman"/>
                <a:ea typeface="Times New Roman"/>
                <a:cs typeface="Times New Roman"/>
                <a:sym typeface="Times New Roman"/>
              </a:rPr>
              <a:t>2016</a:t>
            </a:r>
          </a:p>
          <a:p>
            <a:pPr indent="-342900">
              <a:spcBef>
                <a:spcPts val="400"/>
              </a:spcBef>
            </a:pPr>
            <a:r>
              <a:rPr lang="en-US" sz="2000" dirty="0">
                <a:latin typeface="Times New Roman" charset="0"/>
                <a:ea typeface="MS PGothic" charset="0"/>
              </a:rPr>
              <a:t>[3] “Proposed 802.11az Functional  Requirements”,  IEEE 802.11-16/424r3</a:t>
            </a:r>
          </a:p>
          <a:p>
            <a:pPr marL="342900" marR="0" lvl="0" indent="-342900" algn="l" rtl="0">
              <a:lnSpc>
                <a:spcPct val="100000"/>
              </a:lnSpc>
              <a:spcBef>
                <a:spcPts val="400"/>
              </a:spcBef>
              <a:spcAft>
                <a:spcPts val="0"/>
              </a:spcAft>
              <a:buClr>
                <a:schemeClr val="dk1"/>
              </a:buClr>
              <a:buSzPct val="100000"/>
              <a:buFont typeface="Times New Roman"/>
              <a:buChar char="•"/>
            </a:pPr>
            <a:endParaRPr lang="en-US" sz="2000" b="1" i="0" u="none" dirty="0">
              <a:solidFill>
                <a:schemeClr val="dk1"/>
              </a:solidFill>
              <a:latin typeface="Times New Roman"/>
              <a:ea typeface="Times New Roman"/>
              <a:cs typeface="Times New Roman"/>
              <a:sym typeface="Times New Roman"/>
            </a:endParaRPr>
          </a:p>
          <a:p>
            <a:pPr marL="457200" marR="0" lvl="1" indent="0" algn="l" rtl="0">
              <a:lnSpc>
                <a:spcPct val="100000"/>
              </a:lnSpc>
              <a:spcBef>
                <a:spcPts val="400"/>
              </a:spcBef>
              <a:spcAft>
                <a:spcPts val="0"/>
              </a:spcAft>
              <a:buClr>
                <a:schemeClr val="dk1"/>
              </a:buClr>
              <a:buSzPct val="25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p:txBody>
      </p:sp>
      <p:sp>
        <p:nvSpPr>
          <p:cNvPr id="230" name="Shape 230"/>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31" name="Shape 231"/>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9</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625</Words>
  <Application>Microsoft Macintosh PowerPoint</Application>
  <PresentationFormat>On-screen Show (4:3)</PresentationFormat>
  <Paragraphs>86</Paragraphs>
  <Slides>9</Slides>
  <Notes>9</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1_ACcord-Submission</vt:lpstr>
      <vt:lpstr>ACcord-Submission</vt:lpstr>
      <vt:lpstr>Custom Design</vt:lpstr>
      <vt:lpstr>FTM Security in Associated and Un-associated States </vt:lpstr>
      <vt:lpstr>FTM Security In Associated State</vt:lpstr>
      <vt:lpstr>FTM Security In Un-associated State</vt:lpstr>
      <vt:lpstr>Proposal </vt:lpstr>
      <vt:lpstr>Proposal – cont’d </vt:lpstr>
      <vt:lpstr>Straw Polls</vt:lpstr>
      <vt:lpstr>Straw Polls  - Cont’d</vt:lpstr>
      <vt:lpstr>Straw Polls – cont’d</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FTM Security in Associated and Un-associated States </dc:title>
  <cp:lastModifiedBy>Qi Wang</cp:lastModifiedBy>
  <cp:revision>42</cp:revision>
  <dcterms:modified xsi:type="dcterms:W3CDTF">2016-11-09T21:33:01Z</dcterms:modified>
</cp:coreProperties>
</file>