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0" r:id="rId2"/>
    <p:sldId id="311" r:id="rId3"/>
    <p:sldId id="312" r:id="rId4"/>
    <p:sldId id="313" r:id="rId5"/>
    <p:sldId id="502" r:id="rId6"/>
    <p:sldId id="458" r:id="rId7"/>
    <p:sldId id="42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96" r:id="rId19"/>
    <p:sldId id="483" r:id="rId20"/>
    <p:sldId id="484" r:id="rId21"/>
    <p:sldId id="501" r:id="rId22"/>
    <p:sldId id="487" r:id="rId23"/>
    <p:sldId id="488" r:id="rId24"/>
    <p:sldId id="49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500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517" r:id="rId46"/>
  </p:sldIdLst>
  <p:sldSz cx="9144000" cy="6858000" type="screen4x3"/>
  <p:notesSz cx="7104063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68" userDrawn="1">
          <p15:clr>
            <a:srgbClr val="A4A3A4"/>
          </p15:clr>
        </p15:guide>
        <p15:guide id="2" pos="2258" userDrawn="1">
          <p15:clr>
            <a:srgbClr val="A4A3A4"/>
          </p15:clr>
        </p15:guide>
        <p15:guide id="3" orient="horz" pos="3176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59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154" autoAdjust="0"/>
  </p:normalViewPr>
  <p:slideViewPr>
    <p:cSldViewPr>
      <p:cViewPr>
        <p:scale>
          <a:sx n="70" d="100"/>
          <a:sy n="70" d="100"/>
        </p:scale>
        <p:origin x="-128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5" y="39"/>
      </p:cViewPr>
      <p:guideLst>
        <p:guide orient="horz" pos="2968"/>
        <p:guide orient="horz" pos="3176"/>
        <p:guide pos="2258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753" cy="511205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685" y="0"/>
            <a:ext cx="3078753" cy="511205"/>
          </a:xfrm>
          <a:prstGeom prst="rect">
            <a:avLst/>
          </a:prstGeom>
        </p:spPr>
        <p:txBody>
          <a:bodyPr vert="horz" lIns="94777" tIns="47389" rIns="94777" bIns="47389" rtlCol="0"/>
          <a:lstStyle>
            <a:lvl1pPr algn="r">
              <a:defRPr sz="1200"/>
            </a:lvl1pPr>
          </a:lstStyle>
          <a:p>
            <a:r>
              <a:rPr lang="ru-RU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658"/>
            <a:ext cx="3078753" cy="511205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685" y="9721658"/>
            <a:ext cx="3078753" cy="511205"/>
          </a:xfrm>
          <a:prstGeom prst="rect">
            <a:avLst/>
          </a:prstGeom>
        </p:spPr>
        <p:txBody>
          <a:bodyPr vert="horz" lIns="94777" tIns="47389" rIns="94777" bIns="47389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" y="3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4777" tIns="47389" rIns="94777" bIns="47389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78557" y="106795"/>
            <a:ext cx="655434" cy="232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47779" algn="l"/>
                <a:tab pos="1895558" algn="l"/>
                <a:tab pos="2843336" algn="l"/>
                <a:tab pos="3791116" algn="l"/>
                <a:tab pos="4738895" algn="l"/>
                <a:tab pos="5686674" algn="l"/>
                <a:tab pos="6634452" algn="l"/>
                <a:tab pos="7582231" algn="l"/>
                <a:tab pos="8530010" algn="l"/>
                <a:tab pos="9477790" algn="l"/>
                <a:tab pos="10425568" algn="l"/>
              </a:tabLst>
              <a:defRPr sz="15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0073" y="106795"/>
            <a:ext cx="845722" cy="232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47779" algn="l"/>
                <a:tab pos="1895558" algn="l"/>
                <a:tab pos="2843336" algn="l"/>
                <a:tab pos="3791116" algn="l"/>
                <a:tab pos="4738895" algn="l"/>
                <a:tab pos="5686674" algn="l"/>
                <a:tab pos="6634452" algn="l"/>
                <a:tab pos="7582231" algn="l"/>
                <a:tab pos="8530010" algn="l"/>
                <a:tab pos="9477790" algn="l"/>
                <a:tab pos="10425568" algn="l"/>
              </a:tabLst>
              <a:defRPr sz="15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/>
              <a:t>October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774700"/>
            <a:ext cx="5095875" cy="38211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6560" y="4861706"/>
            <a:ext cx="5209321" cy="4604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017" tIns="47762" rIns="97017" bIns="4776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89063" y="9908984"/>
            <a:ext cx="944930" cy="199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73889" algn="l"/>
                <a:tab pos="1421668" algn="l"/>
                <a:tab pos="2369447" algn="l"/>
                <a:tab pos="3317227" algn="l"/>
                <a:tab pos="4265005" algn="l"/>
                <a:tab pos="5212784" algn="l"/>
                <a:tab pos="6160563" algn="l"/>
                <a:tab pos="7108342" algn="l"/>
                <a:tab pos="8056121" algn="l"/>
                <a:tab pos="9003900" algn="l"/>
                <a:tab pos="9951679" algn="l"/>
                <a:tab pos="10899458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301568" y="9908982"/>
            <a:ext cx="523697" cy="40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47779" algn="l"/>
                <a:tab pos="1895558" algn="l"/>
                <a:tab pos="2843336" algn="l"/>
                <a:tab pos="3791116" algn="l"/>
                <a:tab pos="4738895" algn="l"/>
                <a:tab pos="5686674" algn="l"/>
                <a:tab pos="6634452" algn="l"/>
                <a:tab pos="7582231" algn="l"/>
                <a:tab pos="8530010" algn="l"/>
                <a:tab pos="9477790" algn="l"/>
                <a:tab pos="10425568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40008" y="9908982"/>
            <a:ext cx="718306" cy="1846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47779" algn="l"/>
                <a:tab pos="1895558" algn="l"/>
                <a:tab pos="2843336" algn="l"/>
                <a:tab pos="3791116" algn="l"/>
                <a:tab pos="4738895" algn="l"/>
                <a:tab pos="5686674" algn="l"/>
                <a:tab pos="6634452" algn="l"/>
                <a:tab pos="7582231" algn="l"/>
                <a:tab pos="8530010" algn="l"/>
                <a:tab pos="9477790" algn="l"/>
                <a:tab pos="10425568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634" y="9907232"/>
            <a:ext cx="5620796" cy="17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4777" tIns="47389" rIns="94777" bIns="47389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568" y="327383"/>
            <a:ext cx="5776930" cy="17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4777" tIns="47389" rIns="94777" bIns="47389"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82385" y="773811"/>
            <a:ext cx="4739295" cy="382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777" tIns="47389" rIns="94777" bIns="47389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559" y="4861705"/>
            <a:ext cx="5210948" cy="4709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7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82385" y="773811"/>
            <a:ext cx="4739295" cy="382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777" tIns="47389" rIns="94777" bIns="47389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559" y="4861705"/>
            <a:ext cx="5210948" cy="4709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99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doc.: IEEE 802.11-yy/xxxxr0</a:t>
            </a:r>
            <a:endParaRPr lang="en-US" altLang="zh-TW" sz="13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Month Year</a:t>
            </a:r>
            <a:endParaRPr lang="en-US" altLang="zh-TW" sz="130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418" indent="-355418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72244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46134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42002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9391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36780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/>
              <a:t>John Doe, Some Company</a:t>
            </a:r>
            <a:endParaRPr lang="en-US" altLang="zh-TW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84757" y="9581654"/>
            <a:ext cx="434672" cy="18983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6200" y="741363"/>
            <a:ext cx="4951413" cy="3713162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824" y="4701639"/>
            <a:ext cx="6115268" cy="44545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34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42619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doc.: IEEE 802.11-yy/xxxxr0</a:t>
            </a:r>
            <a:endParaRPr lang="en-US" altLang="zh-TW" sz="13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Month Year</a:t>
            </a:r>
            <a:endParaRPr lang="en-US" altLang="zh-TW" sz="130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418" indent="-355418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72244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46134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42002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9391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36780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/>
              <a:t>John Doe, Some Company</a:t>
            </a:r>
            <a:endParaRPr lang="en-US" altLang="zh-TW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84757" y="9581654"/>
            <a:ext cx="434672" cy="18983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6200" y="741363"/>
            <a:ext cx="4951413" cy="3713162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824" y="4701639"/>
            <a:ext cx="6115268" cy="44545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34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5073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doc.: IEEE 802.11-yy/xxxxr0</a:t>
            </a:r>
            <a:endParaRPr lang="en-US" altLang="zh-TW" sz="13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Month Year</a:t>
            </a:r>
            <a:endParaRPr lang="en-US" altLang="zh-TW" sz="130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418" indent="-355418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72244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46134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42002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9391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36780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/>
              <a:t>John Doe, Some Company</a:t>
            </a:r>
            <a:endParaRPr lang="en-US" altLang="zh-TW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84757" y="9581654"/>
            <a:ext cx="434672" cy="18983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6200" y="741363"/>
            <a:ext cx="4951413" cy="3713162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824" y="4701639"/>
            <a:ext cx="6115268" cy="44545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34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4884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doc.: IEEE 802.11-yy/xxxxr0</a:t>
            </a:r>
            <a:endParaRPr lang="en-US" altLang="zh-TW" sz="13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Month Year</a:t>
            </a:r>
            <a:endParaRPr lang="en-US" altLang="zh-TW" sz="130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418" indent="-355418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72244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46134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42002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9391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36780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/>
              <a:t>John Doe, Some Company</a:t>
            </a:r>
            <a:endParaRPr lang="en-US" altLang="zh-TW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84757" y="9581654"/>
            <a:ext cx="434672" cy="18983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6200" y="741363"/>
            <a:ext cx="4951413" cy="3713162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824" y="4701639"/>
            <a:ext cx="6115268" cy="44545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34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9732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doc.: IEEE 802.11-yy/xxxxr0</a:t>
            </a:r>
            <a:endParaRPr lang="en-US" altLang="zh-TW" sz="13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Month Year</a:t>
            </a:r>
            <a:endParaRPr lang="en-US" altLang="zh-TW" sz="130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418" indent="-355418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72244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46134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42002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9391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36780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/>
              <a:t>John Doe, Some Company</a:t>
            </a:r>
            <a:endParaRPr lang="en-US" altLang="zh-TW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84757" y="9581654"/>
            <a:ext cx="434672" cy="18983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6200" y="741363"/>
            <a:ext cx="4951413" cy="3713162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824" y="4701639"/>
            <a:ext cx="6115268" cy="44545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34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7013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doc.: IEEE 802.11-yy/xxxxr0</a:t>
            </a:r>
            <a:endParaRPr lang="en-US" altLang="zh-TW" sz="13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Month Year</a:t>
            </a:r>
            <a:endParaRPr lang="en-US" altLang="zh-TW" sz="130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418" indent="-355418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72244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46134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42002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9391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367803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/>
              <a:t>John Doe, Some Company</a:t>
            </a:r>
            <a:endParaRPr lang="en-US" altLang="zh-TW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684757" y="9581654"/>
            <a:ext cx="434672" cy="18983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0070" indent="-296181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72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613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502" indent="-236945" defTabSz="96588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39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0282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417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8061" indent="-236945" defTabSz="9658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6200" y="741363"/>
            <a:ext cx="4951413" cy="3713162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824" y="4701639"/>
            <a:ext cx="6115268" cy="44545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6134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524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March.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March.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March.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683568" y="296988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March.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March.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March.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March. 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March. 2015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2016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802.11-16/1497r0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anluo@Huawei.com" TargetMode="External"/><Relationship Id="rId7" Type="http://schemas.openxmlformats.org/officeDocument/2006/relationships/hyperlink" Target="mailto:Reiner.thomae@tu-ilmrnau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ueller.Robert@tu-Ilmenau.de" TargetMode="External"/><Relationship Id="rId5" Type="http://schemas.openxmlformats.org/officeDocument/2006/relationships/hyperlink" Target="mailto:George.Calcev@huawei.com" TargetMode="External"/><Relationship Id="rId4" Type="http://schemas.openxmlformats.org/officeDocument/2006/relationships/hyperlink" Target="mailto:Yan.xin@Huawei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8964488" cy="1551353"/>
          </a:xfrm>
          <a:ln/>
        </p:spPr>
        <p:txBody>
          <a:bodyPr/>
          <a:lstStyle/>
          <a:p>
            <a:r>
              <a:rPr lang="en-GB" dirty="0" smtClean="0"/>
              <a:t>Channel Measurement Summary </a:t>
            </a:r>
            <a:r>
              <a:rPr lang="en-GB" dirty="0"/>
              <a:t>of the Rooftop to Street and Entrance Hall Scenario for 11ay </a:t>
            </a:r>
            <a:endParaRPr lang="de-DE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 smtClean="0"/>
              <a:t>2016-11-08</a:t>
            </a:r>
            <a:endParaRPr lang="en-GB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8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5290905"/>
              </p:ext>
            </p:extLst>
          </p:nvPr>
        </p:nvGraphicFramePr>
        <p:xfrm>
          <a:off x="613978" y="2708920"/>
          <a:ext cx="7990656" cy="3241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107">
                  <a:extLst>
                    <a:ext uri="{9D8B030D-6E8A-4147-A177-3AD203B41FA5}">
                      <a16:colId xmlns:a16="http://schemas.microsoft.com/office/drawing/2014/main" xmlns="" val="101195665"/>
                    </a:ext>
                  </a:extLst>
                </a:gridCol>
                <a:gridCol w="1807621">
                  <a:extLst>
                    <a:ext uri="{9D8B030D-6E8A-4147-A177-3AD203B41FA5}">
                      <a16:colId xmlns:a16="http://schemas.microsoft.com/office/drawing/2014/main" xmlns="" val="2480851018"/>
                    </a:ext>
                  </a:extLst>
                </a:gridCol>
                <a:gridCol w="1181592">
                  <a:extLst>
                    <a:ext uri="{9D8B030D-6E8A-4147-A177-3AD203B41FA5}">
                      <a16:colId xmlns:a16="http://schemas.microsoft.com/office/drawing/2014/main" xmlns="" val="131150223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07198498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484732417"/>
                    </a:ext>
                  </a:extLst>
                </a:gridCol>
              </a:tblGrid>
              <a:tr h="864109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1937293"/>
                  </a:ext>
                </a:extLst>
              </a:tr>
              <a:tr h="5006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Jian</a:t>
                      </a:r>
                      <a:r>
                        <a:rPr lang="en-US" baseline="0" noProof="0" dirty="0"/>
                        <a:t> Luo, </a:t>
                      </a:r>
                    </a:p>
                    <a:p>
                      <a:pPr algn="ctr"/>
                      <a:r>
                        <a:rPr lang="en-US" baseline="0" noProof="0" dirty="0"/>
                        <a:t>Yan Xin,</a:t>
                      </a:r>
                    </a:p>
                    <a:p>
                      <a:pPr algn="ctr"/>
                      <a:r>
                        <a:rPr lang="en-US" baseline="0" noProof="0" dirty="0"/>
                        <a:t>George Calcev </a:t>
                      </a:r>
                    </a:p>
                    <a:p>
                      <a:pPr algn="ctr"/>
                      <a:r>
                        <a:rPr lang="en-US" baseline="0" noProof="0" dirty="0"/>
                        <a:t>Kun Zeng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rgbClr val="0070C0"/>
                          </a:solidFill>
                          <a:hlinkClick r:id="rId3"/>
                        </a:rPr>
                        <a:t>Jianluo@Huawei.com</a:t>
                      </a:r>
                      <a:endParaRPr lang="en-US" sz="1200" noProof="0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  <a:hlinkClick r:id="rId4"/>
                        </a:rPr>
                        <a:t>Yan.xin@Huawei.com</a:t>
                      </a:r>
                      <a:endParaRPr lang="en-US" sz="1200" noProof="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rgbClr val="0070C0"/>
                          </a:solidFill>
                          <a:hlinkClick r:id="rId5"/>
                        </a:rPr>
                        <a:t>George.Calcev@huawei.com</a:t>
                      </a:r>
                      <a:endParaRPr lang="en-US" sz="1200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7460958"/>
                  </a:ext>
                </a:extLst>
              </a:tr>
              <a:tr h="5006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Robert Müller,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Diego</a:t>
                      </a:r>
                      <a:r>
                        <a:rPr lang="en-US" baseline="0" noProof="0" dirty="0"/>
                        <a:t> Dupleich,</a:t>
                      </a:r>
                    </a:p>
                    <a:p>
                      <a:pPr algn="ctr"/>
                      <a:r>
                        <a:rPr lang="en-US" noProof="0" dirty="0"/>
                        <a:t>Stephan Häfner,</a:t>
                      </a:r>
                    </a:p>
                    <a:p>
                      <a:pPr algn="ctr"/>
                      <a:r>
                        <a:rPr lang="en-US" baseline="0" noProof="0" dirty="0"/>
                        <a:t>Reiner Thomä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Technische</a:t>
                      </a:r>
                      <a:r>
                        <a:rPr lang="de-DE" baseline="0" noProof="0" dirty="0"/>
                        <a:t> Universität Ilmenau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hlinkClick r:id="rId6"/>
                        </a:rPr>
                        <a:t>Mueller.Robert@tu-Ilmenau.de</a:t>
                      </a:r>
                      <a:endParaRPr lang="en-US" sz="1200" noProof="0" dirty="0"/>
                    </a:p>
                    <a:p>
                      <a:pPr algn="ctr"/>
                      <a:r>
                        <a:rPr lang="en-US" sz="1200" noProof="0" dirty="0">
                          <a:hlinkClick r:id="rId7"/>
                        </a:rPr>
                        <a:t>Reiner.thomae@tu-ilmrnau.de</a:t>
                      </a:r>
                      <a:endParaRPr lang="en-US" sz="1200" noProof="0" dirty="0"/>
                    </a:p>
                    <a:p>
                      <a:pPr algn="ctr"/>
                      <a:endParaRPr lang="en-US" sz="1200" noProof="0" dirty="0"/>
                    </a:p>
                    <a:p>
                      <a:pPr algn="ctr"/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061218"/>
                  </a:ext>
                </a:extLst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560" y="220486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="" xmlns:p14="http://schemas.microsoft.com/office/powerpoint/2010/main" val="14837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/>
          <a:srcRect t="11104" r="4020" b="19017"/>
          <a:stretch/>
        </p:blipFill>
        <p:spPr>
          <a:xfrm>
            <a:off x="395536" y="3900691"/>
            <a:ext cx="4374546" cy="2552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/>
          <a:srcRect t="11095" r="2055" b="20288"/>
          <a:stretch/>
        </p:blipFill>
        <p:spPr>
          <a:xfrm>
            <a:off x="410028" y="1613895"/>
            <a:ext cx="4258673" cy="2391169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67025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607" y="299092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Rx6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3608" y="414908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Rx7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68927" y="1185723"/>
            <a:ext cx="4068726" cy="43204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Synthetic </a:t>
            </a:r>
            <a:r>
              <a:rPr lang="en-GB" sz="1800" b="1" dirty="0" err="1"/>
              <a:t>omni</a:t>
            </a:r>
            <a:r>
              <a:rPr lang="en-GB" sz="1800" b="1" dirty="0"/>
              <a:t>-PDP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4975221" y="692696"/>
            <a:ext cx="3680460" cy="4267200"/>
            <a:chOff x="4876800" y="1371600"/>
            <a:chExt cx="3680460" cy="4267200"/>
          </a:xfrm>
        </p:grpSpPr>
        <p:pic>
          <p:nvPicPr>
            <p:cNvPr id="55" name="Picture 60"/>
            <p:cNvPicPr>
              <a:picLocks noChangeAspect="1"/>
            </p:cNvPicPr>
            <p:nvPr/>
          </p:nvPicPr>
          <p:blipFill rotWithShape="1">
            <a:blip r:embed="rId4" cstate="print"/>
            <a:srcRect l="20548" r="15069" b="3768"/>
            <a:stretch/>
          </p:blipFill>
          <p:spPr>
            <a:xfrm>
              <a:off x="4876800" y="1371600"/>
              <a:ext cx="3581400" cy="4267200"/>
            </a:xfrm>
            <a:prstGeom prst="rect">
              <a:avLst/>
            </a:prstGeom>
          </p:spPr>
        </p:pic>
        <p:sp>
          <p:nvSpPr>
            <p:cNvPr id="56" name="Oval 61"/>
            <p:cNvSpPr/>
            <p:nvPr/>
          </p:nvSpPr>
          <p:spPr bwMode="auto">
            <a:xfrm>
              <a:off x="6400800" y="50292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7" name="Oval 62"/>
            <p:cNvSpPr/>
            <p:nvPr/>
          </p:nvSpPr>
          <p:spPr bwMode="auto">
            <a:xfrm>
              <a:off x="6347460" y="390069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8" name="Oval 63"/>
            <p:cNvSpPr/>
            <p:nvPr/>
          </p:nvSpPr>
          <p:spPr bwMode="auto">
            <a:xfrm>
              <a:off x="6336030" y="341441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9" name="Oval 64"/>
            <p:cNvSpPr/>
            <p:nvPr/>
          </p:nvSpPr>
          <p:spPr bwMode="auto">
            <a:xfrm>
              <a:off x="6835140" y="271676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0" name="Oval 65"/>
            <p:cNvSpPr/>
            <p:nvPr/>
          </p:nvSpPr>
          <p:spPr bwMode="auto">
            <a:xfrm>
              <a:off x="6553200" y="272034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1" name="TextBox 66"/>
            <p:cNvSpPr txBox="1"/>
            <p:nvPr/>
          </p:nvSpPr>
          <p:spPr>
            <a:xfrm>
              <a:off x="6484620" y="47741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7"/>
            <p:cNvSpPr txBox="1"/>
            <p:nvPr/>
          </p:nvSpPr>
          <p:spPr>
            <a:xfrm>
              <a:off x="5814060" y="376616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8"/>
            <p:cNvSpPr txBox="1"/>
            <p:nvPr/>
          </p:nvSpPr>
          <p:spPr>
            <a:xfrm>
              <a:off x="5791200" y="31569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9"/>
            <p:cNvSpPr txBox="1"/>
            <p:nvPr/>
          </p:nvSpPr>
          <p:spPr>
            <a:xfrm>
              <a:off x="6682740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/>
                <a:t>Rx7</a:t>
              </a:r>
              <a:endParaRPr lang="en-GB" sz="1800" b="1" dirty="0"/>
            </a:p>
          </p:txBody>
        </p:sp>
        <p:sp>
          <p:nvSpPr>
            <p:cNvPr id="65" name="TextBox 70"/>
            <p:cNvSpPr txBox="1"/>
            <p:nvPr/>
          </p:nvSpPr>
          <p:spPr>
            <a:xfrm>
              <a:off x="6207397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/>
                <a:t>Rx6</a:t>
              </a:r>
              <a:endParaRPr lang="en-GB" sz="1800" b="1" dirty="0"/>
            </a:p>
          </p:txBody>
        </p:sp>
        <p:grpSp>
          <p:nvGrpSpPr>
            <p:cNvPr id="66" name="Group 71"/>
            <p:cNvGrpSpPr/>
            <p:nvPr/>
          </p:nvGrpSpPr>
          <p:grpSpPr>
            <a:xfrm>
              <a:off x="7606308" y="1379220"/>
              <a:ext cx="950952" cy="681316"/>
              <a:chOff x="7962900" y="873759"/>
              <a:chExt cx="950952" cy="681316"/>
            </a:xfrm>
          </p:grpSpPr>
          <p:grpSp>
            <p:nvGrpSpPr>
              <p:cNvPr id="71" name="Group 72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3" name="Straight Arrow Connector 74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4" name="Straight Arrow Connector 75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5" name="TextBox 76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3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Oval 77"/>
            <p:cNvSpPr/>
            <p:nvPr/>
          </p:nvSpPr>
          <p:spPr bwMode="auto">
            <a:xfrm>
              <a:off x="716280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8" name="TextBox 78"/>
            <p:cNvSpPr txBox="1"/>
            <p:nvPr/>
          </p:nvSpPr>
          <p:spPr>
            <a:xfrm>
              <a:off x="7086600" y="239129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9" name="Oval 79"/>
            <p:cNvSpPr/>
            <p:nvPr/>
          </p:nvSpPr>
          <p:spPr bwMode="auto">
            <a:xfrm>
              <a:off x="6301740" y="241401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0" name="TextBox 80"/>
            <p:cNvSpPr txBox="1"/>
            <p:nvPr/>
          </p:nvSpPr>
          <p:spPr>
            <a:xfrm>
              <a:off x="6252210" y="208853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Content Placeholder 2"/>
          <p:cNvSpPr txBox="1">
            <a:spLocks/>
          </p:cNvSpPr>
          <p:nvPr/>
        </p:nvSpPr>
        <p:spPr bwMode="auto">
          <a:xfrm>
            <a:off x="4925868" y="5090914"/>
            <a:ext cx="4068726" cy="1218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800" kern="0" dirty="0"/>
              <a:t>The 60 GHz broadband NLOS links also work very well by satisfying the ISM regulation over a distance of approximately 100 m</a:t>
            </a:r>
          </a:p>
        </p:txBody>
      </p:sp>
    </p:spTree>
    <p:extLst>
      <p:ext uri="{BB962C8B-B14F-4D97-AF65-F5344CB8AC3E}">
        <p14:creationId xmlns="" xmlns:p14="http://schemas.microsoft.com/office/powerpoint/2010/main" val="115530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/>
          <a:srcRect t="13438" r="2695" b="19178"/>
          <a:stretch/>
        </p:blipFill>
        <p:spPr>
          <a:xfrm>
            <a:off x="178544" y="3924295"/>
            <a:ext cx="4599196" cy="25526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/>
          <a:srcRect l="766" t="9872" r="1266" b="19326"/>
          <a:stretch/>
        </p:blipFill>
        <p:spPr>
          <a:xfrm>
            <a:off x="233671" y="1321603"/>
            <a:ext cx="4620270" cy="2676136"/>
          </a:xfrm>
          <a:prstGeom prst="rect">
            <a:avLst/>
          </a:prstGeom>
        </p:spPr>
      </p:pic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Synthetic </a:t>
            </a:r>
            <a:r>
              <a:rPr lang="en-GB" sz="1800" b="1" dirty="0" err="1"/>
              <a:t>omni</a:t>
            </a:r>
            <a:r>
              <a:rPr lang="en-GB" sz="1800" b="1" dirty="0"/>
              <a:t>-PDP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59376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576" y="151003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Rx8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7584" y="4053091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Rx9</a:t>
            </a:r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4975221" y="692696"/>
            <a:ext cx="3680460" cy="4267200"/>
            <a:chOff x="4876800" y="1371600"/>
            <a:chExt cx="3680460" cy="4267200"/>
          </a:xfrm>
        </p:grpSpPr>
        <p:pic>
          <p:nvPicPr>
            <p:cNvPr id="55" name="Picture 60"/>
            <p:cNvPicPr>
              <a:picLocks noChangeAspect="1"/>
            </p:cNvPicPr>
            <p:nvPr/>
          </p:nvPicPr>
          <p:blipFill rotWithShape="1">
            <a:blip r:embed="rId4" cstate="print"/>
            <a:srcRect l="20548" r="15069" b="3768"/>
            <a:stretch/>
          </p:blipFill>
          <p:spPr>
            <a:xfrm>
              <a:off x="4876800" y="1371600"/>
              <a:ext cx="3581400" cy="4267200"/>
            </a:xfrm>
            <a:prstGeom prst="rect">
              <a:avLst/>
            </a:prstGeom>
          </p:spPr>
        </p:pic>
        <p:sp>
          <p:nvSpPr>
            <p:cNvPr id="56" name="Oval 61"/>
            <p:cNvSpPr/>
            <p:nvPr/>
          </p:nvSpPr>
          <p:spPr bwMode="auto">
            <a:xfrm>
              <a:off x="6400800" y="50292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7" name="Oval 62"/>
            <p:cNvSpPr/>
            <p:nvPr/>
          </p:nvSpPr>
          <p:spPr bwMode="auto">
            <a:xfrm>
              <a:off x="6347460" y="390069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8" name="Oval 63"/>
            <p:cNvSpPr/>
            <p:nvPr/>
          </p:nvSpPr>
          <p:spPr bwMode="auto">
            <a:xfrm>
              <a:off x="6336030" y="341441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9" name="Oval 64"/>
            <p:cNvSpPr/>
            <p:nvPr/>
          </p:nvSpPr>
          <p:spPr bwMode="auto">
            <a:xfrm>
              <a:off x="683514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0" name="Oval 65"/>
            <p:cNvSpPr/>
            <p:nvPr/>
          </p:nvSpPr>
          <p:spPr bwMode="auto">
            <a:xfrm>
              <a:off x="6553200" y="27203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1" name="TextBox 66"/>
            <p:cNvSpPr txBox="1"/>
            <p:nvPr/>
          </p:nvSpPr>
          <p:spPr>
            <a:xfrm>
              <a:off x="6484620" y="47741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7"/>
            <p:cNvSpPr txBox="1"/>
            <p:nvPr/>
          </p:nvSpPr>
          <p:spPr>
            <a:xfrm>
              <a:off x="5814060" y="376616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8"/>
            <p:cNvSpPr txBox="1"/>
            <p:nvPr/>
          </p:nvSpPr>
          <p:spPr>
            <a:xfrm>
              <a:off x="5791200" y="31569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9"/>
            <p:cNvSpPr txBox="1"/>
            <p:nvPr/>
          </p:nvSpPr>
          <p:spPr>
            <a:xfrm>
              <a:off x="6682740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Rx7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70"/>
            <p:cNvSpPr txBox="1"/>
            <p:nvPr/>
          </p:nvSpPr>
          <p:spPr>
            <a:xfrm>
              <a:off x="6207397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Rx6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66" name="Group 71"/>
            <p:cNvGrpSpPr/>
            <p:nvPr/>
          </p:nvGrpSpPr>
          <p:grpSpPr>
            <a:xfrm>
              <a:off x="7606308" y="1379220"/>
              <a:ext cx="950952" cy="681316"/>
              <a:chOff x="7962900" y="873759"/>
              <a:chExt cx="950952" cy="681316"/>
            </a:xfrm>
          </p:grpSpPr>
          <p:grpSp>
            <p:nvGrpSpPr>
              <p:cNvPr id="71" name="Group 72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3" name="Straight Arrow Connector 74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4" name="Straight Arrow Connector 75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5" name="TextBox 76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3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Oval 77"/>
            <p:cNvSpPr/>
            <p:nvPr/>
          </p:nvSpPr>
          <p:spPr bwMode="auto">
            <a:xfrm>
              <a:off x="7162800" y="271676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8" name="TextBox 78"/>
            <p:cNvSpPr txBox="1"/>
            <p:nvPr/>
          </p:nvSpPr>
          <p:spPr>
            <a:xfrm>
              <a:off x="7086600" y="239129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9" name="Oval 79"/>
            <p:cNvSpPr/>
            <p:nvPr/>
          </p:nvSpPr>
          <p:spPr bwMode="auto">
            <a:xfrm>
              <a:off x="6301740" y="2414011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0" name="TextBox 80"/>
            <p:cNvSpPr txBox="1"/>
            <p:nvPr/>
          </p:nvSpPr>
          <p:spPr>
            <a:xfrm>
              <a:off x="6252210" y="208853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Content Placeholder 2"/>
          <p:cNvSpPr txBox="1">
            <a:spLocks/>
          </p:cNvSpPr>
          <p:nvPr/>
        </p:nvSpPr>
        <p:spPr bwMode="auto">
          <a:xfrm>
            <a:off x="4881055" y="5072856"/>
            <a:ext cx="4068726" cy="1002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800" kern="0" dirty="0"/>
              <a:t>After removing of the noise floor the SNR in the NLOS is better than 20 dB </a:t>
            </a:r>
            <a:endParaRPr lang="en-GB" sz="1800" kern="0" dirty="0"/>
          </a:p>
        </p:txBody>
      </p:sp>
    </p:spTree>
    <p:extLst>
      <p:ext uri="{BB962C8B-B14F-4D97-AF65-F5344CB8AC3E}">
        <p14:creationId xmlns="" xmlns:p14="http://schemas.microsoft.com/office/powerpoint/2010/main" val="379498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66382" y="1114844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Bi-Azimuth Profile</a:t>
            </a:r>
          </a:p>
          <a:p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19937" r="19060"/>
          <a:stretch/>
        </p:blipFill>
        <p:spPr>
          <a:xfrm>
            <a:off x="441782" y="1649767"/>
            <a:ext cx="3823335" cy="2258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16145" r="16099"/>
          <a:stretch/>
        </p:blipFill>
        <p:spPr>
          <a:xfrm>
            <a:off x="405230" y="3645024"/>
            <a:ext cx="4044306" cy="2422820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66382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644938" y="764704"/>
            <a:ext cx="3985260" cy="4267200"/>
            <a:chOff x="4644938" y="764704"/>
            <a:chExt cx="3985260" cy="426720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 cstate="print"/>
            <a:srcRect l="20548" r="15069" b="3768"/>
            <a:stretch/>
          </p:blipFill>
          <p:spPr>
            <a:xfrm>
              <a:off x="4949738" y="764704"/>
              <a:ext cx="3581400" cy="4267200"/>
            </a:xfrm>
            <a:prstGeom prst="rect">
              <a:avLst/>
            </a:prstGeom>
          </p:spPr>
        </p:pic>
        <p:sp>
          <p:nvSpPr>
            <p:cNvPr id="62" name="Oval 61"/>
            <p:cNvSpPr/>
            <p:nvPr/>
          </p:nvSpPr>
          <p:spPr bwMode="auto">
            <a:xfrm>
              <a:off x="6473738" y="4422304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420398" y="3293795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408968" y="2807522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57558" y="4167272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86998" y="3159267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64138" y="255005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679246" y="772324"/>
              <a:ext cx="950952" cy="681316"/>
              <a:chOff x="7962900" y="873759"/>
              <a:chExt cx="950952" cy="681316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5" name="Straight Arrow Connector 74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Straight Arrow Connector 75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Rounded Rectangular Callout 35"/>
            <p:cNvSpPr/>
            <p:nvPr/>
          </p:nvSpPr>
          <p:spPr bwMode="auto">
            <a:xfrm>
              <a:off x="4644938" y="4423492"/>
              <a:ext cx="974271" cy="562562"/>
            </a:xfrm>
            <a:prstGeom prst="wedgeRoundRectCallout">
              <a:avLst>
                <a:gd name="adj1" fmla="val 100262"/>
                <a:gd name="adj2" fmla="val -143162"/>
                <a:gd name="adj3" fmla="val 16667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reflection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V="1">
              <a:off x="6608902" y="4167272"/>
              <a:ext cx="390616" cy="3427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H="1" flipV="1">
              <a:off x="5864138" y="3795065"/>
              <a:ext cx="1135380" cy="3722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>
              <a:endCxn id="68" idx="3"/>
            </p:cNvCxnSpPr>
            <p:nvPr/>
          </p:nvCxnSpPr>
          <p:spPr bwMode="auto">
            <a:xfrm flipV="1">
              <a:off x="5886998" y="3343933"/>
              <a:ext cx="609600" cy="4245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79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Rounded Rectangular Callout 44"/>
          <p:cNvSpPr/>
          <p:nvPr/>
        </p:nvSpPr>
        <p:spPr bwMode="auto">
          <a:xfrm>
            <a:off x="1700367" y="1485818"/>
            <a:ext cx="974271" cy="562562"/>
          </a:xfrm>
          <a:prstGeom prst="wedgeRoundRectCallout">
            <a:avLst>
              <a:gd name="adj1" fmla="val -91409"/>
              <a:gd name="adj2" fmla="val 51995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Double reflection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971600" y="3916918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Rx3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984464" y="1400039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Rx1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744175" y="5105985"/>
            <a:ext cx="4068726" cy="1002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800" kern="0" dirty="0"/>
              <a:t>Open question are the Indoor to Outdoor propagation for different glasses and scenarios</a:t>
            </a:r>
            <a:endParaRPr lang="en-GB" sz="1800" kern="0" dirty="0"/>
          </a:p>
        </p:txBody>
      </p:sp>
    </p:spTree>
    <p:extLst>
      <p:ext uri="{BB962C8B-B14F-4D97-AF65-F5344CB8AC3E}">
        <p14:creationId xmlns="" xmlns:p14="http://schemas.microsoft.com/office/powerpoint/2010/main" val="277702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81431" y="1193327"/>
            <a:ext cx="4068726" cy="432114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Bi-Azimuth Profile</a:t>
            </a:r>
            <a:endParaRPr lang="en-GB" sz="18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/>
          <a:srcRect t="19251" r="15013"/>
          <a:stretch/>
        </p:blipFill>
        <p:spPr>
          <a:xfrm>
            <a:off x="175032" y="1572385"/>
            <a:ext cx="4342983" cy="24733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/>
          <a:srcRect t="22188" r="18139"/>
          <a:stretch/>
        </p:blipFill>
        <p:spPr>
          <a:xfrm>
            <a:off x="251521" y="3897844"/>
            <a:ext cx="4104456" cy="2338531"/>
          </a:xfrm>
          <a:prstGeom prst="rect">
            <a:avLst/>
          </a:prstGeom>
        </p:spPr>
      </p:pic>
      <p:sp>
        <p:nvSpPr>
          <p:cNvPr id="33" name="Rounded Rectangular Callout 32"/>
          <p:cNvSpPr/>
          <p:nvPr/>
        </p:nvSpPr>
        <p:spPr bwMode="auto">
          <a:xfrm>
            <a:off x="3300934" y="1171882"/>
            <a:ext cx="974271" cy="562562"/>
          </a:xfrm>
          <a:prstGeom prst="wedgeRoundRectCallout">
            <a:avLst>
              <a:gd name="adj1" fmla="val -43736"/>
              <a:gd name="adj2" fmla="val 120366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Double reflection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32590" y="1687340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Rx6</a:t>
            </a:r>
          </a:p>
        </p:txBody>
      </p:sp>
      <p:sp>
        <p:nvSpPr>
          <p:cNvPr id="22" name="Rechteck 21"/>
          <p:cNvSpPr/>
          <p:nvPr/>
        </p:nvSpPr>
        <p:spPr>
          <a:xfrm>
            <a:off x="899592" y="3903439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Rx7</a:t>
            </a:r>
          </a:p>
        </p:txBody>
      </p:sp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666382" y="620688"/>
            <a:ext cx="8229600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de-DE" sz="2800" kern="0">
                <a:solidFill>
                  <a:schemeClr val="tx1"/>
                </a:solidFill>
              </a:rPr>
              <a:t>Outdoor Measurements</a:t>
            </a:r>
            <a:endParaRPr lang="de-DE" sz="2800" kern="0" dirty="0">
              <a:solidFill>
                <a:schemeClr val="tx1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4975221" y="692696"/>
            <a:ext cx="3680460" cy="4267200"/>
            <a:chOff x="4876800" y="1371600"/>
            <a:chExt cx="3680460" cy="4267200"/>
          </a:xfrm>
        </p:grpSpPr>
        <p:pic>
          <p:nvPicPr>
            <p:cNvPr id="26" name="Picture 60"/>
            <p:cNvPicPr>
              <a:picLocks noChangeAspect="1"/>
            </p:cNvPicPr>
            <p:nvPr/>
          </p:nvPicPr>
          <p:blipFill rotWithShape="1">
            <a:blip r:embed="rId4" cstate="print"/>
            <a:srcRect l="20548" r="15069" b="3768"/>
            <a:stretch/>
          </p:blipFill>
          <p:spPr>
            <a:xfrm>
              <a:off x="4876800" y="1371600"/>
              <a:ext cx="3581400" cy="4267200"/>
            </a:xfrm>
            <a:prstGeom prst="rect">
              <a:avLst/>
            </a:prstGeom>
          </p:spPr>
        </p:pic>
        <p:sp>
          <p:nvSpPr>
            <p:cNvPr id="27" name="Oval 61"/>
            <p:cNvSpPr/>
            <p:nvPr/>
          </p:nvSpPr>
          <p:spPr bwMode="auto">
            <a:xfrm>
              <a:off x="6400800" y="50292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Oval 62"/>
            <p:cNvSpPr/>
            <p:nvPr/>
          </p:nvSpPr>
          <p:spPr bwMode="auto">
            <a:xfrm>
              <a:off x="6347460" y="390069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Oval 63"/>
            <p:cNvSpPr/>
            <p:nvPr/>
          </p:nvSpPr>
          <p:spPr bwMode="auto">
            <a:xfrm>
              <a:off x="6336030" y="341441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Oval 64"/>
            <p:cNvSpPr/>
            <p:nvPr/>
          </p:nvSpPr>
          <p:spPr bwMode="auto">
            <a:xfrm>
              <a:off x="683514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Oval 65"/>
            <p:cNvSpPr/>
            <p:nvPr/>
          </p:nvSpPr>
          <p:spPr bwMode="auto">
            <a:xfrm>
              <a:off x="6553200" y="27203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6" name="TextBox 66"/>
            <p:cNvSpPr txBox="1"/>
            <p:nvPr/>
          </p:nvSpPr>
          <p:spPr>
            <a:xfrm>
              <a:off x="6484620" y="47741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67"/>
            <p:cNvSpPr txBox="1"/>
            <p:nvPr/>
          </p:nvSpPr>
          <p:spPr>
            <a:xfrm>
              <a:off x="5814060" y="376616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68"/>
            <p:cNvSpPr txBox="1"/>
            <p:nvPr/>
          </p:nvSpPr>
          <p:spPr>
            <a:xfrm>
              <a:off x="5791200" y="31569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69"/>
            <p:cNvSpPr txBox="1"/>
            <p:nvPr/>
          </p:nvSpPr>
          <p:spPr>
            <a:xfrm>
              <a:off x="6682740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Rx7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70"/>
            <p:cNvSpPr txBox="1"/>
            <p:nvPr/>
          </p:nvSpPr>
          <p:spPr>
            <a:xfrm>
              <a:off x="6207397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Rx6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Group 71"/>
            <p:cNvGrpSpPr/>
            <p:nvPr/>
          </p:nvGrpSpPr>
          <p:grpSpPr>
            <a:xfrm>
              <a:off x="7606308" y="1379220"/>
              <a:ext cx="950952" cy="681316"/>
              <a:chOff x="7962900" y="873759"/>
              <a:chExt cx="950952" cy="681316"/>
            </a:xfrm>
          </p:grpSpPr>
          <p:grpSp>
            <p:nvGrpSpPr>
              <p:cNvPr id="46" name="Group 72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48" name="Straight Arrow Connector 74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Straight Arrow Connector 75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0" name="TextBox 76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 73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Oval 77"/>
            <p:cNvSpPr/>
            <p:nvPr/>
          </p:nvSpPr>
          <p:spPr bwMode="auto">
            <a:xfrm>
              <a:off x="716280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TextBox 78"/>
            <p:cNvSpPr txBox="1"/>
            <p:nvPr/>
          </p:nvSpPr>
          <p:spPr>
            <a:xfrm>
              <a:off x="7086600" y="239129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4" name="Oval 79"/>
            <p:cNvSpPr/>
            <p:nvPr/>
          </p:nvSpPr>
          <p:spPr bwMode="auto">
            <a:xfrm>
              <a:off x="6301740" y="241401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TextBox 80"/>
            <p:cNvSpPr txBox="1"/>
            <p:nvPr/>
          </p:nvSpPr>
          <p:spPr>
            <a:xfrm>
              <a:off x="6252210" y="208853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823585" y="5044034"/>
            <a:ext cx="4068726" cy="1002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endParaRPr lang="en-GB" sz="1800" kern="0" dirty="0"/>
          </a:p>
        </p:txBody>
      </p:sp>
    </p:spTree>
    <p:extLst>
      <p:ext uri="{BB962C8B-B14F-4D97-AF65-F5344CB8AC3E}">
        <p14:creationId xmlns="" xmlns:p14="http://schemas.microsoft.com/office/powerpoint/2010/main" val="287503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51483" y="1060549"/>
            <a:ext cx="4068726" cy="358552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Bi-Azimuth Profile</a:t>
            </a:r>
            <a:endParaRPr lang="en-GB" sz="18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 cstate="print"/>
          <a:srcRect l="20548" r="15069" b="3768"/>
          <a:stretch/>
        </p:blipFill>
        <p:spPr>
          <a:xfrm>
            <a:off x="4876800" y="1371600"/>
            <a:ext cx="3581400" cy="4267200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 bwMode="auto">
          <a:xfrm>
            <a:off x="6400800" y="5029200"/>
            <a:ext cx="228600" cy="2286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84620" y="4774168"/>
            <a:ext cx="44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Tx</a:t>
            </a:r>
            <a:endParaRPr lang="en-GB" sz="1800" dirty="0">
              <a:solidFill>
                <a:schemeClr val="bg1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7606308" y="1379220"/>
            <a:ext cx="950952" cy="681316"/>
            <a:chOff x="7962900" y="873759"/>
            <a:chExt cx="950952" cy="681316"/>
          </a:xfrm>
        </p:grpSpPr>
        <p:grpSp>
          <p:nvGrpSpPr>
            <p:cNvPr id="73" name="Group 72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75" name="Straight Arrow Connector 74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TextBox 76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 bwMode="auto">
          <a:xfrm>
            <a:off x="7391400" y="2716768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15200" y="23912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Rx8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301740" y="2414011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52210" y="20885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Rx9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/>
          <a:srcRect t="19981" r="17883"/>
          <a:stretch/>
        </p:blipFill>
        <p:spPr>
          <a:xfrm>
            <a:off x="180259" y="1274579"/>
            <a:ext cx="4304930" cy="25144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/>
          <a:srcRect t="20592" r="16901"/>
          <a:stretch/>
        </p:blipFill>
        <p:spPr>
          <a:xfrm>
            <a:off x="159495" y="3540680"/>
            <a:ext cx="4456553" cy="25526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3388" y="1625442"/>
            <a:ext cx="3664012" cy="273966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7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ounded Rectangular Callout 33"/>
          <p:cNvSpPr/>
          <p:nvPr/>
        </p:nvSpPr>
        <p:spPr bwMode="auto">
          <a:xfrm>
            <a:off x="6301740" y="709946"/>
            <a:ext cx="974271" cy="622573"/>
          </a:xfrm>
          <a:prstGeom prst="wedgeRoundRectCallout">
            <a:avLst>
              <a:gd name="adj1" fmla="val -91815"/>
              <a:gd name="adj2" fmla="val 93660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Reflection in this building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278380" y="136345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Rx8</a:t>
            </a:r>
          </a:p>
        </p:txBody>
      </p:sp>
      <p:sp>
        <p:nvSpPr>
          <p:cNvPr id="2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66382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  <p:sp>
        <p:nvSpPr>
          <p:cNvPr id="27" name="Rechteck 26"/>
          <p:cNvSpPr/>
          <p:nvPr/>
        </p:nvSpPr>
        <p:spPr>
          <a:xfrm>
            <a:off x="820624" y="3615406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Rx9</a:t>
            </a:r>
          </a:p>
        </p:txBody>
      </p:sp>
    </p:spTree>
    <p:extLst>
      <p:ext uri="{BB962C8B-B14F-4D97-AF65-F5344CB8AC3E}">
        <p14:creationId xmlns="" xmlns:p14="http://schemas.microsoft.com/office/powerpoint/2010/main" val="2740324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279660" y="1194881"/>
            <a:ext cx="4506876" cy="43056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 at RX1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/>
          <a:srcRect b="11620"/>
          <a:stretch/>
        </p:blipFill>
        <p:spPr>
          <a:xfrm>
            <a:off x="463390" y="980728"/>
            <a:ext cx="4199324" cy="4961060"/>
          </a:xfrm>
          <a:prstGeom prst="rect">
            <a:avLst/>
          </a:prstGeom>
        </p:spPr>
      </p:pic>
      <p:grpSp>
        <p:nvGrpSpPr>
          <p:cNvPr id="28" name="Gruppieren 27"/>
          <p:cNvGrpSpPr/>
          <p:nvPr/>
        </p:nvGrpSpPr>
        <p:grpSpPr>
          <a:xfrm>
            <a:off x="4975221" y="692696"/>
            <a:ext cx="3680460" cy="4267200"/>
            <a:chOff x="4876800" y="1371600"/>
            <a:chExt cx="3680460" cy="4267200"/>
          </a:xfrm>
        </p:grpSpPr>
        <p:pic>
          <p:nvPicPr>
            <p:cNvPr id="29" name="Picture 60"/>
            <p:cNvPicPr>
              <a:picLocks noChangeAspect="1"/>
            </p:cNvPicPr>
            <p:nvPr/>
          </p:nvPicPr>
          <p:blipFill rotWithShape="1">
            <a:blip r:embed="rId3" cstate="print"/>
            <a:srcRect l="20548" r="15069" b="3768"/>
            <a:stretch/>
          </p:blipFill>
          <p:spPr>
            <a:xfrm>
              <a:off x="4876800" y="1371600"/>
              <a:ext cx="3581400" cy="4267200"/>
            </a:xfrm>
            <a:prstGeom prst="rect">
              <a:avLst/>
            </a:prstGeom>
          </p:spPr>
        </p:pic>
        <p:sp>
          <p:nvSpPr>
            <p:cNvPr id="30" name="Oval 61"/>
            <p:cNvSpPr/>
            <p:nvPr/>
          </p:nvSpPr>
          <p:spPr bwMode="auto">
            <a:xfrm>
              <a:off x="6400800" y="50292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3" name="Oval 62"/>
            <p:cNvSpPr/>
            <p:nvPr/>
          </p:nvSpPr>
          <p:spPr bwMode="auto">
            <a:xfrm>
              <a:off x="6347460" y="390069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Oval 63"/>
            <p:cNvSpPr/>
            <p:nvPr/>
          </p:nvSpPr>
          <p:spPr bwMode="auto">
            <a:xfrm>
              <a:off x="6336030" y="341441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Oval 64"/>
            <p:cNvSpPr/>
            <p:nvPr/>
          </p:nvSpPr>
          <p:spPr bwMode="auto">
            <a:xfrm>
              <a:off x="683514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6" name="Oval 65"/>
            <p:cNvSpPr/>
            <p:nvPr/>
          </p:nvSpPr>
          <p:spPr bwMode="auto">
            <a:xfrm>
              <a:off x="6553200" y="27203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7" name="TextBox 66"/>
            <p:cNvSpPr txBox="1"/>
            <p:nvPr/>
          </p:nvSpPr>
          <p:spPr>
            <a:xfrm>
              <a:off x="6484620" y="47741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67"/>
            <p:cNvSpPr txBox="1"/>
            <p:nvPr/>
          </p:nvSpPr>
          <p:spPr>
            <a:xfrm>
              <a:off x="5814060" y="376616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68"/>
            <p:cNvSpPr txBox="1"/>
            <p:nvPr/>
          </p:nvSpPr>
          <p:spPr>
            <a:xfrm>
              <a:off x="5791200" y="31569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69"/>
            <p:cNvSpPr txBox="1"/>
            <p:nvPr/>
          </p:nvSpPr>
          <p:spPr>
            <a:xfrm>
              <a:off x="6682740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Rx7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70"/>
            <p:cNvSpPr txBox="1"/>
            <p:nvPr/>
          </p:nvSpPr>
          <p:spPr>
            <a:xfrm>
              <a:off x="6207397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Rx6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42" name="Group 71"/>
            <p:cNvGrpSpPr/>
            <p:nvPr/>
          </p:nvGrpSpPr>
          <p:grpSpPr>
            <a:xfrm>
              <a:off x="7606308" y="1379220"/>
              <a:ext cx="950952" cy="681316"/>
              <a:chOff x="7962900" y="873759"/>
              <a:chExt cx="950952" cy="681316"/>
            </a:xfrm>
          </p:grpSpPr>
          <p:grpSp>
            <p:nvGrpSpPr>
              <p:cNvPr id="47" name="Group 72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49" name="Straight Arrow Connector 74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Straight Arrow Connector 75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1" name="TextBox 76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TextBox 73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Oval 77"/>
            <p:cNvSpPr/>
            <p:nvPr/>
          </p:nvSpPr>
          <p:spPr bwMode="auto">
            <a:xfrm>
              <a:off x="716280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TextBox 78"/>
            <p:cNvSpPr txBox="1"/>
            <p:nvPr/>
          </p:nvSpPr>
          <p:spPr>
            <a:xfrm>
              <a:off x="7086600" y="239129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5" name="Oval 79"/>
            <p:cNvSpPr/>
            <p:nvPr/>
          </p:nvSpPr>
          <p:spPr bwMode="auto">
            <a:xfrm>
              <a:off x="6301740" y="241401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TextBox 80"/>
            <p:cNvSpPr txBox="1"/>
            <p:nvPr/>
          </p:nvSpPr>
          <p:spPr>
            <a:xfrm>
              <a:off x="6252210" y="208853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4925868" y="5090914"/>
            <a:ext cx="4068726" cy="1002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800" kern="0" dirty="0"/>
              <a:t>30°3dB  HPBW of the antenna is in this scenario a good choice</a:t>
            </a:r>
          </a:p>
        </p:txBody>
      </p:sp>
      <p:sp>
        <p:nvSpPr>
          <p:cNvPr id="5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66382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244523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63080" y="1268760"/>
            <a:ext cx="4068726" cy="358552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 Rx6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/>
          <a:srcRect t="10474" b="11232"/>
          <a:stretch/>
        </p:blipFill>
        <p:spPr>
          <a:xfrm>
            <a:off x="463080" y="1811307"/>
            <a:ext cx="4238724" cy="4436060"/>
          </a:xfrm>
          <a:prstGeom prst="rect">
            <a:avLst/>
          </a:prstGeom>
        </p:spPr>
      </p:pic>
      <p:grpSp>
        <p:nvGrpSpPr>
          <p:cNvPr id="51" name="Gruppieren 50"/>
          <p:cNvGrpSpPr/>
          <p:nvPr/>
        </p:nvGrpSpPr>
        <p:grpSpPr>
          <a:xfrm>
            <a:off x="4975221" y="692696"/>
            <a:ext cx="3680460" cy="4267200"/>
            <a:chOff x="4876800" y="1371600"/>
            <a:chExt cx="3680460" cy="4267200"/>
          </a:xfrm>
        </p:grpSpPr>
        <p:pic>
          <p:nvPicPr>
            <p:cNvPr id="52" name="Picture 60"/>
            <p:cNvPicPr>
              <a:picLocks noChangeAspect="1"/>
            </p:cNvPicPr>
            <p:nvPr/>
          </p:nvPicPr>
          <p:blipFill rotWithShape="1">
            <a:blip r:embed="rId3" cstate="print"/>
            <a:srcRect l="20548" r="15069" b="3768"/>
            <a:stretch/>
          </p:blipFill>
          <p:spPr>
            <a:xfrm>
              <a:off x="4876800" y="1371600"/>
              <a:ext cx="3581400" cy="4267200"/>
            </a:xfrm>
            <a:prstGeom prst="rect">
              <a:avLst/>
            </a:prstGeom>
          </p:spPr>
        </p:pic>
        <p:sp>
          <p:nvSpPr>
            <p:cNvPr id="53" name="Oval 61"/>
            <p:cNvSpPr/>
            <p:nvPr/>
          </p:nvSpPr>
          <p:spPr bwMode="auto">
            <a:xfrm>
              <a:off x="6400800" y="50292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" name="Oval 62"/>
            <p:cNvSpPr/>
            <p:nvPr/>
          </p:nvSpPr>
          <p:spPr bwMode="auto">
            <a:xfrm>
              <a:off x="6347460" y="390069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Oval 63"/>
            <p:cNvSpPr/>
            <p:nvPr/>
          </p:nvSpPr>
          <p:spPr bwMode="auto">
            <a:xfrm>
              <a:off x="6336030" y="341441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6" name="Oval 64"/>
            <p:cNvSpPr/>
            <p:nvPr/>
          </p:nvSpPr>
          <p:spPr bwMode="auto">
            <a:xfrm>
              <a:off x="683514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7" name="Oval 65"/>
            <p:cNvSpPr/>
            <p:nvPr/>
          </p:nvSpPr>
          <p:spPr bwMode="auto">
            <a:xfrm>
              <a:off x="6553200" y="27203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8" name="TextBox 66"/>
            <p:cNvSpPr txBox="1"/>
            <p:nvPr/>
          </p:nvSpPr>
          <p:spPr>
            <a:xfrm>
              <a:off x="6484620" y="47741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67"/>
            <p:cNvSpPr txBox="1"/>
            <p:nvPr/>
          </p:nvSpPr>
          <p:spPr>
            <a:xfrm>
              <a:off x="5814060" y="376616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68"/>
            <p:cNvSpPr txBox="1"/>
            <p:nvPr/>
          </p:nvSpPr>
          <p:spPr>
            <a:xfrm>
              <a:off x="5791200" y="31569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9"/>
            <p:cNvSpPr txBox="1"/>
            <p:nvPr/>
          </p:nvSpPr>
          <p:spPr>
            <a:xfrm>
              <a:off x="6682740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Rx7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70"/>
            <p:cNvSpPr txBox="1"/>
            <p:nvPr/>
          </p:nvSpPr>
          <p:spPr>
            <a:xfrm>
              <a:off x="6207397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Rx6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Group 71"/>
            <p:cNvGrpSpPr/>
            <p:nvPr/>
          </p:nvGrpSpPr>
          <p:grpSpPr>
            <a:xfrm>
              <a:off x="7606308" y="1379220"/>
              <a:ext cx="950952" cy="681316"/>
              <a:chOff x="7962900" y="873759"/>
              <a:chExt cx="950952" cy="681316"/>
            </a:xfrm>
          </p:grpSpPr>
          <p:grpSp>
            <p:nvGrpSpPr>
              <p:cNvPr id="68" name="Group 72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0" name="Straight Arrow Connector 74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1" name="Straight Arrow Connector 75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2" name="TextBox 76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73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Oval 77"/>
            <p:cNvSpPr/>
            <p:nvPr/>
          </p:nvSpPr>
          <p:spPr bwMode="auto">
            <a:xfrm>
              <a:off x="716280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5" name="TextBox 78"/>
            <p:cNvSpPr txBox="1"/>
            <p:nvPr/>
          </p:nvSpPr>
          <p:spPr>
            <a:xfrm>
              <a:off x="7086600" y="239129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79"/>
            <p:cNvSpPr/>
            <p:nvPr/>
          </p:nvSpPr>
          <p:spPr bwMode="auto">
            <a:xfrm>
              <a:off x="6301740" y="241401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7" name="TextBox 80"/>
            <p:cNvSpPr txBox="1"/>
            <p:nvPr/>
          </p:nvSpPr>
          <p:spPr>
            <a:xfrm>
              <a:off x="6252210" y="208853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4715648" y="5094424"/>
            <a:ext cx="4068726" cy="1002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endParaRPr lang="en-GB" sz="1800" kern="0" dirty="0"/>
          </a:p>
        </p:txBody>
      </p:sp>
      <p:sp>
        <p:nvSpPr>
          <p:cNvPr id="7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66382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259532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003" t="-2030" r="-3003" b="11813"/>
          <a:stretch/>
        </p:blipFill>
        <p:spPr>
          <a:xfrm>
            <a:off x="448876" y="692696"/>
            <a:ext cx="4288255" cy="5171490"/>
          </a:xfrm>
          <a:prstGeom prst="rect">
            <a:avLst/>
          </a:prstGeom>
        </p:spPr>
      </p:pic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42837" y="1081054"/>
            <a:ext cx="4068726" cy="331722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 Rx9</a:t>
            </a:r>
          </a:p>
        </p:txBody>
      </p:sp>
      <p:sp>
        <p:nvSpPr>
          <p:cNvPr id="5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66382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  <p:grpSp>
        <p:nvGrpSpPr>
          <p:cNvPr id="51" name="Gruppieren 50"/>
          <p:cNvGrpSpPr/>
          <p:nvPr/>
        </p:nvGrpSpPr>
        <p:grpSpPr>
          <a:xfrm>
            <a:off x="4975221" y="692696"/>
            <a:ext cx="3680460" cy="4267200"/>
            <a:chOff x="4876800" y="1371600"/>
            <a:chExt cx="3680460" cy="4267200"/>
          </a:xfrm>
        </p:grpSpPr>
        <p:pic>
          <p:nvPicPr>
            <p:cNvPr id="52" name="Picture 60"/>
            <p:cNvPicPr>
              <a:picLocks noChangeAspect="1"/>
            </p:cNvPicPr>
            <p:nvPr/>
          </p:nvPicPr>
          <p:blipFill rotWithShape="1">
            <a:blip r:embed="rId3" cstate="print"/>
            <a:srcRect l="20548" r="15069" b="3768"/>
            <a:stretch/>
          </p:blipFill>
          <p:spPr>
            <a:xfrm>
              <a:off x="4876800" y="1371600"/>
              <a:ext cx="3581400" cy="4267200"/>
            </a:xfrm>
            <a:prstGeom prst="rect">
              <a:avLst/>
            </a:prstGeom>
          </p:spPr>
        </p:pic>
        <p:sp>
          <p:nvSpPr>
            <p:cNvPr id="53" name="Oval 61"/>
            <p:cNvSpPr/>
            <p:nvPr/>
          </p:nvSpPr>
          <p:spPr bwMode="auto">
            <a:xfrm>
              <a:off x="6400800" y="50292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" name="Oval 62"/>
            <p:cNvSpPr/>
            <p:nvPr/>
          </p:nvSpPr>
          <p:spPr bwMode="auto">
            <a:xfrm>
              <a:off x="6347460" y="390069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Oval 63"/>
            <p:cNvSpPr/>
            <p:nvPr/>
          </p:nvSpPr>
          <p:spPr bwMode="auto">
            <a:xfrm>
              <a:off x="6336030" y="341441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6" name="Oval 64"/>
            <p:cNvSpPr/>
            <p:nvPr/>
          </p:nvSpPr>
          <p:spPr bwMode="auto">
            <a:xfrm>
              <a:off x="683514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7" name="Oval 65"/>
            <p:cNvSpPr/>
            <p:nvPr/>
          </p:nvSpPr>
          <p:spPr bwMode="auto">
            <a:xfrm>
              <a:off x="6553200" y="27203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8" name="TextBox 66"/>
            <p:cNvSpPr txBox="1"/>
            <p:nvPr/>
          </p:nvSpPr>
          <p:spPr>
            <a:xfrm>
              <a:off x="6484620" y="47741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67"/>
            <p:cNvSpPr txBox="1"/>
            <p:nvPr/>
          </p:nvSpPr>
          <p:spPr>
            <a:xfrm>
              <a:off x="5814060" y="376616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68"/>
            <p:cNvSpPr txBox="1"/>
            <p:nvPr/>
          </p:nvSpPr>
          <p:spPr>
            <a:xfrm>
              <a:off x="5791200" y="31569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9"/>
            <p:cNvSpPr txBox="1"/>
            <p:nvPr/>
          </p:nvSpPr>
          <p:spPr>
            <a:xfrm>
              <a:off x="6682740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Rx7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70"/>
            <p:cNvSpPr txBox="1"/>
            <p:nvPr/>
          </p:nvSpPr>
          <p:spPr>
            <a:xfrm>
              <a:off x="6207397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Rx6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Group 71"/>
            <p:cNvGrpSpPr/>
            <p:nvPr/>
          </p:nvGrpSpPr>
          <p:grpSpPr>
            <a:xfrm>
              <a:off x="7606308" y="1379220"/>
              <a:ext cx="950952" cy="681316"/>
              <a:chOff x="7962900" y="873759"/>
              <a:chExt cx="950952" cy="681316"/>
            </a:xfrm>
          </p:grpSpPr>
          <p:grpSp>
            <p:nvGrpSpPr>
              <p:cNvPr id="68" name="Group 72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0" name="Straight Arrow Connector 74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1" name="Straight Arrow Connector 75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2" name="TextBox 76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73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Oval 77"/>
            <p:cNvSpPr/>
            <p:nvPr/>
          </p:nvSpPr>
          <p:spPr bwMode="auto">
            <a:xfrm>
              <a:off x="716280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5" name="TextBox 78"/>
            <p:cNvSpPr txBox="1"/>
            <p:nvPr/>
          </p:nvSpPr>
          <p:spPr>
            <a:xfrm>
              <a:off x="7086600" y="239129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79"/>
            <p:cNvSpPr/>
            <p:nvPr/>
          </p:nvSpPr>
          <p:spPr bwMode="auto">
            <a:xfrm>
              <a:off x="6301740" y="241401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7" name="TextBox 80"/>
            <p:cNvSpPr txBox="1"/>
            <p:nvPr/>
          </p:nvSpPr>
          <p:spPr>
            <a:xfrm>
              <a:off x="6252210" y="208853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4925868" y="5053814"/>
            <a:ext cx="4068726" cy="1002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endParaRPr lang="en-GB" sz="1800" kern="0" dirty="0"/>
          </a:p>
        </p:txBody>
      </p:sp>
    </p:spTree>
    <p:extLst>
      <p:ext uri="{BB962C8B-B14F-4D97-AF65-F5344CB8AC3E}">
        <p14:creationId xmlns="" xmlns:p14="http://schemas.microsoft.com/office/powerpoint/2010/main" val="377314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7681" y="6381328"/>
            <a:ext cx="528637" cy="3635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1484784"/>
            <a:ext cx="8280920" cy="223224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Outdoor Measurements at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60 GHz</a:t>
            </a:r>
            <a:r>
              <a:rPr lang="en-GB" sz="3200" b="1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algn="ctr" eaLnBrk="1" hangingPunct="1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User Access Scenario</a:t>
            </a:r>
          </a:p>
          <a:p>
            <a:pPr algn="ctr" eaLnBrk="1" hangingPunct="1">
              <a:defRPr/>
            </a:pPr>
            <a:endParaRPr lang="en-US" sz="3200" b="1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Parameters</a:t>
            </a:r>
          </a:p>
        </p:txBody>
      </p:sp>
    </p:spTree>
    <p:extLst>
      <p:ext uri="{BB962C8B-B14F-4D97-AF65-F5344CB8AC3E}">
        <p14:creationId xmlns="" xmlns:p14="http://schemas.microsoft.com/office/powerpoint/2010/main" val="153189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6867" y="71077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3583274"/>
              </p:ext>
            </p:extLst>
          </p:nvPr>
        </p:nvGraphicFramePr>
        <p:xfrm>
          <a:off x="622356" y="2024844"/>
          <a:ext cx="8215065" cy="154228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13720">
                  <a:extLst>
                    <a:ext uri="{9D8B030D-6E8A-4147-A177-3AD203B41FA5}">
                      <a16:colId xmlns="" xmlns:a16="http://schemas.microsoft.com/office/drawing/2014/main" val="2741803644"/>
                    </a:ext>
                  </a:extLst>
                </a:gridCol>
                <a:gridCol w="778442">
                  <a:extLst>
                    <a:ext uri="{9D8B030D-6E8A-4147-A177-3AD203B41FA5}">
                      <a16:colId xmlns="" xmlns:a16="http://schemas.microsoft.com/office/drawing/2014/main" val="1394483478"/>
                    </a:ext>
                  </a:extLst>
                </a:gridCol>
                <a:gridCol w="919976">
                  <a:extLst>
                    <a:ext uri="{9D8B030D-6E8A-4147-A177-3AD203B41FA5}">
                      <a16:colId xmlns="" xmlns:a16="http://schemas.microsoft.com/office/drawing/2014/main" val="2118815109"/>
                    </a:ext>
                  </a:extLst>
                </a:gridCol>
                <a:gridCol w="919976">
                  <a:extLst>
                    <a:ext uri="{9D8B030D-6E8A-4147-A177-3AD203B41FA5}">
                      <a16:colId xmlns="" xmlns:a16="http://schemas.microsoft.com/office/drawing/2014/main" val="547892588"/>
                    </a:ext>
                  </a:extLst>
                </a:gridCol>
                <a:gridCol w="919976">
                  <a:extLst>
                    <a:ext uri="{9D8B030D-6E8A-4147-A177-3AD203B41FA5}">
                      <a16:colId xmlns="" xmlns:a16="http://schemas.microsoft.com/office/drawing/2014/main" val="1076035088"/>
                    </a:ext>
                  </a:extLst>
                </a:gridCol>
                <a:gridCol w="919976">
                  <a:extLst>
                    <a:ext uri="{9D8B030D-6E8A-4147-A177-3AD203B41FA5}">
                      <a16:colId xmlns="" xmlns:a16="http://schemas.microsoft.com/office/drawing/2014/main" val="986376179"/>
                    </a:ext>
                  </a:extLst>
                </a:gridCol>
                <a:gridCol w="1061511">
                  <a:extLst>
                    <a:ext uri="{9D8B030D-6E8A-4147-A177-3AD203B41FA5}">
                      <a16:colId xmlns="" xmlns:a16="http://schemas.microsoft.com/office/drawing/2014/main" val="2742145207"/>
                    </a:ext>
                  </a:extLst>
                </a:gridCol>
                <a:gridCol w="990744">
                  <a:extLst>
                    <a:ext uri="{9D8B030D-6E8A-4147-A177-3AD203B41FA5}">
                      <a16:colId xmlns="" xmlns:a16="http://schemas.microsoft.com/office/drawing/2014/main" val="3823676832"/>
                    </a:ext>
                  </a:extLst>
                </a:gridCol>
                <a:gridCol w="990744">
                  <a:extLst>
                    <a:ext uri="{9D8B030D-6E8A-4147-A177-3AD203B41FA5}">
                      <a16:colId xmlns="" xmlns:a16="http://schemas.microsoft.com/office/drawing/2014/main" val="34850594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Position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</a:rPr>
                        <a:t>DS* [ns]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ED* [ns]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at Tx </a:t>
                      </a:r>
                      <a:r>
                        <a:rPr lang="de-DE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[°]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at</a:t>
                      </a:r>
                      <a:r>
                        <a:rPr lang="de-DE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Tx [°]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at Rx </a:t>
                      </a:r>
                      <a:r>
                        <a:rPr lang="de-DE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[°]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at Rx </a:t>
                      </a:r>
                      <a:r>
                        <a:rPr lang="de-DE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[°]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Received Power [dB]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Visibility Condition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93097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278.57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45.15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-120.26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20398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115.95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18.40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41.49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-123.23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4829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86.14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594.11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50.22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-147.56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2594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50.43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395.92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42.02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-152.45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038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41.03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584.87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43.92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17.06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38.38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-150.65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25609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Rx9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56.37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317.84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17.30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77.31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-128.84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4982491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410719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* Considering 20 dB dynamic range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6867" y="1448780"/>
            <a:ext cx="8107326" cy="576064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List of parameters</a:t>
            </a:r>
          </a:p>
        </p:txBody>
      </p:sp>
    </p:spTree>
    <p:extLst>
      <p:ext uri="{BB962C8B-B14F-4D97-AF65-F5344CB8AC3E}">
        <p14:creationId xmlns="" xmlns:p14="http://schemas.microsoft.com/office/powerpoint/2010/main" val="300205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16832"/>
            <a:ext cx="7772400" cy="4320480"/>
          </a:xfrm>
          <a:ln/>
        </p:spPr>
        <p:txBody>
          <a:bodyPr/>
          <a:lstStyle/>
          <a:p>
            <a:pPr marL="0" indent="0" algn="just"/>
            <a:r>
              <a:rPr lang="en-GB" b="0" dirty="0">
                <a:solidFill>
                  <a:schemeClr val="tx1"/>
                </a:solidFill>
              </a:rPr>
              <a:t>In this presentation, we summarize our measurements and the corresponding parameters which can be used for channel modelling and system tests. We show </a:t>
            </a:r>
            <a:r>
              <a:rPr lang="en-GB" b="0" dirty="0" smtClean="0">
                <a:solidFill>
                  <a:schemeClr val="tx1"/>
                </a:solidFill>
              </a:rPr>
              <a:t>measurement </a:t>
            </a:r>
            <a:r>
              <a:rPr lang="en-GB" b="0" dirty="0">
                <a:solidFill>
                  <a:schemeClr val="tx1"/>
                </a:solidFill>
              </a:rPr>
              <a:t>results at 60GHz for the cases of an entrance hall and the outdoor rooftop to street level. </a:t>
            </a:r>
          </a:p>
          <a:p>
            <a:pPr marL="0" indent="0" algn="just"/>
            <a:r>
              <a:rPr lang="en-GB" b="0" dirty="0">
                <a:solidFill>
                  <a:schemeClr val="tx1"/>
                </a:solidFill>
              </a:rPr>
              <a:t>The goal of this campaign on measurement and analysis is to provide practical parameters for both indoor and outdoor scenarios in the 802.11ay channel model.  </a:t>
            </a:r>
          </a:p>
          <a:p>
            <a:pPr marL="0" indent="0" algn="just"/>
            <a:r>
              <a:rPr lang="en-US" b="0" dirty="0">
                <a:solidFill>
                  <a:schemeClr val="tx1"/>
                </a:solidFill>
              </a:rPr>
              <a:t>Furthermore, initial results for the </a:t>
            </a:r>
            <a:r>
              <a:rPr lang="en-US" b="0" dirty="0" err="1">
                <a:solidFill>
                  <a:schemeClr val="tx1"/>
                </a:solidFill>
              </a:rPr>
              <a:t>fronthauling</a:t>
            </a:r>
            <a:r>
              <a:rPr lang="en-US" b="0" dirty="0">
                <a:solidFill>
                  <a:schemeClr val="tx1"/>
                </a:solidFill>
              </a:rPr>
              <a:t> scenario are presented.</a:t>
            </a:r>
            <a:endParaRPr lang="en-GB" b="0" dirty="0">
              <a:solidFill>
                <a:schemeClr val="tx1"/>
              </a:solidFill>
            </a:endParaRPr>
          </a:p>
          <a:p>
            <a:pPr marL="0" indent="0" algn="just"/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95445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18337" y="836712"/>
            <a:ext cx="8107326" cy="545705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Conclusions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Multiple reflections identified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NLOS scenario still possible due to reflections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Beam former in the NLOS sometimes not better than an </a:t>
            </a:r>
            <a:r>
              <a:rPr lang="en-US" sz="1800" dirty="0" err="1"/>
              <a:t>omni</a:t>
            </a:r>
            <a:r>
              <a:rPr lang="en-US" sz="1800" dirty="0"/>
              <a:t> antenna characteristic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That is an effect of the 30° 3dB HPBW of the measurement antennas. The gain in one direction don’t compensate the multipath components of the environment</a:t>
            </a:r>
            <a:endParaRPr lang="en-GB" b="1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But the multipath components induce a higher fading in the channel</a:t>
            </a:r>
          </a:p>
        </p:txBody>
      </p:sp>
    </p:spTree>
    <p:extLst>
      <p:ext uri="{BB962C8B-B14F-4D97-AF65-F5344CB8AC3E}">
        <p14:creationId xmlns="" xmlns:p14="http://schemas.microsoft.com/office/powerpoint/2010/main" val="243024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7681" y="6381328"/>
            <a:ext cx="528637" cy="3635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1484784"/>
            <a:ext cx="8280920" cy="223224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Large Indoor Measurements at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60 GHz</a:t>
            </a:r>
            <a:r>
              <a:rPr lang="en-GB" sz="3200" b="1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algn="ctr" eaLnBrk="1" hangingPunct="1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Entrance Hall Scenario</a:t>
            </a:r>
          </a:p>
          <a:p>
            <a:pPr algn="ctr" eaLnBrk="1" hangingPunct="1">
              <a:defRPr/>
            </a:pPr>
            <a:endParaRPr lang="en-US" sz="3200" b="1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Measurement Setup</a:t>
            </a:r>
          </a:p>
        </p:txBody>
      </p:sp>
    </p:spTree>
    <p:extLst>
      <p:ext uri="{BB962C8B-B14F-4D97-AF65-F5344CB8AC3E}">
        <p14:creationId xmlns="" xmlns:p14="http://schemas.microsoft.com/office/powerpoint/2010/main" val="1679127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44" y="1213439"/>
            <a:ext cx="39925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User access scenario at 60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Tx located at ground and first floor </a:t>
            </a:r>
            <a:r>
              <a:rPr lang="de-DE" sz="1800" i="1" dirty="0">
                <a:solidFill>
                  <a:schemeClr val="tx1"/>
                </a:solidFill>
              </a:rPr>
              <a:t>as</a:t>
            </a:r>
            <a:r>
              <a:rPr lang="de-DE" sz="1800" dirty="0">
                <a:solidFill>
                  <a:schemeClr val="tx1"/>
                </a:solidFill>
              </a:rPr>
              <a:t> access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Rx located at person level</a:t>
            </a:r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LOS. OLOS. and NLOS</a:t>
            </a:r>
          </a:p>
          <a:p>
            <a:r>
              <a:rPr lang="de-DE" sz="1800" dirty="0">
                <a:solidFill>
                  <a:schemeClr val="tx1"/>
                </a:solidFill>
              </a:rPr>
              <a:t>30°HPBW at Tx and Rx </a:t>
            </a:r>
          </a:p>
          <a:p>
            <a:pPr lvl="1"/>
            <a:r>
              <a:rPr lang="de-DE" sz="1800" dirty="0">
                <a:solidFill>
                  <a:schemeClr val="tx1"/>
                </a:solidFill>
              </a:rPr>
              <a:t>Az: -150°:30°:180°</a:t>
            </a:r>
          </a:p>
          <a:p>
            <a:pPr lvl="1"/>
            <a:r>
              <a:rPr lang="de-DE" sz="1800" dirty="0">
                <a:solidFill>
                  <a:schemeClr val="tx1"/>
                </a:solidFill>
              </a:rPr>
              <a:t>El: -30°:30°:30</a:t>
            </a:r>
            <a:r>
              <a:rPr lang="de-DE" sz="1800" dirty="0">
                <a:solidFill>
                  <a:srgbClr val="003359"/>
                </a:solidFill>
              </a:rPr>
              <a:t>°</a:t>
            </a:r>
          </a:p>
          <a:p>
            <a:pPr marL="0" indent="0">
              <a:buNone/>
            </a:pPr>
            <a:endParaRPr lang="en-GB" sz="1800" b="1" dirty="0"/>
          </a:p>
          <a:p>
            <a:endParaRPr lang="en-US" sz="1800" dirty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2769" y="62252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Indoor Measurements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7053414"/>
              </p:ext>
            </p:extLst>
          </p:nvPr>
        </p:nvGraphicFramePr>
        <p:xfrm>
          <a:off x="362700" y="4149082"/>
          <a:ext cx="3489220" cy="219265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11447">
                  <a:extLst>
                    <a:ext uri="{9D8B030D-6E8A-4147-A177-3AD203B41FA5}">
                      <a16:colId xmlns="" xmlns:a16="http://schemas.microsoft.com/office/drawing/2014/main" val="2741803644"/>
                    </a:ext>
                  </a:extLst>
                </a:gridCol>
                <a:gridCol w="1509920">
                  <a:extLst>
                    <a:ext uri="{9D8B030D-6E8A-4147-A177-3AD203B41FA5}">
                      <a16:colId xmlns="" xmlns:a16="http://schemas.microsoft.com/office/drawing/2014/main" val="1394483478"/>
                    </a:ext>
                  </a:extLst>
                </a:gridCol>
                <a:gridCol w="1167853">
                  <a:extLst>
                    <a:ext uri="{9D8B030D-6E8A-4147-A177-3AD203B41FA5}">
                      <a16:colId xmlns="" xmlns:a16="http://schemas.microsoft.com/office/drawing/2014/main" val="1779155966"/>
                    </a:ext>
                  </a:extLst>
                </a:gridCol>
              </a:tblGrid>
              <a:tr h="199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</a:rPr>
                        <a:t>Visivility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3097193"/>
                  </a:ext>
                </a:extLst>
              </a:tr>
              <a:tr h="199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Tx1</a:t>
                      </a:r>
                      <a:endParaRPr lang="en-GB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Tx2</a:t>
                      </a:r>
                      <a:endParaRPr lang="en-GB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663286"/>
                  </a:ext>
                </a:extLst>
              </a:tr>
              <a:tr h="199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20398898"/>
                  </a:ext>
                </a:extLst>
              </a:tr>
              <a:tr h="199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4829278"/>
                  </a:ext>
                </a:extLst>
              </a:tr>
              <a:tr h="199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2594328"/>
                  </a:ext>
                </a:extLst>
              </a:tr>
              <a:tr h="199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03883918"/>
                  </a:ext>
                </a:extLst>
              </a:tr>
              <a:tr h="199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25609610"/>
                  </a:ext>
                </a:extLst>
              </a:tr>
              <a:tr h="199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Rx6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49824919"/>
                  </a:ext>
                </a:extLst>
              </a:tr>
              <a:tr h="199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Rx7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74082181"/>
                  </a:ext>
                </a:extLst>
              </a:tr>
              <a:tr h="199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Rx8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44044625"/>
                  </a:ext>
                </a:extLst>
              </a:tr>
              <a:tr h="199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Rx9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7495331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0627" y="657716"/>
            <a:ext cx="4214069" cy="2699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8977" y="3397189"/>
            <a:ext cx="4420847" cy="2840123"/>
          </a:xfrm>
          <a:prstGeom prst="rect">
            <a:avLst/>
          </a:prstGeom>
        </p:spPr>
      </p:pic>
      <p:sp>
        <p:nvSpPr>
          <p:cNvPr id="33" name="Rounded Rectangular Callout 32"/>
          <p:cNvSpPr/>
          <p:nvPr/>
        </p:nvSpPr>
        <p:spPr bwMode="auto">
          <a:xfrm>
            <a:off x="3752403" y="2564904"/>
            <a:ext cx="946763" cy="669569"/>
          </a:xfrm>
          <a:prstGeom prst="wedgeRoundRectCallout">
            <a:avLst>
              <a:gd name="adj1" fmla="val 184019"/>
              <a:gd name="adj2" fmla="val -112582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Tx at</a:t>
            </a:r>
            <a:r>
              <a:rPr kumimoji="0" lang="de-DE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ground floor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3779912" y="3301079"/>
            <a:ext cx="919254" cy="653974"/>
          </a:xfrm>
          <a:prstGeom prst="wedgeRoundRectCallout">
            <a:avLst>
              <a:gd name="adj1" fmla="val 199997"/>
              <a:gd name="adj2" fmla="val 212318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Tx at</a:t>
            </a:r>
            <a:r>
              <a:rPr kumimoji="0" lang="de-DE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first</a:t>
            </a:r>
            <a:r>
              <a:rPr kumimoji="0" lang="de-DE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floor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127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664932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Indoor Measurements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78902" y="1298103"/>
            <a:ext cx="3600000" cy="2700000"/>
            <a:chOff x="576942" y="685799"/>
            <a:chExt cx="3600000" cy="270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42" y="685799"/>
              <a:ext cx="3600000" cy="27000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3276600" y="11430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12671" y="1025024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Tx1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947057" y="2983546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5657" y="2969439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Rx1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990600" y="1676401"/>
              <a:ext cx="533400" cy="15700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Oval 19"/>
            <p:cNvSpPr/>
            <p:nvPr/>
          </p:nvSpPr>
          <p:spPr bwMode="auto">
            <a:xfrm>
              <a:off x="1104900" y="252741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219200" y="2192627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409700" y="1539081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95400" y="2551457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Rx2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04257" y="216774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Rx3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29657" y="172377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Rx9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89" y="1298103"/>
            <a:ext cx="3600000" cy="2700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 bwMode="auto">
          <a:xfrm>
            <a:off x="6250360" y="2566469"/>
            <a:ext cx="533400" cy="304800"/>
          </a:xfrm>
          <a:prstGeom prst="wedgeRoundRectCallout">
            <a:avLst>
              <a:gd name="adj1" fmla="val -95878"/>
              <a:gd name="adj2" fmla="val 6800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Rx4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002960" y="1298103"/>
            <a:ext cx="990600" cy="270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2" y="4117504"/>
            <a:ext cx="8414658" cy="1996027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 bwMode="auto">
          <a:xfrm>
            <a:off x="3543902" y="4759241"/>
            <a:ext cx="228600" cy="228600"/>
          </a:xfrm>
          <a:prstGeom prst="ellipse">
            <a:avLst/>
          </a:prstGeom>
          <a:solidFill>
            <a:srgbClr val="003359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21702" y="464955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Tx1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585631" y="4116079"/>
            <a:ext cx="228600" cy="228600"/>
          </a:xfrm>
          <a:prstGeom prst="ellipse">
            <a:avLst/>
          </a:prstGeom>
          <a:solidFill>
            <a:srgbClr val="003359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21702" y="4297705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Tx2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52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7681" y="6381328"/>
            <a:ext cx="528637" cy="3635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1484784"/>
            <a:ext cx="8280920" cy="223224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Large Indoor Measurements at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60 GHz</a:t>
            </a:r>
            <a:r>
              <a:rPr lang="en-GB" sz="3200" b="1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algn="ctr" eaLnBrk="1" hangingPunct="1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Entrance Hall</a:t>
            </a:r>
          </a:p>
          <a:p>
            <a:pPr algn="ctr" eaLnBrk="1" hangingPunct="1">
              <a:defRPr/>
            </a:pPr>
            <a:endParaRPr lang="en-US" sz="3200" b="1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Measurement Results</a:t>
            </a:r>
          </a:p>
        </p:txBody>
      </p:sp>
    </p:spTree>
    <p:extLst>
      <p:ext uri="{BB962C8B-B14F-4D97-AF65-F5344CB8AC3E}">
        <p14:creationId xmlns="" xmlns:p14="http://schemas.microsoft.com/office/powerpoint/2010/main" val="2524080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49831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Entrance Hall Scenario at 60 GHz</a:t>
            </a:r>
          </a:p>
          <a:p>
            <a:r>
              <a:rPr lang="en-US" sz="1800" dirty="0">
                <a:solidFill>
                  <a:schemeClr val="tx1"/>
                </a:solidFill>
              </a:rPr>
              <a:t>Synthetic </a:t>
            </a:r>
            <a:r>
              <a:rPr lang="en-US" sz="1800" dirty="0" err="1">
                <a:solidFill>
                  <a:schemeClr val="tx1"/>
                </a:solidFill>
              </a:rPr>
              <a:t>omni</a:t>
            </a:r>
            <a:r>
              <a:rPr lang="en-US" sz="1800" dirty="0">
                <a:solidFill>
                  <a:schemeClr val="tx1"/>
                </a:solidFill>
              </a:rPr>
              <a:t>-directional Received Power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Received power after beam-forming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7761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Indoor Measurements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/>
          <a:srcRect t="24447" r="2084" b="9894"/>
          <a:stretch/>
        </p:blipFill>
        <p:spPr>
          <a:xfrm>
            <a:off x="539552" y="1988840"/>
            <a:ext cx="3384376" cy="21273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/>
          <a:srcRect t="22591" b="8061"/>
          <a:stretch/>
        </p:blipFill>
        <p:spPr>
          <a:xfrm>
            <a:off x="606954" y="4293096"/>
            <a:ext cx="3316974" cy="215627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/>
          <a:srcRect t="20544" b="8691"/>
          <a:stretch/>
        </p:blipFill>
        <p:spPr>
          <a:xfrm>
            <a:off x="3943156" y="1988839"/>
            <a:ext cx="3365148" cy="22322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/>
          <a:srcRect t="22580" b="6436"/>
          <a:stretch/>
        </p:blipFill>
        <p:spPr>
          <a:xfrm>
            <a:off x="4061289" y="4245744"/>
            <a:ext cx="3382878" cy="2250976"/>
          </a:xfrm>
          <a:prstGeom prst="rect">
            <a:avLst/>
          </a:prstGeom>
        </p:spPr>
      </p:pic>
      <p:sp>
        <p:nvSpPr>
          <p:cNvPr id="40" name="Rounded Rectangular Callout 39"/>
          <p:cNvSpPr/>
          <p:nvPr/>
        </p:nvSpPr>
        <p:spPr bwMode="auto">
          <a:xfrm>
            <a:off x="7351478" y="4392960"/>
            <a:ext cx="1600200" cy="1143000"/>
          </a:xfrm>
          <a:prstGeom prst="wedgeRoundRectCallout">
            <a:avLst>
              <a:gd name="adj1" fmla="val -141683"/>
              <a:gd name="adj2" fmla="val 18863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Large difference compared to omni-directional case due to the filtering of scatterers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7596336" y="2144831"/>
            <a:ext cx="974271" cy="1284169"/>
          </a:xfrm>
          <a:prstGeom prst="wedgeRoundRectCallout">
            <a:avLst>
              <a:gd name="adj1" fmla="val -116480"/>
              <a:gd name="adj2" fmla="val -3273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20 dB difference</a:t>
            </a:r>
            <a:r>
              <a:rPr kumimoji="0" lang="de-DE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between best and worst case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360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/>
          <a:srcRect t="23511" r="3271" b="15342"/>
          <a:stretch/>
        </p:blipFill>
        <p:spPr>
          <a:xfrm>
            <a:off x="233091" y="3558613"/>
            <a:ext cx="4421323" cy="26199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/>
          <a:srcRect t="23136" r="4760" b="15461"/>
          <a:stretch/>
        </p:blipFill>
        <p:spPr>
          <a:xfrm>
            <a:off x="98649" y="1269844"/>
            <a:ext cx="4302951" cy="260053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43608" y="1556003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Tx1 - Rx1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1600" y="515719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Tx1 – Rx4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45872" y="1118600"/>
            <a:ext cx="4068726" cy="319245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Synthetic </a:t>
            </a:r>
            <a:r>
              <a:rPr lang="en-GB" sz="1800" b="1" dirty="0" err="1"/>
              <a:t>omni</a:t>
            </a:r>
            <a:r>
              <a:rPr lang="en-GB" sz="1800" b="1" dirty="0"/>
              <a:t>-PDP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81314" y="664094"/>
            <a:ext cx="3600000" cy="2700000"/>
            <a:chOff x="576942" y="685799"/>
            <a:chExt cx="3600000" cy="27000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42" y="685799"/>
              <a:ext cx="3600000" cy="2700000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 bwMode="auto">
            <a:xfrm>
              <a:off x="3276600" y="11430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12671" y="1025024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Tx1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947057" y="2983546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75657" y="2969439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Rx1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flipV="1">
              <a:off x="990600" y="1676401"/>
              <a:ext cx="533400" cy="15700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Oval 39"/>
            <p:cNvSpPr/>
            <p:nvPr/>
          </p:nvSpPr>
          <p:spPr bwMode="auto">
            <a:xfrm>
              <a:off x="1104900" y="252741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219200" y="2192627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409700" y="1539081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95400" y="2551457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Rx2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4257" y="216774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Rx3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29657" y="172377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Rx9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t="24512" r="-3161" b="18947"/>
          <a:stretch/>
        </p:blipFill>
        <p:spPr>
          <a:xfrm>
            <a:off x="4669737" y="3552213"/>
            <a:ext cx="4709534" cy="241966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5381314" y="491983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Tx2 – Rx9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7761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Indoor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3944584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 cstate="print"/>
          <a:srcRect t="16085" r="15582"/>
          <a:stretch/>
        </p:blipFill>
        <p:spPr>
          <a:xfrm>
            <a:off x="71920" y="1455869"/>
            <a:ext cx="4043284" cy="2400571"/>
          </a:xfrm>
          <a:prstGeom prst="rect">
            <a:avLst/>
          </a:prstGeom>
        </p:spPr>
      </p:pic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25542" y="1052736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Bi-Azimuth Profile</a:t>
            </a:r>
          </a:p>
          <a:p>
            <a:r>
              <a:rPr lang="de-DE" sz="1800" dirty="0"/>
              <a:t>Tx1 - Rx1 (LOS)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Tx1 – Rx4 (OLOS)</a:t>
            </a:r>
            <a:endParaRPr lang="en-GB" sz="1800" dirty="0"/>
          </a:p>
        </p:txBody>
      </p:sp>
      <p:sp>
        <p:nvSpPr>
          <p:cNvPr id="45" name="Rounded Rectangular Callout 44"/>
          <p:cNvSpPr/>
          <p:nvPr/>
        </p:nvSpPr>
        <p:spPr bwMode="auto">
          <a:xfrm>
            <a:off x="3841700" y="3195858"/>
            <a:ext cx="974271" cy="301773"/>
          </a:xfrm>
          <a:prstGeom prst="wedgeRoundRectCallout">
            <a:avLst>
              <a:gd name="adj1" fmla="val -118482"/>
              <a:gd name="adj2" fmla="val -112331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LOS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39940" y="700244"/>
            <a:ext cx="3600000" cy="2700000"/>
            <a:chOff x="576942" y="685799"/>
            <a:chExt cx="3600000" cy="27000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42" y="685799"/>
              <a:ext cx="3600000" cy="2700000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 bwMode="auto">
            <a:xfrm>
              <a:off x="3276600" y="11430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12671" y="1025024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Tx1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947057" y="2983546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75657" y="2969439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Rx1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flipV="1">
              <a:off x="990600" y="1676401"/>
              <a:ext cx="533400" cy="15700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Oval 32"/>
            <p:cNvSpPr/>
            <p:nvPr/>
          </p:nvSpPr>
          <p:spPr bwMode="auto">
            <a:xfrm>
              <a:off x="1104900" y="252741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219200" y="2192627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409700" y="1539081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95400" y="2551457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Rx2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04257" y="216774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Rx3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29657" y="172377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Rx9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ed Rectangular Callout 43"/>
          <p:cNvSpPr/>
          <p:nvPr/>
        </p:nvSpPr>
        <p:spPr bwMode="auto">
          <a:xfrm>
            <a:off x="4082642" y="1510351"/>
            <a:ext cx="974271" cy="696585"/>
          </a:xfrm>
          <a:prstGeom prst="wedgeRoundRectCallout">
            <a:avLst>
              <a:gd name="adj1" fmla="val -232010"/>
              <a:gd name="adj2" fmla="val 141882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Reflection on the window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46" name="Straight Arrow Connector 45"/>
          <p:cNvCxnSpPr>
            <a:stCxn id="44" idx="3"/>
          </p:cNvCxnSpPr>
          <p:nvPr/>
        </p:nvCxnSpPr>
        <p:spPr bwMode="auto">
          <a:xfrm>
            <a:off x="5056913" y="1858644"/>
            <a:ext cx="429487" cy="463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79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/>
          <a:srcRect l="277" t="19157" r="14355" b="3604"/>
          <a:stretch/>
        </p:blipFill>
        <p:spPr>
          <a:xfrm>
            <a:off x="62897" y="3986061"/>
            <a:ext cx="4151117" cy="2251251"/>
          </a:xfrm>
          <a:prstGeom prst="rect">
            <a:avLst/>
          </a:prstGeom>
        </p:spPr>
      </p:pic>
      <p:sp>
        <p:nvSpPr>
          <p:cNvPr id="48" name="Rounded Rectangular Callout 47"/>
          <p:cNvSpPr/>
          <p:nvPr/>
        </p:nvSpPr>
        <p:spPr bwMode="auto">
          <a:xfrm>
            <a:off x="4108719" y="3930802"/>
            <a:ext cx="1072881" cy="1631798"/>
          </a:xfrm>
          <a:prstGeom prst="wedgeRoundRectCallout">
            <a:avLst>
              <a:gd name="adj1" fmla="val -102664"/>
              <a:gd name="adj2" fmla="val -21934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Relative</a:t>
            </a:r>
            <a:r>
              <a:rPr kumimoji="0" lang="de-DE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power of scatterers is more uniformly distributed due to the OLOS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/>
          <a:srcRect t="20037" r="16315"/>
          <a:stretch/>
        </p:blipFill>
        <p:spPr>
          <a:xfrm>
            <a:off x="5095995" y="3738458"/>
            <a:ext cx="4106248" cy="23435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05400" y="3456321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Tx2 – Rx9 (NLOS)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5322974" y="5796071"/>
            <a:ext cx="1072881" cy="654343"/>
          </a:xfrm>
          <a:prstGeom prst="wedgeRoundRectCallout">
            <a:avLst>
              <a:gd name="adj1" fmla="val 21120"/>
              <a:gd name="adj2" fmla="val -118423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Entrance door</a:t>
            </a:r>
            <a:r>
              <a:rPr kumimoji="0" lang="de-DE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reflection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0" name="Rounded Rectangular Callout 49"/>
          <p:cNvSpPr/>
          <p:nvPr/>
        </p:nvSpPr>
        <p:spPr bwMode="auto">
          <a:xfrm>
            <a:off x="8005674" y="2321055"/>
            <a:ext cx="934266" cy="1440175"/>
          </a:xfrm>
          <a:prstGeom prst="wedgeRoundRectCallout">
            <a:avLst>
              <a:gd name="adj1" fmla="val -257172"/>
              <a:gd name="adj2" fmla="val 77864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Double reflection: first floor wall and entrance door</a:t>
            </a:r>
            <a:r>
              <a:rPr kumimoji="0" lang="de-DE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reflection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7761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Indoor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1833311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39552" y="1089775"/>
            <a:ext cx="4068726" cy="755049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  <a:p>
            <a:r>
              <a:rPr lang="de-DE" sz="1800" dirty="0"/>
              <a:t>Tx1 – Rx1</a:t>
            </a:r>
            <a:endParaRPr lang="en-GB" sz="1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339940" y="700244"/>
            <a:ext cx="3600000" cy="2700000"/>
            <a:chOff x="576942" y="685799"/>
            <a:chExt cx="3600000" cy="27000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42" y="685799"/>
              <a:ext cx="3600000" cy="2700000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 bwMode="auto">
            <a:xfrm>
              <a:off x="3276600" y="11430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12671" y="1025024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Tx1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947057" y="2983546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75657" y="2969439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Rx1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flipV="1">
              <a:off x="990600" y="1676401"/>
              <a:ext cx="533400" cy="15700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Oval 32"/>
            <p:cNvSpPr/>
            <p:nvPr/>
          </p:nvSpPr>
          <p:spPr bwMode="auto">
            <a:xfrm>
              <a:off x="1104900" y="252741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219200" y="2192627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409700" y="1539081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95400" y="2551457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Rx2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04257" y="216774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Rx3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29657" y="172377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Rx9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39"/>
            <p:cNvSpPr txBox="1"/>
            <p:nvPr/>
          </p:nvSpPr>
          <p:spPr>
            <a:xfrm>
              <a:off x="1404257" y="2179056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Rx3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1429657" y="1735084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Rx9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t="9379" b="11106"/>
          <a:stretch/>
        </p:blipFill>
        <p:spPr>
          <a:xfrm>
            <a:off x="244404" y="1759164"/>
            <a:ext cx="4231388" cy="4497478"/>
          </a:xfrm>
          <a:prstGeom prst="rect">
            <a:avLst/>
          </a:prstGeom>
        </p:spPr>
      </p:pic>
      <p:sp>
        <p:nvSpPr>
          <p:cNvPr id="18" name="Rectangle 8"/>
          <p:cNvSpPr txBox="1">
            <a:spLocks noChangeArrowheads="1"/>
          </p:cNvSpPr>
          <p:nvPr/>
        </p:nvSpPr>
        <p:spPr bwMode="auto">
          <a:xfrm>
            <a:off x="607761" y="620688"/>
            <a:ext cx="8229600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de-DE" sz="2800" kern="0">
                <a:solidFill>
                  <a:schemeClr val="tx1"/>
                </a:solidFill>
              </a:rPr>
              <a:t>Indoor Measurements</a:t>
            </a:r>
            <a:endParaRPr lang="de-DE" sz="2800" kern="0" dirty="0">
              <a:solidFill>
                <a:schemeClr val="tx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572000" y="3584934"/>
            <a:ext cx="4518412" cy="2796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400" b="0" kern="0" dirty="0"/>
              <a:t>The metallic structures from the windows and doors contribute a lot of power in this scenario</a:t>
            </a:r>
          </a:p>
          <a:p>
            <a:pPr>
              <a:buFont typeface="+mj-lt"/>
              <a:buAutoNum type="arabicPeriod"/>
            </a:pPr>
            <a:r>
              <a:rPr lang="en-US" sz="1400" b="0" kern="0" dirty="0"/>
              <a:t>Double and triple bounce reflections contribute in the LOS and in NLOS a lot of power, which is important for robust system design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kern="0" dirty="0">
                <a:solidFill>
                  <a:srgbClr val="FF0000"/>
                </a:solidFill>
              </a:rPr>
              <a:t>Multi-Bounce must be considered in the channel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0" kern="0" dirty="0">
                <a:solidFill>
                  <a:srgbClr val="FF0000"/>
                </a:solidFill>
              </a:rPr>
              <a:t>We measure more than triple</a:t>
            </a:r>
            <a:r>
              <a:rPr lang="en-US" sz="1600" kern="0" dirty="0">
                <a:solidFill>
                  <a:srgbClr val="FF0000"/>
                </a:solidFill>
              </a:rPr>
              <a:t> bounce reflections with an high signal level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0" kern="0" dirty="0">
                <a:solidFill>
                  <a:srgbClr val="FF0000"/>
                </a:solidFill>
              </a:rPr>
              <a:t>We prefer to include minimum triple bounce refection in the channel model </a:t>
            </a:r>
            <a:endParaRPr lang="en-GB" sz="1600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990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/>
          <a:srcRect t="10096" r="3770" b="12093"/>
          <a:stretch/>
        </p:blipFill>
        <p:spPr>
          <a:xfrm>
            <a:off x="226186" y="1667826"/>
            <a:ext cx="4255111" cy="4599202"/>
          </a:xfrm>
          <a:prstGeom prst="rect">
            <a:avLst/>
          </a:prstGeom>
        </p:spPr>
      </p:pic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63643" y="1039469"/>
            <a:ext cx="4068726" cy="69874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  <a:p>
            <a:r>
              <a:rPr lang="de-DE" sz="1800" dirty="0"/>
              <a:t>Tx2 – Rx9</a:t>
            </a:r>
            <a:endParaRPr lang="en-GB" sz="1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339940" y="700244"/>
            <a:ext cx="3600000" cy="2700000"/>
            <a:chOff x="576942" y="685799"/>
            <a:chExt cx="3600000" cy="27000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42" y="685799"/>
              <a:ext cx="3600000" cy="2700000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 bwMode="auto">
            <a:xfrm>
              <a:off x="3276600" y="114300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12671" y="1025024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Tx1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947057" y="2983546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75657" y="2969439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Rx1</a:t>
              </a:r>
              <a:endParaRPr lang="en-GB" sz="1200" dirty="0"/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flipV="1">
              <a:off x="990600" y="1676401"/>
              <a:ext cx="533400" cy="15700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Oval 32"/>
            <p:cNvSpPr/>
            <p:nvPr/>
          </p:nvSpPr>
          <p:spPr bwMode="auto">
            <a:xfrm>
              <a:off x="1104900" y="2527410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219200" y="2192627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409700" y="1539081"/>
              <a:ext cx="228600" cy="228600"/>
            </a:xfrm>
            <a:prstGeom prst="ellipse">
              <a:avLst/>
            </a:prstGeom>
            <a:solidFill>
              <a:srgbClr val="003359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95400" y="2551457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Rx2</a:t>
              </a:r>
              <a:endParaRPr lang="en-GB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04257" y="216774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Rx3</a:t>
              </a:r>
              <a:endParaRPr lang="en-GB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29657" y="172377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Rx9</a:t>
              </a:r>
              <a:endParaRPr lang="en-GB" sz="1200" dirty="0"/>
            </a:p>
          </p:txBody>
        </p:sp>
        <p:sp>
          <p:nvSpPr>
            <p:cNvPr id="21" name="TextBox 29"/>
            <p:cNvSpPr txBox="1"/>
            <p:nvPr/>
          </p:nvSpPr>
          <p:spPr>
            <a:xfrm>
              <a:off x="1181100" y="2974032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Rx1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38"/>
            <p:cNvSpPr txBox="1"/>
            <p:nvPr/>
          </p:nvSpPr>
          <p:spPr>
            <a:xfrm>
              <a:off x="1300843" y="255605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Rx2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39"/>
            <p:cNvSpPr txBox="1"/>
            <p:nvPr/>
          </p:nvSpPr>
          <p:spPr>
            <a:xfrm>
              <a:off x="1409700" y="2172336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Rx3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40"/>
            <p:cNvSpPr txBox="1"/>
            <p:nvPr/>
          </p:nvSpPr>
          <p:spPr>
            <a:xfrm>
              <a:off x="1435100" y="1728364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solidFill>
                    <a:srgbClr val="FF0000"/>
                  </a:solidFill>
                </a:rPr>
                <a:t>Rx9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7761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Indoor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180645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476672"/>
            <a:ext cx="7770813" cy="870992"/>
          </a:xfrm>
        </p:spPr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133085" cy="4537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Motivation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60 GHz Outdoor Measurement Setup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60 GHz Outdoor Measurement Results and Parameters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60 GHz Large Indoor Measurement Setup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60 GHz Large Indoor Measurement Results and Parameters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Previews </a:t>
            </a:r>
            <a:r>
              <a:rPr lang="en-US" b="0" dirty="0" err="1"/>
              <a:t>Fronthauling</a:t>
            </a:r>
            <a:r>
              <a:rPr lang="en-US" b="0" dirty="0"/>
              <a:t> Results at 60 GHz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02568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1244479"/>
              </p:ext>
            </p:extLst>
          </p:nvPr>
        </p:nvGraphicFramePr>
        <p:xfrm>
          <a:off x="533400" y="1772816"/>
          <a:ext cx="8305800" cy="34701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38225">
                  <a:extLst>
                    <a:ext uri="{9D8B030D-6E8A-4147-A177-3AD203B41FA5}">
                      <a16:colId xmlns="" xmlns:a16="http://schemas.microsoft.com/office/drawing/2014/main" val="2741803644"/>
                    </a:ext>
                  </a:extLst>
                </a:gridCol>
                <a:gridCol w="1038225">
                  <a:extLst>
                    <a:ext uri="{9D8B030D-6E8A-4147-A177-3AD203B41FA5}">
                      <a16:colId xmlns="" xmlns:a16="http://schemas.microsoft.com/office/drawing/2014/main" val="1394483478"/>
                    </a:ext>
                  </a:extLst>
                </a:gridCol>
                <a:gridCol w="1038225">
                  <a:extLst>
                    <a:ext uri="{9D8B030D-6E8A-4147-A177-3AD203B41FA5}">
                      <a16:colId xmlns="" xmlns:a16="http://schemas.microsoft.com/office/drawing/2014/main" val="2118815109"/>
                    </a:ext>
                  </a:extLst>
                </a:gridCol>
                <a:gridCol w="1038225">
                  <a:extLst>
                    <a:ext uri="{9D8B030D-6E8A-4147-A177-3AD203B41FA5}">
                      <a16:colId xmlns="" xmlns:a16="http://schemas.microsoft.com/office/drawing/2014/main" val="547892588"/>
                    </a:ext>
                  </a:extLst>
                </a:gridCol>
                <a:gridCol w="1038225">
                  <a:extLst>
                    <a:ext uri="{9D8B030D-6E8A-4147-A177-3AD203B41FA5}">
                      <a16:colId xmlns="" xmlns:a16="http://schemas.microsoft.com/office/drawing/2014/main" val="1076035088"/>
                    </a:ext>
                  </a:extLst>
                </a:gridCol>
                <a:gridCol w="1038225">
                  <a:extLst>
                    <a:ext uri="{9D8B030D-6E8A-4147-A177-3AD203B41FA5}">
                      <a16:colId xmlns="" xmlns:a16="http://schemas.microsoft.com/office/drawing/2014/main" val="986376179"/>
                    </a:ext>
                  </a:extLst>
                </a:gridCol>
                <a:gridCol w="1038225">
                  <a:extLst>
                    <a:ext uri="{9D8B030D-6E8A-4147-A177-3AD203B41FA5}">
                      <a16:colId xmlns="" xmlns:a16="http://schemas.microsoft.com/office/drawing/2014/main" val="2742145207"/>
                    </a:ext>
                  </a:extLst>
                </a:gridCol>
                <a:gridCol w="1038225">
                  <a:extLst>
                    <a:ext uri="{9D8B030D-6E8A-4147-A177-3AD203B41FA5}">
                      <a16:colId xmlns="" xmlns:a16="http://schemas.microsoft.com/office/drawing/2014/main" val="38236768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Position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</a:rPr>
                        <a:t>DS* [ns]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ED* [ns]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at Tx </a:t>
                      </a:r>
                      <a:r>
                        <a:rPr lang="de-DE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[°]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at</a:t>
                      </a:r>
                      <a:r>
                        <a:rPr lang="de-DE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Tx [°]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at Rx </a:t>
                      </a:r>
                      <a:r>
                        <a:rPr lang="de-DE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[°]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at Rx </a:t>
                      </a:r>
                      <a:r>
                        <a:rPr lang="de-DE" sz="1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[°]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Received Power [dB]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93097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73592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60.94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37.11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54.96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16.92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-132.72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20398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282.70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35.47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56.61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16.40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-132.88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4829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282.70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40.52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63.01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-1344.96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2594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31.40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55.09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84.43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-136.98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038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283.17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16.49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47.38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-129.50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25609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Rx9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23.58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-132.96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49824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2141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19.79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94.23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42.32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76.15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24.22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-138.73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99623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87.67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43.73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70.34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25.47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-137.25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49911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28.37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126.58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45.03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79.68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-138.83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82153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Rx4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32.31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143.46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76.47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-141.20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6666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38.19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157.05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51.31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64.79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-145.35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9518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33.90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167.37</a:t>
                      </a:r>
                      <a:endParaRPr lang="en-GB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43.63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-145.72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8582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Rx8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25.54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138.77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56.29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18.96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33.94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18.70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-148.72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03618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Rx9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25.54</a:t>
                      </a:r>
                      <a:endParaRPr lang="en-GB" sz="1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124.24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49.44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45.13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-149.75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3590893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7498" y="608029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* Considering 20 dB dynamic range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3093" y="1196752"/>
            <a:ext cx="81073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List of parameters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7761" y="62068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Indoor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3682159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79474" y="1340768"/>
            <a:ext cx="8107326" cy="4450432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Conclusions</a:t>
            </a:r>
          </a:p>
          <a:p>
            <a:pPr marL="0" indent="0">
              <a:buNone/>
            </a:pPr>
            <a:endParaRPr lang="en-GB" sz="18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Multiple </a:t>
            </a:r>
            <a:r>
              <a:rPr lang="en-US" sz="1800" dirty="0" err="1"/>
              <a:t>scatterers</a:t>
            </a:r>
            <a:r>
              <a:rPr lang="en-US" sz="1800" dirty="0"/>
              <a:t> are identified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NLOS scenario is still possible to set up transmission links due to reflections for different </a:t>
            </a:r>
            <a:r>
              <a:rPr lang="en-US" sz="1800" dirty="0" err="1"/>
              <a:t>Tx</a:t>
            </a:r>
            <a:r>
              <a:rPr lang="en-US" sz="1800" dirty="0"/>
              <a:t> locations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Relative power of the scatters depends on the visibility condition (Light-reflecting scatters also reflect better </a:t>
            </a:r>
            <a:r>
              <a:rPr lang="en-US" sz="1800" dirty="0" err="1"/>
              <a:t>mmWaves</a:t>
            </a:r>
            <a:r>
              <a:rPr lang="en-US" sz="1800" dirty="0"/>
              <a:t>) such as LOS and NLOS.</a:t>
            </a:r>
          </a:p>
          <a:p>
            <a:endParaRPr lang="en-GB" sz="1800" b="1" dirty="0"/>
          </a:p>
        </p:txBody>
      </p:sp>
    </p:spTree>
    <p:extLst>
      <p:ext uri="{BB962C8B-B14F-4D97-AF65-F5344CB8AC3E}">
        <p14:creationId xmlns="" xmlns:p14="http://schemas.microsoft.com/office/powerpoint/2010/main" val="3814558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7681" y="6381328"/>
            <a:ext cx="528637" cy="3635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1484784"/>
            <a:ext cx="8280920" cy="223224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Outdoor Measurements at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60 GHz</a:t>
            </a:r>
            <a:r>
              <a:rPr lang="en-GB" sz="3200" b="1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algn="ctr" eaLnBrk="1" hangingPunct="1">
              <a:defRPr/>
            </a:pPr>
            <a:r>
              <a:rPr lang="en-GB" sz="3200" b="1" dirty="0" err="1">
                <a:solidFill>
                  <a:schemeClr val="tx1"/>
                </a:solidFill>
                <a:latin typeface="+mj-lt"/>
              </a:rPr>
              <a:t>Fronthauling</a:t>
            </a:r>
            <a:r>
              <a:rPr lang="en-GB" sz="3200" b="1" dirty="0">
                <a:solidFill>
                  <a:schemeClr val="tx1"/>
                </a:solidFill>
                <a:latin typeface="+mj-lt"/>
              </a:rPr>
              <a:t> Scenario</a:t>
            </a:r>
          </a:p>
          <a:p>
            <a:pPr algn="ctr" eaLnBrk="1" hangingPunct="1">
              <a:defRPr/>
            </a:pPr>
            <a:endParaRPr lang="en-US" sz="3200" b="1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Measurement Setup</a:t>
            </a:r>
          </a:p>
        </p:txBody>
      </p:sp>
    </p:spTree>
    <p:extLst>
      <p:ext uri="{BB962C8B-B14F-4D97-AF65-F5344CB8AC3E}">
        <p14:creationId xmlns="" xmlns:p14="http://schemas.microsoft.com/office/powerpoint/2010/main" val="583083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24941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66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b="1" dirty="0">
                <a:solidFill>
                  <a:srgbClr val="FFFFFF"/>
                </a:solidFill>
              </a:rPr>
              <a:t>Outdoor Measurements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503" y="2277341"/>
            <a:ext cx="4923773" cy="158370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User Access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Tx located at a </a:t>
            </a:r>
            <a:r>
              <a:rPr lang="de-DE" sz="1800" dirty="0" err="1"/>
              <a:t>rooftop</a:t>
            </a:r>
            <a:r>
              <a:rPr lang="de-DE" sz="1800" dirty="0"/>
              <a:t> </a:t>
            </a:r>
            <a:r>
              <a:rPr lang="de-DE" sz="1800" dirty="0" err="1"/>
              <a:t>level</a:t>
            </a:r>
            <a:r>
              <a:rPr lang="de-DE" sz="1800" dirty="0"/>
              <a:t> (14m)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Rx located at  </a:t>
            </a:r>
            <a:r>
              <a:rPr lang="de-DE" sz="1800" dirty="0" err="1"/>
              <a:t>low</a:t>
            </a:r>
            <a:r>
              <a:rPr lang="de-DE" sz="1800" dirty="0"/>
              <a:t> </a:t>
            </a:r>
            <a:r>
              <a:rPr lang="de-DE" sz="1800" dirty="0" err="1"/>
              <a:t>level</a:t>
            </a:r>
            <a:r>
              <a:rPr lang="de-DE" sz="1800" dirty="0"/>
              <a:t> </a:t>
            </a:r>
            <a:r>
              <a:rPr lang="de-DE" sz="1800" dirty="0" err="1"/>
              <a:t>accses</a:t>
            </a:r>
            <a:r>
              <a:rPr lang="de-DE" sz="1800" dirty="0"/>
              <a:t> </a:t>
            </a:r>
            <a:r>
              <a:rPr lang="de-DE" sz="1800" dirty="0" err="1"/>
              <a:t>point</a:t>
            </a:r>
            <a:r>
              <a:rPr lang="de-DE" sz="1800" dirty="0"/>
              <a:t> (4m)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LOS and NLOS</a:t>
            </a:r>
          </a:p>
          <a:p>
            <a:pPr marL="0" indent="0">
              <a:buNone/>
            </a:pPr>
            <a:endParaRPr lang="en-GB" sz="1800" b="1" dirty="0"/>
          </a:p>
          <a:p>
            <a:endParaRPr lang="en-US" sz="1800" dirty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0237" y="620688"/>
            <a:ext cx="8335926" cy="13629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e-DE" sz="2000" b="1" kern="0" dirty="0">
                <a:solidFill>
                  <a:schemeClr val="bg1"/>
                </a:solidFill>
              </a:rPr>
              <a:t>Measurement set-up</a:t>
            </a:r>
            <a:endParaRPr lang="en-GB" sz="2000" b="1" kern="0" dirty="0">
              <a:solidFill>
                <a:schemeClr val="bg1"/>
              </a:solidFill>
            </a:endParaRPr>
          </a:p>
          <a:p>
            <a:r>
              <a:rPr lang="en-GB" sz="2000" kern="0" dirty="0">
                <a:solidFill>
                  <a:schemeClr val="bg1"/>
                </a:solidFill>
              </a:rPr>
              <a:t>Dual-band measurements: 30 and 60 GHz</a:t>
            </a:r>
          </a:p>
          <a:p>
            <a:r>
              <a:rPr lang="de-DE" sz="2000" kern="0" dirty="0">
                <a:solidFill>
                  <a:schemeClr val="bg1"/>
                </a:solidFill>
              </a:rPr>
              <a:t>30°HPBW at Tx and Rx </a:t>
            </a:r>
            <a:r>
              <a:rPr lang="de-DE" sz="2000" kern="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bg1"/>
                </a:solidFill>
              </a:rPr>
              <a:t>Az: -150°:30°:180°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</a:rPr>
              <a:t>                                                     </a:t>
            </a:r>
            <a:r>
              <a:rPr lang="de-DE" sz="2000" dirty="0" err="1">
                <a:solidFill>
                  <a:schemeClr val="bg1"/>
                </a:solidFill>
              </a:rPr>
              <a:t>El</a:t>
            </a:r>
            <a:r>
              <a:rPr lang="de-DE" sz="2000" dirty="0">
                <a:solidFill>
                  <a:schemeClr val="bg1"/>
                </a:solidFill>
              </a:rPr>
              <a:t>: -30°   :30°:30°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3789040"/>
            <a:ext cx="4923773" cy="35279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1800" b="1" kern="0" dirty="0"/>
              <a:t>Measurement Parameters</a:t>
            </a:r>
          </a:p>
          <a:p>
            <a:r>
              <a:rPr lang="en-US" sz="1800" kern="0" dirty="0"/>
              <a:t>Max. 7 GHz bandwidth</a:t>
            </a:r>
          </a:p>
          <a:p>
            <a:r>
              <a:rPr lang="en-US" sz="1800" kern="0" dirty="0"/>
              <a:t>Dual polarization measurement capability</a:t>
            </a:r>
          </a:p>
          <a:p>
            <a:r>
              <a:rPr lang="en-US" sz="1800" kern="0" dirty="0"/>
              <a:t>25 dB AGC (Automatic Gain Control) with 3.5 dB steps</a:t>
            </a:r>
          </a:p>
          <a:p>
            <a:r>
              <a:rPr lang="en-US" sz="1800" kern="0" dirty="0"/>
              <a:t>High instantaneous dynamic range: up to 75 dB </a:t>
            </a:r>
          </a:p>
          <a:p>
            <a:r>
              <a:rPr lang="en-US" sz="1800" kern="0" dirty="0"/>
              <a:t>Multi-Link and Massive MIMO capabilities</a:t>
            </a:r>
          </a:p>
          <a:p>
            <a:r>
              <a:rPr lang="en-US" sz="1800" kern="0" dirty="0"/>
              <a:t>Double directional measurements</a:t>
            </a:r>
          </a:p>
          <a:p>
            <a:endParaRPr lang="en-US" sz="1800" kern="0" dirty="0"/>
          </a:p>
          <a:p>
            <a:endParaRPr lang="en-US" sz="1800" kern="0" dirty="0">
              <a:solidFill>
                <a:srgbClr val="003359"/>
              </a:solidFill>
            </a:endParaRPr>
          </a:p>
          <a:p>
            <a:endParaRPr lang="en-US" sz="1800" kern="0" dirty="0">
              <a:solidFill>
                <a:srgbClr val="003359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2124941"/>
            <a:ext cx="2709809" cy="4328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3444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/>
          <a:srcRect t="21987" b="18266"/>
          <a:stretch/>
        </p:blipFill>
        <p:spPr>
          <a:xfrm>
            <a:off x="307513" y="3200400"/>
            <a:ext cx="5236580" cy="29328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46" y="1250123"/>
            <a:ext cx="4799332" cy="452373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Front-hauling scenario</a:t>
            </a:r>
          </a:p>
          <a:p>
            <a:endParaRPr lang="en-US" sz="1800" dirty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Synthetic Omni-directional Received Power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3316895"/>
              </p:ext>
            </p:extLst>
          </p:nvPr>
        </p:nvGraphicFramePr>
        <p:xfrm>
          <a:off x="495768" y="1591096"/>
          <a:ext cx="4829812" cy="13495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15012">
                  <a:extLst>
                    <a:ext uri="{9D8B030D-6E8A-4147-A177-3AD203B41FA5}">
                      <a16:colId xmlns="" xmlns:a16="http://schemas.microsoft.com/office/drawing/2014/main" val="2741803644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1394483478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118815109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547892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Position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GPS Data 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(lat, long)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 to Tx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Visibility Condition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93097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(50.6815, 10.9396)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20398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(50.6818, 10.9395)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4829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(50.6823, 10.9394)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OLOS by vegetation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2594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(50.6822, 10.9398)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038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(50.6822, 10.9400)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25609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</a:rPr>
                        <a:t>Tx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(50.6814, 10.9399)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7408218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486400" y="685800"/>
            <a:ext cx="3581400" cy="4267200"/>
            <a:chOff x="4572000" y="838200"/>
            <a:chExt cx="3581400" cy="4267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86400" y="45186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410200" y="33528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334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172200" y="21945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6844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420416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301723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0" y="18938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58840" y="189023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Rx4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9400" y="18938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Rx5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ular Callout 21"/>
          <p:cNvSpPr/>
          <p:nvPr/>
        </p:nvSpPr>
        <p:spPr bwMode="auto">
          <a:xfrm>
            <a:off x="5143500" y="5461918"/>
            <a:ext cx="1562100" cy="887968"/>
          </a:xfrm>
          <a:prstGeom prst="wedgeRectCallout">
            <a:avLst>
              <a:gd name="adj1" fmla="val -114014"/>
              <a:gd name="adj2" fmla="val -82508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Max – Min: approx. 27.5 dB difference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215908" y="693420"/>
            <a:ext cx="950952" cy="681316"/>
            <a:chOff x="7962900" y="873759"/>
            <a:chExt cx="950952" cy="681316"/>
          </a:xfrm>
        </p:grpSpPr>
        <p:grpSp>
          <p:nvGrpSpPr>
            <p:cNvPr id="24" name="Group 23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4188" y="61497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2597811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86400" y="685800"/>
            <a:ext cx="3581400" cy="4267200"/>
            <a:chOff x="4572000" y="838200"/>
            <a:chExt cx="3581400" cy="4267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86400" y="45186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410200" y="33528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334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172200" y="219456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68440" y="218694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420416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301723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0" y="18938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7400" y="1688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>
                  <a:solidFill>
                    <a:srgbClr val="FF0000"/>
                  </a:solidFill>
                </a:rPr>
                <a:t>Rx4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9400" y="2221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rgbClr val="FF0000"/>
                  </a:solidFill>
                </a:rPr>
                <a:t>Rx5</a:t>
              </a:r>
              <a:endParaRPr lang="en-GB" sz="1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>
            <a:off x="6438900" y="4442460"/>
            <a:ext cx="381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rot="3600000">
            <a:off x="6305550" y="3414161"/>
            <a:ext cx="381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rot="3600000">
            <a:off x="6236970" y="2275260"/>
            <a:ext cx="381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rot="-9000000">
            <a:off x="6817238" y="2026172"/>
            <a:ext cx="381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rot="-9000000">
            <a:off x="7226056" y="2019045"/>
            <a:ext cx="381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8215908" y="693420"/>
            <a:ext cx="950952" cy="681316"/>
            <a:chOff x="7962900" y="873759"/>
            <a:chExt cx="950952" cy="681316"/>
          </a:xfrm>
        </p:grpSpPr>
        <p:grpSp>
          <p:nvGrpSpPr>
            <p:cNvPr id="21" name="Group 20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t="24042" b="18345"/>
          <a:stretch/>
        </p:blipFill>
        <p:spPr>
          <a:xfrm>
            <a:off x="38723" y="3501008"/>
            <a:ext cx="5139218" cy="2775486"/>
          </a:xfrm>
          <a:prstGeom prst="rect">
            <a:avLst/>
          </a:prstGeom>
        </p:spPr>
      </p:pic>
      <p:sp>
        <p:nvSpPr>
          <p:cNvPr id="34" name="Rectangular Callout 33"/>
          <p:cNvSpPr/>
          <p:nvPr/>
        </p:nvSpPr>
        <p:spPr bwMode="auto">
          <a:xfrm>
            <a:off x="5889543" y="5522227"/>
            <a:ext cx="1562100" cy="887968"/>
          </a:xfrm>
          <a:prstGeom prst="wedgeRectCallout">
            <a:avLst>
              <a:gd name="adj1" fmla="val -151824"/>
              <a:gd name="adj2" fmla="val -45533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Max – Min: approx. 31 dB difference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3" name="Rectangle 8"/>
          <p:cNvSpPr txBox="1">
            <a:spLocks noChangeArrowheads="1"/>
          </p:cNvSpPr>
          <p:nvPr/>
        </p:nvSpPr>
        <p:spPr bwMode="auto">
          <a:xfrm>
            <a:off x="504188" y="614979"/>
            <a:ext cx="8229600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de-DE" sz="2800" kern="0">
                <a:solidFill>
                  <a:schemeClr val="tx1"/>
                </a:solidFill>
              </a:rPr>
              <a:t>Outdoor Measurements</a:t>
            </a:r>
            <a:endParaRPr lang="de-DE" sz="2800" kern="0" dirty="0">
              <a:solidFill>
                <a:schemeClr val="tx1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243307" y="1152292"/>
            <a:ext cx="5166300" cy="4523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800" kern="0" dirty="0"/>
              <a:t>Front-hauling scenario</a:t>
            </a:r>
          </a:p>
          <a:p>
            <a:endParaRPr lang="en-US" sz="1800" kern="0" dirty="0">
              <a:solidFill>
                <a:srgbClr val="003359"/>
              </a:solidFill>
            </a:endParaRPr>
          </a:p>
          <a:p>
            <a:endParaRPr lang="en-US" sz="1800" kern="0" dirty="0">
              <a:solidFill>
                <a:srgbClr val="003359"/>
              </a:solidFill>
            </a:endParaRPr>
          </a:p>
          <a:p>
            <a:pPr marL="0" indent="0"/>
            <a:endParaRPr lang="en-US" sz="1800" kern="0" dirty="0">
              <a:solidFill>
                <a:srgbClr val="003359"/>
              </a:solidFill>
            </a:endParaRPr>
          </a:p>
          <a:p>
            <a:endParaRPr lang="en-US" sz="1800" kern="0" dirty="0">
              <a:solidFill>
                <a:srgbClr val="003359"/>
              </a:solidFill>
            </a:endParaRPr>
          </a:p>
          <a:p>
            <a:r>
              <a:rPr lang="en-US" sz="1800" kern="0" dirty="0">
                <a:solidFill>
                  <a:schemeClr val="tx1"/>
                </a:solidFill>
              </a:rPr>
              <a:t>Normalized power of the beam carrying the strongest path</a:t>
            </a:r>
          </a:p>
        </p:txBody>
      </p:sp>
      <p:graphicFrame>
        <p:nvGraphicFramePr>
          <p:cNvPr id="36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9021934"/>
              </p:ext>
            </p:extLst>
          </p:nvPr>
        </p:nvGraphicFramePr>
        <p:xfrm>
          <a:off x="330297" y="1519809"/>
          <a:ext cx="4829812" cy="13495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15012">
                  <a:extLst>
                    <a:ext uri="{9D8B030D-6E8A-4147-A177-3AD203B41FA5}">
                      <a16:colId xmlns="" xmlns:a16="http://schemas.microsoft.com/office/drawing/2014/main" val="2741803644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1394483478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118815109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547892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Position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GPS Data </a:t>
                      </a: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(lat, long)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 to Tx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Visibility Condition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93097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Rx1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(50.6815, 10.9396)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20398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Rx2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(50.6818, 10.9395)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4829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Rx3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(50.6823, 10.9394)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OLOS by vegetation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52594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Rx4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(50.6822, 10.9398)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038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Rx5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(50.6822, 10.9400)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89m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25609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lt"/>
                        </a:rPr>
                        <a:t>Tx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(50.6814, 10.9399)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74082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1611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/>
          <a:srcRect t="25041" b="15212"/>
          <a:stretch/>
        </p:blipFill>
        <p:spPr>
          <a:xfrm>
            <a:off x="247968" y="4010114"/>
            <a:ext cx="4540056" cy="25427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/>
          <a:srcRect t="23862" b="16392"/>
          <a:stretch/>
        </p:blipFill>
        <p:spPr>
          <a:xfrm>
            <a:off x="230757" y="1466638"/>
            <a:ext cx="4576674" cy="256322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2628" y="165724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Rx1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7584" y="415203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Rx2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04188" y="1152687"/>
            <a:ext cx="4068726" cy="48982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Synthetic </a:t>
            </a:r>
            <a:r>
              <a:rPr lang="en-GB" sz="1800" b="1" dirty="0" err="1"/>
              <a:t>omni</a:t>
            </a:r>
            <a:r>
              <a:rPr lang="en-GB" sz="1800" b="1" dirty="0"/>
              <a:t>-PDP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5190768" y="764704"/>
            <a:ext cx="3648432" cy="4267200"/>
            <a:chOff x="4876800" y="1371600"/>
            <a:chExt cx="3648432" cy="4267200"/>
          </a:xfrm>
        </p:grpSpPr>
        <p:grpSp>
          <p:nvGrpSpPr>
            <p:cNvPr id="19" name="Group 18"/>
            <p:cNvGrpSpPr/>
            <p:nvPr/>
          </p:nvGrpSpPr>
          <p:grpSpPr>
            <a:xfrm>
              <a:off x="4876800" y="1371600"/>
              <a:ext cx="3581400" cy="4267200"/>
              <a:chOff x="4572000" y="838200"/>
              <a:chExt cx="3581400" cy="42672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20548" r="15069" b="3768"/>
              <a:stretch/>
            </p:blipFill>
            <p:spPr>
              <a:xfrm>
                <a:off x="4572000" y="838200"/>
                <a:ext cx="3581400" cy="4267200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 bwMode="auto">
              <a:xfrm>
                <a:off x="6096000" y="44958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5486400" y="451866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5410200" y="3352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5334000" y="21869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172200" y="219456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568440" y="218694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79820" y="4240768"/>
                <a:ext cx="441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Tx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400" y="420416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Rx1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10200" y="301723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Rx2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34000" y="189380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Rx3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867400" y="168806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rgbClr val="FF0000"/>
                    </a:solidFill>
                  </a:rPr>
                  <a:t>Rx4</a:t>
                </a:r>
                <a:endParaRPr lang="en-GB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629400" y="222146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rgbClr val="FF0000"/>
                    </a:solidFill>
                  </a:rPr>
                  <a:t>Rx5</a:t>
                </a:r>
                <a:endParaRPr lang="en-GB" sz="1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 bwMode="auto">
            <a:xfrm>
              <a:off x="5829300" y="512826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3600000">
              <a:off x="5695950" y="4099961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3600000">
              <a:off x="5627370" y="296106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-9000000">
              <a:off x="6207638" y="2711972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-9000000">
              <a:off x="6616456" y="2704845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2" name="Group 31"/>
            <p:cNvGrpSpPr/>
            <p:nvPr/>
          </p:nvGrpSpPr>
          <p:grpSpPr>
            <a:xfrm>
              <a:off x="7574280" y="1430456"/>
              <a:ext cx="950952" cy="681316"/>
              <a:chOff x="7962900" y="873759"/>
              <a:chExt cx="950952" cy="68131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Straight Arrow Connector 35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4188" y="61497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3190112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print"/>
          <a:srcRect t="22702" b="15418"/>
          <a:stretch/>
        </p:blipFill>
        <p:spPr>
          <a:xfrm>
            <a:off x="327675" y="3742304"/>
            <a:ext cx="4437080" cy="25737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/>
          <a:srcRect t="23934" b="16319"/>
          <a:stretch/>
        </p:blipFill>
        <p:spPr>
          <a:xfrm>
            <a:off x="229625" y="1358164"/>
            <a:ext cx="4401780" cy="246527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>
            <a:off x="5879732" y="4449356"/>
            <a:ext cx="381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rot="3600000">
            <a:off x="5746382" y="3421057"/>
            <a:ext cx="381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rot="3600000">
            <a:off x="5677802" y="2282156"/>
            <a:ext cx="381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rot="-9000000">
            <a:off x="6258070" y="2033068"/>
            <a:ext cx="381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rot="-9000000">
            <a:off x="6666888" y="2025941"/>
            <a:ext cx="381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1043608" y="151540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59"/>
                </a:solidFill>
              </a:rPr>
              <a:t>Rx3</a:t>
            </a:r>
            <a:endParaRPr lang="en-GB" sz="1800" dirty="0"/>
          </a:p>
        </p:txBody>
      </p:sp>
      <p:sp>
        <p:nvSpPr>
          <p:cNvPr id="30" name="Rectangle 29"/>
          <p:cNvSpPr/>
          <p:nvPr/>
        </p:nvSpPr>
        <p:spPr>
          <a:xfrm>
            <a:off x="971600" y="39624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59"/>
                </a:solidFill>
              </a:rPr>
              <a:t>Rx4</a:t>
            </a:r>
            <a:endParaRPr lang="en-GB" sz="1800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24159" y="1028700"/>
            <a:ext cx="4068726" cy="401756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Synthetic </a:t>
            </a:r>
            <a:r>
              <a:rPr lang="en-GB" sz="1800" b="1" dirty="0" err="1"/>
              <a:t>omni</a:t>
            </a:r>
            <a:r>
              <a:rPr lang="en-GB" sz="1800" b="1" dirty="0"/>
              <a:t>-PDP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624712" y="751552"/>
            <a:ext cx="950952" cy="681316"/>
            <a:chOff x="7962900" y="873759"/>
            <a:chExt cx="950952" cy="681316"/>
          </a:xfrm>
        </p:grpSpPr>
        <p:grpSp>
          <p:nvGrpSpPr>
            <p:cNvPr id="36" name="Group 35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" name="TextBox 39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8"/>
          <p:cNvSpPr txBox="1">
            <a:spLocks noChangeArrowheads="1"/>
          </p:cNvSpPr>
          <p:nvPr/>
        </p:nvSpPr>
        <p:spPr bwMode="auto">
          <a:xfrm>
            <a:off x="504188" y="614979"/>
            <a:ext cx="8229600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de-DE" sz="2800" kern="0">
                <a:solidFill>
                  <a:schemeClr val="tx1"/>
                </a:solidFill>
              </a:rPr>
              <a:t>Outdoor Measurements</a:t>
            </a:r>
            <a:endParaRPr lang="de-DE" sz="2800" kern="0" dirty="0">
              <a:solidFill>
                <a:schemeClr val="tx1"/>
              </a:solidFill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5190768" y="764704"/>
            <a:ext cx="3648432" cy="4267200"/>
            <a:chOff x="4876800" y="1371600"/>
            <a:chExt cx="3648432" cy="4267200"/>
          </a:xfrm>
        </p:grpSpPr>
        <p:grpSp>
          <p:nvGrpSpPr>
            <p:cNvPr id="45" name="Group 18"/>
            <p:cNvGrpSpPr/>
            <p:nvPr/>
          </p:nvGrpSpPr>
          <p:grpSpPr>
            <a:xfrm>
              <a:off x="4876800" y="1371600"/>
              <a:ext cx="3581400" cy="4267200"/>
              <a:chOff x="4572000" y="838200"/>
              <a:chExt cx="3581400" cy="4267200"/>
            </a:xfrm>
          </p:grpSpPr>
          <p:pic>
            <p:nvPicPr>
              <p:cNvPr id="57" name="Picture 4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20548" r="15069" b="3768"/>
              <a:stretch/>
            </p:blipFill>
            <p:spPr>
              <a:xfrm>
                <a:off x="4572000" y="838200"/>
                <a:ext cx="3581400" cy="4267200"/>
              </a:xfrm>
              <a:prstGeom prst="rect">
                <a:avLst/>
              </a:prstGeom>
            </p:spPr>
          </p:pic>
          <p:sp>
            <p:nvSpPr>
              <p:cNvPr id="58" name="Oval 5"/>
              <p:cNvSpPr/>
              <p:nvPr/>
            </p:nvSpPr>
            <p:spPr bwMode="auto">
              <a:xfrm>
                <a:off x="6096000" y="44958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" name="Oval 6"/>
              <p:cNvSpPr/>
              <p:nvPr/>
            </p:nvSpPr>
            <p:spPr bwMode="auto">
              <a:xfrm>
                <a:off x="5486400" y="451866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" name="Oval 7"/>
              <p:cNvSpPr/>
              <p:nvPr/>
            </p:nvSpPr>
            <p:spPr bwMode="auto">
              <a:xfrm>
                <a:off x="5410200" y="335280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" name="Oval 8"/>
              <p:cNvSpPr/>
              <p:nvPr/>
            </p:nvSpPr>
            <p:spPr bwMode="auto">
              <a:xfrm>
                <a:off x="5334000" y="21869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" name="Oval 9"/>
              <p:cNvSpPr/>
              <p:nvPr/>
            </p:nvSpPr>
            <p:spPr bwMode="auto">
              <a:xfrm>
                <a:off x="6172200" y="219456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" name="Oval 10"/>
              <p:cNvSpPr/>
              <p:nvPr/>
            </p:nvSpPr>
            <p:spPr bwMode="auto">
              <a:xfrm>
                <a:off x="6568440" y="218694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" name="TextBox 11"/>
              <p:cNvSpPr txBox="1"/>
              <p:nvPr/>
            </p:nvSpPr>
            <p:spPr>
              <a:xfrm>
                <a:off x="6179820" y="4240768"/>
                <a:ext cx="441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Tx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12"/>
              <p:cNvSpPr txBox="1"/>
              <p:nvPr/>
            </p:nvSpPr>
            <p:spPr>
              <a:xfrm>
                <a:off x="5486400" y="420416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Rx1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13"/>
              <p:cNvSpPr txBox="1"/>
              <p:nvPr/>
            </p:nvSpPr>
            <p:spPr>
              <a:xfrm>
                <a:off x="5410200" y="301723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Rx2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14"/>
              <p:cNvSpPr txBox="1"/>
              <p:nvPr/>
            </p:nvSpPr>
            <p:spPr>
              <a:xfrm>
                <a:off x="5334000" y="189380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Rx3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15"/>
              <p:cNvSpPr txBox="1"/>
              <p:nvPr/>
            </p:nvSpPr>
            <p:spPr>
              <a:xfrm>
                <a:off x="5867400" y="168806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rgbClr val="FF0000"/>
                    </a:solidFill>
                  </a:rPr>
                  <a:t>Rx4</a:t>
                </a:r>
                <a:endParaRPr lang="en-GB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TextBox 16"/>
              <p:cNvSpPr txBox="1"/>
              <p:nvPr/>
            </p:nvSpPr>
            <p:spPr>
              <a:xfrm>
                <a:off x="6629400" y="222146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rgbClr val="FF0000"/>
                    </a:solidFill>
                  </a:rPr>
                  <a:t>Rx5</a:t>
                </a:r>
                <a:endParaRPr lang="en-GB" sz="1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6" name="Straight Arrow Connector 19"/>
            <p:cNvCxnSpPr/>
            <p:nvPr/>
          </p:nvCxnSpPr>
          <p:spPr bwMode="auto">
            <a:xfrm>
              <a:off x="5829300" y="512826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25"/>
            <p:cNvCxnSpPr/>
            <p:nvPr/>
          </p:nvCxnSpPr>
          <p:spPr bwMode="auto">
            <a:xfrm rot="3600000">
              <a:off x="5695950" y="4099961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26"/>
            <p:cNvCxnSpPr/>
            <p:nvPr/>
          </p:nvCxnSpPr>
          <p:spPr bwMode="auto">
            <a:xfrm rot="3600000">
              <a:off x="5627370" y="296106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27"/>
            <p:cNvCxnSpPr/>
            <p:nvPr/>
          </p:nvCxnSpPr>
          <p:spPr bwMode="auto">
            <a:xfrm rot="-9000000">
              <a:off x="6207638" y="2711972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28"/>
            <p:cNvCxnSpPr/>
            <p:nvPr/>
          </p:nvCxnSpPr>
          <p:spPr bwMode="auto">
            <a:xfrm rot="-9000000">
              <a:off x="6616456" y="2704845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1" name="Group 31"/>
            <p:cNvGrpSpPr/>
            <p:nvPr/>
          </p:nvGrpSpPr>
          <p:grpSpPr>
            <a:xfrm>
              <a:off x="7574280" y="1430456"/>
              <a:ext cx="950952" cy="681316"/>
              <a:chOff x="7962900" y="873759"/>
              <a:chExt cx="950952" cy="681316"/>
            </a:xfrm>
          </p:grpSpPr>
          <p:grpSp>
            <p:nvGrpSpPr>
              <p:cNvPr id="52" name="Group 32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54" name="Straight Arrow Connector 34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Straight Arrow Connector 35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6" name="TextBox 36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3" name="TextBox 33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82129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90191" y="640676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Rx1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01862" y="1802160"/>
            <a:ext cx="3581400" cy="4267200"/>
            <a:chOff x="4572000" y="838200"/>
            <a:chExt cx="3581400" cy="42672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486400" y="45186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410200" y="33528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334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72200" y="21945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56844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6400" y="420416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0200" y="301723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0" y="18938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67400" y="1688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Rx4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29400" y="2221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Rx5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199342" y="1861016"/>
            <a:ext cx="950952" cy="681316"/>
            <a:chOff x="7962900" y="873759"/>
            <a:chExt cx="950952" cy="681316"/>
          </a:xfrm>
        </p:grpSpPr>
        <p:grpSp>
          <p:nvGrpSpPr>
            <p:cNvPr id="53" name="Group 52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/>
          <a:srcRect t="10642" b="11546"/>
          <a:stretch/>
        </p:blipFill>
        <p:spPr>
          <a:xfrm>
            <a:off x="4333820" y="1186699"/>
            <a:ext cx="4486652" cy="4666637"/>
          </a:xfrm>
          <a:prstGeom prst="rect">
            <a:avLst/>
          </a:prstGeom>
        </p:spPr>
      </p:pic>
      <p:sp>
        <p:nvSpPr>
          <p:cNvPr id="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4188" y="61497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276588" y="2784831"/>
            <a:ext cx="914400" cy="1470371"/>
          </a:xfrm>
          <a:prstGeom prst="wedgeRoundRectCallout">
            <a:avLst>
              <a:gd name="adj1" fmla="val -106383"/>
              <a:gd name="adj2" fmla="val -17065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Main path comes from reflection on the building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122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132869" y="768993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59"/>
                </a:solidFill>
              </a:rPr>
              <a:t>Rx2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85902" y="1196752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92228" y="1730152"/>
            <a:ext cx="3581400" cy="4267200"/>
            <a:chOff x="4572000" y="838200"/>
            <a:chExt cx="3581400" cy="42672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486400" y="45186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410200" y="33528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334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72200" y="21945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56844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6400" y="420416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0200" y="301723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0" y="18938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67400" y="1688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Rx4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29400" y="2221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Rx5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89708" y="1789008"/>
            <a:ext cx="950952" cy="681316"/>
            <a:chOff x="7962900" y="873759"/>
            <a:chExt cx="950952" cy="681316"/>
          </a:xfrm>
        </p:grpSpPr>
        <p:grpSp>
          <p:nvGrpSpPr>
            <p:cNvPr id="53" name="Group 52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/>
          <a:srcRect t="10442" b="11746"/>
          <a:stretch/>
        </p:blipFill>
        <p:spPr>
          <a:xfrm>
            <a:off x="4179340" y="1113378"/>
            <a:ext cx="4555980" cy="4738747"/>
          </a:xfrm>
          <a:prstGeom prst="rect">
            <a:avLst/>
          </a:prstGeom>
        </p:spPr>
      </p:pic>
      <p:sp>
        <p:nvSpPr>
          <p:cNvPr id="3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4188" y="61497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8527166" y="3967254"/>
            <a:ext cx="609600" cy="282033"/>
          </a:xfrm>
          <a:prstGeom prst="wedgeRoundRectCallout">
            <a:avLst>
              <a:gd name="adj1" fmla="val -103662"/>
              <a:gd name="adj2" fmla="val 12544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LOS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4878000" y="5899616"/>
            <a:ext cx="931496" cy="500271"/>
          </a:xfrm>
          <a:prstGeom prst="wedgeRoundRectCallout">
            <a:avLst>
              <a:gd name="adj1" fmla="val 35550"/>
              <a:gd name="adj2" fmla="val -272212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Back reflection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39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9898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846640" cy="4702323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Broadband and full </a:t>
            </a:r>
            <a:r>
              <a:rPr lang="en-US" b="0" dirty="0" err="1"/>
              <a:t>polarimetric</a:t>
            </a:r>
            <a:r>
              <a:rPr lang="en-US" b="0" dirty="0"/>
              <a:t> characterization of Cluster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To understand the broadband and </a:t>
            </a:r>
            <a:r>
              <a:rPr lang="en-US" dirty="0" err="1"/>
              <a:t>polarimetric</a:t>
            </a:r>
            <a:r>
              <a:rPr lang="en-US" dirty="0"/>
              <a:t> scattering of different structures</a:t>
            </a:r>
            <a:endParaRPr lang="en-US" b="0" dirty="0"/>
          </a:p>
          <a:p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/>
              <a:t>Advanced system concepts </a:t>
            </a:r>
            <a:r>
              <a:rPr lang="en-US" altLang="de-DE" b="0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/>
              <a:t> </a:t>
            </a:r>
            <a:r>
              <a:rPr lang="en-US" b="0" dirty="0"/>
              <a:t>define measurement and modelling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Massive MIMO/pencil </a:t>
            </a:r>
            <a:r>
              <a:rPr lang="en-US" dirty="0" err="1"/>
              <a:t>beamforming</a:t>
            </a:r>
            <a:r>
              <a:rPr lang="en-US" dirty="0"/>
              <a:t>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/>
              <a:t> large spatial bandwidth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Adaptive or switched selection </a:t>
            </a:r>
            <a:r>
              <a:rPr lang="en-US" dirty="0" err="1"/>
              <a:t>beamforming</a:t>
            </a:r>
            <a:r>
              <a:rPr lang="en-US" dirty="0"/>
              <a:t> to mitigate shadowing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Channel bonding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/>
              <a:t> large bandwidth</a:t>
            </a:r>
            <a:endParaRPr lang="en-US" b="0" dirty="0"/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Propagation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Double directional measurements are needed to characterize the full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Polarization is an important aspect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High dynamic range </a:t>
            </a:r>
            <a:r>
              <a:rPr lang="en-US" dirty="0">
                <a:solidFill>
                  <a:schemeClr val="tx1"/>
                </a:solidFill>
              </a:rPr>
              <a:t>is</a:t>
            </a:r>
            <a:r>
              <a:rPr lang="en-US" b="0" dirty="0">
                <a:solidFill>
                  <a:schemeClr val="tx1"/>
                </a:solidFill>
              </a:rPr>
              <a:t> essential to measure the different propagation effects</a:t>
            </a:r>
          </a:p>
          <a:p>
            <a:pPr>
              <a:buFont typeface="Arial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Channel characterization for different usage cases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 marL="0" indent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6717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/>
          <a:srcRect t="10628" b="11560"/>
          <a:stretch/>
        </p:blipFill>
        <p:spPr>
          <a:xfrm>
            <a:off x="4157852" y="1299125"/>
            <a:ext cx="4648493" cy="48349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33284" y="640676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59"/>
                </a:solidFill>
              </a:rPr>
              <a:t>Rx3</a:t>
            </a:r>
            <a:endParaRPr lang="en-GB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31702" y="1181095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38028" y="1714495"/>
            <a:ext cx="3581400" cy="4267200"/>
            <a:chOff x="4572000" y="838200"/>
            <a:chExt cx="3581400" cy="42672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486400" y="45186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410200" y="33528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334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72200" y="21945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56844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6400" y="420416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0200" y="301723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0" y="18938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67400" y="1688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Rx4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29400" y="2221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Rx5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135508" y="1773351"/>
            <a:ext cx="950952" cy="681316"/>
            <a:chOff x="7962900" y="873759"/>
            <a:chExt cx="950952" cy="681316"/>
          </a:xfrm>
        </p:grpSpPr>
        <p:grpSp>
          <p:nvGrpSpPr>
            <p:cNvPr id="53" name="Group 52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 bwMode="auto">
          <a:xfrm>
            <a:off x="5304729" y="4262858"/>
            <a:ext cx="609600" cy="282033"/>
          </a:xfrm>
          <a:prstGeom prst="wedgeRoundRectCallout">
            <a:avLst>
              <a:gd name="adj1" fmla="val -103662"/>
              <a:gd name="adj2" fmla="val 12544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LOS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4838981" y="6005563"/>
            <a:ext cx="931496" cy="447773"/>
          </a:xfrm>
          <a:prstGeom prst="wedgeRoundRectCallout">
            <a:avLst>
              <a:gd name="adj1" fmla="val 114349"/>
              <a:gd name="adj2" fmla="val -329932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Back reflection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4188" y="61497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809235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228201" y="61497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Rx4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06857" y="1340768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83568" y="1844824"/>
            <a:ext cx="3581400" cy="4267200"/>
            <a:chOff x="4572000" y="838200"/>
            <a:chExt cx="3581400" cy="42672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486400" y="45186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410200" y="33528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334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72200" y="21945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56844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6400" y="420416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0200" y="301723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0" y="18938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67400" y="1688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Rx4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29400" y="2221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Rx5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81048" y="1903680"/>
            <a:ext cx="950952" cy="681316"/>
            <a:chOff x="7962900" y="873759"/>
            <a:chExt cx="950952" cy="681316"/>
          </a:xfrm>
        </p:grpSpPr>
        <p:grpSp>
          <p:nvGrpSpPr>
            <p:cNvPr id="53" name="Group 52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/>
          <a:srcRect t="9132" b="11561"/>
          <a:stretch/>
        </p:blipFill>
        <p:spPr>
          <a:xfrm>
            <a:off x="4379268" y="1306972"/>
            <a:ext cx="4545970" cy="4819265"/>
          </a:xfrm>
          <a:prstGeom prst="rect">
            <a:avLst/>
          </a:prstGeom>
        </p:spPr>
      </p:pic>
      <p:sp>
        <p:nvSpPr>
          <p:cNvPr id="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4188" y="61497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2837028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222779" y="637772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Rx5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03274" y="1196752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09600" y="1730152"/>
            <a:ext cx="3581400" cy="4267200"/>
            <a:chOff x="4572000" y="838200"/>
            <a:chExt cx="3581400" cy="42672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486400" y="45186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410200" y="33528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334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72200" y="21945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56844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6400" y="420416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0200" y="301723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0" y="18938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67400" y="1688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Rx4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29400" y="2221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Rx5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07080" y="1789008"/>
            <a:ext cx="950952" cy="681316"/>
            <a:chOff x="7962900" y="873759"/>
            <a:chExt cx="950952" cy="681316"/>
          </a:xfrm>
        </p:grpSpPr>
        <p:grpSp>
          <p:nvGrpSpPr>
            <p:cNvPr id="53" name="Group 52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/>
          <a:srcRect t="10628" b="11560"/>
          <a:stretch/>
        </p:blipFill>
        <p:spPr>
          <a:xfrm>
            <a:off x="4347754" y="1317982"/>
            <a:ext cx="4532638" cy="4714469"/>
          </a:xfrm>
          <a:prstGeom prst="rect">
            <a:avLst/>
          </a:prstGeom>
        </p:spPr>
      </p:pic>
      <p:sp>
        <p:nvSpPr>
          <p:cNvPr id="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4188" y="61497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2120801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45094" y="1309263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Bi-azimuthal Power Spectrum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51420" y="1842663"/>
            <a:ext cx="3581400" cy="4267200"/>
            <a:chOff x="4572000" y="838200"/>
            <a:chExt cx="3581400" cy="42672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486400" y="45186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410200" y="33528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334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72200" y="21945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56844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6400" y="420416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0200" y="301723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0" y="18938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67400" y="1688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Rx4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29400" y="2221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Rx5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48900" y="1901519"/>
            <a:ext cx="950952" cy="681316"/>
            <a:chOff x="7962900" y="873759"/>
            <a:chExt cx="950952" cy="681316"/>
          </a:xfrm>
        </p:grpSpPr>
        <p:grpSp>
          <p:nvGrpSpPr>
            <p:cNvPr id="53" name="Group 52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tx1"/>
                    </a:solidFill>
                  </a:rPr>
                  <a:t>0°</a:t>
                </a:r>
                <a:endParaRPr lang="en-GB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tx1"/>
                  </a:solidFill>
                </a:rPr>
                <a:t>90°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t="19779" r="15506"/>
          <a:stretch/>
        </p:blipFill>
        <p:spPr>
          <a:xfrm>
            <a:off x="5117682" y="764704"/>
            <a:ext cx="3450573" cy="1956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t="16604" r="17506"/>
          <a:stretch/>
        </p:blipFill>
        <p:spPr>
          <a:xfrm>
            <a:off x="5003127" y="2489624"/>
            <a:ext cx="3516365" cy="213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t="20174" r="17388"/>
          <a:stretch/>
        </p:blipFill>
        <p:spPr>
          <a:xfrm>
            <a:off x="4980850" y="4462685"/>
            <a:ext cx="3540367" cy="205052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743330" y="118830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Rx1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24128" y="266879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Rx2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24128" y="454285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Rx3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8469543" y="2161528"/>
            <a:ext cx="609600" cy="282033"/>
          </a:xfrm>
          <a:prstGeom prst="wedgeRoundRectCallout">
            <a:avLst>
              <a:gd name="adj1" fmla="val -217268"/>
              <a:gd name="adj2" fmla="val -60240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LOS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4217282" y="890209"/>
            <a:ext cx="1022186" cy="829804"/>
          </a:xfrm>
          <a:prstGeom prst="wedgeRoundRectCallout">
            <a:avLst>
              <a:gd name="adj1" fmla="val 266714"/>
              <a:gd name="adj2" fmla="val -38114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Reflection on the Zusebau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4282675" y="2197803"/>
            <a:ext cx="976259" cy="937260"/>
          </a:xfrm>
          <a:prstGeom prst="wedgeRoundRectCallout">
            <a:avLst>
              <a:gd name="adj1" fmla="val 88831"/>
              <a:gd name="adj2" fmla="val 93793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Reflection on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Helmholtzbau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9" name="Rounded Rectangular Callout 38"/>
          <p:cNvSpPr/>
          <p:nvPr/>
        </p:nvSpPr>
        <p:spPr bwMode="auto">
          <a:xfrm>
            <a:off x="8476800" y="3439416"/>
            <a:ext cx="609600" cy="282033"/>
          </a:xfrm>
          <a:prstGeom prst="wedgeRoundRectCallout">
            <a:avLst>
              <a:gd name="adj1" fmla="val -141247"/>
              <a:gd name="adj2" fmla="val 34967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LOS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0" name="Rounded Rectangular Callout 39"/>
          <p:cNvSpPr/>
          <p:nvPr/>
        </p:nvSpPr>
        <p:spPr bwMode="auto">
          <a:xfrm>
            <a:off x="8476800" y="5382106"/>
            <a:ext cx="609600" cy="282033"/>
          </a:xfrm>
          <a:prstGeom prst="wedgeRoundRectCallout">
            <a:avLst>
              <a:gd name="adj1" fmla="val -141928"/>
              <a:gd name="adj2" fmla="val -59872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LOS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9" name="Rounded Rectangular Callout 58"/>
          <p:cNvSpPr/>
          <p:nvPr/>
        </p:nvSpPr>
        <p:spPr bwMode="auto">
          <a:xfrm>
            <a:off x="4299852" y="3995739"/>
            <a:ext cx="976259" cy="937260"/>
          </a:xfrm>
          <a:prstGeom prst="wedgeRoundRectCallout">
            <a:avLst>
              <a:gd name="adj1" fmla="val 80548"/>
              <a:gd name="adj2" fmla="val 99766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Reflection on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Helmholtzbau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4188" y="61497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581524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17708" r="14413"/>
          <a:stretch/>
        </p:blipFill>
        <p:spPr>
          <a:xfrm>
            <a:off x="4388118" y="2857768"/>
            <a:ext cx="4072314" cy="2346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19774" r="16354"/>
          <a:stretch/>
        </p:blipFill>
        <p:spPr>
          <a:xfrm>
            <a:off x="4364251" y="809725"/>
            <a:ext cx="3947368" cy="2269297"/>
          </a:xfrm>
          <a:prstGeom prst="rect">
            <a:avLst/>
          </a:prstGeom>
        </p:spPr>
      </p:pic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90359" y="1268760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Bi-azimuthal Power Spectrum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96685" y="1802160"/>
            <a:ext cx="3581400" cy="4267200"/>
            <a:chOff x="4572000" y="838200"/>
            <a:chExt cx="3581400" cy="42672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486400" y="45186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410200" y="335280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334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172200" y="219456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56844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6400" y="420416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0200" y="301723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0" y="18938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67400" y="1688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Rx4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29400" y="22214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Rx5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94165" y="1861016"/>
            <a:ext cx="950952" cy="681316"/>
            <a:chOff x="7962900" y="873759"/>
            <a:chExt cx="950952" cy="681316"/>
          </a:xfrm>
        </p:grpSpPr>
        <p:grpSp>
          <p:nvGrpSpPr>
            <p:cNvPr id="53" name="Group 52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019925" y="90185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59"/>
                </a:solidFill>
              </a:rPr>
              <a:t>Rx4</a:t>
            </a:r>
            <a:endParaRPr lang="en-GB" sz="1800" dirty="0"/>
          </a:p>
        </p:txBody>
      </p:sp>
      <p:sp>
        <p:nvSpPr>
          <p:cNvPr id="30" name="Rectangle 29"/>
          <p:cNvSpPr/>
          <p:nvPr/>
        </p:nvSpPr>
        <p:spPr>
          <a:xfrm>
            <a:off x="5473485" y="301002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59"/>
                </a:solidFill>
              </a:rPr>
              <a:t>Rx5</a:t>
            </a:r>
            <a:endParaRPr lang="en-GB" sz="1800" dirty="0"/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8175925" y="1418622"/>
            <a:ext cx="1022186" cy="895195"/>
          </a:xfrm>
          <a:prstGeom prst="wedgeRoundRectCallout">
            <a:avLst>
              <a:gd name="adj1" fmla="val -232391"/>
              <a:gd name="adj2" fmla="val -15050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Reflection on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Kirschhoff-bau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4341184" y="4989068"/>
            <a:ext cx="976259" cy="1290332"/>
          </a:xfrm>
          <a:prstGeom prst="wedgeRoundRectCallout">
            <a:avLst>
              <a:gd name="adj1" fmla="val 37857"/>
              <a:gd name="adj2" fmla="val -124446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Double reflection on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Kirchhoff-bau and Zusebau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5730024" y="5379543"/>
            <a:ext cx="1022186" cy="895195"/>
          </a:xfrm>
          <a:prstGeom prst="wedgeRoundRectCallout">
            <a:avLst>
              <a:gd name="adj1" fmla="val -21835"/>
              <a:gd name="adj2" fmla="val -223047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Reflection on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Kirchhoff-bau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0" name="Rounded Rectangular Callout 59"/>
          <p:cNvSpPr/>
          <p:nvPr/>
        </p:nvSpPr>
        <p:spPr bwMode="auto">
          <a:xfrm>
            <a:off x="7288375" y="5077632"/>
            <a:ext cx="976259" cy="1290332"/>
          </a:xfrm>
          <a:prstGeom prst="wedgeRoundRectCallout">
            <a:avLst>
              <a:gd name="adj1" fmla="val -23523"/>
              <a:gd name="adj2" fmla="val -118178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Double reflection on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Kirchhoff-bau and Zusebau</a:t>
            </a:r>
            <a:endParaRPr lang="en-GB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4188" y="61497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786357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594519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183526" cy="43064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Up to 27.5 dB difference between LOS and NLOS scenarios (omni-directional </a:t>
            </a:r>
            <a:r>
              <a:rPr lang="de-DE" sz="1800" dirty="0" err="1"/>
              <a:t>case</a:t>
            </a:r>
            <a:r>
              <a:rPr lang="de-DE" sz="1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Up to 31 dB using single beam </a:t>
            </a:r>
            <a:r>
              <a:rPr lang="de-DE" sz="1800" dirty="0" smtClean="0"/>
              <a:t>beamforming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/>
              <a:t>One</a:t>
            </a:r>
            <a:r>
              <a:rPr lang="de-DE" sz="1800" dirty="0"/>
              <a:t> access point can serve multiple front-hauling devices with a considerable link budget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Many reflections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Reflections are suitable as main links (Rx1 </a:t>
            </a:r>
            <a:r>
              <a:rPr lang="de-DE" sz="1800" dirty="0" err="1"/>
              <a:t>situation</a:t>
            </a:r>
            <a:r>
              <a:rPr lang="de-DE" sz="1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Next Steps </a:t>
            </a:r>
            <a:endParaRPr lang="en-US" strike="sngStrike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Parameter generation of outdoor </a:t>
            </a:r>
            <a:r>
              <a:rPr lang="en-US" sz="1800" dirty="0" err="1"/>
              <a:t>fronthauling</a:t>
            </a:r>
            <a:r>
              <a:rPr lang="en-US" sz="1800" dirty="0"/>
              <a:t> measurements at 60 GHz for the </a:t>
            </a:r>
            <a:r>
              <a:rPr lang="en-US" sz="1800" dirty="0" smtClean="0"/>
              <a:t>11ay </a:t>
            </a:r>
            <a:r>
              <a:rPr lang="en-US" sz="1800" dirty="0"/>
              <a:t>channel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Polarization results for outdoor measurements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Clustering Analysis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1800" dirty="0"/>
          </a:p>
        </p:txBody>
      </p:sp>
    </p:spTree>
    <p:extLst>
      <p:ext uri="{BB962C8B-B14F-4D97-AF65-F5344CB8AC3E}">
        <p14:creationId xmlns="" xmlns:p14="http://schemas.microsoft.com/office/powerpoint/2010/main" val="162984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7681" y="6381328"/>
            <a:ext cx="528637" cy="3635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1484784"/>
            <a:ext cx="8280920" cy="223224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Outdoor Measurements at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60 GHz</a:t>
            </a:r>
            <a:r>
              <a:rPr lang="en-GB" sz="3200" b="1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algn="ctr" eaLnBrk="1" hangingPunct="1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User Access Scenario</a:t>
            </a:r>
          </a:p>
          <a:p>
            <a:pPr algn="ctr" eaLnBrk="1" hangingPunct="1">
              <a:defRPr/>
            </a:pPr>
            <a:endParaRPr lang="en-US" sz="3200" b="1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Measurement Setup</a:t>
            </a:r>
          </a:p>
        </p:txBody>
      </p:sp>
    </p:spTree>
    <p:extLst>
      <p:ext uri="{BB962C8B-B14F-4D97-AF65-F5344CB8AC3E}">
        <p14:creationId xmlns="" xmlns:p14="http://schemas.microsoft.com/office/powerpoint/2010/main" val="387212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24941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66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b="1" dirty="0">
                <a:solidFill>
                  <a:srgbClr val="FFFFFF"/>
                </a:solidFill>
              </a:rPr>
              <a:t>Outdoor Measurements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504" y="2277341"/>
            <a:ext cx="4068726" cy="158370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User Access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Tx located at a </a:t>
            </a:r>
            <a:r>
              <a:rPr lang="de-DE" sz="1800" dirty="0" err="1"/>
              <a:t>rooftop</a:t>
            </a:r>
            <a:r>
              <a:rPr lang="de-DE" sz="1800" dirty="0"/>
              <a:t> </a:t>
            </a:r>
            <a:r>
              <a:rPr lang="de-DE" sz="1800" dirty="0" err="1"/>
              <a:t>level</a:t>
            </a:r>
            <a:r>
              <a:rPr lang="de-DE" sz="1800" dirty="0"/>
              <a:t> (14m)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Rx located at </a:t>
            </a:r>
            <a:r>
              <a:rPr lang="de-DE" sz="1800" dirty="0" err="1"/>
              <a:t>person</a:t>
            </a:r>
            <a:r>
              <a:rPr lang="de-DE" sz="1800" dirty="0"/>
              <a:t> </a:t>
            </a:r>
            <a:r>
              <a:rPr lang="de-DE" sz="1800" dirty="0" err="1"/>
              <a:t>level</a:t>
            </a:r>
            <a:r>
              <a:rPr lang="de-DE" sz="1800" dirty="0"/>
              <a:t> (1.5m)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LOS and NLOS</a:t>
            </a:r>
          </a:p>
          <a:p>
            <a:pPr marL="0" indent="0">
              <a:buNone/>
            </a:pPr>
            <a:endParaRPr lang="en-GB" sz="1800" b="1" dirty="0"/>
          </a:p>
          <a:p>
            <a:endParaRPr lang="en-US" sz="1800" dirty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0237" y="620688"/>
            <a:ext cx="8335926" cy="13629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e-DE" sz="2000" b="1" kern="0" dirty="0">
                <a:solidFill>
                  <a:schemeClr val="bg1"/>
                </a:solidFill>
              </a:rPr>
              <a:t>Measurement Setup</a:t>
            </a:r>
            <a:endParaRPr lang="en-GB" sz="2000" b="1" kern="0" dirty="0">
              <a:solidFill>
                <a:schemeClr val="bg1"/>
              </a:solidFill>
            </a:endParaRPr>
          </a:p>
          <a:p>
            <a:r>
              <a:rPr lang="en-GB" sz="2000" kern="0" dirty="0">
                <a:solidFill>
                  <a:schemeClr val="bg1"/>
                </a:solidFill>
              </a:rPr>
              <a:t>Dual-band measurements: 30 and 60 GHz</a:t>
            </a:r>
          </a:p>
          <a:p>
            <a:r>
              <a:rPr lang="de-DE" sz="2000" kern="0" dirty="0">
                <a:solidFill>
                  <a:schemeClr val="bg1"/>
                </a:solidFill>
              </a:rPr>
              <a:t>30°HPBW at Tx and Rx </a:t>
            </a:r>
            <a:r>
              <a:rPr lang="de-DE" sz="2000" kern="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bg1"/>
                </a:solidFill>
              </a:rPr>
              <a:t>Az: -150°:30°:180°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</a:rPr>
              <a:t>                                                     </a:t>
            </a:r>
            <a:r>
              <a:rPr lang="de-DE" sz="2000" dirty="0" err="1">
                <a:solidFill>
                  <a:schemeClr val="bg1"/>
                </a:solidFill>
              </a:rPr>
              <a:t>El</a:t>
            </a:r>
            <a:r>
              <a:rPr lang="de-DE" sz="2000" dirty="0">
                <a:solidFill>
                  <a:schemeClr val="bg1"/>
                </a:solidFill>
              </a:rPr>
              <a:t>: -30°   :30°:30°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8648" y="2284294"/>
            <a:ext cx="5149855" cy="35279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1800" b="1" kern="0" dirty="0"/>
              <a:t>Measurement Parameters</a:t>
            </a:r>
          </a:p>
          <a:p>
            <a:r>
              <a:rPr lang="en-US" sz="1800" kern="0" dirty="0"/>
              <a:t>7 GHz bandwidth</a:t>
            </a:r>
          </a:p>
          <a:p>
            <a:r>
              <a:rPr lang="en-US" sz="1800" kern="0" dirty="0"/>
              <a:t>Dual polarization measurement capability</a:t>
            </a:r>
          </a:p>
          <a:p>
            <a:r>
              <a:rPr lang="en-US" sz="1800" kern="0" dirty="0"/>
              <a:t>25 dB AGC (Automatic Gain Control) with 3.5 dB steps</a:t>
            </a:r>
          </a:p>
          <a:p>
            <a:r>
              <a:rPr lang="en-US" sz="1800" kern="0" dirty="0"/>
              <a:t>High instantaneous dynamic range: up to 75 dB </a:t>
            </a:r>
          </a:p>
          <a:p>
            <a:r>
              <a:rPr lang="en-US" sz="1800" kern="0" dirty="0"/>
              <a:t>Multi-Link and Massive MIMO capabilities</a:t>
            </a:r>
          </a:p>
          <a:p>
            <a:r>
              <a:rPr lang="en-US" sz="1800" kern="0" dirty="0"/>
              <a:t>Double directional measurements</a:t>
            </a:r>
          </a:p>
          <a:p>
            <a:r>
              <a:rPr lang="en-US" sz="1800" kern="0" dirty="0"/>
              <a:t>23 </a:t>
            </a:r>
            <a:r>
              <a:rPr lang="en-US" sz="1800" kern="0" dirty="0" err="1"/>
              <a:t>dBm</a:t>
            </a:r>
            <a:r>
              <a:rPr lang="en-US" sz="1800" kern="0" dirty="0"/>
              <a:t> output power per polarization</a:t>
            </a:r>
          </a:p>
          <a:p>
            <a:r>
              <a:rPr lang="en-US" sz="1800" kern="0" dirty="0"/>
              <a:t>Minimum cross polarization decoupling of 25 dB</a:t>
            </a:r>
          </a:p>
          <a:p>
            <a:r>
              <a:rPr lang="en-US" sz="1800" kern="0" dirty="0"/>
              <a:t>Minimum receive power level approx. -105 </a:t>
            </a:r>
            <a:r>
              <a:rPr lang="en-US" sz="1800" kern="0" dirty="0" err="1"/>
              <a:t>dBm</a:t>
            </a:r>
            <a:endParaRPr lang="en-US" sz="1800" kern="0" dirty="0"/>
          </a:p>
          <a:p>
            <a:endParaRPr lang="en-US" sz="1800" kern="0" dirty="0"/>
          </a:p>
          <a:p>
            <a:endParaRPr lang="en-US" sz="1800" kern="0" dirty="0">
              <a:solidFill>
                <a:srgbClr val="003359"/>
              </a:solidFill>
            </a:endParaRPr>
          </a:p>
          <a:p>
            <a:endParaRPr lang="en-US" sz="1800" kern="0" dirty="0">
              <a:solidFill>
                <a:srgbClr val="003359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4924" y="3861049"/>
            <a:ext cx="2736304" cy="2490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750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7681" y="6381328"/>
            <a:ext cx="528637" cy="3635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1484784"/>
            <a:ext cx="8280920" cy="223224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Outdoor Measurements at </a:t>
            </a: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60 GHz</a:t>
            </a:r>
            <a:r>
              <a:rPr lang="en-GB" sz="3200" b="1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algn="ctr" eaLnBrk="1" hangingPunct="1">
              <a:defRPr/>
            </a:pPr>
            <a:r>
              <a:rPr lang="en-GB" sz="3200" b="1" dirty="0">
                <a:solidFill>
                  <a:schemeClr val="tx1"/>
                </a:solidFill>
                <a:latin typeface="+mj-lt"/>
              </a:rPr>
              <a:t>User Access Scenario</a:t>
            </a:r>
          </a:p>
          <a:p>
            <a:pPr algn="ctr" eaLnBrk="1" hangingPunct="1">
              <a:defRPr/>
            </a:pPr>
            <a:endParaRPr lang="en-US" sz="3200" b="1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Measurement Results</a:t>
            </a:r>
          </a:p>
        </p:txBody>
      </p:sp>
    </p:spTree>
    <p:extLst>
      <p:ext uri="{BB962C8B-B14F-4D97-AF65-F5344CB8AC3E}">
        <p14:creationId xmlns="" xmlns:p14="http://schemas.microsoft.com/office/powerpoint/2010/main" val="12719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8700" y="628305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marL="0" indent="0" algn="l">
              <a:buNone/>
            </a:pPr>
            <a:r>
              <a:rPr lang="en-GB" sz="2800" dirty="0">
                <a:solidFill>
                  <a:schemeClr val="tx1"/>
                </a:solidFill>
              </a:rPr>
              <a:t>User access scenario at 60 GHz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56549" y="912147"/>
            <a:ext cx="5269355" cy="2757713"/>
            <a:chOff x="431115" y="826037"/>
            <a:chExt cx="5269355" cy="275771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print"/>
            <a:srcRect b="20382"/>
            <a:stretch/>
          </p:blipFill>
          <p:spPr>
            <a:xfrm>
              <a:off x="431115" y="826037"/>
              <a:ext cx="4321713" cy="2757713"/>
            </a:xfrm>
            <a:prstGeom prst="rect">
              <a:avLst/>
            </a:prstGeom>
          </p:spPr>
        </p:pic>
        <p:sp>
          <p:nvSpPr>
            <p:cNvPr id="18" name="Rounded Rectangular Callout 17"/>
            <p:cNvSpPr/>
            <p:nvPr/>
          </p:nvSpPr>
          <p:spPr bwMode="auto">
            <a:xfrm>
              <a:off x="4726199" y="1821351"/>
              <a:ext cx="974271" cy="1284169"/>
            </a:xfrm>
            <a:prstGeom prst="wedgeRoundRectCallout">
              <a:avLst>
                <a:gd name="adj1" fmla="val -157543"/>
                <a:gd name="adj2" fmla="val 43957"/>
                <a:gd name="adj3" fmla="val 16667"/>
              </a:avLst>
            </a:prstGeom>
            <a:noFill/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33 dB difference</a:t>
              </a:r>
              <a:r>
                <a:rPr kumimoji="0" lang="de-DE" sz="12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between best and worst case</a:t>
              </a: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/>
          <a:srcRect l="-369" t="14161" r="-5421" b="20974"/>
          <a:stretch/>
        </p:blipFill>
        <p:spPr>
          <a:xfrm>
            <a:off x="922923" y="3983424"/>
            <a:ext cx="4800645" cy="2350762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6197836" y="660722"/>
            <a:ext cx="2939096" cy="4890575"/>
            <a:chOff x="5818997" y="978406"/>
            <a:chExt cx="2152164" cy="397459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/>
            <a:srcRect l="26527" t="6599" r="35933" b="3768"/>
            <a:stretch/>
          </p:blipFill>
          <p:spPr>
            <a:xfrm>
              <a:off x="5818997" y="978406"/>
              <a:ext cx="2088232" cy="3974594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 bwMode="auto">
            <a:xfrm>
              <a:off x="7010400" y="4343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957060" y="321489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945630" y="272861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444740" y="20309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162800" y="20345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92196" y="4105134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23660" y="308036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00800" y="24711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92340" y="21186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Rx7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81800" y="2145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Rx6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261012" y="1031506"/>
              <a:ext cx="634931" cy="520300"/>
              <a:chOff x="7008004" y="1211845"/>
              <a:chExt cx="634931" cy="5203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7008004" y="1211845"/>
                <a:ext cx="468868" cy="520300"/>
                <a:chOff x="7008004" y="1211845"/>
                <a:chExt cx="468868" cy="520300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 bwMode="auto">
                <a:xfrm flipV="1">
                  <a:off x="7099148" y="1263277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Straight Arrow Connector 49"/>
                <p:cNvCxnSpPr/>
                <p:nvPr/>
              </p:nvCxnSpPr>
              <p:spPr bwMode="auto">
                <a:xfrm rot="5400000" flipV="1">
                  <a:off x="7242438" y="1414321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7085436" y="1211845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7275937" y="1483020"/>
                <a:ext cx="366998" cy="200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Oval 51"/>
            <p:cNvSpPr/>
            <p:nvPr/>
          </p:nvSpPr>
          <p:spPr bwMode="auto">
            <a:xfrm>
              <a:off x="7772400" y="20309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28945" y="1651809"/>
              <a:ext cx="442216" cy="300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911340" y="172821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61810" y="140273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hteck 4"/>
          <p:cNvSpPr/>
          <p:nvPr/>
        </p:nvSpPr>
        <p:spPr>
          <a:xfrm>
            <a:off x="659507" y="3583314"/>
            <a:ext cx="5294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Received power after Beam-Forming</a:t>
            </a:r>
          </a:p>
        </p:txBody>
      </p:sp>
      <p:sp>
        <p:nvSpPr>
          <p:cNvPr id="6" name="Rechteck 5"/>
          <p:cNvSpPr/>
          <p:nvPr/>
        </p:nvSpPr>
        <p:spPr>
          <a:xfrm>
            <a:off x="443197" y="1109350"/>
            <a:ext cx="5546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Synthetic </a:t>
            </a:r>
            <a:r>
              <a:rPr lang="en-US" sz="1800" dirty="0" err="1">
                <a:solidFill>
                  <a:schemeClr val="tx1"/>
                </a:solidFill>
              </a:rPr>
              <a:t>omni</a:t>
            </a:r>
            <a:r>
              <a:rPr lang="en-US" sz="1800" dirty="0">
                <a:solidFill>
                  <a:schemeClr val="tx1"/>
                </a:solidFill>
              </a:rPr>
              <a:t>-directional Received Power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652120" y="5573734"/>
            <a:ext cx="3484812" cy="958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Beam forming was done here with the best combination of the directional antennas at </a:t>
            </a:r>
            <a:r>
              <a:rPr lang="en-US" sz="1400" b="0" kern="0" dirty="0" err="1"/>
              <a:t>Tx</a:t>
            </a:r>
            <a:r>
              <a:rPr lang="en-US" sz="1400" b="0" kern="0" dirty="0"/>
              <a:t> and Rx and the </a:t>
            </a:r>
            <a:r>
              <a:rPr lang="en-US" sz="1400" b="0" kern="0" dirty="0" err="1"/>
              <a:t>beamwidth</a:t>
            </a:r>
            <a:r>
              <a:rPr lang="en-US" sz="1400" b="0" kern="0" dirty="0"/>
              <a:t> of 30° HBPW</a:t>
            </a:r>
            <a:endParaRPr lang="en-GB" sz="1400" b="0" kern="0" dirty="0"/>
          </a:p>
        </p:txBody>
      </p:sp>
    </p:spTree>
    <p:extLst>
      <p:ext uri="{BB962C8B-B14F-4D97-AF65-F5344CB8AC3E}">
        <p14:creationId xmlns="" xmlns:p14="http://schemas.microsoft.com/office/powerpoint/2010/main" val="44636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b="18747"/>
          <a:stretch/>
        </p:blipFill>
        <p:spPr>
          <a:xfrm>
            <a:off x="414889" y="3645024"/>
            <a:ext cx="4286713" cy="27915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/>
          <a:srcRect t="12987" r="-851" b="21142"/>
          <a:stretch/>
        </p:blipFill>
        <p:spPr>
          <a:xfrm>
            <a:off x="395536" y="1514312"/>
            <a:ext cx="4345389" cy="2274728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1633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Outdoor Measurements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1600" y="1625441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Rx1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3608" y="422600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Rx3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67544" y="1147767"/>
            <a:ext cx="4068726" cy="477674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Synthetic </a:t>
            </a:r>
            <a:r>
              <a:rPr lang="en-GB" sz="1800" b="1" dirty="0" err="1"/>
              <a:t>omni</a:t>
            </a:r>
            <a:r>
              <a:rPr lang="en-GB" sz="1800" b="1" dirty="0"/>
              <a:t>-PDP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975221" y="692696"/>
            <a:ext cx="3680460" cy="4267200"/>
            <a:chOff x="4876800" y="1371600"/>
            <a:chExt cx="3680460" cy="426720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 cstate="print"/>
            <a:srcRect l="20548" r="15069" b="3768"/>
            <a:stretch/>
          </p:blipFill>
          <p:spPr>
            <a:xfrm>
              <a:off x="4876800" y="1371600"/>
              <a:ext cx="3581400" cy="4267200"/>
            </a:xfrm>
            <a:prstGeom prst="rect">
              <a:avLst/>
            </a:prstGeom>
          </p:spPr>
        </p:pic>
        <p:sp>
          <p:nvSpPr>
            <p:cNvPr id="62" name="Oval 61"/>
            <p:cNvSpPr/>
            <p:nvPr/>
          </p:nvSpPr>
          <p:spPr bwMode="auto">
            <a:xfrm>
              <a:off x="6400800" y="50292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347460" y="3900691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336030" y="34144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83514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553200" y="27203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484620" y="47741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14060" y="376616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/>
                <a:t>Rx1</a:t>
              </a:r>
              <a:endParaRPr lang="en-GB" sz="18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91200" y="31569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/>
                <a:t>Rx3</a:t>
              </a:r>
              <a:endParaRPr lang="en-GB" sz="18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82740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Rx7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207397" y="280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Rx6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606308" y="1379220"/>
              <a:ext cx="950952" cy="681316"/>
              <a:chOff x="7962900" y="873759"/>
              <a:chExt cx="950952" cy="681316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5" name="Straight Arrow Connector 74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Straight Arrow Connector 75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 bwMode="auto">
            <a:xfrm>
              <a:off x="7162800" y="27167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086600" y="239129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301740" y="241401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252210" y="208853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Gerade Verbindung mit Pfeil 7"/>
          <p:cNvCxnSpPr/>
          <p:nvPr/>
        </p:nvCxnSpPr>
        <p:spPr bwMode="auto">
          <a:xfrm>
            <a:off x="971600" y="4797152"/>
            <a:ext cx="3456384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 bwMode="auto">
          <a:xfrm>
            <a:off x="971600" y="2204864"/>
            <a:ext cx="3456384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1564259" y="1949798"/>
            <a:ext cx="1948945" cy="477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400" b="0" kern="0" dirty="0">
                <a:solidFill>
                  <a:srgbClr val="FF0000"/>
                </a:solidFill>
              </a:rPr>
              <a:t>20 dB Threshold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1847291" y="4528918"/>
            <a:ext cx="1948945" cy="477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400" b="0" kern="0" dirty="0">
                <a:solidFill>
                  <a:srgbClr val="FF0000"/>
                </a:solidFill>
              </a:rPr>
              <a:t>20 dB Threshold</a:t>
            </a:r>
          </a:p>
        </p:txBody>
      </p:sp>
      <p:sp>
        <p:nvSpPr>
          <p:cNvPr id="9" name="Pfeil nach rechts 8"/>
          <p:cNvSpPr/>
          <p:nvPr/>
        </p:nvSpPr>
        <p:spPr bwMode="auto">
          <a:xfrm>
            <a:off x="2013174" y="3881813"/>
            <a:ext cx="2415281" cy="484632"/>
          </a:xfrm>
          <a:prstGeom prst="rightArrow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Wrap around 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4925868" y="5090914"/>
            <a:ext cx="4068726" cy="1002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800" kern="0" dirty="0"/>
              <a:t>With AGC and the high dynamic range system the unambiguous range of the system are to small with 600ns </a:t>
            </a:r>
            <a:endParaRPr lang="en-GB" sz="1800" kern="0" dirty="0"/>
          </a:p>
        </p:txBody>
      </p:sp>
    </p:spTree>
    <p:extLst>
      <p:ext uri="{BB962C8B-B14F-4D97-AF65-F5344CB8AC3E}">
        <p14:creationId xmlns="" xmlns:p14="http://schemas.microsoft.com/office/powerpoint/2010/main" val="397992677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50</TotalTime>
  <Words>2132</Words>
  <Application>Microsoft Office PowerPoint</Application>
  <PresentationFormat>On-screen Show (4:3)</PresentationFormat>
  <Paragraphs>840</Paragraphs>
  <Slides>45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802-11-Submission</vt:lpstr>
      <vt:lpstr>Channel Measurement Summary of the Rooftop to Street and Entrance Hall Scenario for 11ay </vt:lpstr>
      <vt:lpstr>Abstract</vt:lpstr>
      <vt:lpstr>Outline</vt:lpstr>
      <vt:lpstr>Motivation</vt:lpstr>
      <vt:lpstr>Slide 5</vt:lpstr>
      <vt:lpstr>Outdoor Measurements</vt:lpstr>
      <vt:lpstr>Slide 7</vt:lpstr>
      <vt:lpstr>User access scenario at 60 GHz</vt:lpstr>
      <vt:lpstr>Outdoor Measurements</vt:lpstr>
      <vt:lpstr>Outdoor Measurements</vt:lpstr>
      <vt:lpstr>Outdoor Measurements</vt:lpstr>
      <vt:lpstr>Outdoor Measurements</vt:lpstr>
      <vt:lpstr>Slide 13</vt:lpstr>
      <vt:lpstr>Outdoor Measurements</vt:lpstr>
      <vt:lpstr>Outdoor Measurements</vt:lpstr>
      <vt:lpstr>Outdoor Measurements</vt:lpstr>
      <vt:lpstr>Outdoor Measurements</vt:lpstr>
      <vt:lpstr>Slide 18</vt:lpstr>
      <vt:lpstr>Outdoor Measurements</vt:lpstr>
      <vt:lpstr>Slide 20</vt:lpstr>
      <vt:lpstr>Slide 21</vt:lpstr>
      <vt:lpstr>Indoor Measurements</vt:lpstr>
      <vt:lpstr>Indoor Measurements</vt:lpstr>
      <vt:lpstr>Slide 24</vt:lpstr>
      <vt:lpstr>Indoor Measurements</vt:lpstr>
      <vt:lpstr>Indoor Measurements</vt:lpstr>
      <vt:lpstr>Indoor Measurements</vt:lpstr>
      <vt:lpstr>Slide 28</vt:lpstr>
      <vt:lpstr>Indoor Measurements</vt:lpstr>
      <vt:lpstr>Indoor Measurements</vt:lpstr>
      <vt:lpstr>Slide 31</vt:lpstr>
      <vt:lpstr>Slide 32</vt:lpstr>
      <vt:lpstr>Outdoor Measurements</vt:lpstr>
      <vt:lpstr>Outdoor Measurements</vt:lpstr>
      <vt:lpstr>Slide 35</vt:lpstr>
      <vt:lpstr>Outdoor Measurements</vt:lpstr>
      <vt:lpstr>Slide 37</vt:lpstr>
      <vt:lpstr>Outdoor Measurements</vt:lpstr>
      <vt:lpstr>Outdoor Measurements</vt:lpstr>
      <vt:lpstr>Outdoor Measurements</vt:lpstr>
      <vt:lpstr>Outdoor Measurements</vt:lpstr>
      <vt:lpstr>Outdoor Measurements</vt:lpstr>
      <vt:lpstr>Outdoor Measurements</vt:lpstr>
      <vt:lpstr>Outdoor Measurements</vt:lpstr>
      <vt:lpstr>Conclusions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 Müller, Stephan H;Diego Dupleich, Reiner Thomä</dc:creator>
  <cp:lastModifiedBy>yx</cp:lastModifiedBy>
  <cp:revision>1365</cp:revision>
  <cp:lastPrinted>2016-11-04T01:11:31Z</cp:lastPrinted>
  <dcterms:created xsi:type="dcterms:W3CDTF">2014-10-16T10:58:26Z</dcterms:created>
  <dcterms:modified xsi:type="dcterms:W3CDTF">2016-11-08T06:00:08Z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1478584221</vt:lpwstr>
  </property>
</Properties>
</file>