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60" r:id="rId24"/>
    <p:sldId id="264" r:id="rId25"/>
    <p:sldId id="26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70" d="100"/>
          <a:sy n="70" d="100"/>
        </p:scale>
        <p:origin x="-112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23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23246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802.11-16/1495r1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Rate 7/8 LDPC Code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82625" y="2743200"/>
          <a:ext cx="7793038" cy="2428875"/>
        </p:xfrm>
        <a:graphic>
          <a:graphicData uri="http://schemas.openxmlformats.org/presentationml/2006/ole">
            <p:oleObj spid="_x0000_s3076" name="Document" r:id="rId4" imgW="8258040" imgH="25821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096" y="699448"/>
            <a:ext cx="7770813" cy="815453"/>
          </a:xfrm>
        </p:spPr>
        <p:txBody>
          <a:bodyPr/>
          <a:lstStyle/>
          <a:p>
            <a:r>
              <a:rPr lang="en-US" dirty="0" smtClean="0"/>
              <a:t>FER Performance (I-a)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328466" y="1428729"/>
            <a:ext cx="2506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R=7/8, QPSK, AWGN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8948" y="5891288"/>
            <a:ext cx="6836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QPSK under AWGN, the new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0.38dB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480785" y="1865808"/>
            <a:ext cx="6179314" cy="4014950"/>
            <a:chOff x="1480785" y="1865808"/>
            <a:chExt cx="6179314" cy="401495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0785" y="1865808"/>
              <a:ext cx="6179314" cy="401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182437" y="2251880"/>
              <a:ext cx="954804" cy="4062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5720" tIns="18288" rIns="45720" bIns="18288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QPSK-New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QPSK [1]         </a:t>
              </a:r>
              <a:endParaRPr lang="en-US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448" y="726743"/>
            <a:ext cx="7770813" cy="733567"/>
          </a:xfrm>
        </p:spPr>
        <p:txBody>
          <a:bodyPr/>
          <a:lstStyle/>
          <a:p>
            <a:r>
              <a:rPr lang="en-US" dirty="0" smtClean="0"/>
              <a:t>FER Performance (I-b)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矩形 15"/>
          <p:cNvSpPr/>
          <p:nvPr/>
        </p:nvSpPr>
        <p:spPr>
          <a:xfrm>
            <a:off x="579587" y="5819815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16QAM under AWGN, the new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0.45dB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630" y="1363505"/>
            <a:ext cx="2705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R=7/8, 16QAM, AWGN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0436" y="1869110"/>
            <a:ext cx="6542127" cy="39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428097" y="2129050"/>
            <a:ext cx="9548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45720" tIns="0" rIns="45720" bIns="0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16QAM-New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16QAM [1]         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2153"/>
            <a:ext cx="7770813" cy="706271"/>
          </a:xfrm>
        </p:spPr>
        <p:txBody>
          <a:bodyPr/>
          <a:lstStyle/>
          <a:p>
            <a:r>
              <a:rPr lang="en-US" dirty="0" smtClean="0"/>
              <a:t>FER Performance (I-c)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矩形 15"/>
          <p:cNvSpPr/>
          <p:nvPr/>
        </p:nvSpPr>
        <p:spPr>
          <a:xfrm>
            <a:off x="549277" y="5823148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64QAM under AWGN, the new 7/8 LDPC code yields about 0.52dB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2114" y="1292251"/>
            <a:ext cx="2705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R=7/8, 64QAM, AWGN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97160" y="1760676"/>
            <a:ext cx="6445280" cy="4068505"/>
            <a:chOff x="1397160" y="1760676"/>
            <a:chExt cx="6445280" cy="4068505"/>
          </a:xfrm>
        </p:grpSpPr>
        <p:pic>
          <p:nvPicPr>
            <p:cNvPr id="6" name="图片 41" descr="cid:image004.jpg@01D233A6.2EB3AAC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97160" y="1760676"/>
              <a:ext cx="6445280" cy="406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728348" y="2060812"/>
              <a:ext cx="95480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64QAM-New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64QAM [1]         </a:t>
              </a:r>
              <a:endParaRPr lang="en-US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(II)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58186" y="1856402"/>
            <a:ext cx="7629525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SC modulations: QPSK, 16QAM and 64QAM;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frame size 8192 bytes;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AWGN channel;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impairments: phase noise, frequency offset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rate 7/8 LDPC code; a layered LDPC decoder using 8 iterations;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FDE with MMSE.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0863"/>
          </a:xfrm>
        </p:spPr>
        <p:txBody>
          <a:bodyPr/>
          <a:lstStyle/>
          <a:p>
            <a:r>
              <a:rPr lang="en-US" dirty="0" smtClean="0"/>
              <a:t>FER Performance (II-a)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360745" y="1425715"/>
            <a:ext cx="461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QPSK, AWGN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+ PN + F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requency offset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9604" y="5799563"/>
            <a:ext cx="7357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QPSK under AWGN, the new 7/8 LDPC code yields about 0.42dB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81715" y="1897039"/>
            <a:ext cx="7153275" cy="3944203"/>
            <a:chOff x="981715" y="1897039"/>
            <a:chExt cx="7153275" cy="3944203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81715" y="1897039"/>
              <a:ext cx="7153275" cy="3944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960358" y="2183642"/>
              <a:ext cx="98263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QPSK-New      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QPSK [1]                     </a:t>
              </a:r>
              <a:endParaRPr lang="en-US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47215"/>
          </a:xfrm>
        </p:spPr>
        <p:txBody>
          <a:bodyPr/>
          <a:lstStyle/>
          <a:p>
            <a:r>
              <a:rPr lang="en-US" dirty="0" smtClean="0"/>
              <a:t>FER Performance (II-b)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矩形 15"/>
          <p:cNvSpPr/>
          <p:nvPr/>
        </p:nvSpPr>
        <p:spPr>
          <a:xfrm>
            <a:off x="538644" y="5836314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16QAM under AWGN, the new 7/8 LDPC code yields about 0.48dB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7286" y="1355888"/>
            <a:ext cx="478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16QAM, AWGN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+ PN + F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requency offset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586" y="1746913"/>
            <a:ext cx="7096125" cy="385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10772" y="2047162"/>
            <a:ext cx="111857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16QAM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-New           </a:t>
            </a:r>
            <a:endParaRPr lang="en-US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16QAM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[1]                     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8976"/>
          </a:xfrm>
        </p:spPr>
        <p:txBody>
          <a:bodyPr/>
          <a:lstStyle/>
          <a:p>
            <a:r>
              <a:rPr lang="en-US" dirty="0" smtClean="0"/>
              <a:t>FER Performance (II-c)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矩形 15"/>
          <p:cNvSpPr/>
          <p:nvPr/>
        </p:nvSpPr>
        <p:spPr>
          <a:xfrm>
            <a:off x="852867" y="5845351"/>
            <a:ext cx="8059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kumimoji="1" lang="en-US" altLang="ja-JP" sz="1400" dirty="0" smtClean="0">
                <a:solidFill>
                  <a:schemeClr val="tx1"/>
                </a:solidFill>
              </a:rPr>
              <a:t>For the case of 64QAM under AWGN, the new 7/8 LDPC code yields about 0.61dB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1% FER.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71353" y="1360490"/>
            <a:ext cx="478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64QAM, AWGN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+ PN + F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requency offset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98490" y="1774209"/>
            <a:ext cx="7419975" cy="4039737"/>
            <a:chOff x="998490" y="1774209"/>
            <a:chExt cx="7419975" cy="4039737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98490" y="1774209"/>
              <a:ext cx="7419975" cy="40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837528" y="2129051"/>
              <a:ext cx="110546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64QAM</a:t>
              </a:r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-New           </a:t>
              </a:r>
              <a:endParaRPr lang="en-US" sz="12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64QAM</a:t>
              </a:r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[1]                     </a:t>
              </a:r>
              <a:endParaRPr lang="en-US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(III)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49004" y="1719923"/>
            <a:ext cx="7629525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SC modulations: QPSK, 16QAM and 64QAM;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frame size 8192 bytes;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11ad conference room channel model;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hardware impairments: phase noise, frequency offset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rate 7/8 LDPC code; a layered LDPC decoder using 8 iterations;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FDE with MMSE.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146"/>
          </a:xfrm>
        </p:spPr>
        <p:txBody>
          <a:bodyPr/>
          <a:lstStyle/>
          <a:p>
            <a:r>
              <a:rPr lang="en-US" dirty="0" smtClean="0"/>
              <a:t>FER Performance (III-a)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04494" y="5777186"/>
            <a:ext cx="6836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QPSK under the 11ad conference room scenario with impairments of phase noise and frequency offset, the new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0.2dB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1596" y="1147999"/>
            <a:ext cx="3640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QPSK, 11ad conference room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00188" y="1512677"/>
            <a:ext cx="6337005" cy="4136066"/>
            <a:chOff x="1300188" y="1512677"/>
            <a:chExt cx="6337005" cy="4136066"/>
          </a:xfrm>
        </p:grpSpPr>
        <p:pic>
          <p:nvPicPr>
            <p:cNvPr id="6" name="图片 44" descr="cid:image006.jpg@01D233A6.2EB3AAC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00188" y="1512677"/>
              <a:ext cx="6337005" cy="4136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687941" y="1801504"/>
              <a:ext cx="64090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</a:rPr>
                <a:t>QPSK-new     QPSK [1]                     </a:t>
              </a:r>
              <a:endParaRPr lang="en-US" sz="11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146"/>
          </a:xfrm>
        </p:spPr>
        <p:txBody>
          <a:bodyPr/>
          <a:lstStyle/>
          <a:p>
            <a:r>
              <a:rPr lang="en-US" dirty="0" smtClean="0"/>
              <a:t>FER Performance (III-b)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190846" y="5668004"/>
            <a:ext cx="6836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16QAM under the 11ad conference room scenario with impairments of phase noise and frequency offset, the new  7/8 LDPC code yields about 0.3dB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7005" y="1161647"/>
            <a:ext cx="381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16QAM, 11ad conference room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72153" y="1565684"/>
            <a:ext cx="6465038" cy="4157331"/>
            <a:chOff x="1172153" y="1565684"/>
            <a:chExt cx="6465038" cy="4157331"/>
          </a:xfrm>
        </p:grpSpPr>
        <p:pic>
          <p:nvPicPr>
            <p:cNvPr id="6" name="图片 45" descr="cid:image007.jpg@01D233A6.2EB3AAC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72153" y="1565684"/>
              <a:ext cx="6465038" cy="4157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756181" y="1869744"/>
              <a:ext cx="75008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</a:rPr>
                <a:t>16QAM-New       </a:t>
              </a:r>
            </a:p>
            <a:p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</a:rPr>
                <a:t>16QAM [1]                     </a:t>
              </a:r>
              <a:endParaRPr lang="en-US" sz="11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 smtClean="0"/>
              <a:t>Introduction</a:t>
            </a:r>
            <a:endParaRPr lang="en-GB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88016" y="1523479"/>
            <a:ext cx="7878312" cy="4426945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An LDPC code of rate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7/8 was adopted in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802.11REVmc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[1]</a:t>
            </a:r>
            <a:endParaRPr lang="en-US" sz="1600" b="0" kern="0" dirty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-    to further increase the data rate of 802.11ad. By combining the 64QAM modulation, the peak data rate of DMG single carrier can be up to 8Gbps;</a:t>
            </a: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-    to fill a gap between MCS9 (QPSK, code rate 13/16) and MCS10 (16QAM, code rate 5/8) in 802.11ad. Currently the gap is about 4 dB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cs typeface="Calibri" pitchFamily="34" charset="0"/>
              </a:rPr>
              <a:t>;</a:t>
            </a: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-    to fill a gap between the MCS of16QAM and the highest rate and the MCS of 64QAM and the lower rates.</a:t>
            </a: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The proposed rate 7/8 LDPC code [1] is generated by </a:t>
            </a: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puncturing the first 48 parity bits from rate 13/16 LDPC code words. The LDPC code of rate 13/16 is specified in 802.11ad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. </a:t>
            </a:r>
            <a:endParaRPr lang="en-US" sz="1600" b="0" dirty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Since the punctured rate 7/8 code has not been optimized, its performance may require to improve.</a:t>
            </a: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+mn-lt"/>
                <a:cs typeface="Calibri" pitchFamily="34" charset="0"/>
              </a:rPr>
              <a:t>Since the new rate 7/8 LDPC code is obtained by puncturing the rate 13/16 11ad LDPC code, the codeword length is 624 (no longer to be 672). This will impact on the implementation of the bit-symbol mapping at the transmitter and the decoding at the receiver. </a:t>
            </a:r>
            <a:endParaRPr lang="en-US" sz="1600" b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2499"/>
          </a:xfrm>
        </p:spPr>
        <p:txBody>
          <a:bodyPr/>
          <a:lstStyle/>
          <a:p>
            <a:r>
              <a:rPr lang="en-US" dirty="0" smtClean="0"/>
              <a:t>FER Performance (III-c)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729710" y="1120703"/>
            <a:ext cx="381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R=7/8, 64QAM, 11ad conference room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0846" y="5721167"/>
            <a:ext cx="6836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For the case of 64QAM under the 11ad conference room scenario with impairments of phase noise and frequency offset, the new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7/8 LDPC code yields about 0.3dB gain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w.r.t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 the punctured 13/16 LDPC code [1]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1% FER.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64275" y="1513885"/>
            <a:ext cx="7533564" cy="4306408"/>
            <a:chOff x="764275" y="1513885"/>
            <a:chExt cx="7533564" cy="4306408"/>
          </a:xfrm>
        </p:grpSpPr>
        <p:pic>
          <p:nvPicPr>
            <p:cNvPr id="6" name="图片 46" descr="cid:image008.jpg@01D233A6.2EB3AAC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4275" y="1513885"/>
              <a:ext cx="7533564" cy="4306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7083726" y="1828801"/>
              <a:ext cx="91386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</a:rPr>
                <a:t>64QAM-New 64QAM [1] </a:t>
              </a:r>
              <a:endParaRPr lang="en-US" sz="11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Performance Gains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17891" y="1954386"/>
            <a:ext cx="7366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The performance gains (in dB) of the 7/8 LDPC code proposed in this contribution against the punctured 13/16 LDPC code [1] </a:t>
            </a:r>
            <a:r>
              <a:rPr kumimoji="1" lang="en-US" altLang="zh-CN" sz="18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1% FER are summarized below.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23498" y="3225800"/>
          <a:ext cx="70604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11"/>
                <a:gridCol w="1765111"/>
                <a:gridCol w="1765111"/>
                <a:gridCol w="176511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r>
                        <a:rPr lang="en-US" baseline="0" dirty="0" smtClean="0"/>
                        <a:t>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Assumption</a:t>
                      </a:r>
                      <a:r>
                        <a:rPr lang="en-US" baseline="0" dirty="0" smtClean="0"/>
                        <a:t> II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Assumption</a:t>
                      </a:r>
                      <a:r>
                        <a:rPr lang="en-US" baseline="0" dirty="0" smtClean="0"/>
                        <a:t> III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16QAM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64QAM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42749"/>
          </a:xfrm>
        </p:spPr>
        <p:txBody>
          <a:bodyPr/>
          <a:lstStyle/>
          <a:p>
            <a:r>
              <a:rPr lang="en-US" dirty="0" smtClean="0"/>
              <a:t>LDPC Decoder Complexity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8504" y="1557244"/>
            <a:ext cx="7926388" cy="4621212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The presence of superimposed layers in the parity-check matrix of the proposed new codes has a minor impact in the implementation of the LDPC decoder, which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is assumed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to have a layered architecture. </a:t>
            </a: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In a layered architecture of the LDPC decoder, Z (=42 in this case) parallel check node processors process sequentially the messages of the edges (16 in this case) relative to a block of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Z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rows of the parity-check matrix. The cyclic shift structure simplifies the decoder architecture allowing to feed the parallel processors with a simple barrel shifter. When the processing of a layer is terminated, the parity-check processors are re-initialized and the next layer is processed.</a:t>
            </a: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When two rows are superimposed the parity-check node processors are not initialized after the end of the first layer but rather they continue processing the next 16 edges of the superimposed block-row. The decoding complexity thus remains the same as the one of the original code and also the original hardware architecture can be reused.</a:t>
            </a:r>
          </a:p>
          <a:p>
            <a:pPr marL="252413" indent="-252413" defTabSz="671513" eaLnBrk="0" hangingPunct="0"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23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Summary</a:t>
            </a:r>
            <a:endParaRPr lang="en-GB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37227" y="1486421"/>
            <a:ext cx="77311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   </a:t>
            </a:r>
            <a:r>
              <a:rPr lang="en-US" sz="1800" dirty="0" smtClean="0">
                <a:solidFill>
                  <a:schemeClr val="tx1"/>
                </a:solidFill>
              </a:rPr>
              <a:t>A n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ew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7/8 LDPC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code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(N=672, k=588) 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is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obtained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based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an LDPC code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in 802.11ad .   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endParaRPr lang="en-US" sz="18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1800" b="0" i="1" dirty="0">
                <a:solidFill>
                  <a:schemeClr val="tx1"/>
                </a:solidFill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new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code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can outperform previously proposed 7/8 LDPC code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generated by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puncturing the 13/16 LDPC </a:t>
            </a:r>
            <a:r>
              <a:rPr lang="en-US" sz="1800" b="0" dirty="0" err="1" smtClean="0">
                <a:solidFill>
                  <a:schemeClr val="tx1"/>
                </a:solidFill>
                <a:latin typeface="Calibri" pitchFamily="34" charset="0"/>
              </a:rPr>
              <a:t>codewords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in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802.11ad in both AWGN and 11ad conference room channels.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endParaRPr lang="en-US" sz="18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1800" b="0" dirty="0">
                <a:solidFill>
                  <a:schemeClr val="tx1"/>
                </a:solidFill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new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code preserves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codeword length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672 unchanged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as other LDPC codes in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802.11ad. This simplifies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implementation in both encoder and decoder.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04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2300" y="1600200"/>
            <a:ext cx="8064500" cy="4525963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[1] IEEE 802.11-16/0233,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SC MCSs in clause 20 (DMG PHY)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</a:t>
            </a:r>
            <a:r>
              <a:rPr lang="en-US" sz="2000" dirty="0" smtClean="0">
                <a:solidFill>
                  <a:schemeClr val="tx1"/>
                </a:solidFill>
              </a:rPr>
              <a:t>] IEEE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Std 802.11ad™-2012.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Straw Poll</a:t>
            </a:r>
            <a:endParaRPr lang="en-US" sz="2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Do you agree to include the parity check matrix shown in Slide 8 for the rate 7/8 LDPC code of length 672 in the IEEE 802.11ay SFD?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Yes: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No: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Abstain: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Rate 3/4 and 13/16 LDPC Codes in 11ad [2]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6768" y="2424517"/>
            <a:ext cx="6569075" cy="1233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9773" y="4361812"/>
            <a:ext cx="6572250" cy="938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1346" y="2007452"/>
            <a:ext cx="7778750" cy="358813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Rate-3/4 LDPC code matrix H = 168 rows x 672 columns, Z =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42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Rate-13/16 LDPC code matrix H = 126 rows x 672 columns, Z = 42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8062415" cy="1065213"/>
          </a:xfrm>
        </p:spPr>
        <p:txBody>
          <a:bodyPr/>
          <a:lstStyle/>
          <a:p>
            <a:r>
              <a:rPr lang="en-US" dirty="0" smtClean="0"/>
              <a:t>Rate 7/8 LDPC Code in 802.11REVmc [1]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237841"/>
            <a:ext cx="187482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2152" y="1574588"/>
            <a:ext cx="7770813" cy="4113212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Rate 7/8 LDPC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is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generated by puncturing the first 48 parity bits from rate 13/16 code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words specified in 802.11ad.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It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</a:rPr>
              <a:t>uses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</a:rPr>
              <a:t>the existing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</a:rPr>
              <a:t>LDPC matrix of rate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</a:rPr>
              <a:t>13/16.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Transmitter does not transmit the punctured bits; receiver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puts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equal likelihood for 1/0 for these bits.</a:t>
            </a: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The lengths of a source word and a codeword of the rate 7/8 code are 546 and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624, respectively.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The codeword length is different from 672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as other LDPC codes of different rates in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802.11ad.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627797"/>
            <a:ext cx="8652681" cy="54591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SC Blocking in 11ad and in 11REVmc [1]</a:t>
            </a:r>
            <a:endParaRPr lang="en-US" sz="2800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174" name="Group 173"/>
          <p:cNvGrpSpPr/>
          <p:nvPr/>
        </p:nvGrpSpPr>
        <p:grpSpPr>
          <a:xfrm>
            <a:off x="191069" y="1151814"/>
            <a:ext cx="8731384" cy="5310862"/>
            <a:chOff x="191069" y="1151814"/>
            <a:chExt cx="8731384" cy="5310862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881632" y="1151814"/>
              <a:ext cx="28267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SC QPSK Blocking in 802.11ad</a:t>
              </a:r>
            </a:p>
          </p:txBody>
        </p:sp>
        <p:grpSp>
          <p:nvGrpSpPr>
            <p:cNvPr id="8" name="Group 151"/>
            <p:cNvGrpSpPr>
              <a:grpSpLocks/>
            </p:cNvGrpSpPr>
            <p:nvPr/>
          </p:nvGrpSpPr>
          <p:grpSpPr bwMode="auto">
            <a:xfrm>
              <a:off x="729232" y="1519498"/>
              <a:ext cx="882650" cy="430887"/>
              <a:chOff x="923525" y="1355130"/>
              <a:chExt cx="652885" cy="431562"/>
            </a:xfrm>
          </p:grpSpPr>
          <p:sp>
            <p:nvSpPr>
              <p:cNvPr id="172" name="TextBox 36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73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62"/>
            <p:cNvGrpSpPr>
              <a:grpSpLocks/>
            </p:cNvGrpSpPr>
            <p:nvPr/>
          </p:nvGrpSpPr>
          <p:grpSpPr bwMode="auto">
            <a:xfrm>
              <a:off x="683432" y="2440248"/>
              <a:ext cx="927995" cy="346075"/>
              <a:chOff x="648278" y="2276850"/>
              <a:chExt cx="928132" cy="345645"/>
            </a:xfrm>
          </p:grpSpPr>
          <p:sp>
            <p:nvSpPr>
              <p:cNvPr id="170" name="TextBox 62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71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Down Arrow 89"/>
            <p:cNvSpPr>
              <a:spLocks noChangeArrowheads="1"/>
            </p:cNvSpPr>
            <p:nvPr/>
          </p:nvSpPr>
          <p:spPr bwMode="auto">
            <a:xfrm>
              <a:off x="2380232" y="3284798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wn Arrow 90"/>
            <p:cNvSpPr>
              <a:spLocks noChangeArrowheads="1"/>
            </p:cNvSpPr>
            <p:nvPr/>
          </p:nvSpPr>
          <p:spPr bwMode="auto">
            <a:xfrm>
              <a:off x="1189607" y="20957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ight Brace 94"/>
            <p:cNvSpPr>
              <a:spLocks/>
            </p:cNvSpPr>
            <p:nvPr/>
          </p:nvSpPr>
          <p:spPr bwMode="auto">
            <a:xfrm rot="5400000">
              <a:off x="1053875" y="249819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98"/>
            <p:cNvSpPr txBox="1">
              <a:spLocks noChangeArrowheads="1"/>
            </p:cNvSpPr>
            <p:nvPr/>
          </p:nvSpPr>
          <p:spPr bwMode="auto">
            <a:xfrm>
              <a:off x="959419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4" name="TextBox 102"/>
            <p:cNvSpPr txBox="1">
              <a:spLocks noChangeArrowheads="1"/>
            </p:cNvSpPr>
            <p:nvPr/>
          </p:nvSpPr>
          <p:spPr bwMode="auto">
            <a:xfrm>
              <a:off x="229169" y="2940311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5" name="TextBox 103"/>
            <p:cNvSpPr txBox="1">
              <a:spLocks noChangeArrowheads="1"/>
            </p:cNvSpPr>
            <p:nvPr/>
          </p:nvSpPr>
          <p:spPr bwMode="auto">
            <a:xfrm>
              <a:off x="305369" y="2017973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6" name="TextBox 104"/>
            <p:cNvSpPr txBox="1">
              <a:spLocks noChangeArrowheads="1"/>
            </p:cNvSpPr>
            <p:nvPr/>
          </p:nvSpPr>
          <p:spPr bwMode="auto">
            <a:xfrm>
              <a:off x="345057" y="3324486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" name="Down Arrow 127"/>
            <p:cNvSpPr>
              <a:spLocks noChangeArrowheads="1"/>
            </p:cNvSpPr>
            <p:nvPr/>
          </p:nvSpPr>
          <p:spPr bwMode="auto">
            <a:xfrm>
              <a:off x="2380232" y="4591311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28"/>
            <p:cNvSpPr txBox="1">
              <a:spLocks noChangeArrowheads="1"/>
            </p:cNvSpPr>
            <p:nvPr/>
          </p:nvSpPr>
          <p:spPr bwMode="auto">
            <a:xfrm>
              <a:off x="383157" y="4707198"/>
              <a:ext cx="7248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035619" y="5013587"/>
              <a:ext cx="2995613" cy="422275"/>
              <a:chOff x="1192360" y="4888390"/>
              <a:chExt cx="2995590" cy="422455"/>
            </a:xfrm>
          </p:grpSpPr>
          <p:grpSp>
            <p:nvGrpSpPr>
              <p:cNvPr id="161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8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860478" y="2852925"/>
                  <a:ext cx="819449" cy="369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800" b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169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2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6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860478" y="2852923"/>
                  <a:ext cx="819449" cy="369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800" b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167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3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4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860478" y="2852923"/>
                  <a:ext cx="819449" cy="369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800" b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165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0" name="Right Brace 142"/>
            <p:cNvSpPr>
              <a:spLocks/>
            </p:cNvSpPr>
            <p:nvPr/>
          </p:nvSpPr>
          <p:spPr bwMode="auto">
            <a:xfrm rot="5400000">
              <a:off x="1438050" y="5111217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1" name="Right Brace 143"/>
            <p:cNvSpPr>
              <a:spLocks/>
            </p:cNvSpPr>
            <p:nvPr/>
          </p:nvSpPr>
          <p:spPr bwMode="auto">
            <a:xfrm rot="5400000">
              <a:off x="2474688" y="5111217"/>
              <a:ext cx="155575" cy="960437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Right Brace 144"/>
            <p:cNvSpPr>
              <a:spLocks/>
            </p:cNvSpPr>
            <p:nvPr/>
          </p:nvSpPr>
          <p:spPr bwMode="auto">
            <a:xfrm rot="5400000">
              <a:off x="3473225" y="5111217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TextBox 146"/>
            <p:cNvSpPr txBox="1">
              <a:spLocks noChangeArrowheads="1"/>
            </p:cNvSpPr>
            <p:nvPr/>
          </p:nvSpPr>
          <p:spPr bwMode="auto">
            <a:xfrm>
              <a:off x="1303907" y="56279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4" name="TextBox 147"/>
            <p:cNvSpPr txBox="1">
              <a:spLocks noChangeArrowheads="1"/>
            </p:cNvSpPr>
            <p:nvPr/>
          </p:nvSpPr>
          <p:spPr bwMode="auto">
            <a:xfrm>
              <a:off x="2342132" y="56279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5" name="TextBox 148"/>
            <p:cNvSpPr txBox="1">
              <a:spLocks noChangeArrowheads="1"/>
            </p:cNvSpPr>
            <p:nvPr/>
          </p:nvSpPr>
          <p:spPr bwMode="auto">
            <a:xfrm>
              <a:off x="3372419" y="56327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6" name="TextBox 150"/>
            <p:cNvSpPr txBox="1">
              <a:spLocks noChangeArrowheads="1"/>
            </p:cNvSpPr>
            <p:nvPr/>
          </p:nvSpPr>
          <p:spPr bwMode="auto">
            <a:xfrm>
              <a:off x="229169" y="5627948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7" name="Group 163"/>
            <p:cNvGrpSpPr>
              <a:grpSpLocks/>
            </p:cNvGrpSpPr>
            <p:nvPr/>
          </p:nvGrpSpPr>
          <p:grpSpPr bwMode="auto">
            <a:xfrm>
              <a:off x="1605770" y="2440248"/>
              <a:ext cx="927994" cy="346075"/>
              <a:chOff x="648278" y="2276850"/>
              <a:chExt cx="928132" cy="345645"/>
            </a:xfrm>
          </p:grpSpPr>
          <p:sp>
            <p:nvSpPr>
              <p:cNvPr id="159" name="TextBox 1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60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166"/>
            <p:cNvGrpSpPr>
              <a:grpSpLocks/>
            </p:cNvGrpSpPr>
            <p:nvPr/>
          </p:nvGrpSpPr>
          <p:grpSpPr bwMode="auto">
            <a:xfrm>
              <a:off x="2527314" y="2440248"/>
              <a:ext cx="928777" cy="346075"/>
              <a:chOff x="649018" y="2276850"/>
              <a:chExt cx="927392" cy="345645"/>
            </a:xfrm>
          </p:grpSpPr>
          <p:sp>
            <p:nvSpPr>
              <p:cNvPr id="157" name="TextBox 167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Codeword3</a:t>
                </a:r>
              </a:p>
            </p:txBody>
          </p:sp>
          <p:sp>
            <p:nvSpPr>
              <p:cNvPr id="158" name="Rectangle 168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169"/>
            <p:cNvGrpSpPr>
              <a:grpSpLocks/>
            </p:cNvGrpSpPr>
            <p:nvPr/>
          </p:nvGrpSpPr>
          <p:grpSpPr bwMode="auto">
            <a:xfrm>
              <a:off x="3448857" y="2440248"/>
              <a:ext cx="927995" cy="346075"/>
              <a:chOff x="648278" y="2276850"/>
              <a:chExt cx="928132" cy="345645"/>
            </a:xfrm>
          </p:grpSpPr>
          <p:sp>
            <p:nvSpPr>
              <p:cNvPr id="155" name="TextBox 17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56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ight Brace 172"/>
            <p:cNvSpPr>
              <a:spLocks/>
            </p:cNvSpPr>
            <p:nvPr/>
          </p:nvSpPr>
          <p:spPr bwMode="auto">
            <a:xfrm rot="5400000">
              <a:off x="1975419" y="249898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Right Brace 173"/>
            <p:cNvSpPr>
              <a:spLocks/>
            </p:cNvSpPr>
            <p:nvPr/>
          </p:nvSpPr>
          <p:spPr bwMode="auto">
            <a:xfrm rot="5400000">
              <a:off x="2897756" y="249898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ight Brace 174"/>
            <p:cNvSpPr>
              <a:spLocks/>
            </p:cNvSpPr>
            <p:nvPr/>
          </p:nvSpPr>
          <p:spPr bwMode="auto">
            <a:xfrm rot="5400000">
              <a:off x="3819300" y="249819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175"/>
            <p:cNvSpPr txBox="1">
              <a:spLocks noChangeArrowheads="1"/>
            </p:cNvSpPr>
            <p:nvPr/>
          </p:nvSpPr>
          <p:spPr bwMode="auto">
            <a:xfrm>
              <a:off x="1842069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4" name="TextBox 176"/>
            <p:cNvSpPr txBox="1">
              <a:spLocks noChangeArrowheads="1"/>
            </p:cNvSpPr>
            <p:nvPr/>
          </p:nvSpPr>
          <p:spPr bwMode="auto">
            <a:xfrm>
              <a:off x="2764407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5" name="TextBox 177"/>
            <p:cNvSpPr txBox="1">
              <a:spLocks noChangeArrowheads="1"/>
            </p:cNvSpPr>
            <p:nvPr/>
          </p:nvSpPr>
          <p:spPr bwMode="auto">
            <a:xfrm>
              <a:off x="3685157" y="29784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36" name="Group 178"/>
            <p:cNvGrpSpPr>
              <a:grpSpLocks/>
            </p:cNvGrpSpPr>
            <p:nvPr/>
          </p:nvGrpSpPr>
          <p:grpSpPr bwMode="auto">
            <a:xfrm>
              <a:off x="683432" y="3746761"/>
              <a:ext cx="927995" cy="344487"/>
              <a:chOff x="648278" y="2276850"/>
              <a:chExt cx="928132" cy="345645"/>
            </a:xfrm>
          </p:grpSpPr>
          <p:sp>
            <p:nvSpPr>
              <p:cNvPr id="153" name="TextBox 179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54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" name="Right Brace 181"/>
            <p:cNvSpPr>
              <a:spLocks/>
            </p:cNvSpPr>
            <p:nvPr/>
          </p:nvSpPr>
          <p:spPr bwMode="auto">
            <a:xfrm rot="5400000">
              <a:off x="1053875" y="3804705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182"/>
            <p:cNvSpPr txBox="1">
              <a:spLocks noChangeArrowheads="1"/>
            </p:cNvSpPr>
            <p:nvPr/>
          </p:nvSpPr>
          <p:spPr bwMode="auto">
            <a:xfrm>
              <a:off x="959419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39" name="TextBox 183"/>
            <p:cNvSpPr txBox="1">
              <a:spLocks noChangeArrowheads="1"/>
            </p:cNvSpPr>
            <p:nvPr/>
          </p:nvSpPr>
          <p:spPr bwMode="auto">
            <a:xfrm>
              <a:off x="191069" y="4283336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40" name="Group 184"/>
            <p:cNvGrpSpPr>
              <a:grpSpLocks/>
            </p:cNvGrpSpPr>
            <p:nvPr/>
          </p:nvGrpSpPr>
          <p:grpSpPr bwMode="auto">
            <a:xfrm>
              <a:off x="1605771" y="3746761"/>
              <a:ext cx="927923" cy="344487"/>
              <a:chOff x="648211" y="2276850"/>
              <a:chExt cx="928199" cy="345645"/>
            </a:xfrm>
          </p:grpSpPr>
          <p:sp>
            <p:nvSpPr>
              <p:cNvPr id="151" name="TextBox 185"/>
              <p:cNvSpPr txBox="1">
                <a:spLocks noChangeArrowheads="1"/>
              </p:cNvSpPr>
              <p:nvPr/>
            </p:nvSpPr>
            <p:spPr bwMode="auto">
              <a:xfrm>
                <a:off x="648211" y="2315255"/>
                <a:ext cx="903080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2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1" name="Group 187"/>
            <p:cNvGrpSpPr>
              <a:grpSpLocks/>
            </p:cNvGrpSpPr>
            <p:nvPr/>
          </p:nvGrpSpPr>
          <p:grpSpPr bwMode="auto">
            <a:xfrm>
              <a:off x="2527314" y="3746761"/>
              <a:ext cx="929489" cy="344487"/>
              <a:chOff x="649690" y="2276850"/>
              <a:chExt cx="926720" cy="345645"/>
            </a:xfrm>
          </p:grpSpPr>
          <p:sp>
            <p:nvSpPr>
              <p:cNvPr id="149" name="TextBox 188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Codeword3</a:t>
                </a:r>
              </a:p>
            </p:txBody>
          </p:sp>
          <p:sp>
            <p:nvSpPr>
              <p:cNvPr id="150" name="Rectangle 189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190"/>
            <p:cNvGrpSpPr>
              <a:grpSpLocks/>
            </p:cNvGrpSpPr>
            <p:nvPr/>
          </p:nvGrpSpPr>
          <p:grpSpPr bwMode="auto">
            <a:xfrm>
              <a:off x="3448856" y="3746761"/>
              <a:ext cx="927925" cy="344487"/>
              <a:chOff x="648210" y="2276850"/>
              <a:chExt cx="928200" cy="345645"/>
            </a:xfrm>
          </p:grpSpPr>
          <p:sp>
            <p:nvSpPr>
              <p:cNvPr id="147" name="TextBox 191"/>
              <p:cNvSpPr txBox="1">
                <a:spLocks noChangeArrowheads="1"/>
              </p:cNvSpPr>
              <p:nvPr/>
            </p:nvSpPr>
            <p:spPr bwMode="auto">
              <a:xfrm>
                <a:off x="648210" y="2315255"/>
                <a:ext cx="903078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48" name="Rectangle 192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Right Brace 193"/>
            <p:cNvSpPr>
              <a:spLocks/>
            </p:cNvSpPr>
            <p:nvPr/>
          </p:nvSpPr>
          <p:spPr bwMode="auto">
            <a:xfrm rot="5400000">
              <a:off x="1975419" y="38054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Right Brace 194"/>
            <p:cNvSpPr>
              <a:spLocks/>
            </p:cNvSpPr>
            <p:nvPr/>
          </p:nvSpPr>
          <p:spPr bwMode="auto">
            <a:xfrm rot="5400000">
              <a:off x="2897756" y="38054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ight Brace 195"/>
            <p:cNvSpPr>
              <a:spLocks/>
            </p:cNvSpPr>
            <p:nvPr/>
          </p:nvSpPr>
          <p:spPr bwMode="auto">
            <a:xfrm rot="5400000">
              <a:off x="3819300" y="3804705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Box 196"/>
            <p:cNvSpPr txBox="1">
              <a:spLocks noChangeArrowheads="1"/>
            </p:cNvSpPr>
            <p:nvPr/>
          </p:nvSpPr>
          <p:spPr bwMode="auto">
            <a:xfrm>
              <a:off x="1842069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7" name="TextBox 197"/>
            <p:cNvSpPr txBox="1">
              <a:spLocks noChangeArrowheads="1"/>
            </p:cNvSpPr>
            <p:nvPr/>
          </p:nvSpPr>
          <p:spPr bwMode="auto">
            <a:xfrm>
              <a:off x="2764407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8" name="TextBox 198"/>
            <p:cNvSpPr txBox="1">
              <a:spLocks noChangeArrowheads="1"/>
            </p:cNvSpPr>
            <p:nvPr/>
          </p:nvSpPr>
          <p:spPr bwMode="auto">
            <a:xfrm>
              <a:off x="3685157" y="42833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9" name="Down Arrow 200"/>
            <p:cNvSpPr>
              <a:spLocks noChangeArrowheads="1"/>
            </p:cNvSpPr>
            <p:nvPr/>
          </p:nvSpPr>
          <p:spPr bwMode="auto">
            <a:xfrm>
              <a:off x="1996057" y="20957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Down Arrow 201"/>
            <p:cNvSpPr>
              <a:spLocks noChangeArrowheads="1"/>
            </p:cNvSpPr>
            <p:nvPr/>
          </p:nvSpPr>
          <p:spPr bwMode="auto">
            <a:xfrm>
              <a:off x="2878707" y="20957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Down Arrow 202"/>
            <p:cNvSpPr>
              <a:spLocks noChangeArrowheads="1"/>
            </p:cNvSpPr>
            <p:nvPr/>
          </p:nvSpPr>
          <p:spPr bwMode="auto">
            <a:xfrm>
              <a:off x="3877244" y="20957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2" name="Group 203"/>
            <p:cNvGrpSpPr>
              <a:grpSpLocks/>
            </p:cNvGrpSpPr>
            <p:nvPr/>
          </p:nvGrpSpPr>
          <p:grpSpPr bwMode="auto">
            <a:xfrm>
              <a:off x="1611882" y="1519498"/>
              <a:ext cx="882650" cy="430887"/>
              <a:chOff x="923525" y="1355130"/>
              <a:chExt cx="652885" cy="431562"/>
            </a:xfrm>
          </p:grpSpPr>
          <p:sp>
            <p:nvSpPr>
              <p:cNvPr id="145" name="TextBox 204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6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3" name="Group 206"/>
            <p:cNvGrpSpPr>
              <a:grpSpLocks/>
            </p:cNvGrpSpPr>
            <p:nvPr/>
          </p:nvGrpSpPr>
          <p:grpSpPr bwMode="auto">
            <a:xfrm>
              <a:off x="2494532" y="1519498"/>
              <a:ext cx="884237" cy="430887"/>
              <a:chOff x="923525" y="1355130"/>
              <a:chExt cx="652885" cy="431562"/>
            </a:xfrm>
          </p:grpSpPr>
          <p:sp>
            <p:nvSpPr>
              <p:cNvPr id="143" name="TextBox 20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word3</a:t>
                </a:r>
              </a:p>
            </p:txBody>
          </p:sp>
          <p:sp>
            <p:nvSpPr>
              <p:cNvPr id="144" name="Rectangle 20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4" name="Group 209"/>
            <p:cNvGrpSpPr>
              <a:grpSpLocks/>
            </p:cNvGrpSpPr>
            <p:nvPr/>
          </p:nvGrpSpPr>
          <p:grpSpPr bwMode="auto">
            <a:xfrm>
              <a:off x="3378769" y="1519498"/>
              <a:ext cx="882650" cy="430887"/>
              <a:chOff x="923525" y="1355130"/>
              <a:chExt cx="652885" cy="431562"/>
            </a:xfrm>
          </p:grpSpPr>
          <p:sp>
            <p:nvSpPr>
              <p:cNvPr id="141" name="TextBox 210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word4</a:t>
                </a:r>
              </a:p>
            </p:txBody>
          </p:sp>
          <p:sp>
            <p:nvSpPr>
              <p:cNvPr id="142" name="Rectangle 211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5" name="Straight Connector 213"/>
            <p:cNvCxnSpPr>
              <a:cxnSpLocks noChangeShapeType="1"/>
            </p:cNvCxnSpPr>
            <p:nvPr/>
          </p:nvCxnSpPr>
          <p:spPr bwMode="auto">
            <a:xfrm flipH="1">
              <a:off x="4639244" y="1249623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6" name="TextBox 215"/>
            <p:cNvSpPr txBox="1">
              <a:spLocks noChangeArrowheads="1"/>
            </p:cNvSpPr>
            <p:nvPr/>
          </p:nvSpPr>
          <p:spPr bwMode="auto">
            <a:xfrm>
              <a:off x="4713823" y="1164443"/>
              <a:ext cx="41059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SC QPSK Blocking (rate 7/8) in 802.11REVmc</a:t>
              </a:r>
            </a:p>
          </p:txBody>
        </p:sp>
        <p:grpSp>
          <p:nvGrpSpPr>
            <p:cNvPr id="57" name="Group 216"/>
            <p:cNvGrpSpPr>
              <a:grpSpLocks/>
            </p:cNvGrpSpPr>
            <p:nvPr/>
          </p:nvGrpSpPr>
          <p:grpSpPr bwMode="auto">
            <a:xfrm>
              <a:off x="5259957" y="1557598"/>
              <a:ext cx="884237" cy="430887"/>
              <a:chOff x="923525" y="1355130"/>
              <a:chExt cx="652885" cy="431562"/>
            </a:xfrm>
          </p:grpSpPr>
          <p:sp>
            <p:nvSpPr>
              <p:cNvPr id="139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40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Group 219"/>
            <p:cNvGrpSpPr>
              <a:grpSpLocks/>
            </p:cNvGrpSpPr>
            <p:nvPr/>
          </p:nvGrpSpPr>
          <p:grpSpPr bwMode="auto">
            <a:xfrm>
              <a:off x="5215745" y="2478348"/>
              <a:ext cx="927994" cy="346075"/>
              <a:chOff x="648278" y="2276850"/>
              <a:chExt cx="928132" cy="345645"/>
            </a:xfrm>
          </p:grpSpPr>
          <p:sp>
            <p:nvSpPr>
              <p:cNvPr id="137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8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9" name="Down Arrow 222"/>
            <p:cNvSpPr>
              <a:spLocks noChangeArrowheads="1"/>
            </p:cNvSpPr>
            <p:nvPr/>
          </p:nvSpPr>
          <p:spPr bwMode="auto">
            <a:xfrm>
              <a:off x="6912544" y="3324486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Down Arrow 223"/>
            <p:cNvSpPr>
              <a:spLocks noChangeArrowheads="1"/>
            </p:cNvSpPr>
            <p:nvPr/>
          </p:nvSpPr>
          <p:spPr bwMode="auto">
            <a:xfrm>
              <a:off x="5721919" y="21338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Right Brace 224"/>
            <p:cNvSpPr>
              <a:spLocks/>
            </p:cNvSpPr>
            <p:nvPr/>
          </p:nvSpPr>
          <p:spPr bwMode="auto">
            <a:xfrm rot="5400000">
              <a:off x="5586188" y="2537880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225"/>
            <p:cNvSpPr txBox="1">
              <a:spLocks noChangeArrowheads="1"/>
            </p:cNvSpPr>
            <p:nvPr/>
          </p:nvSpPr>
          <p:spPr bwMode="auto">
            <a:xfrm>
              <a:off x="5490144" y="30165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63" name="TextBox 226"/>
            <p:cNvSpPr txBox="1">
              <a:spLocks noChangeArrowheads="1"/>
            </p:cNvSpPr>
            <p:nvPr/>
          </p:nvSpPr>
          <p:spPr bwMode="auto">
            <a:xfrm>
              <a:off x="4761482" y="2978411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4" name="TextBox 227"/>
            <p:cNvSpPr txBox="1">
              <a:spLocks noChangeArrowheads="1"/>
            </p:cNvSpPr>
            <p:nvPr/>
          </p:nvSpPr>
          <p:spPr bwMode="auto">
            <a:xfrm>
              <a:off x="4837682" y="2056073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5" name="TextBox 228"/>
            <p:cNvSpPr txBox="1">
              <a:spLocks noChangeArrowheads="1"/>
            </p:cNvSpPr>
            <p:nvPr/>
          </p:nvSpPr>
          <p:spPr bwMode="auto">
            <a:xfrm>
              <a:off x="4875782" y="3362586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6" name="Down Arrow 229"/>
            <p:cNvSpPr>
              <a:spLocks noChangeArrowheads="1"/>
            </p:cNvSpPr>
            <p:nvPr/>
          </p:nvSpPr>
          <p:spPr bwMode="auto">
            <a:xfrm>
              <a:off x="6912544" y="4629411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TextBox 230"/>
            <p:cNvSpPr txBox="1">
              <a:spLocks noChangeArrowheads="1"/>
            </p:cNvSpPr>
            <p:nvPr/>
          </p:nvSpPr>
          <p:spPr bwMode="auto">
            <a:xfrm>
              <a:off x="4915469" y="4745298"/>
              <a:ext cx="7248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68" name="Group 232"/>
            <p:cNvGrpSpPr>
              <a:grpSpLocks/>
            </p:cNvGrpSpPr>
            <p:nvPr/>
          </p:nvGrpSpPr>
          <p:grpSpPr bwMode="auto">
            <a:xfrm>
              <a:off x="5528061" y="5051686"/>
              <a:ext cx="819455" cy="422275"/>
              <a:chOff x="715973" y="2814520"/>
              <a:chExt cx="1108459" cy="422455"/>
            </a:xfrm>
          </p:grpSpPr>
          <p:sp>
            <p:nvSpPr>
              <p:cNvPr id="135" name="TextBox 239"/>
              <p:cNvSpPr txBox="1">
                <a:spLocks noChangeArrowheads="1"/>
              </p:cNvSpPr>
              <p:nvPr/>
            </p:nvSpPr>
            <p:spPr bwMode="auto">
              <a:xfrm>
                <a:off x="715973" y="2852925"/>
                <a:ext cx="1108459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36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9" name="Right Brace 241"/>
            <p:cNvSpPr>
              <a:spLocks/>
            </p:cNvSpPr>
            <p:nvPr/>
          </p:nvSpPr>
          <p:spPr bwMode="auto">
            <a:xfrm rot="5400000">
              <a:off x="5830663" y="5244567"/>
              <a:ext cx="200025" cy="725487"/>
            </a:xfrm>
            <a:prstGeom prst="rightBrace">
              <a:avLst>
                <a:gd name="adj1" fmla="val 829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70" name="Right Brace 243"/>
            <p:cNvSpPr>
              <a:spLocks/>
            </p:cNvSpPr>
            <p:nvPr/>
          </p:nvSpPr>
          <p:spPr bwMode="auto">
            <a:xfrm rot="5400000">
              <a:off x="8082532" y="5262823"/>
              <a:ext cx="139700" cy="749300"/>
            </a:xfrm>
            <a:prstGeom prst="rightBrace">
              <a:avLst>
                <a:gd name="adj1" fmla="val 836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71" name="TextBox 244"/>
            <p:cNvSpPr txBox="1">
              <a:spLocks noChangeArrowheads="1"/>
            </p:cNvSpPr>
            <p:nvPr/>
          </p:nvSpPr>
          <p:spPr bwMode="auto">
            <a:xfrm>
              <a:off x="5740969" y="56660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2" name="TextBox 245"/>
            <p:cNvSpPr txBox="1">
              <a:spLocks noChangeArrowheads="1"/>
            </p:cNvSpPr>
            <p:nvPr/>
          </p:nvSpPr>
          <p:spPr bwMode="auto">
            <a:xfrm>
              <a:off x="6480744" y="564223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3" name="TextBox 246"/>
            <p:cNvSpPr txBox="1">
              <a:spLocks noChangeArrowheads="1"/>
            </p:cNvSpPr>
            <p:nvPr/>
          </p:nvSpPr>
          <p:spPr bwMode="auto">
            <a:xfrm>
              <a:off x="7930132" y="565969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4" name="TextBox 247"/>
            <p:cNvSpPr txBox="1">
              <a:spLocks noChangeArrowheads="1"/>
            </p:cNvSpPr>
            <p:nvPr/>
          </p:nvSpPr>
          <p:spPr bwMode="auto">
            <a:xfrm>
              <a:off x="4761482" y="5666048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5" name="Group 248"/>
            <p:cNvGrpSpPr>
              <a:grpSpLocks/>
            </p:cNvGrpSpPr>
            <p:nvPr/>
          </p:nvGrpSpPr>
          <p:grpSpPr bwMode="auto">
            <a:xfrm>
              <a:off x="6137289" y="2478348"/>
              <a:ext cx="928777" cy="346075"/>
              <a:chOff x="649018" y="2276850"/>
              <a:chExt cx="927392" cy="345645"/>
            </a:xfrm>
          </p:grpSpPr>
          <p:sp>
            <p:nvSpPr>
              <p:cNvPr id="133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4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Group 251"/>
            <p:cNvGrpSpPr>
              <a:grpSpLocks/>
            </p:cNvGrpSpPr>
            <p:nvPr/>
          </p:nvGrpSpPr>
          <p:grpSpPr bwMode="auto">
            <a:xfrm>
              <a:off x="7064944" y="2478348"/>
              <a:ext cx="922338" cy="346075"/>
              <a:chOff x="654690" y="2276850"/>
              <a:chExt cx="921720" cy="345645"/>
            </a:xfrm>
          </p:grpSpPr>
          <p:sp>
            <p:nvSpPr>
              <p:cNvPr id="131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2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7" name="Group 254"/>
            <p:cNvGrpSpPr>
              <a:grpSpLocks/>
            </p:cNvGrpSpPr>
            <p:nvPr/>
          </p:nvGrpSpPr>
          <p:grpSpPr bwMode="auto">
            <a:xfrm>
              <a:off x="7942698" y="2478348"/>
              <a:ext cx="979755" cy="346075"/>
              <a:chOff x="610089" y="2276850"/>
              <a:chExt cx="979322" cy="345645"/>
            </a:xfrm>
          </p:grpSpPr>
          <p:sp>
            <p:nvSpPr>
              <p:cNvPr id="129" name="TextBox 255"/>
              <p:cNvSpPr txBox="1">
                <a:spLocks noChangeArrowheads="1"/>
              </p:cNvSpPr>
              <p:nvPr/>
            </p:nvSpPr>
            <p:spPr bwMode="auto">
              <a:xfrm>
                <a:off x="610089" y="2315255"/>
                <a:ext cx="97932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30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8" name="Right Brace 257"/>
            <p:cNvSpPr>
              <a:spLocks/>
            </p:cNvSpPr>
            <p:nvPr/>
          </p:nvSpPr>
          <p:spPr bwMode="auto">
            <a:xfrm rot="5400000">
              <a:off x="6508525" y="2537880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ight Brace 259"/>
            <p:cNvSpPr>
              <a:spLocks/>
            </p:cNvSpPr>
            <p:nvPr/>
          </p:nvSpPr>
          <p:spPr bwMode="auto">
            <a:xfrm rot="5400000">
              <a:off x="8351613" y="2537880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260"/>
            <p:cNvSpPr txBox="1">
              <a:spLocks noChangeArrowheads="1"/>
            </p:cNvSpPr>
            <p:nvPr/>
          </p:nvSpPr>
          <p:spPr bwMode="auto">
            <a:xfrm>
              <a:off x="6374382" y="30165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81" name="TextBox 262"/>
            <p:cNvSpPr txBox="1">
              <a:spLocks noChangeArrowheads="1"/>
            </p:cNvSpPr>
            <p:nvPr/>
          </p:nvSpPr>
          <p:spPr bwMode="auto">
            <a:xfrm>
              <a:off x="8217469" y="3016511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grpSp>
          <p:nvGrpSpPr>
            <p:cNvPr id="82" name="Group 263"/>
            <p:cNvGrpSpPr>
              <a:grpSpLocks/>
            </p:cNvGrpSpPr>
            <p:nvPr/>
          </p:nvGrpSpPr>
          <p:grpSpPr bwMode="auto">
            <a:xfrm>
              <a:off x="5215745" y="3784861"/>
              <a:ext cx="927994" cy="346075"/>
              <a:chOff x="648278" y="2276850"/>
              <a:chExt cx="928132" cy="345645"/>
            </a:xfrm>
          </p:grpSpPr>
          <p:sp>
            <p:nvSpPr>
              <p:cNvPr id="127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8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3" name="Right Brace 266"/>
            <p:cNvSpPr>
              <a:spLocks/>
            </p:cNvSpPr>
            <p:nvPr/>
          </p:nvSpPr>
          <p:spPr bwMode="auto">
            <a:xfrm rot="5400000">
              <a:off x="5585394" y="38435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TextBox 267"/>
            <p:cNvSpPr txBox="1">
              <a:spLocks noChangeArrowheads="1"/>
            </p:cNvSpPr>
            <p:nvPr/>
          </p:nvSpPr>
          <p:spPr bwMode="auto">
            <a:xfrm>
              <a:off x="5490144" y="432302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85" name="TextBox 268"/>
            <p:cNvSpPr txBox="1">
              <a:spLocks noChangeArrowheads="1"/>
            </p:cNvSpPr>
            <p:nvPr/>
          </p:nvSpPr>
          <p:spPr bwMode="auto">
            <a:xfrm>
              <a:off x="4723382" y="4323023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6" name="Group 269"/>
            <p:cNvGrpSpPr>
              <a:grpSpLocks/>
            </p:cNvGrpSpPr>
            <p:nvPr/>
          </p:nvGrpSpPr>
          <p:grpSpPr bwMode="auto">
            <a:xfrm>
              <a:off x="6137289" y="3784861"/>
              <a:ext cx="929489" cy="346075"/>
              <a:chOff x="649690" y="2276850"/>
              <a:chExt cx="926720" cy="345645"/>
            </a:xfrm>
          </p:grpSpPr>
          <p:sp>
            <p:nvSpPr>
              <p:cNvPr id="125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6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7" name="Group 272"/>
            <p:cNvGrpSpPr>
              <a:grpSpLocks/>
            </p:cNvGrpSpPr>
            <p:nvPr/>
          </p:nvGrpSpPr>
          <p:grpSpPr bwMode="auto">
            <a:xfrm>
              <a:off x="7064944" y="3784861"/>
              <a:ext cx="922338" cy="346075"/>
              <a:chOff x="654690" y="2276850"/>
              <a:chExt cx="921720" cy="345645"/>
            </a:xfrm>
          </p:grpSpPr>
          <p:sp>
            <p:nvSpPr>
              <p:cNvPr id="123" name="TextBox 273"/>
              <p:cNvSpPr txBox="1">
                <a:spLocks noChangeArrowheads="1"/>
              </p:cNvSpPr>
              <p:nvPr/>
            </p:nvSpPr>
            <p:spPr bwMode="auto">
              <a:xfrm>
                <a:off x="930447" y="2315255"/>
                <a:ext cx="338604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4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8" name="Group 275"/>
            <p:cNvGrpSpPr>
              <a:grpSpLocks/>
            </p:cNvGrpSpPr>
            <p:nvPr/>
          </p:nvGrpSpPr>
          <p:grpSpPr bwMode="auto">
            <a:xfrm>
              <a:off x="7942698" y="3784861"/>
              <a:ext cx="979755" cy="346075"/>
              <a:chOff x="610090" y="2276850"/>
              <a:chExt cx="979322" cy="345645"/>
            </a:xfrm>
          </p:grpSpPr>
          <p:sp>
            <p:nvSpPr>
              <p:cNvPr id="121" name="TextBox 276"/>
              <p:cNvSpPr txBox="1">
                <a:spLocks noChangeArrowheads="1"/>
              </p:cNvSpPr>
              <p:nvPr/>
            </p:nvSpPr>
            <p:spPr bwMode="auto">
              <a:xfrm>
                <a:off x="610090" y="2315255"/>
                <a:ext cx="97932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22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9" name="Right Brace 278"/>
            <p:cNvSpPr>
              <a:spLocks/>
            </p:cNvSpPr>
            <p:nvPr/>
          </p:nvSpPr>
          <p:spPr bwMode="auto">
            <a:xfrm rot="5400000">
              <a:off x="6507731" y="38435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ight Brace 280"/>
            <p:cNvSpPr>
              <a:spLocks/>
            </p:cNvSpPr>
            <p:nvPr/>
          </p:nvSpPr>
          <p:spPr bwMode="auto">
            <a:xfrm rot="5400000">
              <a:off x="8350819" y="3843599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TextBox 281"/>
            <p:cNvSpPr txBox="1">
              <a:spLocks noChangeArrowheads="1"/>
            </p:cNvSpPr>
            <p:nvPr/>
          </p:nvSpPr>
          <p:spPr bwMode="auto">
            <a:xfrm>
              <a:off x="6374382" y="432302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2" name="TextBox 283"/>
            <p:cNvSpPr txBox="1">
              <a:spLocks noChangeArrowheads="1"/>
            </p:cNvSpPr>
            <p:nvPr/>
          </p:nvSpPr>
          <p:spPr bwMode="auto">
            <a:xfrm>
              <a:off x="8217469" y="432302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3" name="Down Arrow 284"/>
            <p:cNvSpPr>
              <a:spLocks noChangeArrowheads="1"/>
            </p:cNvSpPr>
            <p:nvPr/>
          </p:nvSpPr>
          <p:spPr bwMode="auto">
            <a:xfrm>
              <a:off x="6528369" y="21338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4" name="Down Arrow 285"/>
            <p:cNvSpPr>
              <a:spLocks noChangeArrowheads="1"/>
            </p:cNvSpPr>
            <p:nvPr/>
          </p:nvSpPr>
          <p:spPr bwMode="auto">
            <a:xfrm>
              <a:off x="7411019" y="2133861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Down Arrow 286"/>
            <p:cNvSpPr>
              <a:spLocks noChangeArrowheads="1"/>
            </p:cNvSpPr>
            <p:nvPr/>
          </p:nvSpPr>
          <p:spPr bwMode="auto">
            <a:xfrm>
              <a:off x="8409557" y="2133861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6" name="Group 287"/>
            <p:cNvGrpSpPr>
              <a:grpSpLocks/>
            </p:cNvGrpSpPr>
            <p:nvPr/>
          </p:nvGrpSpPr>
          <p:grpSpPr bwMode="auto">
            <a:xfrm>
              <a:off x="6144194" y="1557598"/>
              <a:ext cx="882650" cy="430887"/>
              <a:chOff x="923525" y="1355130"/>
              <a:chExt cx="652885" cy="431562"/>
            </a:xfrm>
          </p:grpSpPr>
          <p:sp>
            <p:nvSpPr>
              <p:cNvPr id="119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20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Group 290"/>
            <p:cNvGrpSpPr>
              <a:grpSpLocks/>
            </p:cNvGrpSpPr>
            <p:nvPr/>
          </p:nvGrpSpPr>
          <p:grpSpPr bwMode="auto">
            <a:xfrm>
              <a:off x="7026844" y="1557598"/>
              <a:ext cx="884238" cy="422275"/>
              <a:chOff x="923525" y="1355131"/>
              <a:chExt cx="652885" cy="422455"/>
            </a:xfrm>
          </p:grpSpPr>
          <p:sp>
            <p:nvSpPr>
              <p:cNvPr id="117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8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oup 293"/>
            <p:cNvGrpSpPr>
              <a:grpSpLocks/>
            </p:cNvGrpSpPr>
            <p:nvPr/>
          </p:nvGrpSpPr>
          <p:grpSpPr bwMode="auto">
            <a:xfrm>
              <a:off x="7911082" y="1557598"/>
              <a:ext cx="882650" cy="430887"/>
              <a:chOff x="923525" y="1355130"/>
              <a:chExt cx="652885" cy="432238"/>
            </a:xfrm>
          </p:grpSpPr>
          <p:sp>
            <p:nvSpPr>
              <p:cNvPr id="115" name="TextBox 294"/>
              <p:cNvSpPr txBox="1">
                <a:spLocks noChangeArrowheads="1"/>
              </p:cNvSpPr>
              <p:nvPr/>
            </p:nvSpPr>
            <p:spPr bwMode="auto">
              <a:xfrm>
                <a:off x="1011700" y="1355130"/>
                <a:ext cx="455553" cy="43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word56</a:t>
                </a:r>
              </a:p>
            </p:txBody>
          </p:sp>
          <p:sp>
            <p:nvSpPr>
              <p:cNvPr id="116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9" name="Straight Connector 297"/>
            <p:cNvCxnSpPr>
              <a:cxnSpLocks noChangeShapeType="1"/>
            </p:cNvCxnSpPr>
            <p:nvPr/>
          </p:nvCxnSpPr>
          <p:spPr bwMode="auto">
            <a:xfrm>
              <a:off x="689544" y="4130936"/>
              <a:ext cx="346075" cy="8445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Straight Connector 298"/>
            <p:cNvCxnSpPr>
              <a:cxnSpLocks noChangeShapeType="1"/>
            </p:cNvCxnSpPr>
            <p:nvPr/>
          </p:nvCxnSpPr>
          <p:spPr bwMode="auto">
            <a:xfrm flipH="1">
              <a:off x="4031232" y="4130936"/>
              <a:ext cx="346075" cy="8064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1" name="Straight Connector 300"/>
            <p:cNvCxnSpPr>
              <a:cxnSpLocks noChangeShapeType="1"/>
            </p:cNvCxnSpPr>
            <p:nvPr/>
          </p:nvCxnSpPr>
          <p:spPr bwMode="auto">
            <a:xfrm flipH="1">
              <a:off x="8503219" y="4172211"/>
              <a:ext cx="393700" cy="812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" name="Straight Connector 305"/>
            <p:cNvCxnSpPr>
              <a:cxnSpLocks noChangeShapeType="1"/>
            </p:cNvCxnSpPr>
            <p:nvPr/>
          </p:nvCxnSpPr>
          <p:spPr bwMode="auto">
            <a:xfrm>
              <a:off x="5229794" y="4162686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TextBox 171"/>
            <p:cNvSpPr txBox="1">
              <a:spLocks noChangeArrowheads="1"/>
            </p:cNvSpPr>
            <p:nvPr/>
          </p:nvSpPr>
          <p:spPr bwMode="auto">
            <a:xfrm>
              <a:off x="259332" y="6001011"/>
              <a:ext cx="407836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Note: Every three blocks are constructed from four codewords 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(Each block is constructed from two codewords.)</a:t>
              </a:r>
            </a:p>
          </p:txBody>
        </p:sp>
        <p:sp>
          <p:nvSpPr>
            <p:cNvPr id="104" name="TextBox 172"/>
            <p:cNvSpPr txBox="1">
              <a:spLocks noChangeArrowheads="1"/>
            </p:cNvSpPr>
            <p:nvPr/>
          </p:nvSpPr>
          <p:spPr bwMode="auto">
            <a:xfrm>
              <a:off x="4937694" y="5989898"/>
              <a:ext cx="38202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Note: Every 39 blocks are constructed from 56 codewords 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(Each block is constructed from two or three codewords.)</a:t>
              </a:r>
            </a:p>
          </p:txBody>
        </p:sp>
        <p:grpSp>
          <p:nvGrpSpPr>
            <p:cNvPr id="105" name="Group 232"/>
            <p:cNvGrpSpPr>
              <a:grpSpLocks/>
            </p:cNvGrpSpPr>
            <p:nvPr/>
          </p:nvGrpSpPr>
          <p:grpSpPr bwMode="auto">
            <a:xfrm>
              <a:off x="6264662" y="5051686"/>
              <a:ext cx="819455" cy="422275"/>
              <a:chOff x="715974" y="2814520"/>
              <a:chExt cx="1108459" cy="422455"/>
            </a:xfrm>
          </p:grpSpPr>
          <p:sp>
            <p:nvSpPr>
              <p:cNvPr id="113" name="TextBox 239"/>
              <p:cNvSpPr txBox="1">
                <a:spLocks noChangeArrowheads="1"/>
              </p:cNvSpPr>
              <p:nvPr/>
            </p:nvSpPr>
            <p:spPr bwMode="auto">
              <a:xfrm>
                <a:off x="715974" y="2852925"/>
                <a:ext cx="1108459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14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oup 232"/>
            <p:cNvGrpSpPr>
              <a:grpSpLocks/>
            </p:cNvGrpSpPr>
            <p:nvPr/>
          </p:nvGrpSpPr>
          <p:grpSpPr bwMode="auto">
            <a:xfrm>
              <a:off x="7041132" y="5051686"/>
              <a:ext cx="736600" cy="422275"/>
              <a:chOff x="769905" y="2814520"/>
              <a:chExt cx="998530" cy="422455"/>
            </a:xfrm>
          </p:grpSpPr>
          <p:sp>
            <p:nvSpPr>
              <p:cNvPr id="111" name="TextBox 239"/>
              <p:cNvSpPr txBox="1">
                <a:spLocks noChangeArrowheads="1"/>
              </p:cNvSpPr>
              <p:nvPr/>
            </p:nvSpPr>
            <p:spPr bwMode="auto">
              <a:xfrm>
                <a:off x="988581" y="2852925"/>
                <a:ext cx="563246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2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" name="Group 232"/>
            <p:cNvGrpSpPr>
              <a:grpSpLocks/>
            </p:cNvGrpSpPr>
            <p:nvPr/>
          </p:nvGrpSpPr>
          <p:grpSpPr bwMode="auto">
            <a:xfrm>
              <a:off x="7679390" y="5051686"/>
              <a:ext cx="934871" cy="422275"/>
              <a:chOff x="637642" y="2814520"/>
              <a:chExt cx="1265123" cy="422455"/>
            </a:xfrm>
          </p:grpSpPr>
          <p:sp>
            <p:nvSpPr>
              <p:cNvPr id="109" name="TextBox 239"/>
              <p:cNvSpPr txBox="1">
                <a:spLocks noChangeArrowheads="1"/>
              </p:cNvSpPr>
              <p:nvPr/>
            </p:nvSpPr>
            <p:spPr bwMode="auto">
              <a:xfrm>
                <a:off x="637642" y="2852925"/>
                <a:ext cx="1265123" cy="369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>
                    <a:solidFill>
                      <a:schemeClr val="tx1"/>
                    </a:solidFill>
                  </a:rPr>
                  <a:t>BLK 39</a:t>
                </a:r>
              </a:p>
            </p:txBody>
          </p:sp>
          <p:sp>
            <p:nvSpPr>
              <p:cNvPr id="110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8" name="Right Brace 241"/>
            <p:cNvSpPr>
              <a:spLocks/>
            </p:cNvSpPr>
            <p:nvPr/>
          </p:nvSpPr>
          <p:spPr bwMode="auto">
            <a:xfrm rot="5400000">
              <a:off x="6579169" y="5243773"/>
              <a:ext cx="200025" cy="727075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64" y="682387"/>
            <a:ext cx="7924350" cy="573207"/>
          </a:xfrm>
        </p:spPr>
        <p:txBody>
          <a:bodyPr/>
          <a:lstStyle/>
          <a:p>
            <a:r>
              <a:rPr lang="en-US" sz="2800" dirty="0" smtClean="0"/>
              <a:t>SC Blocking in 11ad and in 11REVmc [1]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99" name="TextBox 171"/>
          <p:cNvSpPr txBox="1">
            <a:spLocks noChangeArrowheads="1"/>
          </p:cNvSpPr>
          <p:nvPr/>
        </p:nvSpPr>
        <p:spPr bwMode="auto">
          <a:xfrm>
            <a:off x="13979" y="6017648"/>
            <a:ext cx="4172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Note: Every three blocks are constructed from seven codewords.</a:t>
            </a:r>
          </a:p>
          <a:p>
            <a:r>
              <a:rPr lang="en-US" sz="1200" b="0">
                <a:solidFill>
                  <a:schemeClr val="tx1"/>
                </a:solidFill>
              </a:rPr>
              <a:t>(each block is constructed from three or four codewords)</a:t>
            </a:r>
          </a:p>
        </p:txBody>
      </p:sp>
      <p:sp>
        <p:nvSpPr>
          <p:cNvPr id="100" name="TextBox 172"/>
          <p:cNvSpPr txBox="1">
            <a:spLocks noChangeArrowheads="1"/>
          </p:cNvSpPr>
          <p:nvPr/>
        </p:nvSpPr>
        <p:spPr bwMode="auto">
          <a:xfrm>
            <a:off x="4644084" y="6017648"/>
            <a:ext cx="3891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>
                <a:solidFill>
                  <a:schemeClr val="tx1"/>
                </a:solidFill>
              </a:rPr>
              <a:t>Note: Every 39 blocks are constructed from 112 codewords.</a:t>
            </a:r>
          </a:p>
          <a:p>
            <a:pPr>
              <a:lnSpc>
                <a:spcPct val="100000"/>
              </a:lnSpc>
            </a:pPr>
            <a:r>
              <a:rPr lang="en-US" sz="1200" b="0">
                <a:solidFill>
                  <a:schemeClr val="tx1"/>
                </a:solidFill>
              </a:rPr>
              <a:t>(each block is constructed from three or four codewords.)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0" y="1178092"/>
            <a:ext cx="9144000" cy="4781610"/>
            <a:chOff x="0" y="1178092"/>
            <a:chExt cx="9144000" cy="4781610"/>
          </a:xfrm>
        </p:grpSpPr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675645" y="1189849"/>
              <a:ext cx="33371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SC 16QAM Blocking in 802.11ad</a:t>
              </a:r>
            </a:p>
          </p:txBody>
        </p:sp>
        <p:grpSp>
          <p:nvGrpSpPr>
            <p:cNvPr id="8" name="Group 151"/>
            <p:cNvGrpSpPr>
              <a:grpSpLocks/>
            </p:cNvGrpSpPr>
            <p:nvPr/>
          </p:nvGrpSpPr>
          <p:grpSpPr bwMode="auto">
            <a:xfrm>
              <a:off x="526537" y="1606525"/>
              <a:ext cx="863582" cy="430888"/>
              <a:chOff x="923525" y="1355130"/>
              <a:chExt cx="652885" cy="437362"/>
            </a:xfrm>
          </p:grpSpPr>
          <p:sp>
            <p:nvSpPr>
              <p:cNvPr id="167" name="TextBox 36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68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62"/>
            <p:cNvGrpSpPr>
              <a:grpSpLocks/>
            </p:cNvGrpSpPr>
            <p:nvPr/>
          </p:nvGrpSpPr>
          <p:grpSpPr bwMode="auto">
            <a:xfrm>
              <a:off x="471976" y="2515066"/>
              <a:ext cx="917698" cy="341486"/>
              <a:chOff x="638310" y="2276850"/>
              <a:chExt cx="938100" cy="345645"/>
            </a:xfrm>
          </p:grpSpPr>
          <p:sp>
            <p:nvSpPr>
              <p:cNvPr id="165" name="TextBox 62"/>
              <p:cNvSpPr txBox="1">
                <a:spLocks noChangeArrowheads="1"/>
              </p:cNvSpPr>
              <p:nvPr/>
            </p:nvSpPr>
            <p:spPr bwMode="auto">
              <a:xfrm>
                <a:off x="638310" y="2315255"/>
                <a:ext cx="922881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66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Down Arrow 89"/>
            <p:cNvSpPr>
              <a:spLocks noChangeArrowheads="1"/>
            </p:cNvSpPr>
            <p:nvPr/>
          </p:nvSpPr>
          <p:spPr bwMode="auto">
            <a:xfrm>
              <a:off x="2141871" y="3348417"/>
              <a:ext cx="262491" cy="303891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wn Arrow 90"/>
            <p:cNvSpPr>
              <a:spLocks noChangeArrowheads="1"/>
            </p:cNvSpPr>
            <p:nvPr/>
          </p:nvSpPr>
          <p:spPr bwMode="auto">
            <a:xfrm>
              <a:off x="976967" y="2175147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ight Brace 94"/>
            <p:cNvSpPr>
              <a:spLocks/>
            </p:cNvSpPr>
            <p:nvPr/>
          </p:nvSpPr>
          <p:spPr bwMode="auto">
            <a:xfrm rot="5400000">
              <a:off x="843518" y="2575930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98"/>
            <p:cNvSpPr txBox="1">
              <a:spLocks noChangeArrowheads="1"/>
            </p:cNvSpPr>
            <p:nvPr/>
          </p:nvSpPr>
          <p:spPr bwMode="auto">
            <a:xfrm>
              <a:off x="751751" y="304609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4" name="TextBox 102"/>
            <p:cNvSpPr txBox="1">
              <a:spLocks noChangeArrowheads="1"/>
            </p:cNvSpPr>
            <p:nvPr/>
          </p:nvSpPr>
          <p:spPr bwMode="auto">
            <a:xfrm>
              <a:off x="37277" y="3008498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5" name="TextBox 103"/>
            <p:cNvSpPr txBox="1">
              <a:spLocks noChangeArrowheads="1"/>
            </p:cNvSpPr>
            <p:nvPr/>
          </p:nvSpPr>
          <p:spPr bwMode="auto">
            <a:xfrm>
              <a:off x="111831" y="2098390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6" name="TextBox 104"/>
            <p:cNvSpPr txBox="1">
              <a:spLocks noChangeArrowheads="1"/>
            </p:cNvSpPr>
            <p:nvPr/>
          </p:nvSpPr>
          <p:spPr bwMode="auto">
            <a:xfrm>
              <a:off x="150661" y="3387579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" name="Down Arrow 127"/>
            <p:cNvSpPr>
              <a:spLocks noChangeArrowheads="1"/>
            </p:cNvSpPr>
            <p:nvPr/>
          </p:nvSpPr>
          <p:spPr bwMode="auto">
            <a:xfrm>
              <a:off x="2141871" y="4637606"/>
              <a:ext cx="262491" cy="303891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8" name="TextBox 128"/>
            <p:cNvSpPr txBox="1">
              <a:spLocks noChangeArrowheads="1"/>
            </p:cNvSpPr>
            <p:nvPr/>
          </p:nvSpPr>
          <p:spPr bwMode="auto">
            <a:xfrm>
              <a:off x="187938" y="4751957"/>
              <a:ext cx="8130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826306" y="5054275"/>
              <a:ext cx="2930899" cy="416675"/>
              <a:chOff x="1192360" y="4888390"/>
              <a:chExt cx="2995590" cy="422455"/>
            </a:xfrm>
          </p:grpSpPr>
          <p:grpSp>
            <p:nvGrpSpPr>
              <p:cNvPr id="156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3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923519" y="2852931"/>
                  <a:ext cx="693365" cy="31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400" b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164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4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7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1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923518" y="2852933"/>
                  <a:ext cx="693365" cy="31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400" b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162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4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8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59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923519" y="2852933"/>
                  <a:ext cx="693365" cy="31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400" b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160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 sz="140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0" name="Right Brace 142"/>
            <p:cNvSpPr>
              <a:spLocks/>
            </p:cNvSpPr>
            <p:nvPr/>
          </p:nvSpPr>
          <p:spPr bwMode="auto">
            <a:xfrm rot="5400000">
              <a:off x="1219394" y="5154625"/>
              <a:ext cx="153512" cy="939690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1" name="Right Brace 143"/>
            <p:cNvSpPr>
              <a:spLocks/>
            </p:cNvSpPr>
            <p:nvPr/>
          </p:nvSpPr>
          <p:spPr bwMode="auto">
            <a:xfrm rot="5400000">
              <a:off x="2233637" y="5154625"/>
              <a:ext cx="153512" cy="939689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Right Brace 144"/>
            <p:cNvSpPr>
              <a:spLocks/>
            </p:cNvSpPr>
            <p:nvPr/>
          </p:nvSpPr>
          <p:spPr bwMode="auto">
            <a:xfrm rot="5400000">
              <a:off x="3210603" y="5154625"/>
              <a:ext cx="153512" cy="939690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TextBox 146"/>
            <p:cNvSpPr txBox="1">
              <a:spLocks noChangeArrowheads="1"/>
            </p:cNvSpPr>
            <p:nvPr/>
          </p:nvSpPr>
          <p:spPr bwMode="auto">
            <a:xfrm>
              <a:off x="1088798" y="566049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4" name="TextBox 147"/>
            <p:cNvSpPr txBox="1">
              <a:spLocks noChangeArrowheads="1"/>
            </p:cNvSpPr>
            <p:nvPr/>
          </p:nvSpPr>
          <p:spPr bwMode="auto">
            <a:xfrm>
              <a:off x="2104594" y="566049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5" name="TextBox 148"/>
            <p:cNvSpPr txBox="1">
              <a:spLocks noChangeArrowheads="1"/>
            </p:cNvSpPr>
            <p:nvPr/>
          </p:nvSpPr>
          <p:spPr bwMode="auto">
            <a:xfrm>
              <a:off x="3112624" y="566519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6" name="TextBox 150"/>
            <p:cNvSpPr txBox="1">
              <a:spLocks noChangeArrowheads="1"/>
            </p:cNvSpPr>
            <p:nvPr/>
          </p:nvSpPr>
          <p:spPr bwMode="auto">
            <a:xfrm>
              <a:off x="37277" y="5660497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7" name="Group 163"/>
            <p:cNvGrpSpPr>
              <a:grpSpLocks/>
            </p:cNvGrpSpPr>
            <p:nvPr/>
          </p:nvGrpSpPr>
          <p:grpSpPr bwMode="auto">
            <a:xfrm>
              <a:off x="1374388" y="2515066"/>
              <a:ext cx="917698" cy="341486"/>
              <a:chOff x="638309" y="2276850"/>
              <a:chExt cx="938101" cy="345645"/>
            </a:xfrm>
          </p:grpSpPr>
          <p:sp>
            <p:nvSpPr>
              <p:cNvPr id="154" name="TextBox 164"/>
              <p:cNvSpPr txBox="1">
                <a:spLocks noChangeArrowheads="1"/>
              </p:cNvSpPr>
              <p:nvPr/>
            </p:nvSpPr>
            <p:spPr bwMode="auto">
              <a:xfrm>
                <a:off x="638309" y="2315255"/>
                <a:ext cx="922882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5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166"/>
            <p:cNvGrpSpPr>
              <a:grpSpLocks/>
            </p:cNvGrpSpPr>
            <p:nvPr/>
          </p:nvGrpSpPr>
          <p:grpSpPr bwMode="auto">
            <a:xfrm>
              <a:off x="2290979" y="2515066"/>
              <a:ext cx="903966" cy="341486"/>
              <a:chOff x="654690" y="2276850"/>
              <a:chExt cx="921720" cy="345645"/>
            </a:xfrm>
          </p:grpSpPr>
          <p:sp>
            <p:nvSpPr>
              <p:cNvPr id="152" name="TextBox 167"/>
              <p:cNvSpPr txBox="1">
                <a:spLocks noChangeArrowheads="1"/>
              </p:cNvSpPr>
              <p:nvPr/>
            </p:nvSpPr>
            <p:spPr bwMode="auto">
              <a:xfrm>
                <a:off x="927147" y="2315255"/>
                <a:ext cx="345204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53" name="Rectangle 168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169"/>
            <p:cNvGrpSpPr>
              <a:grpSpLocks/>
            </p:cNvGrpSpPr>
            <p:nvPr/>
          </p:nvGrpSpPr>
          <p:grpSpPr bwMode="auto">
            <a:xfrm>
              <a:off x="3177660" y="2515066"/>
              <a:ext cx="917631" cy="341486"/>
              <a:chOff x="638241" y="2276850"/>
              <a:chExt cx="938169" cy="345645"/>
            </a:xfrm>
          </p:grpSpPr>
          <p:sp>
            <p:nvSpPr>
              <p:cNvPr id="150" name="TextBox 170"/>
              <p:cNvSpPr txBox="1">
                <a:spLocks noChangeArrowheads="1"/>
              </p:cNvSpPr>
              <p:nvPr/>
            </p:nvSpPr>
            <p:spPr bwMode="auto">
              <a:xfrm>
                <a:off x="638241" y="2315255"/>
                <a:ext cx="923018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Codeword7</a:t>
                </a:r>
              </a:p>
            </p:txBody>
          </p:sp>
          <p:sp>
            <p:nvSpPr>
              <p:cNvPr id="151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ight Brace 172"/>
            <p:cNvSpPr>
              <a:spLocks/>
            </p:cNvSpPr>
            <p:nvPr/>
          </p:nvSpPr>
          <p:spPr bwMode="auto">
            <a:xfrm rot="5400000">
              <a:off x="1745154" y="2576707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Right Brace 174"/>
            <p:cNvSpPr>
              <a:spLocks/>
            </p:cNvSpPr>
            <p:nvPr/>
          </p:nvSpPr>
          <p:spPr bwMode="auto">
            <a:xfrm rot="5400000">
              <a:off x="3549202" y="2575930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175"/>
            <p:cNvSpPr txBox="1">
              <a:spLocks noChangeArrowheads="1"/>
            </p:cNvSpPr>
            <p:nvPr/>
          </p:nvSpPr>
          <p:spPr bwMode="auto">
            <a:xfrm>
              <a:off x="1615334" y="304609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3" name="TextBox 177"/>
            <p:cNvSpPr txBox="1">
              <a:spLocks noChangeArrowheads="1"/>
            </p:cNvSpPr>
            <p:nvPr/>
          </p:nvSpPr>
          <p:spPr bwMode="auto">
            <a:xfrm>
              <a:off x="3418606" y="3046093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34" name="Group 178"/>
            <p:cNvGrpSpPr>
              <a:grpSpLocks/>
            </p:cNvGrpSpPr>
            <p:nvPr/>
          </p:nvGrpSpPr>
          <p:grpSpPr bwMode="auto">
            <a:xfrm>
              <a:off x="471976" y="3804255"/>
              <a:ext cx="917698" cy="339919"/>
              <a:chOff x="638310" y="2276850"/>
              <a:chExt cx="938100" cy="345645"/>
            </a:xfrm>
          </p:grpSpPr>
          <p:sp>
            <p:nvSpPr>
              <p:cNvPr id="148" name="TextBox 179"/>
              <p:cNvSpPr txBox="1">
                <a:spLocks noChangeArrowheads="1"/>
              </p:cNvSpPr>
              <p:nvPr/>
            </p:nvSpPr>
            <p:spPr bwMode="auto">
              <a:xfrm>
                <a:off x="638310" y="2315255"/>
                <a:ext cx="922881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49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5" name="Right Brace 181"/>
            <p:cNvSpPr>
              <a:spLocks/>
            </p:cNvSpPr>
            <p:nvPr/>
          </p:nvSpPr>
          <p:spPr bwMode="auto">
            <a:xfrm rot="5400000">
              <a:off x="843518" y="3865119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182"/>
            <p:cNvSpPr txBox="1">
              <a:spLocks noChangeArrowheads="1"/>
            </p:cNvSpPr>
            <p:nvPr/>
          </p:nvSpPr>
          <p:spPr bwMode="auto">
            <a:xfrm>
              <a:off x="751751" y="433371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168</a:t>
              </a:r>
            </a:p>
          </p:txBody>
        </p:sp>
        <p:sp>
          <p:nvSpPr>
            <p:cNvPr id="37" name="TextBox 183"/>
            <p:cNvSpPr txBox="1">
              <a:spLocks noChangeArrowheads="1"/>
            </p:cNvSpPr>
            <p:nvPr/>
          </p:nvSpPr>
          <p:spPr bwMode="auto">
            <a:xfrm>
              <a:off x="0" y="4333715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38" name="Group 184"/>
            <p:cNvGrpSpPr>
              <a:grpSpLocks/>
            </p:cNvGrpSpPr>
            <p:nvPr/>
          </p:nvGrpSpPr>
          <p:grpSpPr bwMode="auto">
            <a:xfrm>
              <a:off x="1374388" y="3804255"/>
              <a:ext cx="917630" cy="339919"/>
              <a:chOff x="638240" y="2276850"/>
              <a:chExt cx="938170" cy="345645"/>
            </a:xfrm>
          </p:grpSpPr>
          <p:sp>
            <p:nvSpPr>
              <p:cNvPr id="146" name="TextBox 185"/>
              <p:cNvSpPr txBox="1">
                <a:spLocks noChangeArrowheads="1"/>
              </p:cNvSpPr>
              <p:nvPr/>
            </p:nvSpPr>
            <p:spPr bwMode="auto">
              <a:xfrm>
                <a:off x="638240" y="2315255"/>
                <a:ext cx="923019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7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Group 187"/>
            <p:cNvGrpSpPr>
              <a:grpSpLocks/>
            </p:cNvGrpSpPr>
            <p:nvPr/>
          </p:nvGrpSpPr>
          <p:grpSpPr bwMode="auto">
            <a:xfrm>
              <a:off x="2290979" y="3804255"/>
              <a:ext cx="903966" cy="339919"/>
              <a:chOff x="654690" y="2276850"/>
              <a:chExt cx="921720" cy="345645"/>
            </a:xfrm>
          </p:grpSpPr>
          <p:sp>
            <p:nvSpPr>
              <p:cNvPr id="144" name="TextBox 188"/>
              <p:cNvSpPr txBox="1">
                <a:spLocks noChangeArrowheads="1"/>
              </p:cNvSpPr>
              <p:nvPr/>
            </p:nvSpPr>
            <p:spPr bwMode="auto">
              <a:xfrm>
                <a:off x="927147" y="2315255"/>
                <a:ext cx="345204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45" name="Rectangle 189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0" name="Group 190"/>
            <p:cNvGrpSpPr>
              <a:grpSpLocks/>
            </p:cNvGrpSpPr>
            <p:nvPr/>
          </p:nvGrpSpPr>
          <p:grpSpPr bwMode="auto">
            <a:xfrm>
              <a:off x="3177659" y="3804255"/>
              <a:ext cx="917560" cy="339919"/>
              <a:chOff x="638174" y="2276850"/>
              <a:chExt cx="938236" cy="345645"/>
            </a:xfrm>
          </p:grpSpPr>
          <p:sp>
            <p:nvSpPr>
              <p:cNvPr id="142" name="TextBox 191"/>
              <p:cNvSpPr txBox="1">
                <a:spLocks noChangeArrowheads="1"/>
              </p:cNvSpPr>
              <p:nvPr/>
            </p:nvSpPr>
            <p:spPr bwMode="auto">
              <a:xfrm>
                <a:off x="638174" y="2315255"/>
                <a:ext cx="923154" cy="28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Codeword7</a:t>
                </a:r>
              </a:p>
            </p:txBody>
          </p:sp>
          <p:sp>
            <p:nvSpPr>
              <p:cNvPr id="143" name="Rectangle 192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1" name="Right Brace 193"/>
            <p:cNvSpPr>
              <a:spLocks/>
            </p:cNvSpPr>
            <p:nvPr/>
          </p:nvSpPr>
          <p:spPr bwMode="auto">
            <a:xfrm rot="5400000">
              <a:off x="1745154" y="3865896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ight Brace 195"/>
            <p:cNvSpPr>
              <a:spLocks/>
            </p:cNvSpPr>
            <p:nvPr/>
          </p:nvSpPr>
          <p:spPr bwMode="auto">
            <a:xfrm rot="5400000">
              <a:off x="3549202" y="3865119"/>
              <a:ext cx="153512" cy="865136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TextBox 196"/>
            <p:cNvSpPr txBox="1">
              <a:spLocks noChangeArrowheads="1"/>
            </p:cNvSpPr>
            <p:nvPr/>
          </p:nvSpPr>
          <p:spPr bwMode="auto">
            <a:xfrm>
              <a:off x="1615334" y="433371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168</a:t>
              </a:r>
            </a:p>
          </p:txBody>
        </p:sp>
        <p:sp>
          <p:nvSpPr>
            <p:cNvPr id="44" name="TextBox 198"/>
            <p:cNvSpPr txBox="1">
              <a:spLocks noChangeArrowheads="1"/>
            </p:cNvSpPr>
            <p:nvPr/>
          </p:nvSpPr>
          <p:spPr bwMode="auto">
            <a:xfrm>
              <a:off x="3418606" y="433371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168</a:t>
              </a:r>
            </a:p>
          </p:txBody>
        </p:sp>
        <p:sp>
          <p:nvSpPr>
            <p:cNvPr id="45" name="Down Arrow 200"/>
            <p:cNvSpPr>
              <a:spLocks noChangeArrowheads="1"/>
            </p:cNvSpPr>
            <p:nvPr/>
          </p:nvSpPr>
          <p:spPr bwMode="auto">
            <a:xfrm>
              <a:off x="1765995" y="2175147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Down Arrow 201"/>
            <p:cNvSpPr>
              <a:spLocks noChangeArrowheads="1"/>
            </p:cNvSpPr>
            <p:nvPr/>
          </p:nvSpPr>
          <p:spPr bwMode="auto">
            <a:xfrm>
              <a:off x="2629577" y="2175147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Down Arrow 202"/>
            <p:cNvSpPr>
              <a:spLocks noChangeArrowheads="1"/>
            </p:cNvSpPr>
            <p:nvPr/>
          </p:nvSpPr>
          <p:spPr bwMode="auto">
            <a:xfrm>
              <a:off x="3606543" y="2175147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8" name="Group 203"/>
            <p:cNvGrpSpPr>
              <a:grpSpLocks/>
            </p:cNvGrpSpPr>
            <p:nvPr/>
          </p:nvGrpSpPr>
          <p:grpSpPr bwMode="auto">
            <a:xfrm>
              <a:off x="1390119" y="1606525"/>
              <a:ext cx="863582" cy="430888"/>
              <a:chOff x="923525" y="1355130"/>
              <a:chExt cx="652885" cy="437362"/>
            </a:xfrm>
          </p:grpSpPr>
          <p:sp>
            <p:nvSpPr>
              <p:cNvPr id="140" name="TextBox 204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1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206"/>
            <p:cNvGrpSpPr>
              <a:grpSpLocks/>
            </p:cNvGrpSpPr>
            <p:nvPr/>
          </p:nvGrpSpPr>
          <p:grpSpPr bwMode="auto">
            <a:xfrm>
              <a:off x="2253702" y="1606525"/>
              <a:ext cx="865135" cy="416676"/>
              <a:chOff x="923525" y="1355131"/>
              <a:chExt cx="652885" cy="422455"/>
            </a:xfrm>
          </p:grpSpPr>
          <p:sp>
            <p:nvSpPr>
              <p:cNvPr id="138" name="TextBox 207"/>
              <p:cNvSpPr txBox="1">
                <a:spLocks noChangeArrowheads="1"/>
              </p:cNvSpPr>
              <p:nvPr/>
            </p:nvSpPr>
            <p:spPr bwMode="auto">
              <a:xfrm>
                <a:off x="1116566" y="1355131"/>
                <a:ext cx="245817" cy="265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9" name="Rectangle 20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209"/>
            <p:cNvGrpSpPr>
              <a:grpSpLocks/>
            </p:cNvGrpSpPr>
            <p:nvPr/>
          </p:nvGrpSpPr>
          <p:grpSpPr bwMode="auto">
            <a:xfrm>
              <a:off x="3118837" y="1606525"/>
              <a:ext cx="863582" cy="430888"/>
              <a:chOff x="923525" y="1355130"/>
              <a:chExt cx="652885" cy="437362"/>
            </a:xfrm>
          </p:grpSpPr>
          <p:sp>
            <p:nvSpPr>
              <p:cNvPr id="136" name="TextBox 210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 dirty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 dirty="0">
                    <a:solidFill>
                      <a:schemeClr val="tx1"/>
                    </a:solidFill>
                  </a:rPr>
                  <a:t>word7</a:t>
                </a:r>
              </a:p>
            </p:txBody>
          </p:sp>
          <p:sp>
            <p:nvSpPr>
              <p:cNvPr id="137" name="Rectangle 211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1" name="Straight Connector 213"/>
            <p:cNvCxnSpPr>
              <a:cxnSpLocks noChangeShapeType="1"/>
            </p:cNvCxnSpPr>
            <p:nvPr/>
          </p:nvCxnSpPr>
          <p:spPr bwMode="auto">
            <a:xfrm flipH="1">
              <a:off x="4352082" y="1340228"/>
              <a:ext cx="6213" cy="4583433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2" name="TextBox 215"/>
            <p:cNvSpPr txBox="1">
              <a:spLocks noChangeArrowheads="1"/>
            </p:cNvSpPr>
            <p:nvPr/>
          </p:nvSpPr>
          <p:spPr bwMode="auto">
            <a:xfrm>
              <a:off x="4370514" y="1178092"/>
              <a:ext cx="47734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SC 16QAM Blocking (rate 7/8) in 802.11REVmc</a:t>
              </a:r>
            </a:p>
          </p:txBody>
        </p:sp>
        <p:grpSp>
          <p:nvGrpSpPr>
            <p:cNvPr id="53" name="Group 216"/>
            <p:cNvGrpSpPr>
              <a:grpSpLocks/>
            </p:cNvGrpSpPr>
            <p:nvPr/>
          </p:nvGrpSpPr>
          <p:grpSpPr bwMode="auto">
            <a:xfrm>
              <a:off x="4959386" y="1644120"/>
              <a:ext cx="865135" cy="430888"/>
              <a:chOff x="923525" y="1355130"/>
              <a:chExt cx="652885" cy="437362"/>
            </a:xfrm>
          </p:grpSpPr>
          <p:sp>
            <p:nvSpPr>
              <p:cNvPr id="134" name="TextBox 217"/>
              <p:cNvSpPr txBox="1">
                <a:spLocks noChangeArrowheads="1"/>
              </p:cNvSpPr>
              <p:nvPr/>
            </p:nvSpPr>
            <p:spPr bwMode="auto">
              <a:xfrm>
                <a:off x="1022209" y="1355130"/>
                <a:ext cx="434534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35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4" name="Group 219"/>
            <p:cNvGrpSpPr>
              <a:grpSpLocks/>
            </p:cNvGrpSpPr>
            <p:nvPr/>
          </p:nvGrpSpPr>
          <p:grpSpPr bwMode="auto">
            <a:xfrm>
              <a:off x="4906377" y="2552661"/>
              <a:ext cx="917698" cy="341486"/>
              <a:chOff x="638309" y="2276850"/>
              <a:chExt cx="938101" cy="345645"/>
            </a:xfrm>
          </p:grpSpPr>
          <p:sp>
            <p:nvSpPr>
              <p:cNvPr id="132" name="TextBox 220"/>
              <p:cNvSpPr txBox="1">
                <a:spLocks noChangeArrowheads="1"/>
              </p:cNvSpPr>
              <p:nvPr/>
            </p:nvSpPr>
            <p:spPr bwMode="auto">
              <a:xfrm>
                <a:off x="638309" y="2315255"/>
                <a:ext cx="922882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3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Down Arrow 222"/>
            <p:cNvSpPr>
              <a:spLocks noChangeArrowheads="1"/>
            </p:cNvSpPr>
            <p:nvPr/>
          </p:nvSpPr>
          <p:spPr bwMode="auto">
            <a:xfrm>
              <a:off x="6576272" y="3387579"/>
              <a:ext cx="262492" cy="302324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Down Arrow 223"/>
            <p:cNvSpPr>
              <a:spLocks noChangeArrowheads="1"/>
            </p:cNvSpPr>
            <p:nvPr/>
          </p:nvSpPr>
          <p:spPr bwMode="auto">
            <a:xfrm>
              <a:off x="5411368" y="2212741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Right Brace 224"/>
            <p:cNvSpPr>
              <a:spLocks/>
            </p:cNvSpPr>
            <p:nvPr/>
          </p:nvSpPr>
          <p:spPr bwMode="auto">
            <a:xfrm rot="5400000">
              <a:off x="5277927" y="2615085"/>
              <a:ext cx="151945" cy="863582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225"/>
            <p:cNvSpPr txBox="1">
              <a:spLocks noChangeArrowheads="1"/>
            </p:cNvSpPr>
            <p:nvPr/>
          </p:nvSpPr>
          <p:spPr bwMode="auto">
            <a:xfrm>
              <a:off x="5184600" y="308368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59" name="TextBox 226"/>
            <p:cNvSpPr txBox="1">
              <a:spLocks noChangeArrowheads="1"/>
            </p:cNvSpPr>
            <p:nvPr/>
          </p:nvSpPr>
          <p:spPr bwMode="auto">
            <a:xfrm>
              <a:off x="4471679" y="3046093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0" name="TextBox 227"/>
            <p:cNvSpPr txBox="1">
              <a:spLocks noChangeArrowheads="1"/>
            </p:cNvSpPr>
            <p:nvPr/>
          </p:nvSpPr>
          <p:spPr bwMode="auto">
            <a:xfrm>
              <a:off x="4546233" y="2135985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1" name="TextBox 228"/>
            <p:cNvSpPr txBox="1">
              <a:spLocks noChangeArrowheads="1"/>
            </p:cNvSpPr>
            <p:nvPr/>
          </p:nvSpPr>
          <p:spPr bwMode="auto">
            <a:xfrm>
              <a:off x="4583510" y="3425174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2" name="Down Arrow 229"/>
            <p:cNvSpPr>
              <a:spLocks noChangeArrowheads="1"/>
            </p:cNvSpPr>
            <p:nvPr/>
          </p:nvSpPr>
          <p:spPr bwMode="auto">
            <a:xfrm>
              <a:off x="6576272" y="4675201"/>
              <a:ext cx="262492" cy="303891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63" name="TextBox 230"/>
            <p:cNvSpPr txBox="1">
              <a:spLocks noChangeArrowheads="1"/>
            </p:cNvSpPr>
            <p:nvPr/>
          </p:nvSpPr>
          <p:spPr bwMode="auto">
            <a:xfrm>
              <a:off x="4622340" y="4789551"/>
              <a:ext cx="8130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64" name="Right Brace 241"/>
            <p:cNvSpPr>
              <a:spLocks/>
            </p:cNvSpPr>
            <p:nvPr/>
          </p:nvSpPr>
          <p:spPr bwMode="auto">
            <a:xfrm rot="5400000">
              <a:off x="5523194" y="5291492"/>
              <a:ext cx="184841" cy="709814"/>
            </a:xfrm>
            <a:prstGeom prst="rightBrace">
              <a:avLst>
                <a:gd name="adj1" fmla="val 833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5" name="Right Brace 243"/>
            <p:cNvSpPr>
              <a:spLocks/>
            </p:cNvSpPr>
            <p:nvPr/>
          </p:nvSpPr>
          <p:spPr bwMode="auto">
            <a:xfrm rot="5400000">
              <a:off x="7714037" y="5286102"/>
              <a:ext cx="173875" cy="731559"/>
            </a:xfrm>
            <a:prstGeom prst="rightBrace">
              <a:avLst>
                <a:gd name="adj1" fmla="val 829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6" name="TextBox 244"/>
            <p:cNvSpPr txBox="1">
              <a:spLocks noChangeArrowheads="1"/>
            </p:cNvSpPr>
            <p:nvPr/>
          </p:nvSpPr>
          <p:spPr bwMode="auto">
            <a:xfrm>
              <a:off x="5419135" y="568712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7" name="TextBox 245"/>
            <p:cNvSpPr txBox="1">
              <a:spLocks noChangeArrowheads="1"/>
            </p:cNvSpPr>
            <p:nvPr/>
          </p:nvSpPr>
          <p:spPr bwMode="auto">
            <a:xfrm>
              <a:off x="6130503" y="5663630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8" name="TextBox 246"/>
            <p:cNvSpPr txBox="1">
              <a:spLocks noChangeArrowheads="1"/>
            </p:cNvSpPr>
            <p:nvPr/>
          </p:nvSpPr>
          <p:spPr bwMode="auto">
            <a:xfrm>
              <a:off x="7606048" y="5691826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9" name="TextBox 247"/>
            <p:cNvSpPr txBox="1">
              <a:spLocks noChangeArrowheads="1"/>
            </p:cNvSpPr>
            <p:nvPr/>
          </p:nvSpPr>
          <p:spPr bwMode="auto">
            <a:xfrm>
              <a:off x="4471679" y="5698092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0" name="Group 248"/>
            <p:cNvGrpSpPr>
              <a:grpSpLocks/>
            </p:cNvGrpSpPr>
            <p:nvPr/>
          </p:nvGrpSpPr>
          <p:grpSpPr bwMode="auto">
            <a:xfrm>
              <a:off x="5808013" y="2552661"/>
              <a:ext cx="918464" cy="341486"/>
              <a:chOff x="639066" y="2276850"/>
              <a:chExt cx="937344" cy="345645"/>
            </a:xfrm>
          </p:grpSpPr>
          <p:sp>
            <p:nvSpPr>
              <p:cNvPr id="130" name="TextBox 249"/>
              <p:cNvSpPr txBox="1">
                <a:spLocks noChangeArrowheads="1"/>
              </p:cNvSpPr>
              <p:nvPr/>
            </p:nvSpPr>
            <p:spPr bwMode="auto">
              <a:xfrm>
                <a:off x="639066" y="2315255"/>
                <a:ext cx="921369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1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251"/>
            <p:cNvGrpSpPr>
              <a:grpSpLocks/>
            </p:cNvGrpSpPr>
            <p:nvPr/>
          </p:nvGrpSpPr>
          <p:grpSpPr bwMode="auto">
            <a:xfrm>
              <a:off x="6725380" y="2552661"/>
              <a:ext cx="902413" cy="341486"/>
              <a:chOff x="654690" y="2276850"/>
              <a:chExt cx="921720" cy="345645"/>
            </a:xfrm>
          </p:grpSpPr>
          <p:sp>
            <p:nvSpPr>
              <p:cNvPr id="128" name="TextBox 252"/>
              <p:cNvSpPr txBox="1">
                <a:spLocks noChangeArrowheads="1"/>
              </p:cNvSpPr>
              <p:nvPr/>
            </p:nvSpPr>
            <p:spPr bwMode="auto">
              <a:xfrm>
                <a:off x="926850" y="2315255"/>
                <a:ext cx="345798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9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2" name="TextBox 255"/>
            <p:cNvSpPr txBox="1">
              <a:spLocks noChangeArrowheads="1"/>
            </p:cNvSpPr>
            <p:nvPr/>
          </p:nvSpPr>
          <p:spPr bwMode="auto">
            <a:xfrm>
              <a:off x="7572141" y="2590255"/>
              <a:ext cx="10509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Codeword112</a:t>
              </a:r>
            </a:p>
          </p:txBody>
        </p:sp>
        <p:sp>
          <p:nvSpPr>
            <p:cNvPr id="73" name="Rectangle 256"/>
            <p:cNvSpPr>
              <a:spLocks noChangeArrowheads="1"/>
            </p:cNvSpPr>
            <p:nvPr/>
          </p:nvSpPr>
          <p:spPr bwMode="auto">
            <a:xfrm>
              <a:off x="7627793" y="2552661"/>
              <a:ext cx="992498" cy="34148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ight Brace 257"/>
            <p:cNvSpPr>
              <a:spLocks/>
            </p:cNvSpPr>
            <p:nvPr/>
          </p:nvSpPr>
          <p:spPr bwMode="auto">
            <a:xfrm rot="5400000">
              <a:off x="6180339" y="2615085"/>
              <a:ext cx="151945" cy="863582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Right Brace 259"/>
            <p:cNvSpPr>
              <a:spLocks/>
            </p:cNvSpPr>
            <p:nvPr/>
          </p:nvSpPr>
          <p:spPr bwMode="auto">
            <a:xfrm rot="5400000">
              <a:off x="7983611" y="2615085"/>
              <a:ext cx="151945" cy="863582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TextBox 260"/>
            <p:cNvSpPr txBox="1">
              <a:spLocks noChangeArrowheads="1"/>
            </p:cNvSpPr>
            <p:nvPr/>
          </p:nvSpPr>
          <p:spPr bwMode="auto">
            <a:xfrm>
              <a:off x="6049736" y="308368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77" name="TextBox 262"/>
            <p:cNvSpPr txBox="1">
              <a:spLocks noChangeArrowheads="1"/>
            </p:cNvSpPr>
            <p:nvPr/>
          </p:nvSpPr>
          <p:spPr bwMode="auto">
            <a:xfrm>
              <a:off x="7853007" y="308368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grpSp>
          <p:nvGrpSpPr>
            <p:cNvPr id="78" name="Group 263"/>
            <p:cNvGrpSpPr>
              <a:grpSpLocks/>
            </p:cNvGrpSpPr>
            <p:nvPr/>
          </p:nvGrpSpPr>
          <p:grpSpPr bwMode="auto">
            <a:xfrm>
              <a:off x="4906377" y="3841849"/>
              <a:ext cx="917698" cy="341486"/>
              <a:chOff x="638309" y="2276850"/>
              <a:chExt cx="938101" cy="345645"/>
            </a:xfrm>
          </p:grpSpPr>
          <p:sp>
            <p:nvSpPr>
              <p:cNvPr id="126" name="TextBox 264"/>
              <p:cNvSpPr txBox="1">
                <a:spLocks noChangeArrowheads="1"/>
              </p:cNvSpPr>
              <p:nvPr/>
            </p:nvSpPr>
            <p:spPr bwMode="auto">
              <a:xfrm>
                <a:off x="638309" y="2315255"/>
                <a:ext cx="922882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7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Right Brace 266"/>
            <p:cNvSpPr>
              <a:spLocks/>
            </p:cNvSpPr>
            <p:nvPr/>
          </p:nvSpPr>
          <p:spPr bwMode="auto">
            <a:xfrm rot="5400000">
              <a:off x="5277143" y="3903490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267"/>
            <p:cNvSpPr txBox="1">
              <a:spLocks noChangeArrowheads="1"/>
            </p:cNvSpPr>
            <p:nvPr/>
          </p:nvSpPr>
          <p:spPr bwMode="auto">
            <a:xfrm>
              <a:off x="5184600" y="437287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156</a:t>
              </a:r>
            </a:p>
          </p:txBody>
        </p:sp>
        <p:sp>
          <p:nvSpPr>
            <p:cNvPr id="81" name="TextBox 268"/>
            <p:cNvSpPr txBox="1">
              <a:spLocks noChangeArrowheads="1"/>
            </p:cNvSpPr>
            <p:nvPr/>
          </p:nvSpPr>
          <p:spPr bwMode="auto">
            <a:xfrm>
              <a:off x="4434402" y="4372875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2" name="Group 269"/>
            <p:cNvGrpSpPr>
              <a:grpSpLocks/>
            </p:cNvGrpSpPr>
            <p:nvPr/>
          </p:nvGrpSpPr>
          <p:grpSpPr bwMode="auto">
            <a:xfrm>
              <a:off x="5808013" y="3841849"/>
              <a:ext cx="919161" cy="341486"/>
              <a:chOff x="639753" y="2276850"/>
              <a:chExt cx="936657" cy="345645"/>
            </a:xfrm>
          </p:grpSpPr>
          <p:sp>
            <p:nvSpPr>
              <p:cNvPr id="124" name="TextBox 270"/>
              <p:cNvSpPr txBox="1">
                <a:spLocks noChangeArrowheads="1"/>
              </p:cNvSpPr>
              <p:nvPr/>
            </p:nvSpPr>
            <p:spPr bwMode="auto">
              <a:xfrm>
                <a:off x="639753" y="2315255"/>
                <a:ext cx="919996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5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3" name="Group 272"/>
            <p:cNvGrpSpPr>
              <a:grpSpLocks/>
            </p:cNvGrpSpPr>
            <p:nvPr/>
          </p:nvGrpSpPr>
          <p:grpSpPr bwMode="auto">
            <a:xfrm>
              <a:off x="6725380" y="3841849"/>
              <a:ext cx="902413" cy="341486"/>
              <a:chOff x="654690" y="2276850"/>
              <a:chExt cx="921720" cy="345645"/>
            </a:xfrm>
          </p:grpSpPr>
          <p:sp>
            <p:nvSpPr>
              <p:cNvPr id="122" name="TextBox 273"/>
              <p:cNvSpPr txBox="1">
                <a:spLocks noChangeArrowheads="1"/>
              </p:cNvSpPr>
              <p:nvPr/>
            </p:nvSpPr>
            <p:spPr bwMode="auto">
              <a:xfrm>
                <a:off x="926850" y="2315255"/>
                <a:ext cx="345798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3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4" name="Group 275"/>
            <p:cNvGrpSpPr>
              <a:grpSpLocks/>
            </p:cNvGrpSpPr>
            <p:nvPr/>
          </p:nvGrpSpPr>
          <p:grpSpPr bwMode="auto">
            <a:xfrm>
              <a:off x="7628056" y="3841849"/>
              <a:ext cx="1068126" cy="341486"/>
              <a:chOff x="638145" y="2276850"/>
              <a:chExt cx="938265" cy="345645"/>
            </a:xfrm>
          </p:grpSpPr>
          <p:sp>
            <p:nvSpPr>
              <p:cNvPr id="120" name="TextBox 276"/>
              <p:cNvSpPr txBox="1">
                <a:spLocks noChangeArrowheads="1"/>
              </p:cNvSpPr>
              <p:nvPr/>
            </p:nvSpPr>
            <p:spPr bwMode="auto">
              <a:xfrm>
                <a:off x="638145" y="2315255"/>
                <a:ext cx="923215" cy="280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Codeword112</a:t>
                </a:r>
              </a:p>
            </p:txBody>
          </p:sp>
          <p:sp>
            <p:nvSpPr>
              <p:cNvPr id="121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" name="Right Brace 278"/>
            <p:cNvSpPr>
              <a:spLocks/>
            </p:cNvSpPr>
            <p:nvPr/>
          </p:nvSpPr>
          <p:spPr bwMode="auto">
            <a:xfrm rot="5400000">
              <a:off x="6179555" y="3903490"/>
              <a:ext cx="153512" cy="863582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Right Brace 280"/>
            <p:cNvSpPr>
              <a:spLocks/>
            </p:cNvSpPr>
            <p:nvPr/>
          </p:nvSpPr>
          <p:spPr bwMode="auto">
            <a:xfrm rot="5400000">
              <a:off x="8073770" y="3812548"/>
              <a:ext cx="134715" cy="1026668"/>
            </a:xfrm>
            <a:prstGeom prst="rightBrace">
              <a:avLst>
                <a:gd name="adj1" fmla="val 832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281"/>
            <p:cNvSpPr txBox="1">
              <a:spLocks noChangeArrowheads="1"/>
            </p:cNvSpPr>
            <p:nvPr/>
          </p:nvSpPr>
          <p:spPr bwMode="auto">
            <a:xfrm>
              <a:off x="6049736" y="437287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156</a:t>
              </a:r>
            </a:p>
          </p:txBody>
        </p:sp>
        <p:sp>
          <p:nvSpPr>
            <p:cNvPr id="88" name="TextBox 283"/>
            <p:cNvSpPr txBox="1">
              <a:spLocks noChangeArrowheads="1"/>
            </p:cNvSpPr>
            <p:nvPr/>
          </p:nvSpPr>
          <p:spPr bwMode="auto">
            <a:xfrm>
              <a:off x="7853007" y="4372875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156</a:t>
              </a:r>
            </a:p>
          </p:txBody>
        </p:sp>
        <p:sp>
          <p:nvSpPr>
            <p:cNvPr id="89" name="Down Arrow 284"/>
            <p:cNvSpPr>
              <a:spLocks noChangeArrowheads="1"/>
            </p:cNvSpPr>
            <p:nvPr/>
          </p:nvSpPr>
          <p:spPr bwMode="auto">
            <a:xfrm>
              <a:off x="6200396" y="2212741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Down Arrow 285"/>
            <p:cNvSpPr>
              <a:spLocks noChangeArrowheads="1"/>
            </p:cNvSpPr>
            <p:nvPr/>
          </p:nvSpPr>
          <p:spPr bwMode="auto">
            <a:xfrm>
              <a:off x="7063979" y="2212741"/>
              <a:ext cx="187938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Down Arrow 286"/>
            <p:cNvSpPr>
              <a:spLocks noChangeArrowheads="1"/>
            </p:cNvSpPr>
            <p:nvPr/>
          </p:nvSpPr>
          <p:spPr bwMode="auto">
            <a:xfrm>
              <a:off x="8040945" y="2212741"/>
              <a:ext cx="187937" cy="264730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2" name="Group 287"/>
            <p:cNvGrpSpPr>
              <a:grpSpLocks/>
            </p:cNvGrpSpPr>
            <p:nvPr/>
          </p:nvGrpSpPr>
          <p:grpSpPr bwMode="auto">
            <a:xfrm>
              <a:off x="5824521" y="1644120"/>
              <a:ext cx="863582" cy="430888"/>
              <a:chOff x="923525" y="1355130"/>
              <a:chExt cx="652885" cy="437362"/>
            </a:xfrm>
          </p:grpSpPr>
          <p:sp>
            <p:nvSpPr>
              <p:cNvPr id="118" name="TextBox 288"/>
              <p:cNvSpPr txBox="1">
                <a:spLocks noChangeArrowheads="1"/>
              </p:cNvSpPr>
              <p:nvPr/>
            </p:nvSpPr>
            <p:spPr bwMode="auto">
              <a:xfrm>
                <a:off x="1021819" y="1355130"/>
                <a:ext cx="435315" cy="437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19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290"/>
            <p:cNvGrpSpPr>
              <a:grpSpLocks/>
            </p:cNvGrpSpPr>
            <p:nvPr/>
          </p:nvGrpSpPr>
          <p:grpSpPr bwMode="auto">
            <a:xfrm>
              <a:off x="6688103" y="1644120"/>
              <a:ext cx="865136" cy="416676"/>
              <a:chOff x="923525" y="1355131"/>
              <a:chExt cx="652885" cy="422455"/>
            </a:xfrm>
          </p:grpSpPr>
          <p:sp>
            <p:nvSpPr>
              <p:cNvPr id="116" name="TextBox 291"/>
              <p:cNvSpPr txBox="1">
                <a:spLocks noChangeArrowheads="1"/>
              </p:cNvSpPr>
              <p:nvPr/>
            </p:nvSpPr>
            <p:spPr bwMode="auto">
              <a:xfrm>
                <a:off x="1116567" y="1355131"/>
                <a:ext cx="245817" cy="265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7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oup 293"/>
            <p:cNvGrpSpPr>
              <a:grpSpLocks/>
            </p:cNvGrpSpPr>
            <p:nvPr/>
          </p:nvGrpSpPr>
          <p:grpSpPr bwMode="auto">
            <a:xfrm>
              <a:off x="7553239" y="1644120"/>
              <a:ext cx="863582" cy="430888"/>
              <a:chOff x="923525" y="1355130"/>
              <a:chExt cx="652885" cy="438047"/>
            </a:xfrm>
          </p:grpSpPr>
          <p:sp>
            <p:nvSpPr>
              <p:cNvPr id="114" name="TextBox 294"/>
              <p:cNvSpPr txBox="1">
                <a:spLocks noChangeArrowheads="1"/>
              </p:cNvSpPr>
              <p:nvPr/>
            </p:nvSpPr>
            <p:spPr bwMode="auto">
              <a:xfrm>
                <a:off x="980009" y="1355130"/>
                <a:ext cx="518936" cy="4380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word112</a:t>
                </a:r>
              </a:p>
            </p:txBody>
          </p:sp>
          <p:sp>
            <p:nvSpPr>
              <p:cNvPr id="115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5" name="Straight Connector 297"/>
            <p:cNvCxnSpPr>
              <a:cxnSpLocks noChangeShapeType="1"/>
            </p:cNvCxnSpPr>
            <p:nvPr/>
          </p:nvCxnSpPr>
          <p:spPr bwMode="auto">
            <a:xfrm>
              <a:off x="487707" y="4183335"/>
              <a:ext cx="338599" cy="83335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6" name="Straight Connector 298"/>
            <p:cNvCxnSpPr>
              <a:cxnSpLocks noChangeShapeType="1"/>
            </p:cNvCxnSpPr>
            <p:nvPr/>
          </p:nvCxnSpPr>
          <p:spPr bwMode="auto">
            <a:xfrm flipH="1">
              <a:off x="3757205" y="4183335"/>
              <a:ext cx="338599" cy="79575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7" name="Straight Connector 300"/>
            <p:cNvCxnSpPr>
              <a:cxnSpLocks noChangeShapeType="1"/>
              <a:stCxn id="86" idx="0"/>
            </p:cNvCxnSpPr>
            <p:nvPr/>
          </p:nvCxnSpPr>
          <p:spPr bwMode="auto">
            <a:xfrm flipH="1">
              <a:off x="8132584" y="4258525"/>
              <a:ext cx="521877" cy="73309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8" name="Straight Connector 305"/>
            <p:cNvCxnSpPr>
              <a:cxnSpLocks noChangeShapeType="1"/>
            </p:cNvCxnSpPr>
            <p:nvPr/>
          </p:nvCxnSpPr>
          <p:spPr bwMode="auto">
            <a:xfrm>
              <a:off x="4929874" y="4214664"/>
              <a:ext cx="337046" cy="8176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101" name="Group 232"/>
            <p:cNvGrpSpPr>
              <a:grpSpLocks/>
            </p:cNvGrpSpPr>
            <p:nvPr/>
          </p:nvGrpSpPr>
          <p:grpSpPr bwMode="auto">
            <a:xfrm>
              <a:off x="5260707" y="5091872"/>
              <a:ext cx="722240" cy="416675"/>
              <a:chOff x="769905" y="2814520"/>
              <a:chExt cx="998530" cy="422455"/>
            </a:xfrm>
          </p:grpSpPr>
          <p:sp>
            <p:nvSpPr>
              <p:cNvPr id="112" name="TextBox 239"/>
              <p:cNvSpPr txBox="1">
                <a:spLocks noChangeArrowheads="1"/>
              </p:cNvSpPr>
              <p:nvPr/>
            </p:nvSpPr>
            <p:spPr bwMode="auto">
              <a:xfrm>
                <a:off x="801250" y="2852930"/>
                <a:ext cx="937907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13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oup 232"/>
            <p:cNvGrpSpPr>
              <a:grpSpLocks/>
            </p:cNvGrpSpPr>
            <p:nvPr/>
          </p:nvGrpSpPr>
          <p:grpSpPr bwMode="auto">
            <a:xfrm>
              <a:off x="5981395" y="5091872"/>
              <a:ext cx="722240" cy="416675"/>
              <a:chOff x="769905" y="2814520"/>
              <a:chExt cx="998530" cy="422455"/>
            </a:xfrm>
          </p:grpSpPr>
          <p:sp>
            <p:nvSpPr>
              <p:cNvPr id="110" name="TextBox 239"/>
              <p:cNvSpPr txBox="1">
                <a:spLocks noChangeArrowheads="1"/>
              </p:cNvSpPr>
              <p:nvPr/>
            </p:nvSpPr>
            <p:spPr bwMode="auto">
              <a:xfrm>
                <a:off x="801250" y="2852930"/>
                <a:ext cx="937907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11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3" name="Right Brace 241"/>
            <p:cNvSpPr>
              <a:spLocks/>
            </p:cNvSpPr>
            <p:nvPr/>
          </p:nvSpPr>
          <p:spPr bwMode="auto">
            <a:xfrm rot="5400000">
              <a:off x="6254747" y="5278967"/>
              <a:ext cx="186408" cy="711368"/>
            </a:xfrm>
            <a:prstGeom prst="rightBrace">
              <a:avLst>
                <a:gd name="adj1" fmla="val 828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grpSp>
          <p:nvGrpSpPr>
            <p:cNvPr id="104" name="Group 232"/>
            <p:cNvGrpSpPr>
              <a:grpSpLocks/>
            </p:cNvGrpSpPr>
            <p:nvPr/>
          </p:nvGrpSpPr>
          <p:grpSpPr bwMode="auto">
            <a:xfrm>
              <a:off x="6702082" y="5091872"/>
              <a:ext cx="720687" cy="416675"/>
              <a:chOff x="769905" y="2814520"/>
              <a:chExt cx="998530" cy="422455"/>
            </a:xfrm>
          </p:grpSpPr>
          <p:sp>
            <p:nvSpPr>
              <p:cNvPr id="108" name="TextBox 239"/>
              <p:cNvSpPr txBox="1">
                <a:spLocks noChangeArrowheads="1"/>
              </p:cNvSpPr>
              <p:nvPr/>
            </p:nvSpPr>
            <p:spPr bwMode="auto">
              <a:xfrm>
                <a:off x="1017897" y="2852930"/>
                <a:ext cx="504612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09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5" name="Group 232"/>
            <p:cNvGrpSpPr>
              <a:grpSpLocks/>
            </p:cNvGrpSpPr>
            <p:nvPr/>
          </p:nvGrpSpPr>
          <p:grpSpPr bwMode="auto">
            <a:xfrm>
              <a:off x="7399811" y="5091872"/>
              <a:ext cx="768159" cy="416675"/>
              <a:chOff x="738970" y="2814520"/>
              <a:chExt cx="1062470" cy="422455"/>
            </a:xfrm>
          </p:grpSpPr>
          <p:sp>
            <p:nvSpPr>
              <p:cNvPr id="106" name="TextBox 239"/>
              <p:cNvSpPr txBox="1">
                <a:spLocks noChangeArrowheads="1"/>
              </p:cNvSpPr>
              <p:nvPr/>
            </p:nvSpPr>
            <p:spPr bwMode="auto">
              <a:xfrm>
                <a:off x="738970" y="2852930"/>
                <a:ext cx="1062470" cy="312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400" b="0">
                    <a:solidFill>
                      <a:schemeClr val="tx1"/>
                    </a:solidFill>
                  </a:rPr>
                  <a:t>BLK 39</a:t>
                </a:r>
              </a:p>
            </p:txBody>
          </p:sp>
          <p:sp>
            <p:nvSpPr>
              <p:cNvPr id="107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01805"/>
          </a:xfrm>
        </p:spPr>
        <p:txBody>
          <a:bodyPr/>
          <a:lstStyle/>
          <a:p>
            <a:r>
              <a:rPr lang="en-US" sz="2800" dirty="0" smtClean="0"/>
              <a:t>SC Blocking for 7/8 LDPC (n=672, k=588) and 802.11REVmc [1]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163" name="Group 162"/>
          <p:cNvGrpSpPr/>
          <p:nvPr/>
        </p:nvGrpSpPr>
        <p:grpSpPr>
          <a:xfrm>
            <a:off x="204717" y="1487606"/>
            <a:ext cx="8623959" cy="4888677"/>
            <a:chOff x="204717" y="1487606"/>
            <a:chExt cx="8623959" cy="4888677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853406" y="1488158"/>
              <a:ext cx="251062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Expected SC 64QAM Blocking </a:t>
              </a:r>
            </a:p>
            <a:p>
              <a:pPr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(rate 7/8, codeword length=672)</a:t>
              </a:r>
            </a:p>
          </p:txBody>
        </p:sp>
        <p:grpSp>
          <p:nvGrpSpPr>
            <p:cNvPr id="8" name="Group 151"/>
            <p:cNvGrpSpPr>
              <a:grpSpLocks/>
            </p:cNvGrpSpPr>
            <p:nvPr/>
          </p:nvGrpSpPr>
          <p:grpSpPr bwMode="auto">
            <a:xfrm>
              <a:off x="718515" y="2023873"/>
              <a:ext cx="842689" cy="430887"/>
              <a:chOff x="923525" y="1355130"/>
              <a:chExt cx="652885" cy="477017"/>
            </a:xfrm>
          </p:grpSpPr>
          <p:sp>
            <p:nvSpPr>
              <p:cNvPr id="161" name="TextBox 36"/>
              <p:cNvSpPr txBox="1">
                <a:spLocks noChangeArrowheads="1"/>
              </p:cNvSpPr>
              <p:nvPr/>
            </p:nvSpPr>
            <p:spPr bwMode="auto">
              <a:xfrm>
                <a:off x="1016422" y="1355130"/>
                <a:ext cx="446108" cy="4770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62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62"/>
            <p:cNvGrpSpPr>
              <a:grpSpLocks/>
            </p:cNvGrpSpPr>
            <p:nvPr/>
          </p:nvGrpSpPr>
          <p:grpSpPr bwMode="auto">
            <a:xfrm>
              <a:off x="654353" y="2856885"/>
              <a:ext cx="906417" cy="313098"/>
              <a:chOff x="626869" y="2276850"/>
              <a:chExt cx="949541" cy="345645"/>
            </a:xfrm>
          </p:grpSpPr>
          <p:sp>
            <p:nvSpPr>
              <p:cNvPr id="159" name="TextBox 62"/>
              <p:cNvSpPr txBox="1">
                <a:spLocks noChangeArrowheads="1"/>
              </p:cNvSpPr>
              <p:nvPr/>
            </p:nvSpPr>
            <p:spPr bwMode="auto">
              <a:xfrm>
                <a:off x="626869" y="2315255"/>
                <a:ext cx="945764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60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Down Arrow 89"/>
            <p:cNvSpPr>
              <a:spLocks noChangeArrowheads="1"/>
            </p:cNvSpPr>
            <p:nvPr/>
          </p:nvSpPr>
          <p:spPr bwMode="auto">
            <a:xfrm>
              <a:off x="2294768" y="3620960"/>
              <a:ext cx="256142" cy="278629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wn Arrow 90"/>
            <p:cNvSpPr>
              <a:spLocks noChangeArrowheads="1"/>
            </p:cNvSpPr>
            <p:nvPr/>
          </p:nvSpPr>
          <p:spPr bwMode="auto">
            <a:xfrm>
              <a:off x="1158047" y="2545223"/>
              <a:ext cx="183392" cy="242723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ight Brace 94"/>
            <p:cNvSpPr>
              <a:spLocks/>
            </p:cNvSpPr>
            <p:nvPr/>
          </p:nvSpPr>
          <p:spPr bwMode="auto">
            <a:xfrm rot="5400000">
              <a:off x="1032351" y="2887196"/>
              <a:ext cx="140750" cy="844205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98"/>
            <p:cNvSpPr txBox="1">
              <a:spLocks noChangeArrowheads="1"/>
            </p:cNvSpPr>
            <p:nvPr/>
          </p:nvSpPr>
          <p:spPr bwMode="auto">
            <a:xfrm>
              <a:off x="938281" y="334376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4" name="TextBox 102"/>
            <p:cNvSpPr txBox="1">
              <a:spLocks noChangeArrowheads="1"/>
            </p:cNvSpPr>
            <p:nvPr/>
          </p:nvSpPr>
          <p:spPr bwMode="auto">
            <a:xfrm>
              <a:off x="241092" y="3309297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5" name="TextBox 103"/>
            <p:cNvSpPr txBox="1">
              <a:spLocks noChangeArrowheads="1"/>
            </p:cNvSpPr>
            <p:nvPr/>
          </p:nvSpPr>
          <p:spPr bwMode="auto">
            <a:xfrm>
              <a:off x="313842" y="2474848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6" name="TextBox 104"/>
            <p:cNvSpPr txBox="1">
              <a:spLocks noChangeArrowheads="1"/>
            </p:cNvSpPr>
            <p:nvPr/>
          </p:nvSpPr>
          <p:spPr bwMode="auto">
            <a:xfrm>
              <a:off x="351732" y="3656865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" name="Down Arrow 127"/>
            <p:cNvSpPr>
              <a:spLocks noChangeArrowheads="1"/>
            </p:cNvSpPr>
            <p:nvPr/>
          </p:nvSpPr>
          <p:spPr bwMode="auto">
            <a:xfrm>
              <a:off x="2294768" y="4745527"/>
              <a:ext cx="256142" cy="278629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28"/>
            <p:cNvSpPr txBox="1">
              <a:spLocks noChangeArrowheads="1"/>
            </p:cNvSpPr>
            <p:nvPr/>
          </p:nvSpPr>
          <p:spPr bwMode="auto">
            <a:xfrm>
              <a:off x="388108" y="4907821"/>
              <a:ext cx="7248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9" name="Group 130"/>
            <p:cNvGrpSpPr>
              <a:grpSpLocks/>
            </p:cNvGrpSpPr>
            <p:nvPr/>
          </p:nvGrpSpPr>
          <p:grpSpPr bwMode="auto">
            <a:xfrm>
              <a:off x="1964361" y="5108893"/>
              <a:ext cx="953331" cy="496396"/>
              <a:chOff x="769905" y="2814520"/>
              <a:chExt cx="998530" cy="548913"/>
            </a:xfrm>
          </p:grpSpPr>
          <p:sp>
            <p:nvSpPr>
              <p:cNvPr id="157" name="TextBox 140"/>
              <p:cNvSpPr txBox="1">
                <a:spLocks noChangeArrowheads="1"/>
              </p:cNvSpPr>
              <p:nvPr/>
            </p:nvSpPr>
            <p:spPr bwMode="auto">
              <a:xfrm>
                <a:off x="830975" y="2852925"/>
                <a:ext cx="878455" cy="510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BLK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58" name="Rectangle 141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Right Brace 142"/>
            <p:cNvSpPr>
              <a:spLocks/>
            </p:cNvSpPr>
            <p:nvPr/>
          </p:nvSpPr>
          <p:spPr bwMode="auto">
            <a:xfrm rot="5400000">
              <a:off x="2352463" y="5173203"/>
              <a:ext cx="140750" cy="916956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1" name="TextBox 146"/>
            <p:cNvSpPr txBox="1">
              <a:spLocks noChangeArrowheads="1"/>
            </p:cNvSpPr>
            <p:nvPr/>
          </p:nvSpPr>
          <p:spPr bwMode="auto">
            <a:xfrm>
              <a:off x="2241721" y="5712110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2" name="TextBox 150"/>
            <p:cNvSpPr txBox="1">
              <a:spLocks noChangeArrowheads="1"/>
            </p:cNvSpPr>
            <p:nvPr/>
          </p:nvSpPr>
          <p:spPr bwMode="auto">
            <a:xfrm>
              <a:off x="351732" y="5644607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3" name="Group 163"/>
            <p:cNvGrpSpPr>
              <a:grpSpLocks/>
            </p:cNvGrpSpPr>
            <p:nvPr/>
          </p:nvGrpSpPr>
          <p:grpSpPr bwMode="auto">
            <a:xfrm>
              <a:off x="1534933" y="2856885"/>
              <a:ext cx="906418" cy="313098"/>
              <a:chOff x="626869" y="2276850"/>
              <a:chExt cx="949541" cy="345645"/>
            </a:xfrm>
          </p:grpSpPr>
          <p:sp>
            <p:nvSpPr>
              <p:cNvPr id="155" name="TextBox 164"/>
              <p:cNvSpPr txBox="1">
                <a:spLocks noChangeArrowheads="1"/>
              </p:cNvSpPr>
              <p:nvPr/>
            </p:nvSpPr>
            <p:spPr bwMode="auto">
              <a:xfrm>
                <a:off x="626869" y="2315255"/>
                <a:ext cx="945763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6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166"/>
            <p:cNvGrpSpPr>
              <a:grpSpLocks/>
            </p:cNvGrpSpPr>
            <p:nvPr/>
          </p:nvGrpSpPr>
          <p:grpSpPr bwMode="auto">
            <a:xfrm>
              <a:off x="2414754" y="2856885"/>
              <a:ext cx="907165" cy="313098"/>
              <a:chOff x="627644" y="2276850"/>
              <a:chExt cx="948766" cy="345645"/>
            </a:xfrm>
          </p:grpSpPr>
          <p:sp>
            <p:nvSpPr>
              <p:cNvPr id="153" name="TextBox 167"/>
              <p:cNvSpPr txBox="1">
                <a:spLocks noChangeArrowheads="1"/>
              </p:cNvSpPr>
              <p:nvPr/>
            </p:nvSpPr>
            <p:spPr bwMode="auto">
              <a:xfrm>
                <a:off x="627644" y="2315255"/>
                <a:ext cx="944213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Codeword3</a:t>
                </a:r>
              </a:p>
            </p:txBody>
          </p:sp>
          <p:sp>
            <p:nvSpPr>
              <p:cNvPr id="154" name="Rectangle 168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169"/>
            <p:cNvGrpSpPr>
              <a:grpSpLocks/>
            </p:cNvGrpSpPr>
            <p:nvPr/>
          </p:nvGrpSpPr>
          <p:grpSpPr bwMode="auto">
            <a:xfrm>
              <a:off x="3294578" y="2856885"/>
              <a:ext cx="906417" cy="313098"/>
              <a:chOff x="626869" y="2276850"/>
              <a:chExt cx="949541" cy="345645"/>
            </a:xfrm>
          </p:grpSpPr>
          <p:sp>
            <p:nvSpPr>
              <p:cNvPr id="151" name="TextBox 170"/>
              <p:cNvSpPr txBox="1">
                <a:spLocks noChangeArrowheads="1"/>
              </p:cNvSpPr>
              <p:nvPr/>
            </p:nvSpPr>
            <p:spPr bwMode="auto">
              <a:xfrm>
                <a:off x="626869" y="2315255"/>
                <a:ext cx="945764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52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Right Brace 172"/>
            <p:cNvSpPr>
              <a:spLocks/>
            </p:cNvSpPr>
            <p:nvPr/>
          </p:nvSpPr>
          <p:spPr bwMode="auto">
            <a:xfrm rot="5400000">
              <a:off x="1912173" y="2887954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ight Brace 173"/>
            <p:cNvSpPr>
              <a:spLocks/>
            </p:cNvSpPr>
            <p:nvPr/>
          </p:nvSpPr>
          <p:spPr bwMode="auto">
            <a:xfrm rot="5400000">
              <a:off x="2792753" y="2887954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Right Brace 174"/>
            <p:cNvSpPr>
              <a:spLocks/>
            </p:cNvSpPr>
            <p:nvPr/>
          </p:nvSpPr>
          <p:spPr bwMode="auto">
            <a:xfrm rot="5400000">
              <a:off x="3672576" y="2887196"/>
              <a:ext cx="140750" cy="844205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175"/>
            <p:cNvSpPr txBox="1">
              <a:spLocks noChangeArrowheads="1"/>
            </p:cNvSpPr>
            <p:nvPr/>
          </p:nvSpPr>
          <p:spPr bwMode="auto">
            <a:xfrm>
              <a:off x="1780970" y="334376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0" name="TextBox 176"/>
            <p:cNvSpPr txBox="1">
              <a:spLocks noChangeArrowheads="1"/>
            </p:cNvSpPr>
            <p:nvPr/>
          </p:nvSpPr>
          <p:spPr bwMode="auto">
            <a:xfrm>
              <a:off x="2661550" y="334376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31" name="TextBox 177"/>
            <p:cNvSpPr txBox="1">
              <a:spLocks noChangeArrowheads="1"/>
            </p:cNvSpPr>
            <p:nvPr/>
          </p:nvSpPr>
          <p:spPr bwMode="auto">
            <a:xfrm>
              <a:off x="3540614" y="334376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32" name="Group 178"/>
            <p:cNvGrpSpPr>
              <a:grpSpLocks/>
            </p:cNvGrpSpPr>
            <p:nvPr/>
          </p:nvGrpSpPr>
          <p:grpSpPr bwMode="auto">
            <a:xfrm>
              <a:off x="654353" y="4038902"/>
              <a:ext cx="906417" cy="311662"/>
              <a:chOff x="626869" y="2276850"/>
              <a:chExt cx="949541" cy="345645"/>
            </a:xfrm>
          </p:grpSpPr>
          <p:sp>
            <p:nvSpPr>
              <p:cNvPr id="149" name="TextBox 179"/>
              <p:cNvSpPr txBox="1">
                <a:spLocks noChangeArrowheads="1"/>
              </p:cNvSpPr>
              <p:nvPr/>
            </p:nvSpPr>
            <p:spPr bwMode="auto">
              <a:xfrm>
                <a:off x="626869" y="2315255"/>
                <a:ext cx="945764" cy="307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50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" name="Right Brace 181"/>
            <p:cNvSpPr>
              <a:spLocks/>
            </p:cNvSpPr>
            <p:nvPr/>
          </p:nvSpPr>
          <p:spPr bwMode="auto">
            <a:xfrm rot="5400000">
              <a:off x="1032351" y="4069212"/>
              <a:ext cx="140750" cy="844205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extBox 182"/>
            <p:cNvSpPr txBox="1">
              <a:spLocks noChangeArrowheads="1"/>
            </p:cNvSpPr>
            <p:nvPr/>
          </p:nvSpPr>
          <p:spPr bwMode="auto">
            <a:xfrm>
              <a:off x="938281" y="45243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112</a:t>
              </a:r>
            </a:p>
          </p:txBody>
        </p:sp>
        <p:sp>
          <p:nvSpPr>
            <p:cNvPr id="35" name="TextBox 183"/>
            <p:cNvSpPr txBox="1">
              <a:spLocks noChangeArrowheads="1"/>
            </p:cNvSpPr>
            <p:nvPr/>
          </p:nvSpPr>
          <p:spPr bwMode="auto">
            <a:xfrm>
              <a:off x="204717" y="4524348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36" name="Group 184"/>
            <p:cNvGrpSpPr>
              <a:grpSpLocks/>
            </p:cNvGrpSpPr>
            <p:nvPr/>
          </p:nvGrpSpPr>
          <p:grpSpPr bwMode="auto">
            <a:xfrm>
              <a:off x="1534932" y="4038902"/>
              <a:ext cx="906351" cy="311662"/>
              <a:chOff x="626798" y="2276850"/>
              <a:chExt cx="949612" cy="345645"/>
            </a:xfrm>
          </p:grpSpPr>
          <p:sp>
            <p:nvSpPr>
              <p:cNvPr id="147" name="TextBox 185"/>
              <p:cNvSpPr txBox="1">
                <a:spLocks noChangeArrowheads="1"/>
              </p:cNvSpPr>
              <p:nvPr/>
            </p:nvSpPr>
            <p:spPr bwMode="auto">
              <a:xfrm>
                <a:off x="626798" y="2315255"/>
                <a:ext cx="945903" cy="307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8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7" name="Group 187"/>
            <p:cNvGrpSpPr>
              <a:grpSpLocks/>
            </p:cNvGrpSpPr>
            <p:nvPr/>
          </p:nvGrpSpPr>
          <p:grpSpPr bwMode="auto">
            <a:xfrm>
              <a:off x="2413996" y="4038902"/>
              <a:ext cx="907097" cy="311662"/>
              <a:chOff x="627574" y="2276850"/>
              <a:chExt cx="948836" cy="345645"/>
            </a:xfrm>
          </p:grpSpPr>
          <p:sp>
            <p:nvSpPr>
              <p:cNvPr id="145" name="TextBox 188"/>
              <p:cNvSpPr txBox="1">
                <a:spLocks noChangeArrowheads="1"/>
              </p:cNvSpPr>
              <p:nvPr/>
            </p:nvSpPr>
            <p:spPr bwMode="auto">
              <a:xfrm>
                <a:off x="627574" y="2315255"/>
                <a:ext cx="944353" cy="307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Codeword3</a:t>
                </a:r>
              </a:p>
            </p:txBody>
          </p:sp>
          <p:sp>
            <p:nvSpPr>
              <p:cNvPr id="146" name="Rectangle 189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Group 190"/>
            <p:cNvGrpSpPr>
              <a:grpSpLocks/>
            </p:cNvGrpSpPr>
            <p:nvPr/>
          </p:nvGrpSpPr>
          <p:grpSpPr bwMode="auto">
            <a:xfrm>
              <a:off x="3294577" y="4038902"/>
              <a:ext cx="906351" cy="311662"/>
              <a:chOff x="626798" y="2276850"/>
              <a:chExt cx="949612" cy="345645"/>
            </a:xfrm>
          </p:grpSpPr>
          <p:sp>
            <p:nvSpPr>
              <p:cNvPr id="143" name="TextBox 191"/>
              <p:cNvSpPr txBox="1">
                <a:spLocks noChangeArrowheads="1"/>
              </p:cNvSpPr>
              <p:nvPr/>
            </p:nvSpPr>
            <p:spPr bwMode="auto">
              <a:xfrm>
                <a:off x="626798" y="2315255"/>
                <a:ext cx="945904" cy="307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44" name="Rectangle 192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9" name="Right Brace 193"/>
            <p:cNvSpPr>
              <a:spLocks/>
            </p:cNvSpPr>
            <p:nvPr/>
          </p:nvSpPr>
          <p:spPr bwMode="auto">
            <a:xfrm rot="5400000">
              <a:off x="1912173" y="4069970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Right Brace 194"/>
            <p:cNvSpPr>
              <a:spLocks/>
            </p:cNvSpPr>
            <p:nvPr/>
          </p:nvSpPr>
          <p:spPr bwMode="auto">
            <a:xfrm rot="5400000">
              <a:off x="2792753" y="4069970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Right Brace 195"/>
            <p:cNvSpPr>
              <a:spLocks/>
            </p:cNvSpPr>
            <p:nvPr/>
          </p:nvSpPr>
          <p:spPr bwMode="auto">
            <a:xfrm rot="5400000">
              <a:off x="3672576" y="4069212"/>
              <a:ext cx="140750" cy="844205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196"/>
            <p:cNvSpPr txBox="1">
              <a:spLocks noChangeArrowheads="1"/>
            </p:cNvSpPr>
            <p:nvPr/>
          </p:nvSpPr>
          <p:spPr bwMode="auto">
            <a:xfrm>
              <a:off x="1780970" y="45243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112</a:t>
              </a:r>
            </a:p>
          </p:txBody>
        </p:sp>
        <p:sp>
          <p:nvSpPr>
            <p:cNvPr id="43" name="TextBox 197"/>
            <p:cNvSpPr txBox="1">
              <a:spLocks noChangeArrowheads="1"/>
            </p:cNvSpPr>
            <p:nvPr/>
          </p:nvSpPr>
          <p:spPr bwMode="auto">
            <a:xfrm>
              <a:off x="2661550" y="45243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112</a:t>
              </a:r>
            </a:p>
          </p:txBody>
        </p:sp>
        <p:sp>
          <p:nvSpPr>
            <p:cNvPr id="44" name="TextBox 198"/>
            <p:cNvSpPr txBox="1">
              <a:spLocks noChangeArrowheads="1"/>
            </p:cNvSpPr>
            <p:nvPr/>
          </p:nvSpPr>
          <p:spPr bwMode="auto">
            <a:xfrm>
              <a:off x="3540614" y="4524348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112</a:t>
              </a:r>
            </a:p>
          </p:txBody>
        </p:sp>
        <p:sp>
          <p:nvSpPr>
            <p:cNvPr id="45" name="Down Arrow 200"/>
            <p:cNvSpPr>
              <a:spLocks noChangeArrowheads="1"/>
            </p:cNvSpPr>
            <p:nvPr/>
          </p:nvSpPr>
          <p:spPr bwMode="auto">
            <a:xfrm>
              <a:off x="1927986" y="2545223"/>
              <a:ext cx="183392" cy="242723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Down Arrow 201"/>
            <p:cNvSpPr>
              <a:spLocks noChangeArrowheads="1"/>
            </p:cNvSpPr>
            <p:nvPr/>
          </p:nvSpPr>
          <p:spPr bwMode="auto">
            <a:xfrm>
              <a:off x="2770675" y="2545223"/>
              <a:ext cx="183392" cy="242723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Down Arrow 202"/>
            <p:cNvSpPr>
              <a:spLocks noChangeArrowheads="1"/>
            </p:cNvSpPr>
            <p:nvPr/>
          </p:nvSpPr>
          <p:spPr bwMode="auto">
            <a:xfrm>
              <a:off x="3724006" y="2545223"/>
              <a:ext cx="183391" cy="242723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8" name="Group 203"/>
            <p:cNvGrpSpPr>
              <a:grpSpLocks/>
            </p:cNvGrpSpPr>
            <p:nvPr/>
          </p:nvGrpSpPr>
          <p:grpSpPr bwMode="auto">
            <a:xfrm>
              <a:off x="1561204" y="2023873"/>
              <a:ext cx="842689" cy="430887"/>
              <a:chOff x="923525" y="1355130"/>
              <a:chExt cx="652885" cy="477017"/>
            </a:xfrm>
          </p:grpSpPr>
          <p:sp>
            <p:nvSpPr>
              <p:cNvPr id="141" name="TextBox 204"/>
              <p:cNvSpPr txBox="1">
                <a:spLocks noChangeArrowheads="1"/>
              </p:cNvSpPr>
              <p:nvPr/>
            </p:nvSpPr>
            <p:spPr bwMode="auto">
              <a:xfrm>
                <a:off x="1016422" y="1355130"/>
                <a:ext cx="446108" cy="4770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2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206"/>
            <p:cNvGrpSpPr>
              <a:grpSpLocks/>
            </p:cNvGrpSpPr>
            <p:nvPr/>
          </p:nvGrpSpPr>
          <p:grpSpPr bwMode="auto">
            <a:xfrm>
              <a:off x="2403893" y="2023873"/>
              <a:ext cx="844205" cy="430887"/>
              <a:chOff x="923525" y="1355130"/>
              <a:chExt cx="652885" cy="477017"/>
            </a:xfrm>
          </p:grpSpPr>
          <p:sp>
            <p:nvSpPr>
              <p:cNvPr id="139" name="TextBox 207"/>
              <p:cNvSpPr txBox="1">
                <a:spLocks noChangeArrowheads="1"/>
              </p:cNvSpPr>
              <p:nvPr/>
            </p:nvSpPr>
            <p:spPr bwMode="auto">
              <a:xfrm>
                <a:off x="1016823" y="1355130"/>
                <a:ext cx="445307" cy="4770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word3</a:t>
                </a:r>
              </a:p>
            </p:txBody>
          </p:sp>
          <p:sp>
            <p:nvSpPr>
              <p:cNvPr id="140" name="Rectangle 20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209"/>
            <p:cNvGrpSpPr>
              <a:grpSpLocks/>
            </p:cNvGrpSpPr>
            <p:nvPr/>
          </p:nvGrpSpPr>
          <p:grpSpPr bwMode="auto">
            <a:xfrm>
              <a:off x="3248099" y="2023873"/>
              <a:ext cx="842689" cy="430887"/>
              <a:chOff x="923525" y="1355130"/>
              <a:chExt cx="652885" cy="477017"/>
            </a:xfrm>
          </p:grpSpPr>
          <p:sp>
            <p:nvSpPr>
              <p:cNvPr id="137" name="TextBox 210"/>
              <p:cNvSpPr txBox="1">
                <a:spLocks noChangeArrowheads="1"/>
              </p:cNvSpPr>
              <p:nvPr/>
            </p:nvSpPr>
            <p:spPr bwMode="auto">
              <a:xfrm>
                <a:off x="1016422" y="1355130"/>
                <a:ext cx="446108" cy="4770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word4</a:t>
                </a:r>
              </a:p>
            </p:txBody>
          </p:sp>
          <p:sp>
            <p:nvSpPr>
              <p:cNvPr id="138" name="Rectangle 211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1" name="Straight Connector 213"/>
            <p:cNvCxnSpPr>
              <a:cxnSpLocks noChangeShapeType="1"/>
            </p:cNvCxnSpPr>
            <p:nvPr/>
          </p:nvCxnSpPr>
          <p:spPr bwMode="auto">
            <a:xfrm flipH="1">
              <a:off x="4440898" y="1626036"/>
              <a:ext cx="6063" cy="4202408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2" name="TextBox 215"/>
            <p:cNvSpPr txBox="1">
              <a:spLocks noChangeArrowheads="1"/>
            </p:cNvSpPr>
            <p:nvPr/>
          </p:nvSpPr>
          <p:spPr bwMode="auto">
            <a:xfrm>
              <a:off x="4562380" y="1487606"/>
              <a:ext cx="42662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SC 64QAM Blocking (rate 7/8) in </a:t>
              </a:r>
              <a:r>
                <a:rPr lang="en-US" sz="1600" dirty="0" smtClean="0">
                  <a:solidFill>
                    <a:schemeClr val="tx1"/>
                  </a:solidFill>
                </a:rPr>
                <a:t>802.11REVmc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53" name="Group 216"/>
            <p:cNvGrpSpPr>
              <a:grpSpLocks/>
            </p:cNvGrpSpPr>
            <p:nvPr/>
          </p:nvGrpSpPr>
          <p:grpSpPr bwMode="auto">
            <a:xfrm>
              <a:off x="5033509" y="1904665"/>
              <a:ext cx="844204" cy="430887"/>
              <a:chOff x="923525" y="1355130"/>
              <a:chExt cx="652885" cy="477016"/>
            </a:xfrm>
          </p:grpSpPr>
          <p:sp>
            <p:nvSpPr>
              <p:cNvPr id="135" name="TextBox 217"/>
              <p:cNvSpPr txBox="1">
                <a:spLocks noChangeArrowheads="1"/>
              </p:cNvSpPr>
              <p:nvPr/>
            </p:nvSpPr>
            <p:spPr bwMode="auto">
              <a:xfrm>
                <a:off x="1016822" y="1355130"/>
                <a:ext cx="445308" cy="477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36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4" name="Group 219"/>
            <p:cNvGrpSpPr>
              <a:grpSpLocks/>
            </p:cNvGrpSpPr>
            <p:nvPr/>
          </p:nvGrpSpPr>
          <p:grpSpPr bwMode="auto">
            <a:xfrm>
              <a:off x="4970862" y="2737678"/>
              <a:ext cx="906417" cy="313098"/>
              <a:chOff x="626869" y="2276850"/>
              <a:chExt cx="949541" cy="345645"/>
            </a:xfrm>
          </p:grpSpPr>
          <p:sp>
            <p:nvSpPr>
              <p:cNvPr id="133" name="TextBox 220"/>
              <p:cNvSpPr txBox="1">
                <a:spLocks noChangeArrowheads="1"/>
              </p:cNvSpPr>
              <p:nvPr/>
            </p:nvSpPr>
            <p:spPr bwMode="auto">
              <a:xfrm>
                <a:off x="626869" y="2315255"/>
                <a:ext cx="945764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4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Down Arrow 222"/>
            <p:cNvSpPr>
              <a:spLocks noChangeArrowheads="1"/>
            </p:cNvSpPr>
            <p:nvPr/>
          </p:nvSpPr>
          <p:spPr bwMode="auto">
            <a:xfrm>
              <a:off x="6611277" y="3503189"/>
              <a:ext cx="256142" cy="277192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Down Arrow 223"/>
            <p:cNvSpPr>
              <a:spLocks noChangeArrowheads="1"/>
            </p:cNvSpPr>
            <p:nvPr/>
          </p:nvSpPr>
          <p:spPr bwMode="auto">
            <a:xfrm>
              <a:off x="5474556" y="2426017"/>
              <a:ext cx="183392" cy="242722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Right Brace 224"/>
            <p:cNvSpPr>
              <a:spLocks/>
            </p:cNvSpPr>
            <p:nvPr/>
          </p:nvSpPr>
          <p:spPr bwMode="auto">
            <a:xfrm rot="5400000">
              <a:off x="5348821" y="2769464"/>
              <a:ext cx="139314" cy="842689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225"/>
            <p:cNvSpPr txBox="1">
              <a:spLocks noChangeArrowheads="1"/>
            </p:cNvSpPr>
            <p:nvPr/>
          </p:nvSpPr>
          <p:spPr bwMode="auto">
            <a:xfrm>
              <a:off x="5253274" y="3224560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59" name="TextBox 226"/>
            <p:cNvSpPr txBox="1">
              <a:spLocks noChangeArrowheads="1"/>
            </p:cNvSpPr>
            <p:nvPr/>
          </p:nvSpPr>
          <p:spPr bwMode="auto">
            <a:xfrm>
              <a:off x="4557602" y="3190091"/>
              <a:ext cx="5100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0" name="TextBox 227"/>
            <p:cNvSpPr txBox="1">
              <a:spLocks noChangeArrowheads="1"/>
            </p:cNvSpPr>
            <p:nvPr/>
          </p:nvSpPr>
          <p:spPr bwMode="auto">
            <a:xfrm>
              <a:off x="4630352" y="2355641"/>
              <a:ext cx="750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1" name="TextBox 228"/>
            <p:cNvSpPr txBox="1">
              <a:spLocks noChangeArrowheads="1"/>
            </p:cNvSpPr>
            <p:nvPr/>
          </p:nvSpPr>
          <p:spPr bwMode="auto">
            <a:xfrm>
              <a:off x="4666727" y="3537658"/>
              <a:ext cx="16289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2" name="Down Arrow 229"/>
            <p:cNvSpPr>
              <a:spLocks noChangeArrowheads="1"/>
            </p:cNvSpPr>
            <p:nvPr/>
          </p:nvSpPr>
          <p:spPr bwMode="auto">
            <a:xfrm>
              <a:off x="6580965" y="4644991"/>
              <a:ext cx="256142" cy="278629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TextBox 230"/>
            <p:cNvSpPr txBox="1">
              <a:spLocks noChangeArrowheads="1"/>
            </p:cNvSpPr>
            <p:nvPr/>
          </p:nvSpPr>
          <p:spPr bwMode="auto">
            <a:xfrm>
              <a:off x="4704617" y="4788614"/>
              <a:ext cx="7248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64" name="Right Brace 241"/>
            <p:cNvSpPr>
              <a:spLocks/>
            </p:cNvSpPr>
            <p:nvPr/>
          </p:nvSpPr>
          <p:spPr bwMode="auto">
            <a:xfrm rot="5400000">
              <a:off x="5605364" y="5254758"/>
              <a:ext cx="126388" cy="682033"/>
            </a:xfrm>
            <a:prstGeom prst="rightBrace">
              <a:avLst>
                <a:gd name="adj1" fmla="val 835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5" name="Right Brace 243"/>
            <p:cNvSpPr>
              <a:spLocks/>
            </p:cNvSpPr>
            <p:nvPr/>
          </p:nvSpPr>
          <p:spPr bwMode="auto">
            <a:xfrm rot="5400000">
              <a:off x="7731790" y="5250212"/>
              <a:ext cx="126388" cy="691127"/>
            </a:xfrm>
            <a:prstGeom prst="rightBrace">
              <a:avLst>
                <a:gd name="adj1" fmla="val 834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6" name="TextBox 244"/>
            <p:cNvSpPr txBox="1">
              <a:spLocks noChangeArrowheads="1"/>
            </p:cNvSpPr>
            <p:nvPr/>
          </p:nvSpPr>
          <p:spPr bwMode="auto">
            <a:xfrm>
              <a:off x="5492744" y="5600084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7" name="TextBox 245"/>
            <p:cNvSpPr txBox="1">
              <a:spLocks noChangeArrowheads="1"/>
            </p:cNvSpPr>
            <p:nvPr/>
          </p:nvSpPr>
          <p:spPr bwMode="auto">
            <a:xfrm>
              <a:off x="6176293" y="5611574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8" name="TextBox 246"/>
            <p:cNvSpPr txBox="1">
              <a:spLocks noChangeArrowheads="1"/>
            </p:cNvSpPr>
            <p:nvPr/>
          </p:nvSpPr>
          <p:spPr bwMode="auto">
            <a:xfrm>
              <a:off x="7616140" y="5615882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9" name="TextBox 247"/>
            <p:cNvSpPr txBox="1">
              <a:spLocks noChangeArrowheads="1"/>
            </p:cNvSpPr>
            <p:nvPr/>
          </p:nvSpPr>
          <p:spPr bwMode="auto">
            <a:xfrm>
              <a:off x="4557602" y="5621627"/>
              <a:ext cx="74571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0" name="Group 248"/>
            <p:cNvGrpSpPr>
              <a:grpSpLocks/>
            </p:cNvGrpSpPr>
            <p:nvPr/>
          </p:nvGrpSpPr>
          <p:grpSpPr bwMode="auto">
            <a:xfrm>
              <a:off x="5850684" y="2737678"/>
              <a:ext cx="907165" cy="313098"/>
              <a:chOff x="627644" y="2276850"/>
              <a:chExt cx="948766" cy="345645"/>
            </a:xfrm>
          </p:grpSpPr>
          <p:sp>
            <p:nvSpPr>
              <p:cNvPr id="131" name="TextBox 249"/>
              <p:cNvSpPr txBox="1">
                <a:spLocks noChangeArrowheads="1"/>
              </p:cNvSpPr>
              <p:nvPr/>
            </p:nvSpPr>
            <p:spPr bwMode="auto">
              <a:xfrm>
                <a:off x="627644" y="2315255"/>
                <a:ext cx="944213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2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251"/>
            <p:cNvGrpSpPr>
              <a:grpSpLocks/>
            </p:cNvGrpSpPr>
            <p:nvPr/>
          </p:nvGrpSpPr>
          <p:grpSpPr bwMode="auto">
            <a:xfrm>
              <a:off x="6756778" y="2737678"/>
              <a:ext cx="880581" cy="313098"/>
              <a:chOff x="654690" y="2276850"/>
              <a:chExt cx="921720" cy="345645"/>
            </a:xfrm>
          </p:grpSpPr>
          <p:sp>
            <p:nvSpPr>
              <p:cNvPr id="129" name="TextBox 252"/>
              <p:cNvSpPr txBox="1">
                <a:spLocks noChangeArrowheads="1"/>
              </p:cNvSpPr>
              <p:nvPr/>
            </p:nvSpPr>
            <p:spPr bwMode="auto">
              <a:xfrm>
                <a:off x="922563" y="2315255"/>
                <a:ext cx="354371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0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2" name="Group 254"/>
            <p:cNvGrpSpPr>
              <a:grpSpLocks/>
            </p:cNvGrpSpPr>
            <p:nvPr/>
          </p:nvGrpSpPr>
          <p:grpSpPr bwMode="auto">
            <a:xfrm>
              <a:off x="7572613" y="2737678"/>
              <a:ext cx="979755" cy="313098"/>
              <a:chOff x="586869" y="2276850"/>
              <a:chExt cx="1025762" cy="345645"/>
            </a:xfrm>
          </p:grpSpPr>
          <p:sp>
            <p:nvSpPr>
              <p:cNvPr id="127" name="TextBox 255"/>
              <p:cNvSpPr txBox="1">
                <a:spLocks noChangeArrowheads="1"/>
              </p:cNvSpPr>
              <p:nvPr/>
            </p:nvSpPr>
            <p:spPr bwMode="auto">
              <a:xfrm>
                <a:off x="586869" y="2315255"/>
                <a:ext cx="1025762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28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3" name="Right Brace 257"/>
            <p:cNvSpPr>
              <a:spLocks/>
            </p:cNvSpPr>
            <p:nvPr/>
          </p:nvSpPr>
          <p:spPr bwMode="auto">
            <a:xfrm rot="5400000">
              <a:off x="6229401" y="2769464"/>
              <a:ext cx="139314" cy="842689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ight Brace 259"/>
            <p:cNvSpPr>
              <a:spLocks/>
            </p:cNvSpPr>
            <p:nvPr/>
          </p:nvSpPr>
          <p:spPr bwMode="auto">
            <a:xfrm rot="5400000">
              <a:off x="7989046" y="2769464"/>
              <a:ext cx="139314" cy="842689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260"/>
            <p:cNvSpPr txBox="1">
              <a:spLocks noChangeArrowheads="1"/>
            </p:cNvSpPr>
            <p:nvPr/>
          </p:nvSpPr>
          <p:spPr bwMode="auto">
            <a:xfrm>
              <a:off x="6097480" y="3224560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76" name="TextBox 262"/>
            <p:cNvSpPr txBox="1">
              <a:spLocks noChangeArrowheads="1"/>
            </p:cNvSpPr>
            <p:nvPr/>
          </p:nvSpPr>
          <p:spPr bwMode="auto">
            <a:xfrm>
              <a:off x="7857124" y="3224560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grpSp>
          <p:nvGrpSpPr>
            <p:cNvPr id="77" name="Group 263"/>
            <p:cNvGrpSpPr>
              <a:grpSpLocks/>
            </p:cNvGrpSpPr>
            <p:nvPr/>
          </p:nvGrpSpPr>
          <p:grpSpPr bwMode="auto">
            <a:xfrm>
              <a:off x="4970862" y="3919695"/>
              <a:ext cx="906417" cy="313098"/>
              <a:chOff x="626869" y="2276850"/>
              <a:chExt cx="949541" cy="345645"/>
            </a:xfrm>
          </p:grpSpPr>
          <p:sp>
            <p:nvSpPr>
              <p:cNvPr id="125" name="TextBox 264"/>
              <p:cNvSpPr txBox="1">
                <a:spLocks noChangeArrowheads="1"/>
              </p:cNvSpPr>
              <p:nvPr/>
            </p:nvSpPr>
            <p:spPr bwMode="auto">
              <a:xfrm>
                <a:off x="626869" y="2315255"/>
                <a:ext cx="945764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6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8" name="Right Brace 266"/>
            <p:cNvSpPr>
              <a:spLocks/>
            </p:cNvSpPr>
            <p:nvPr/>
          </p:nvSpPr>
          <p:spPr bwMode="auto">
            <a:xfrm rot="5400000">
              <a:off x="5348103" y="3950763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TextBox 267"/>
            <p:cNvSpPr txBox="1">
              <a:spLocks noChangeArrowheads="1"/>
            </p:cNvSpPr>
            <p:nvPr/>
          </p:nvSpPr>
          <p:spPr bwMode="auto">
            <a:xfrm>
              <a:off x="5253274" y="440657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104</a:t>
              </a:r>
            </a:p>
          </p:txBody>
        </p:sp>
        <p:sp>
          <p:nvSpPr>
            <p:cNvPr id="80" name="TextBox 268"/>
            <p:cNvSpPr txBox="1">
              <a:spLocks noChangeArrowheads="1"/>
            </p:cNvSpPr>
            <p:nvPr/>
          </p:nvSpPr>
          <p:spPr bwMode="auto">
            <a:xfrm>
              <a:off x="4521226" y="4406577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1" name="Group 269"/>
            <p:cNvGrpSpPr>
              <a:grpSpLocks/>
            </p:cNvGrpSpPr>
            <p:nvPr/>
          </p:nvGrpSpPr>
          <p:grpSpPr bwMode="auto">
            <a:xfrm>
              <a:off x="5850684" y="3919695"/>
              <a:ext cx="907845" cy="313098"/>
              <a:chOff x="628348" y="2276850"/>
              <a:chExt cx="948062" cy="345645"/>
            </a:xfrm>
          </p:grpSpPr>
          <p:sp>
            <p:nvSpPr>
              <p:cNvPr id="123" name="TextBox 270"/>
              <p:cNvSpPr txBox="1">
                <a:spLocks noChangeArrowheads="1"/>
              </p:cNvSpPr>
              <p:nvPr/>
            </p:nvSpPr>
            <p:spPr bwMode="auto">
              <a:xfrm>
                <a:off x="628348" y="2315255"/>
                <a:ext cx="942806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4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oup 272"/>
            <p:cNvGrpSpPr>
              <a:grpSpLocks/>
            </p:cNvGrpSpPr>
            <p:nvPr/>
          </p:nvGrpSpPr>
          <p:grpSpPr bwMode="auto">
            <a:xfrm>
              <a:off x="6756778" y="3919695"/>
              <a:ext cx="880581" cy="313098"/>
              <a:chOff x="654690" y="2276850"/>
              <a:chExt cx="921720" cy="345645"/>
            </a:xfrm>
          </p:grpSpPr>
          <p:sp>
            <p:nvSpPr>
              <p:cNvPr id="121" name="TextBox 273"/>
              <p:cNvSpPr txBox="1">
                <a:spLocks noChangeArrowheads="1"/>
              </p:cNvSpPr>
              <p:nvPr/>
            </p:nvSpPr>
            <p:spPr bwMode="auto">
              <a:xfrm>
                <a:off x="922563" y="2315255"/>
                <a:ext cx="354371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2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3" name="Group 275"/>
            <p:cNvGrpSpPr>
              <a:grpSpLocks/>
            </p:cNvGrpSpPr>
            <p:nvPr/>
          </p:nvGrpSpPr>
          <p:grpSpPr bwMode="auto">
            <a:xfrm>
              <a:off x="7572613" y="3919695"/>
              <a:ext cx="979755" cy="313098"/>
              <a:chOff x="586869" y="2276850"/>
              <a:chExt cx="1025762" cy="345645"/>
            </a:xfrm>
          </p:grpSpPr>
          <p:sp>
            <p:nvSpPr>
              <p:cNvPr id="119" name="TextBox 276"/>
              <p:cNvSpPr txBox="1">
                <a:spLocks noChangeArrowheads="1"/>
              </p:cNvSpPr>
              <p:nvPr/>
            </p:nvSpPr>
            <p:spPr bwMode="auto">
              <a:xfrm>
                <a:off x="586869" y="2315255"/>
                <a:ext cx="1025762" cy="305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20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Right Brace 278"/>
            <p:cNvSpPr>
              <a:spLocks/>
            </p:cNvSpPr>
            <p:nvPr/>
          </p:nvSpPr>
          <p:spPr bwMode="auto">
            <a:xfrm rot="5400000">
              <a:off x="6228682" y="3950763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Right Brace 280"/>
            <p:cNvSpPr>
              <a:spLocks/>
            </p:cNvSpPr>
            <p:nvPr/>
          </p:nvSpPr>
          <p:spPr bwMode="auto">
            <a:xfrm rot="5400000">
              <a:off x="7988327" y="3950763"/>
              <a:ext cx="140750" cy="842689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TextBox 281"/>
            <p:cNvSpPr txBox="1">
              <a:spLocks noChangeArrowheads="1"/>
            </p:cNvSpPr>
            <p:nvPr/>
          </p:nvSpPr>
          <p:spPr bwMode="auto">
            <a:xfrm>
              <a:off x="6097480" y="440657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104</a:t>
              </a:r>
            </a:p>
          </p:txBody>
        </p:sp>
        <p:sp>
          <p:nvSpPr>
            <p:cNvPr id="87" name="TextBox 283"/>
            <p:cNvSpPr txBox="1">
              <a:spLocks noChangeArrowheads="1"/>
            </p:cNvSpPr>
            <p:nvPr/>
          </p:nvSpPr>
          <p:spPr bwMode="auto">
            <a:xfrm>
              <a:off x="7857124" y="4406577"/>
              <a:ext cx="3962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0">
                  <a:solidFill>
                    <a:schemeClr val="tx1"/>
                  </a:solidFill>
                </a:rPr>
                <a:t>104</a:t>
              </a:r>
            </a:p>
          </p:txBody>
        </p:sp>
        <p:sp>
          <p:nvSpPr>
            <p:cNvPr id="88" name="Down Arrow 284"/>
            <p:cNvSpPr>
              <a:spLocks noChangeArrowheads="1"/>
            </p:cNvSpPr>
            <p:nvPr/>
          </p:nvSpPr>
          <p:spPr bwMode="auto">
            <a:xfrm>
              <a:off x="6244495" y="2426017"/>
              <a:ext cx="183392" cy="242722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Down Arrow 285"/>
            <p:cNvSpPr>
              <a:spLocks noChangeArrowheads="1"/>
            </p:cNvSpPr>
            <p:nvPr/>
          </p:nvSpPr>
          <p:spPr bwMode="auto">
            <a:xfrm>
              <a:off x="7087185" y="2426017"/>
              <a:ext cx="183392" cy="242722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Down Arrow 286"/>
            <p:cNvSpPr>
              <a:spLocks noChangeArrowheads="1"/>
            </p:cNvSpPr>
            <p:nvPr/>
          </p:nvSpPr>
          <p:spPr bwMode="auto">
            <a:xfrm>
              <a:off x="8040515" y="2426017"/>
              <a:ext cx="183391" cy="242722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1" name="Group 287"/>
            <p:cNvGrpSpPr>
              <a:grpSpLocks/>
            </p:cNvGrpSpPr>
            <p:nvPr/>
          </p:nvGrpSpPr>
          <p:grpSpPr bwMode="auto">
            <a:xfrm>
              <a:off x="5877713" y="1904665"/>
              <a:ext cx="842689" cy="430887"/>
              <a:chOff x="923525" y="1355130"/>
              <a:chExt cx="652885" cy="477016"/>
            </a:xfrm>
          </p:grpSpPr>
          <p:sp>
            <p:nvSpPr>
              <p:cNvPr id="117" name="TextBox 288"/>
              <p:cNvSpPr txBox="1">
                <a:spLocks noChangeArrowheads="1"/>
              </p:cNvSpPr>
              <p:nvPr/>
            </p:nvSpPr>
            <p:spPr bwMode="auto">
              <a:xfrm>
                <a:off x="1016422" y="1355130"/>
                <a:ext cx="446108" cy="477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18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oup 290"/>
            <p:cNvGrpSpPr>
              <a:grpSpLocks/>
            </p:cNvGrpSpPr>
            <p:nvPr/>
          </p:nvGrpSpPr>
          <p:grpSpPr bwMode="auto">
            <a:xfrm>
              <a:off x="6720403" y="1904665"/>
              <a:ext cx="844205" cy="382037"/>
              <a:chOff x="923525" y="1355131"/>
              <a:chExt cx="652885" cy="422455"/>
            </a:xfrm>
          </p:grpSpPr>
          <p:sp>
            <p:nvSpPr>
              <p:cNvPr id="115" name="TextBox 291"/>
              <p:cNvSpPr txBox="1">
                <a:spLocks noChangeArrowheads="1"/>
              </p:cNvSpPr>
              <p:nvPr/>
            </p:nvSpPr>
            <p:spPr bwMode="auto">
              <a:xfrm>
                <a:off x="1113520" y="1355131"/>
                <a:ext cx="251911" cy="28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6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293"/>
            <p:cNvGrpSpPr>
              <a:grpSpLocks/>
            </p:cNvGrpSpPr>
            <p:nvPr/>
          </p:nvGrpSpPr>
          <p:grpSpPr bwMode="auto">
            <a:xfrm>
              <a:off x="7564608" y="1904666"/>
              <a:ext cx="842689" cy="430887"/>
              <a:chOff x="923525" y="1355130"/>
              <a:chExt cx="652885" cy="477763"/>
            </a:xfrm>
          </p:grpSpPr>
          <p:sp>
            <p:nvSpPr>
              <p:cNvPr id="113" name="TextBox 294"/>
              <p:cNvSpPr txBox="1">
                <a:spLocks noChangeArrowheads="1"/>
              </p:cNvSpPr>
              <p:nvPr/>
            </p:nvSpPr>
            <p:spPr bwMode="auto">
              <a:xfrm>
                <a:off x="1000898" y="1355130"/>
                <a:ext cx="477157" cy="477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word56</a:t>
                </a:r>
              </a:p>
            </p:txBody>
          </p:sp>
          <p:sp>
            <p:nvSpPr>
              <p:cNvPr id="114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4" name="Straight Connector 297"/>
            <p:cNvCxnSpPr>
              <a:cxnSpLocks noChangeShapeType="1"/>
            </p:cNvCxnSpPr>
            <p:nvPr/>
          </p:nvCxnSpPr>
          <p:spPr bwMode="auto">
            <a:xfrm>
              <a:off x="680624" y="4386470"/>
              <a:ext cx="1262518" cy="68220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5" name="Straight Connector 298"/>
            <p:cNvCxnSpPr>
              <a:cxnSpLocks noChangeShapeType="1"/>
            </p:cNvCxnSpPr>
            <p:nvPr/>
          </p:nvCxnSpPr>
          <p:spPr bwMode="auto">
            <a:xfrm flipH="1">
              <a:off x="2938911" y="4386470"/>
              <a:ext cx="1262518" cy="67215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6" name="Straight Connector 300"/>
            <p:cNvCxnSpPr>
              <a:cxnSpLocks noChangeShapeType="1"/>
            </p:cNvCxnSpPr>
            <p:nvPr/>
          </p:nvCxnSpPr>
          <p:spPr bwMode="auto">
            <a:xfrm flipH="1">
              <a:off x="8140547" y="4270135"/>
              <a:ext cx="365266" cy="71380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7" name="Straight Connector 305"/>
            <p:cNvCxnSpPr>
              <a:cxnSpLocks noChangeShapeType="1"/>
            </p:cNvCxnSpPr>
            <p:nvPr/>
          </p:nvCxnSpPr>
          <p:spPr bwMode="auto">
            <a:xfrm>
              <a:off x="5004711" y="4261518"/>
              <a:ext cx="328892" cy="74971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8" name="TextBox 170"/>
            <p:cNvSpPr txBox="1">
              <a:spLocks noChangeArrowheads="1"/>
            </p:cNvSpPr>
            <p:nvPr/>
          </p:nvSpPr>
          <p:spPr bwMode="auto">
            <a:xfrm>
              <a:off x="259280" y="5924672"/>
              <a:ext cx="352532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>
                  <a:solidFill>
                    <a:schemeClr val="tx1"/>
                  </a:solidFill>
                </a:rPr>
                <a:t>Note: Each block is constructed from four codewords.</a:t>
              </a:r>
            </a:p>
          </p:txBody>
        </p:sp>
        <p:sp>
          <p:nvSpPr>
            <p:cNvPr id="99" name="TextBox 171"/>
            <p:cNvSpPr txBox="1">
              <a:spLocks noChangeArrowheads="1"/>
            </p:cNvSpPr>
            <p:nvPr/>
          </p:nvSpPr>
          <p:spPr bwMode="auto">
            <a:xfrm>
              <a:off x="4725836" y="5914618"/>
              <a:ext cx="378180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Note: Every 13 blocks are constructed from 56 codewords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(each block is constructed from five or six codewords ) </a:t>
              </a:r>
            </a:p>
          </p:txBody>
        </p:sp>
        <p:grpSp>
          <p:nvGrpSpPr>
            <p:cNvPr id="100" name="Group 232"/>
            <p:cNvGrpSpPr>
              <a:grpSpLocks/>
            </p:cNvGrpSpPr>
            <p:nvPr/>
          </p:nvGrpSpPr>
          <p:grpSpPr bwMode="auto">
            <a:xfrm>
              <a:off x="5270926" y="5065804"/>
              <a:ext cx="819455" cy="404064"/>
              <a:chOff x="689692" y="2814520"/>
              <a:chExt cx="1161023" cy="446813"/>
            </a:xfrm>
          </p:grpSpPr>
          <p:sp>
            <p:nvSpPr>
              <p:cNvPr id="111" name="TextBox 239"/>
              <p:cNvSpPr txBox="1">
                <a:spLocks noChangeArrowheads="1"/>
              </p:cNvSpPr>
              <p:nvPr/>
            </p:nvSpPr>
            <p:spPr bwMode="auto">
              <a:xfrm>
                <a:off x="689692" y="2852927"/>
                <a:ext cx="1161023" cy="4084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12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1" name="Group 232"/>
            <p:cNvGrpSpPr>
              <a:grpSpLocks/>
            </p:cNvGrpSpPr>
            <p:nvPr/>
          </p:nvGrpSpPr>
          <p:grpSpPr bwMode="auto">
            <a:xfrm>
              <a:off x="5974178" y="5065804"/>
              <a:ext cx="819455" cy="404064"/>
              <a:chOff x="689693" y="2814520"/>
              <a:chExt cx="1161024" cy="446813"/>
            </a:xfrm>
          </p:grpSpPr>
          <p:sp>
            <p:nvSpPr>
              <p:cNvPr id="109" name="TextBox 239"/>
              <p:cNvSpPr txBox="1">
                <a:spLocks noChangeArrowheads="1"/>
              </p:cNvSpPr>
              <p:nvPr/>
            </p:nvSpPr>
            <p:spPr bwMode="auto">
              <a:xfrm>
                <a:off x="689693" y="2852927"/>
                <a:ext cx="1161024" cy="4084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10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oup 232"/>
            <p:cNvGrpSpPr>
              <a:grpSpLocks/>
            </p:cNvGrpSpPr>
            <p:nvPr/>
          </p:nvGrpSpPr>
          <p:grpSpPr bwMode="auto">
            <a:xfrm>
              <a:off x="6734044" y="5065806"/>
              <a:ext cx="703252" cy="496395"/>
              <a:chOff x="769905" y="2814520"/>
              <a:chExt cx="998530" cy="548912"/>
            </a:xfrm>
          </p:grpSpPr>
          <p:sp>
            <p:nvSpPr>
              <p:cNvPr id="107" name="TextBox 239"/>
              <p:cNvSpPr txBox="1">
                <a:spLocks noChangeArrowheads="1"/>
              </p:cNvSpPr>
              <p:nvPr/>
            </p:nvSpPr>
            <p:spPr bwMode="auto">
              <a:xfrm>
                <a:off x="920601" y="2852925"/>
                <a:ext cx="699208" cy="510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08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3" name="Group 232"/>
            <p:cNvGrpSpPr>
              <a:grpSpLocks/>
            </p:cNvGrpSpPr>
            <p:nvPr/>
          </p:nvGrpSpPr>
          <p:grpSpPr bwMode="auto">
            <a:xfrm>
              <a:off x="7322243" y="5065804"/>
              <a:ext cx="934871" cy="404064"/>
              <a:chOff x="607646" y="2814520"/>
              <a:chExt cx="1325115" cy="446813"/>
            </a:xfrm>
          </p:grpSpPr>
          <p:sp>
            <p:nvSpPr>
              <p:cNvPr id="105" name="TextBox 239"/>
              <p:cNvSpPr txBox="1">
                <a:spLocks noChangeArrowheads="1"/>
              </p:cNvSpPr>
              <p:nvPr/>
            </p:nvSpPr>
            <p:spPr bwMode="auto">
              <a:xfrm>
                <a:off x="607646" y="2852927"/>
                <a:ext cx="1325115" cy="4084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BLK 13</a:t>
                </a:r>
              </a:p>
            </p:txBody>
          </p:sp>
          <p:sp>
            <p:nvSpPr>
              <p:cNvPr id="106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4" name="Right Brace 241"/>
            <p:cNvSpPr>
              <a:spLocks/>
            </p:cNvSpPr>
            <p:nvPr/>
          </p:nvSpPr>
          <p:spPr bwMode="auto">
            <a:xfrm rot="5400000">
              <a:off x="6319224" y="5254758"/>
              <a:ext cx="126388" cy="682033"/>
            </a:xfrm>
            <a:prstGeom prst="rightBrace">
              <a:avLst>
                <a:gd name="adj1" fmla="val 835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 sz="11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29101"/>
          </a:xfrm>
        </p:spPr>
        <p:txBody>
          <a:bodyPr/>
          <a:lstStyle/>
          <a:p>
            <a:r>
              <a:rPr lang="en-US" sz="2800" dirty="0" smtClean="0"/>
              <a:t>New rate 7/8 LDPC code (n=672, k=588) based on the 11ad 3/4 LDPC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5710" y="1540753"/>
            <a:ext cx="7770813" cy="2678112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A new 7/8 code with parameters (</a:t>
            </a:r>
            <a:r>
              <a:rPr lang="en-US" sz="1600" b="0" i="1" dirty="0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=672, </a:t>
            </a:r>
            <a:r>
              <a:rPr lang="en-US" sz="1600" b="0" i="1" dirty="0">
                <a:solidFill>
                  <a:schemeClr val="tx1"/>
                </a:solidFill>
                <a:latin typeface="Calibri" pitchFamily="34" charset="0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=588) with the block cyclic structure of the 802.11ad standard codes</a:t>
            </a:r>
            <a:r>
              <a:rPr lang="en-US" sz="16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252413" indent="-252413" defTabSz="671513" eaLnBrk="0" hangingPunc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Code design based on the rate ¾ LDPC in 11ad </a:t>
            </a: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r>
              <a:rPr lang="en-US" sz="1600" b="0" kern="0" dirty="0">
                <a:solidFill>
                  <a:schemeClr val="tx1"/>
                </a:solidFill>
                <a:latin typeface="Calibri" pitchFamily="34" charset="0"/>
                <a:ea typeface="+mn-ea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Parity-check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matrix of the 7/8 code obtained by adding 1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st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with  3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rd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row and 2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nd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with 4</a:t>
            </a:r>
            <a:r>
              <a:rPr lang="en-US" sz="1600" b="0" baseline="300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th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row of the parity-check matrix of the LDPC in </a:t>
            </a: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802.11ad</a:t>
            </a: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Example of cyclic-permutation matrices (Z=4)</a:t>
            </a: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	 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</a:endParaRPr>
          </a:p>
          <a:p>
            <a:pPr marL="252413" indent="-252413" defTabSz="671513" eaLnBrk="0" hangingPunct="0">
              <a:lnSpc>
                <a:spcPct val="100000"/>
              </a:lnSpc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pPr marL="252413" indent="-252413" defTabSz="671513" eaLnBrk="0" hangingPunc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698" y="3160002"/>
            <a:ext cx="85169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46860" y="4333164"/>
          <a:ext cx="1206500" cy="914400"/>
        </p:xfrm>
        <a:graphic>
          <a:graphicData uri="http://schemas.openxmlformats.org/presentationml/2006/ole">
            <p:oleObj spid="_x0000_s25602" name="Equation" r:id="rId4" imgW="1206360" imgH="9144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683460" y="5599989"/>
          <a:ext cx="1485900" cy="914400"/>
        </p:xfrm>
        <a:graphic>
          <a:graphicData uri="http://schemas.openxmlformats.org/presentationml/2006/ole">
            <p:oleObj spid="_x0000_s25603" name="Equation" r:id="rId5" imgW="1485720" imgH="9144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2335" y="4276014"/>
          <a:ext cx="1219200" cy="914400"/>
        </p:xfrm>
        <a:graphic>
          <a:graphicData uri="http://schemas.openxmlformats.org/presentationml/2006/ole">
            <p:oleObj spid="_x0000_s25604" name="Equation" r:id="rId6" imgW="1218960" imgH="9144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880810" y="4256964"/>
          <a:ext cx="1206500" cy="914400"/>
        </p:xfrm>
        <a:graphic>
          <a:graphicData uri="http://schemas.openxmlformats.org/presentationml/2006/ole">
            <p:oleObj spid="_x0000_s25605" name="Equation" r:id="rId7" imgW="1206360" imgH="9144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53410" y="4295064"/>
          <a:ext cx="1193800" cy="914400"/>
        </p:xfrm>
        <a:graphic>
          <a:graphicData uri="http://schemas.openxmlformats.org/presentationml/2006/ole">
            <p:oleObj spid="_x0000_s25606" name="Equation" r:id="rId8" imgW="1193760" imgH="914400" progId="Equation.3">
              <p:embed/>
            </p:oleObj>
          </a:graphicData>
        </a:graphic>
      </p:graphicFrame>
      <p:sp>
        <p:nvSpPr>
          <p:cNvPr id="13" name="Right Arrow 12"/>
          <p:cNvSpPr/>
          <p:nvPr/>
        </p:nvSpPr>
        <p:spPr>
          <a:xfrm>
            <a:off x="1054810" y="5933364"/>
            <a:ext cx="352425" cy="276225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(I)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17242" y="1979231"/>
            <a:ext cx="7629525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SC modulations: QPSK, 16QAM and 64QAM;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frame size 8192 bytes;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AWGN channel;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no hardware impairments taken into account;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rate 7/8 LDPC code; a layered LDPC decoder using 8 iterations;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FDE with MMSE.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975</TotalTime>
  <Words>2153</Words>
  <Application>Microsoft Office PowerPoint</Application>
  <PresentationFormat>On-screen Show (4:3)</PresentationFormat>
  <Paragraphs>461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802-11-Submission</vt:lpstr>
      <vt:lpstr>Document</vt:lpstr>
      <vt:lpstr>Equation</vt:lpstr>
      <vt:lpstr>Rate 7/8 LDPC Code for 11ay</vt:lpstr>
      <vt:lpstr>Introduction</vt:lpstr>
      <vt:lpstr>Rate 3/4 and 13/16 LDPC Codes in 11ad [2]</vt:lpstr>
      <vt:lpstr>Rate 7/8 LDPC Code in 802.11REVmc [1]</vt:lpstr>
      <vt:lpstr>SC Blocking in 11ad and in 11REVmc [1]</vt:lpstr>
      <vt:lpstr>SC Blocking in 11ad and in 11REVmc [1]</vt:lpstr>
      <vt:lpstr>SC Blocking for 7/8 LDPC (n=672, k=588) and 802.11REVmc [1]</vt:lpstr>
      <vt:lpstr>New rate 7/8 LDPC code (n=672, k=588) based on the 11ad 3/4 LDPC</vt:lpstr>
      <vt:lpstr>Simulation Assumptions (I)</vt:lpstr>
      <vt:lpstr>FER Performance (I-a)</vt:lpstr>
      <vt:lpstr>FER Performance (I-b)</vt:lpstr>
      <vt:lpstr>FER Performance (I-c)</vt:lpstr>
      <vt:lpstr>Simulation Assumptions (II)</vt:lpstr>
      <vt:lpstr>FER Performance (II-a)</vt:lpstr>
      <vt:lpstr>FER Performance (II-b)</vt:lpstr>
      <vt:lpstr>FER Performance (II-c)</vt:lpstr>
      <vt:lpstr>Simulation Assumptions (III)</vt:lpstr>
      <vt:lpstr>FER Performance (III-a)</vt:lpstr>
      <vt:lpstr>FER Performance (III-b)</vt:lpstr>
      <vt:lpstr>FER Performance (III-c)</vt:lpstr>
      <vt:lpstr>Summary of Performance Gains</vt:lpstr>
      <vt:lpstr>LDPC Decoder Complexity</vt:lpstr>
      <vt:lpstr>Summary</vt:lpstr>
      <vt:lpstr>References</vt:lpstr>
      <vt:lpstr>Straw Poll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85</cp:revision>
  <cp:lastPrinted>1601-01-01T00:00:00Z</cp:lastPrinted>
  <dcterms:created xsi:type="dcterms:W3CDTF">2015-05-05T17:39:16Z</dcterms:created>
  <dcterms:modified xsi:type="dcterms:W3CDTF">2016-11-10T03:55:53Z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1478702515</vt:lpwstr>
  </property>
</Properties>
</file>