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2" r:id="rId2"/>
    <p:sldId id="279" r:id="rId3"/>
    <p:sldId id="271" r:id="rId4"/>
    <p:sldId id="272" r:id="rId5"/>
    <p:sldId id="284" r:id="rId6"/>
    <p:sldId id="280" r:id="rId7"/>
    <p:sldId id="273" r:id="rId8"/>
    <p:sldId id="274" r:id="rId9"/>
    <p:sldId id="275" r:id="rId10"/>
    <p:sldId id="276" r:id="rId11"/>
    <p:sldId id="270" r:id="rId12"/>
    <p:sldId id="283" r:id="rId13"/>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8925" autoAdjust="0"/>
  </p:normalViewPr>
  <p:slideViewPr>
    <p:cSldViewPr>
      <p:cViewPr varScale="1">
        <p:scale>
          <a:sx n="70" d="100"/>
          <a:sy n="70" d="100"/>
        </p:scale>
        <p:origin x="1404" y="78"/>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altLang="en-US" sz="1800" b="1" kern="1200" dirty="0" err="1" smtClean="0">
                <a:solidFill>
                  <a:schemeClr val="tx1"/>
                </a:solidFill>
                <a:latin typeface="Times New Roman" pitchFamily="18" charset="0"/>
                <a:ea typeface="+mn-ea"/>
                <a:cs typeface="Arial" charset="0"/>
              </a:rPr>
              <a:t>1487</a:t>
            </a:r>
            <a:r>
              <a:rPr lang="en-US" sz="1800" b="1" kern="1200" dirty="0" err="1" smtClean="0">
                <a:solidFill>
                  <a:schemeClr val="tx1"/>
                </a:solidFill>
                <a:latin typeface="Times New Roman" pitchFamily="18" charset="0"/>
                <a:ea typeface="+mn-ea"/>
                <a:cs typeface="Arial" charset="0"/>
              </a:rPr>
              <a:t>r0</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November 2016</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a:t>
            </a:r>
            <a:r>
              <a:rPr lang="en-US" sz="2800" dirty="0" smtClean="0"/>
              <a:t>November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2016-11-07</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935063906"/>
              </p:ext>
            </p:extLst>
          </p:nvPr>
        </p:nvGraphicFramePr>
        <p:xfrm>
          <a:off x="520700" y="2292350"/>
          <a:ext cx="7694613" cy="2913063"/>
        </p:xfrm>
        <a:graphic>
          <a:graphicData uri="http://schemas.openxmlformats.org/presentationml/2006/ole">
            <mc:AlternateContent xmlns:mc="http://schemas.openxmlformats.org/markup-compatibility/2006">
              <mc:Choice xmlns:v="urn:schemas-microsoft-com:vml" Requires="v">
                <p:oleObj spid="_x0000_s3222" name="Document" r:id="rId4" imgW="8276230" imgH="3132108" progId="Word.Document.8">
                  <p:embed/>
                </p:oleObj>
              </mc:Choice>
              <mc:Fallback>
                <p:oleObj name="Document" r:id="rId4" imgW="8276230" imgH="3132108" progId="Word.Document.8">
                  <p:embed/>
                  <p:pic>
                    <p:nvPicPr>
                      <p:cNvPr id="0" name=""/>
                      <p:cNvPicPr>
                        <a:picLocks noChangeAspect="1" noChangeArrowheads="1"/>
                      </p:cNvPicPr>
                      <p:nvPr/>
                    </p:nvPicPr>
                    <p:blipFill>
                      <a:blip r:embed="rId5"/>
                      <a:srcRect/>
                      <a:stretch>
                        <a:fillRect/>
                      </a:stretch>
                    </p:blipFill>
                    <p:spPr bwMode="auto">
                      <a:xfrm>
                        <a:off x="520700" y="2292350"/>
                        <a:ext cx="7694613" cy="291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dirty="0" smtClean="0"/>
              <a:t>Submissions</a:t>
            </a:r>
            <a:endParaRPr lang="en-CA" altLang="en-US" dirty="0" smtClean="0"/>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z="1800" dirty="0"/>
              <a:t>November </a:t>
            </a:r>
            <a:r>
              <a:rPr lang="en-US" altLang="en-US" sz="1800" dirty="0" smtClean="0"/>
              <a:t>2016</a:t>
            </a:r>
            <a:endParaRPr lang="en-US" altLang="en-US" sz="1800" dirty="0" smtClean="0"/>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12</a:t>
            </a:fld>
            <a:endParaRPr lang="en-US" altLang="en-US"/>
          </a:p>
        </p:txBody>
      </p:sp>
      <p:sp>
        <p:nvSpPr>
          <p:cNvPr id="3" name="TextBox 2"/>
          <p:cNvSpPr txBox="1"/>
          <p:nvPr/>
        </p:nvSpPr>
        <p:spPr>
          <a:xfrm>
            <a:off x="533400" y="5562600"/>
            <a:ext cx="1332416" cy="861774"/>
          </a:xfrm>
          <a:prstGeom prst="rect">
            <a:avLst/>
          </a:prstGeom>
          <a:noFill/>
        </p:spPr>
        <p:txBody>
          <a:bodyPr wrap="none" rtlCol="0">
            <a:spAutoFit/>
          </a:bodyPr>
          <a:lstStyle/>
          <a:p>
            <a:r>
              <a:rPr lang="en-US" sz="1800" dirty="0">
                <a:solidFill>
                  <a:srgbClr val="00CC00"/>
                </a:solidFill>
                <a:latin typeface="+mn-lt"/>
                <a:cs typeface="+mn-cs"/>
              </a:rPr>
              <a:t>Presented</a:t>
            </a:r>
          </a:p>
          <a:p>
            <a:r>
              <a:rPr lang="en-US" sz="1600" dirty="0" smtClean="0">
                <a:solidFill>
                  <a:schemeClr val="bg1">
                    <a:lumMod val="50000"/>
                  </a:schemeClr>
                </a:solidFill>
              </a:rPr>
              <a:t>Deferred</a:t>
            </a:r>
          </a:p>
          <a:p>
            <a:r>
              <a:rPr lang="en-US" sz="1600" dirty="0" smtClean="0"/>
              <a:t>Not presented</a:t>
            </a: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2763803828"/>
              </p:ext>
            </p:extLst>
          </p:nvPr>
        </p:nvGraphicFramePr>
        <p:xfrm>
          <a:off x="631824" y="1524004"/>
          <a:ext cx="8131175" cy="4057930"/>
        </p:xfrm>
        <a:graphic>
          <a:graphicData uri="http://schemas.openxmlformats.org/drawingml/2006/table">
            <a:tbl>
              <a:tblPr>
                <a:tableStyleId>{5C22544A-7EE6-4342-B048-85BDC9FD1C3A}</a:tableStyleId>
              </a:tblPr>
              <a:tblGrid>
                <a:gridCol w="1165588"/>
                <a:gridCol w="5257122"/>
                <a:gridCol w="1708465"/>
              </a:tblGrid>
              <a:tr h="241126">
                <a:tc>
                  <a:txBody>
                    <a:bodyPr/>
                    <a:lstStyle/>
                    <a:p>
                      <a:pPr algn="ctr" fontAlgn="b"/>
                      <a:r>
                        <a:rPr lang="en-US" sz="1400" u="none" strike="noStrike" dirty="0">
                          <a:effectLst/>
                        </a:rPr>
                        <a:t>DCN</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Title</a:t>
                      </a:r>
                      <a:endParaRPr lang="en-US" sz="14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Author</a:t>
                      </a:r>
                      <a:endParaRPr lang="en-US" sz="1400" b="1" i="0" u="none" strike="noStrike">
                        <a:solidFill>
                          <a:srgbClr val="FFFFFF"/>
                        </a:solidFill>
                        <a:effectLst/>
                        <a:latin typeface="Calibri" panose="020F0502020204030204" pitchFamily="34" charset="0"/>
                      </a:endParaRPr>
                    </a:p>
                  </a:txBody>
                  <a:tcPr marL="9525" marR="9525" marT="9525" marB="0" anchor="b"/>
                </a:tc>
              </a:tr>
              <a:tr h="241126">
                <a:tc>
                  <a:txBody>
                    <a:bodyPr/>
                    <a:lstStyle/>
                    <a:p>
                      <a:pPr algn="l" fontAlgn="b"/>
                      <a:r>
                        <a:rPr lang="en-US" sz="1400" b="1" u="none" strike="noStrike" dirty="0">
                          <a:effectLst/>
                        </a:rPr>
                        <a:t>11-16/1353</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a:effectLst/>
                        </a:rPr>
                        <a:t>CC23 MAC CR Miscellaneous Part-2</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a:effectLst/>
                        </a:rPr>
                        <a:t>Yongho Seok </a:t>
                      </a:r>
                      <a:endParaRPr lang="en-US" sz="1400" b="1" i="0" u="none" strike="noStrike">
                        <a:solidFill>
                          <a:srgbClr val="000000"/>
                        </a:solidFill>
                        <a:effectLst/>
                        <a:latin typeface="Calibri" panose="020F0502020204030204" pitchFamily="34" charset="0"/>
                      </a:endParaRPr>
                    </a:p>
                  </a:txBody>
                  <a:tcPr marL="9525" marR="9525" marT="9525" marB="0" anchor="b"/>
                </a:tc>
              </a:tr>
              <a:tr h="241126">
                <a:tc>
                  <a:txBody>
                    <a:bodyPr/>
                    <a:lstStyle/>
                    <a:p>
                      <a:pPr algn="l" fontAlgn="b"/>
                      <a:r>
                        <a:rPr lang="en-US" sz="1400" b="1" u="none" strike="noStrike" dirty="0">
                          <a:effectLst/>
                        </a:rPr>
                        <a:t>11-16/1357</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CC0 Remaining CIDs on sounding</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a:effectLst/>
                        </a:rPr>
                        <a:t>Alfred Asterjadhi </a:t>
                      </a:r>
                      <a:endParaRPr lang="en-US" sz="1400" b="1" i="0" u="none" strike="noStrike">
                        <a:solidFill>
                          <a:srgbClr val="000000"/>
                        </a:solidFill>
                        <a:effectLst/>
                        <a:latin typeface="Calibri" panose="020F0502020204030204" pitchFamily="34" charset="0"/>
                      </a:endParaRPr>
                    </a:p>
                  </a:txBody>
                  <a:tcPr marL="9525" marR="9525" marT="9525" marB="0" anchor="b"/>
                </a:tc>
              </a:tr>
              <a:tr h="241126">
                <a:tc>
                  <a:txBody>
                    <a:bodyPr/>
                    <a:lstStyle/>
                    <a:p>
                      <a:pPr algn="l" fontAlgn="b"/>
                      <a:r>
                        <a:rPr lang="en-US" sz="1400" b="1" u="none" strike="noStrike" dirty="0">
                          <a:effectLst/>
                        </a:rPr>
                        <a:t>11-16/1361</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CC0- Remaining CIDs on MU Operation</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Alfred Asterjadhi </a:t>
                      </a:r>
                      <a:endParaRPr lang="en-US" sz="1400" b="1" i="0" u="none" strike="noStrike" dirty="0">
                        <a:solidFill>
                          <a:srgbClr val="000000"/>
                        </a:solidFill>
                        <a:effectLst/>
                        <a:latin typeface="Calibri" panose="020F0502020204030204" pitchFamily="34" charset="0"/>
                      </a:endParaRPr>
                    </a:p>
                  </a:txBody>
                  <a:tcPr marL="9525" marR="9525" marT="9525" marB="0" anchor="b"/>
                </a:tc>
              </a:tr>
              <a:tr h="241126">
                <a:tc>
                  <a:txBody>
                    <a:bodyPr/>
                    <a:lstStyle/>
                    <a:p>
                      <a:pPr algn="l" fontAlgn="b"/>
                      <a:r>
                        <a:rPr lang="en-US" sz="1400" u="none" strike="noStrike" dirty="0">
                          <a:effectLst/>
                        </a:rPr>
                        <a:t>11-16/1382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MAC support of preamble puncture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Zhou Lan</a:t>
                      </a:r>
                      <a:endParaRPr lang="en-US" sz="1400" b="0" i="0" u="none" strike="noStrike" dirty="0">
                        <a:solidFill>
                          <a:srgbClr val="000000"/>
                        </a:solidFill>
                        <a:effectLst/>
                        <a:latin typeface="Calibri" panose="020F0502020204030204" pitchFamily="34" charset="0"/>
                      </a:endParaRPr>
                    </a:p>
                  </a:txBody>
                  <a:tcPr marL="9525" marR="9525" marT="9525" marB="0" anchor="b"/>
                </a:tc>
              </a:tr>
              <a:tr h="241126">
                <a:tc>
                  <a:txBody>
                    <a:bodyPr/>
                    <a:lstStyle/>
                    <a:p>
                      <a:pPr algn="l" fontAlgn="b"/>
                      <a:r>
                        <a:rPr lang="en-US" sz="1400" u="none" strike="noStrike" dirty="0">
                          <a:effectLst/>
                        </a:rPr>
                        <a:t>11-16/1383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spec text: MAC support of preamble puncture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Zhou Lan</a:t>
                      </a:r>
                      <a:endParaRPr lang="en-US" sz="1400" b="0" i="0" u="none" strike="noStrike" dirty="0">
                        <a:solidFill>
                          <a:srgbClr val="000000"/>
                        </a:solidFill>
                        <a:effectLst/>
                        <a:latin typeface="Calibri" panose="020F0502020204030204" pitchFamily="34" charset="0"/>
                      </a:endParaRPr>
                    </a:p>
                  </a:txBody>
                  <a:tcPr marL="9525" marR="9525" marT="9525" marB="0" anchor="b"/>
                </a:tc>
              </a:tr>
              <a:tr h="241126">
                <a:tc>
                  <a:txBody>
                    <a:bodyPr/>
                    <a:lstStyle/>
                    <a:p>
                      <a:pPr algn="l" fontAlgn="b"/>
                      <a:r>
                        <a:rPr lang="en-US" sz="1400" b="1" u="none" strike="noStrike" dirty="0">
                          <a:effectLst/>
                        </a:rPr>
                        <a:t>11-16/1389</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Comment Resolution for CID 807</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Po-Kai Huang</a:t>
                      </a:r>
                      <a:endParaRPr lang="en-US" sz="1400" b="1" i="0" u="none" strike="noStrike" dirty="0">
                        <a:solidFill>
                          <a:srgbClr val="000000"/>
                        </a:solidFill>
                        <a:effectLst/>
                        <a:latin typeface="Calibri" panose="020F0502020204030204" pitchFamily="34" charset="0"/>
                      </a:endParaRPr>
                    </a:p>
                  </a:txBody>
                  <a:tcPr marL="9525" marR="9525" marT="9525" marB="0" anchor="b"/>
                </a:tc>
              </a:tr>
              <a:tr h="471949">
                <a:tc>
                  <a:txBody>
                    <a:bodyPr/>
                    <a:lstStyle/>
                    <a:p>
                      <a:pPr algn="l" fontAlgn="b"/>
                      <a:r>
                        <a:rPr lang="en-US" sz="1400" u="none" strike="noStrike" dirty="0">
                          <a:effectLst/>
                        </a:rPr>
                        <a:t>11-16/1390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Spec Text: Revision for NAV Setting Rule under Immediate Response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Po-Kai Huang</a:t>
                      </a:r>
                      <a:endParaRPr lang="en-US" sz="1400" b="0" i="0" u="none" strike="noStrike" dirty="0">
                        <a:solidFill>
                          <a:srgbClr val="000000"/>
                        </a:solidFill>
                        <a:effectLst/>
                        <a:latin typeface="Calibri" panose="020F0502020204030204" pitchFamily="34" charset="0"/>
                      </a:endParaRPr>
                    </a:p>
                  </a:txBody>
                  <a:tcPr marL="9525" marR="9525" marT="9525" marB="0" anchor="b"/>
                </a:tc>
              </a:tr>
              <a:tr h="471949">
                <a:tc>
                  <a:txBody>
                    <a:bodyPr/>
                    <a:lstStyle/>
                    <a:p>
                      <a:pPr algn="l" fontAlgn="b"/>
                      <a:r>
                        <a:rPr lang="en-US" sz="1400" b="1" u="none" strike="noStrike" dirty="0">
                          <a:effectLst/>
                        </a:rPr>
                        <a:t>11-16/1391</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comment-resolution-random-access-miscellaneous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Young Hoon Kwon </a:t>
                      </a:r>
                      <a:endParaRPr lang="en-US" sz="1400" b="1" i="0" u="none" strike="noStrike" dirty="0">
                        <a:solidFill>
                          <a:srgbClr val="000000"/>
                        </a:solidFill>
                        <a:effectLst/>
                        <a:latin typeface="Calibri" panose="020F0502020204030204" pitchFamily="34" charset="0"/>
                      </a:endParaRPr>
                    </a:p>
                  </a:txBody>
                  <a:tcPr marL="9525" marR="9525" marT="9525" marB="0" anchor="b"/>
                </a:tc>
              </a:tr>
              <a:tr h="471949">
                <a:tc>
                  <a:txBody>
                    <a:bodyPr/>
                    <a:lstStyle/>
                    <a:p>
                      <a:pPr algn="l" fontAlgn="b"/>
                      <a:r>
                        <a:rPr lang="en-US" sz="1400" b="1" u="none" strike="noStrike" dirty="0">
                          <a:effectLst/>
                        </a:rPr>
                        <a:t>11-16/1392</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comment-resolution-CID-2624-and-2738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Young Hoon Kwon </a:t>
                      </a:r>
                      <a:endParaRPr lang="en-US" sz="1400" b="1" i="0" u="none" strike="noStrike" dirty="0">
                        <a:solidFill>
                          <a:srgbClr val="000000"/>
                        </a:solidFill>
                        <a:effectLst/>
                        <a:latin typeface="Calibri" panose="020F0502020204030204" pitchFamily="34" charset="0"/>
                      </a:endParaRPr>
                    </a:p>
                  </a:txBody>
                  <a:tcPr marL="9525" marR="9525" marT="9525" marB="0" anchor="b"/>
                </a:tc>
              </a:tr>
              <a:tr h="241126">
                <a:tc>
                  <a:txBody>
                    <a:bodyPr/>
                    <a:lstStyle/>
                    <a:p>
                      <a:pPr algn="l" fontAlgn="b"/>
                      <a:r>
                        <a:rPr lang="en-US" sz="1400" u="none" strike="noStrike" dirty="0">
                          <a:effectLst/>
                        </a:rPr>
                        <a:t>11-16/1426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DL/UL indication in MU-RTS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Woojin Ahn </a:t>
                      </a:r>
                      <a:endParaRPr lang="en-US" sz="1400" b="0" i="0" u="none" strike="noStrike">
                        <a:solidFill>
                          <a:srgbClr val="000000"/>
                        </a:solidFill>
                        <a:effectLst/>
                        <a:latin typeface="Calibri" panose="020F0502020204030204" pitchFamily="34" charset="0"/>
                      </a:endParaRPr>
                    </a:p>
                  </a:txBody>
                  <a:tcPr marL="9525" marR="9525" marT="9525" marB="0" anchor="b"/>
                </a:tc>
              </a:tr>
              <a:tr h="471949">
                <a:tc>
                  <a:txBody>
                    <a:bodyPr/>
                    <a:lstStyle/>
                    <a:p>
                      <a:pPr algn="l" fontAlgn="b"/>
                      <a:r>
                        <a:rPr lang="en-US" sz="1400" u="none" strike="noStrike" dirty="0">
                          <a:solidFill>
                            <a:schemeClr val="tx1"/>
                          </a:solidFill>
                          <a:effectLst/>
                        </a:rPr>
                        <a:t>11-16/1441</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chemeClr val="tx1"/>
                          </a:solidFill>
                          <a:effectLst/>
                        </a:rPr>
                        <a:t>Consideration on Internal Contention Between Data and Trigger Frame</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chemeClr val="tx1"/>
                          </a:solidFill>
                          <a:effectLst/>
                        </a:rPr>
                        <a:t>Jing Ma </a:t>
                      </a:r>
                      <a:endParaRPr lang="en-US" sz="1400" b="0" i="0" u="none" strike="noStrike" dirty="0">
                        <a:solidFill>
                          <a:schemeClr val="tx1"/>
                        </a:solidFill>
                        <a:effectLst/>
                        <a:latin typeface="Calibri" panose="020F0502020204030204" pitchFamily="34" charset="0"/>
                      </a:endParaRPr>
                    </a:p>
                  </a:txBody>
                  <a:tcPr marL="9525" marR="9525" marT="9525" marB="0" anchor="b"/>
                </a:tc>
              </a:tr>
              <a:tr h="241126">
                <a:tc>
                  <a:txBody>
                    <a:bodyPr/>
                    <a:lstStyle/>
                    <a:p>
                      <a:pPr algn="l" fontAlgn="b"/>
                      <a:r>
                        <a:rPr lang="en-US" sz="1400" b="1" u="none" strike="noStrike" dirty="0">
                          <a:effectLst/>
                        </a:rPr>
                        <a:t>11-16/1457</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err="1">
                          <a:effectLst/>
                        </a:rPr>
                        <a:t>11ax</a:t>
                      </a:r>
                      <a:r>
                        <a:rPr lang="en-US" sz="1400" b="1" u="none" strike="noStrike" dirty="0">
                          <a:effectLst/>
                        </a:rPr>
                        <a:t> </a:t>
                      </a:r>
                      <a:r>
                        <a:rPr lang="en-US" sz="1400" b="1" u="none" strike="noStrike" dirty="0" err="1">
                          <a:effectLst/>
                        </a:rPr>
                        <a:t>D0.1</a:t>
                      </a:r>
                      <a:r>
                        <a:rPr lang="en-US" sz="1400" b="1" u="none" strike="noStrike" dirty="0">
                          <a:effectLst/>
                        </a:rPr>
                        <a:t> Comment Resolution for Clause 25.5.3</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David </a:t>
                      </a:r>
                      <a:r>
                        <a:rPr lang="en-US" sz="1400" b="1" u="none" strike="noStrike" dirty="0" err="1">
                          <a:effectLst/>
                        </a:rPr>
                        <a:t>Xun</a:t>
                      </a:r>
                      <a:r>
                        <a:rPr lang="en-US" sz="1400" b="1" u="none" strike="noStrike" dirty="0">
                          <a:effectLst/>
                        </a:rPr>
                        <a:t> Yang </a:t>
                      </a:r>
                      <a:endParaRPr lang="en-US" sz="14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smtClean="0"/>
              <a:t>Sigurd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sz="1800" dirty="0"/>
              <a:t>November </a:t>
            </a:r>
            <a:r>
              <a:rPr lang="en-US" altLang="en-US" sz="1800" dirty="0" smtClean="0"/>
              <a:t>2016</a:t>
            </a:r>
            <a:endParaRPr lang="en-US" altLang="en-US" sz="1800" dirty="0" smtClean="0"/>
          </a:p>
        </p:txBody>
      </p:sp>
      <p:sp>
        <p:nvSpPr>
          <p:cNvPr id="25603" name="Title 1"/>
          <p:cNvSpPr>
            <a:spLocks noGrp="1"/>
          </p:cNvSpPr>
          <p:nvPr>
            <p:ph type="title"/>
          </p:nvPr>
        </p:nvSpPr>
        <p:spPr/>
        <p:txBody>
          <a:bodyPr/>
          <a:lstStyle/>
          <a:p>
            <a:r>
              <a:rPr lang="en-US" altLang="en-US" dirty="0" smtClean="0"/>
              <a:t>MU sessions this week</a:t>
            </a:r>
          </a:p>
        </p:txBody>
      </p:sp>
      <p:sp>
        <p:nvSpPr>
          <p:cNvPr id="25604"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Osama Aboul-Magd (Huawei Technologies)</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FEC3EF2-B1B7-494D-BC08-A71218A4C748}" type="slidenum">
              <a:rPr lang="en-US" altLang="en-US" sz="1200" b="0" smtClean="0"/>
              <a:pPr>
                <a:spcBef>
                  <a:spcPct val="0"/>
                </a:spcBef>
                <a:buFontTx/>
                <a:buNone/>
              </a:pPr>
              <a:t>5</a:t>
            </a:fld>
            <a:endParaRPr lang="en-US" altLang="en-US" sz="1200" b="0" smtClean="0"/>
          </a:p>
        </p:txBody>
      </p:sp>
      <p:sp>
        <p:nvSpPr>
          <p:cNvPr id="3" name="TextBox 2"/>
          <p:cNvSpPr txBox="1"/>
          <p:nvPr/>
        </p:nvSpPr>
        <p:spPr>
          <a:xfrm>
            <a:off x="1219200" y="1981200"/>
            <a:ext cx="3544560" cy="646331"/>
          </a:xfrm>
          <a:prstGeom prst="rect">
            <a:avLst/>
          </a:prstGeom>
          <a:noFill/>
        </p:spPr>
        <p:txBody>
          <a:bodyPr wrap="none" rtlCol="0">
            <a:spAutoFit/>
          </a:bodyPr>
          <a:lstStyle/>
          <a:p>
            <a:r>
              <a:rPr lang="en-US" altLang="en-US" sz="1800" dirty="0" smtClean="0"/>
              <a:t>Monday EVE 19:30 PM - 21:30 PM</a:t>
            </a:r>
            <a:endParaRPr lang="en-US" altLang="en-US" sz="1800" dirty="0" smtClean="0"/>
          </a:p>
          <a:p>
            <a:r>
              <a:rPr lang="en-US" sz="1800" dirty="0" smtClean="0"/>
              <a:t>Tuesday PM2 </a:t>
            </a:r>
            <a:r>
              <a:rPr lang="en-US" sz="1800" dirty="0" smtClean="0"/>
              <a:t>4:00 PM – 6:00 PM</a:t>
            </a:r>
            <a:endParaRPr lang="en-US" sz="1800" dirty="0"/>
          </a:p>
        </p:txBody>
      </p:sp>
      <p:graphicFrame>
        <p:nvGraphicFramePr>
          <p:cNvPr id="8" name="Table 7"/>
          <p:cNvGraphicFramePr>
            <a:graphicFrameLocks noGrp="1"/>
          </p:cNvGraphicFramePr>
          <p:nvPr>
            <p:extLst>
              <p:ext uri="{D42A27DB-BD31-4B8C-83A1-F6EECF244321}">
                <p14:modId xmlns:p14="http://schemas.microsoft.com/office/powerpoint/2010/main" val="1817523824"/>
              </p:ext>
            </p:extLst>
          </p:nvPr>
        </p:nvGraphicFramePr>
        <p:xfrm>
          <a:off x="215106" y="2856131"/>
          <a:ext cx="8713787" cy="3050848"/>
        </p:xfrm>
        <a:graphic>
          <a:graphicData uri="http://schemas.openxmlformats.org/drawingml/2006/table">
            <a:tbl>
              <a:tblPr>
                <a:tableStyleId>{C4B1156A-380E-4F78-BDF5-A606A8083BF9}</a:tableStyleId>
              </a:tblPr>
              <a:tblGrid>
                <a:gridCol w="858536"/>
                <a:gridCol w="1077029"/>
                <a:gridCol w="870451"/>
                <a:gridCol w="1080690"/>
                <a:gridCol w="849113"/>
                <a:gridCol w="1157882"/>
                <a:gridCol w="1003497"/>
                <a:gridCol w="967474"/>
                <a:gridCol w="849115"/>
              </a:tblGrid>
              <a:tr h="3927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hMerge="1">
                  <a:txBody>
                    <a:bodyPr/>
                    <a:lstStyle/>
                    <a:p>
                      <a:endParaRPr lang="en-CA"/>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tc>
              </a:tr>
              <a:tr h="4571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20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2000" b="1" dirty="0" smtClean="0"/>
                        <a:t>TGax</a:t>
                      </a:r>
                      <a:endParaRPr lang="en-CA" sz="2000" b="1" dirty="0"/>
                    </a:p>
                  </a:txBody>
                  <a:tcPr marL="91439" marR="91439" marT="45714" marB="45714"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r>
              <a:tr h="6399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r>
              <a:tr h="463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u="none" strike="noStrike" cap="none" normalizeH="0" baseline="0" dirty="0" err="1" smtClean="0">
                          <a:ln>
                            <a:noFill/>
                          </a:ln>
                          <a:effectLst/>
                        </a:rPr>
                        <a:t>TGax</a:t>
                      </a:r>
                      <a:endParaRPr kumimoji="0" lang="en-CA" sz="2000" b="1" u="none" strike="noStrike" cap="none" normalizeH="0" baseline="0" dirty="0" smtClean="0">
                        <a:ln>
                          <a:noFill/>
                        </a:ln>
                        <a:effectLst/>
                      </a:endParaRPr>
                    </a:p>
                  </a:txBody>
                  <a:tcPr marL="91439" marR="91439" marT="45714" marB="45714" horzOverflow="overflow"/>
                </a:tc>
                <a:tc hMerge="1">
                  <a:txBody>
                    <a:bodyPr/>
                    <a:lstStyle/>
                    <a:p>
                      <a:endParaRPr lang="en-US"/>
                    </a:p>
                  </a:txBody>
                  <a:tcPr/>
                </a:tc>
                <a:tc>
                  <a:txBody>
                    <a:bodyPr/>
                    <a:lstStyle/>
                    <a:p>
                      <a:endParaRPr lang="en-US" sz="1200" dirty="0"/>
                    </a:p>
                  </a:txBody>
                  <a:tcPr marL="91439" marR="91439" marT="45714" marB="45714" horzOverflow="overflow"/>
                </a:tc>
                <a:tc>
                  <a:txBody>
                    <a:bodyPr/>
                    <a:lstStyle/>
                    <a:p>
                      <a:endParaRPr lang="en-US" sz="1200" dirty="0"/>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tc>
              </a:tr>
              <a:tr h="5791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PHY</a:t>
                      </a: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800" b="1" u="none" strike="noStrike" cap="none" normalizeH="0" baseline="0" dirty="0" smtClean="0">
                          <a:ln>
                            <a:noFill/>
                          </a:ln>
                          <a:solidFill>
                            <a:srgbClr val="FF0000"/>
                          </a:solidFill>
                          <a:effectLst/>
                        </a:rPr>
                        <a:t>MU</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000" b="1" i="0" u="none" strike="noStrike" cap="none" normalizeH="0" baseline="0" dirty="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tc>
              </a:tr>
              <a:tr h="4898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800" b="1" i="0" u="none" strike="noStrike" cap="none" normalizeH="0" baseline="0" dirty="0" smtClean="0">
                          <a:ln>
                            <a:noFill/>
                          </a:ln>
                          <a:solidFill>
                            <a:srgbClr val="FF0000"/>
                          </a:solidFill>
                          <a:effectLst/>
                          <a:latin typeface="Times New Roman" pitchFamily="18" charset="0"/>
                          <a:ea typeface="MS PGothic" pitchFamily="34" charset="-128"/>
                        </a:rPr>
                        <a:t>MU</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L="91439" marR="91439" marT="45714" marB="45714" horzOverflow="overflow"/>
                </a:tc>
                <a:tc gridSpan="2">
                  <a:txBody>
                    <a:bodyPr/>
                    <a:lstStyle/>
                    <a:p>
                      <a:pPr algn="ctr"/>
                      <a:endParaRPr lang="en-US" sz="1200" b="1" dirty="0"/>
                    </a:p>
                  </a:txBody>
                  <a:tcPr marL="91439" marR="91439" marT="45714" marB="45714"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r>
            </a:tbl>
          </a:graphicData>
        </a:graphic>
      </p:graphicFrame>
    </p:spTree>
    <p:extLst>
      <p:ext uri="{BB962C8B-B14F-4D97-AF65-F5344CB8AC3E}">
        <p14:creationId xmlns:p14="http://schemas.microsoft.com/office/powerpoint/2010/main" val="418573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Ad-hoc rules </a:t>
            </a:r>
          </a:p>
          <a:p>
            <a:r>
              <a:rPr lang="en-US" altLang="en-US" sz="2000" dirty="0" smtClean="0"/>
              <a:t>Set </a:t>
            </a:r>
            <a:r>
              <a:rPr lang="en-US" altLang="en-US" sz="2000" dirty="0"/>
              <a:t>and approve agenda</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4362</TotalTime>
  <Words>892</Words>
  <Application>Microsoft Office PowerPoint</Application>
  <PresentationFormat>On-screen Show (4:3)</PresentationFormat>
  <Paragraphs>214</Paragraphs>
  <Slides>12</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MS PGothic</vt:lpstr>
      <vt:lpstr>SimSun</vt:lpstr>
      <vt:lpstr>Arial</vt:lpstr>
      <vt:lpstr>Calibri</vt:lpstr>
      <vt:lpstr>Helvetica</vt:lpstr>
      <vt:lpstr>Monotype Sorts</vt:lpstr>
      <vt:lpstr>Times New Roman</vt:lpstr>
      <vt:lpstr>802-11-Submission</vt:lpstr>
      <vt:lpstr>Microsoft Word 97 - 2003 Document</vt:lpstr>
      <vt:lpstr>TGax MU Ad-hoc Agenda November 2016</vt:lpstr>
      <vt:lpstr>IEEE 802.11 TGax High Efficiency WLAN MU Ad Hoc</vt:lpstr>
      <vt:lpstr>Meeting Protocol</vt:lpstr>
      <vt:lpstr>Attendance</vt:lpstr>
      <vt:lpstr>MU sessions this week</vt:lpstr>
      <vt:lpstr>Agenda Items</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178</cp:revision>
  <cp:lastPrinted>1998-02-10T13:28:06Z</cp:lastPrinted>
  <dcterms:created xsi:type="dcterms:W3CDTF">2015-03-09T09:52:27Z</dcterms:created>
  <dcterms:modified xsi:type="dcterms:W3CDTF">2016-11-07T21:26:09Z</dcterms:modified>
</cp:coreProperties>
</file>