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306" r:id="rId21"/>
    <p:sldId id="323" r:id="rId22"/>
    <p:sldId id="324" r:id="rId23"/>
    <p:sldId id="325" r:id="rId24"/>
    <p:sldId id="326" r:id="rId25"/>
    <p:sldId id="327" r:id="rId26"/>
    <p:sldId id="328" r:id="rId27"/>
    <p:sldId id="329" r:id="rId28"/>
    <p:sldId id="330" r:id="rId29"/>
    <p:sldId id="331" r:id="rId30"/>
    <p:sldId id="332" r:id="rId31"/>
    <p:sldId id="303" r:id="rId32"/>
    <p:sldId id="263" r:id="rId33"/>
    <p:sldId id="268"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73" d="100"/>
          <a:sy n="73" d="100"/>
        </p:scale>
        <p:origin x="91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et 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802.11-16/1481r2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et 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486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3247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5890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8528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802.11-16/1481r2</a:t>
            </a:r>
          </a:p>
        </p:txBody>
      </p:sp>
      <p:sp>
        <p:nvSpPr>
          <p:cNvPr id="5" name="Date Placeholder 4"/>
          <p:cNvSpPr>
            <a:spLocks noGrp="1"/>
          </p:cNvSpPr>
          <p:nvPr>
            <p:ph type="dt" idx="11"/>
          </p:nvPr>
        </p:nvSpPr>
        <p:spPr/>
        <p:txBody>
          <a:bodyPr/>
          <a:lstStyle/>
          <a:p>
            <a:r>
              <a:rPr lang="de-DE"/>
              <a:t>November 2016</a:t>
            </a:r>
            <a:endParaRPr lang="en-US"/>
          </a:p>
        </p:txBody>
      </p:sp>
      <p:sp>
        <p:nvSpPr>
          <p:cNvPr id="6" name="Footer Placeholder 5"/>
          <p:cNvSpPr>
            <a:spLocks noGrp="1"/>
          </p:cNvSpPr>
          <p:nvPr>
            <p:ph type="ftr" idx="12"/>
          </p:nvPr>
        </p:nvSpPr>
        <p:spPr/>
        <p:txBody>
          <a:bodyPr/>
          <a:lstStyle/>
          <a:p>
            <a:r>
              <a:rPr lang="en-US"/>
              <a:t>Guido R. Hiertz, Ericsson et al.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040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965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201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62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592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2016</a:t>
            </a:r>
            <a:endParaRPr lang="en-GB" dirty="0"/>
          </a:p>
        </p:txBody>
      </p:sp>
      <p:sp>
        <p:nvSpPr>
          <p:cNvPr id="6" name="Footer Placeholder 5"/>
          <p:cNvSpPr>
            <a:spLocks noGrp="1"/>
          </p:cNvSpPr>
          <p:nvPr>
            <p:ph type="ftr" idx="11"/>
          </p:nvPr>
        </p:nvSpPr>
        <p:spPr/>
        <p:txBody>
          <a:bodyPr/>
          <a:lstStyle>
            <a:lvl1pPr>
              <a:defRPr/>
            </a:lvl1pPr>
          </a:lstStyle>
          <a:p>
            <a:r>
              <a:rPr lang="en-GB"/>
              <a:t>Guido R. Hiertz, Ericsson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2016</a:t>
            </a:r>
            <a:endParaRPr lang="en-GB" dirty="0"/>
          </a:p>
        </p:txBody>
      </p:sp>
      <p:sp>
        <p:nvSpPr>
          <p:cNvPr id="4" name="Footer Placeholder 3"/>
          <p:cNvSpPr>
            <a:spLocks noGrp="1"/>
          </p:cNvSpPr>
          <p:nvPr>
            <p:ph type="ftr" idx="11"/>
          </p:nvPr>
        </p:nvSpPr>
        <p:spPr/>
        <p:txBody>
          <a:bodyPr/>
          <a:lstStyle>
            <a:lvl1pPr>
              <a:defRPr/>
            </a:lvl1pPr>
          </a:lstStyle>
          <a:p>
            <a:r>
              <a:rPr lang="en-GB"/>
              <a:t>Guido R. Hiertz, Ericsson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2016</a:t>
            </a:r>
            <a:endParaRPr lang="en-GB" dirty="0"/>
          </a:p>
        </p:txBody>
      </p:sp>
      <p:sp>
        <p:nvSpPr>
          <p:cNvPr id="3" name="Footer Placeholder 2"/>
          <p:cNvSpPr>
            <a:spLocks noGrp="1"/>
          </p:cNvSpPr>
          <p:nvPr>
            <p:ph type="ftr" idx="11"/>
          </p:nvPr>
        </p:nvSpPr>
        <p:spPr/>
        <p:txBody>
          <a:bodyPr/>
          <a:lstStyle>
            <a:lvl1pPr>
              <a:defRPr/>
            </a:lvl1pPr>
          </a:lstStyle>
          <a:p>
            <a:r>
              <a:rPr lang="en-GB"/>
              <a:t>Guido R. Hiertz, Ericsson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802.11-16/1481r2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Guido R. </a:t>
            </a:r>
            <a:r>
              <a:rPr lang="en-GB" dirty="0" err="1"/>
              <a:t>Hiertz</a:t>
            </a:r>
            <a:r>
              <a:rPr lang="en-GB" dirty="0"/>
              <a:t>, Ericsson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2016-11-07</a:t>
            </a:r>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695455031"/>
              </p:ext>
            </p:extLst>
          </p:nvPr>
        </p:nvGraphicFramePr>
        <p:xfrm>
          <a:off x="688036" y="2810223"/>
          <a:ext cx="7772396" cy="2635001"/>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val="648383397"/>
                    </a:ext>
                  </a:extLst>
                </a:gridCol>
                <a:gridCol w="1442825">
                  <a:extLst>
                    <a:ext uri="{9D8B030D-6E8A-4147-A177-3AD203B41FA5}">
                      <a16:colId xmlns:a16="http://schemas.microsoft.com/office/drawing/2014/main" val="462405158"/>
                    </a:ext>
                  </a:extLst>
                </a:gridCol>
                <a:gridCol w="2019955">
                  <a:extLst>
                    <a:ext uri="{9D8B030D-6E8A-4147-A177-3AD203B41FA5}">
                      <a16:colId xmlns:a16="http://schemas.microsoft.com/office/drawing/2014/main" val="1346683030"/>
                    </a:ext>
                  </a:extLst>
                </a:gridCol>
                <a:gridCol w="937836">
                  <a:extLst>
                    <a:ext uri="{9D8B030D-6E8A-4147-A177-3AD203B41FA5}">
                      <a16:colId xmlns:a16="http://schemas.microsoft.com/office/drawing/2014/main" val="2967033486"/>
                    </a:ext>
                  </a:extLst>
                </a:gridCol>
                <a:gridCol w="2017717">
                  <a:extLst>
                    <a:ext uri="{9D8B030D-6E8A-4147-A177-3AD203B41FA5}">
                      <a16:colId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899072140"/>
                  </a:ext>
                </a:extLst>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hiertz@ieee.org</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laurent.cariou@intel.com</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11427955"/>
                  </a:ext>
                </a:extLst>
              </a:tr>
              <a:tr h="899969">
                <a:tc>
                  <a:txBody>
                    <a:bodyPr/>
                    <a:lstStyle/>
                    <a:p>
                      <a:pPr>
                        <a:spcAft>
                          <a:spcPts val="0"/>
                        </a:spcAft>
                      </a:pPr>
                      <a:r>
                        <a:rPr lang="en-US" sz="1400">
                          <a:effectLst/>
                        </a:rPr>
                        <a:t>Jae Seung Lee</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ETRI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5433067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a:t>No more than 2 Ad Hoc group meetings at any point in time.</a:t>
            </a:r>
          </a:p>
          <a:p>
            <a:r>
              <a:rPr lang="en-US" altLang="en-US" dirty="0"/>
              <a:t>Straw Polls are only allowed during Ad Hoc group meeting // no motions, anyone can vote</a:t>
            </a:r>
          </a:p>
          <a:p>
            <a:r>
              <a:rPr lang="en-US" altLang="en-US" dirty="0"/>
              <a:t>A straw poll affecting the Spec Framework has to start with, </a:t>
            </a:r>
          </a:p>
          <a:p>
            <a:pPr lvl="1"/>
            <a:r>
              <a:rPr lang="en-US" altLang="en-US" dirty="0">
                <a:solidFill>
                  <a:srgbClr val="FF0000"/>
                </a:solidFill>
              </a:rPr>
              <a:t>Do you agree to add to the TG Specification Frame work document?</a:t>
            </a:r>
          </a:p>
          <a:p>
            <a:pPr lvl="1"/>
            <a:r>
              <a:rPr lang="en-US" altLang="en-US" dirty="0" err="1">
                <a:solidFill>
                  <a:srgbClr val="FF0000"/>
                </a:solidFill>
              </a:rPr>
              <a:t>x.y.z</a:t>
            </a:r>
            <a:r>
              <a:rPr lang="en-US" altLang="en-US" dirty="0">
                <a:solidFill>
                  <a:srgbClr val="FF0000"/>
                </a:solidFill>
              </a:rPr>
              <a:t>. &lt;feature description&gt;</a:t>
            </a:r>
          </a:p>
          <a:p>
            <a:r>
              <a:rPr lang="en-US" altLang="en-US" dirty="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60752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dirty="0"/>
              <a:t>Guido R. </a:t>
            </a:r>
            <a:r>
              <a:rPr lang="en-GB" dirty="0" err="1"/>
              <a:t>Hiertz</a:t>
            </a:r>
            <a:r>
              <a:rPr lang="en-GB" dirty="0"/>
              <a:t>, Ericsson et 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San Antonio, Texas, USA</a:t>
            </a:r>
          </a:p>
          <a:p>
            <a:r>
              <a:rPr lang="en-US" dirty="0"/>
              <a:t>2016-11-07 &amp; 2016-11-08</a:t>
            </a:r>
          </a:p>
          <a:p>
            <a:r>
              <a:rPr lang="en-US" dirty="0"/>
              <a:t>Ad hoc 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4" name="Date Placeholder 3"/>
          <p:cNvSpPr>
            <a:spLocks noGrp="1"/>
          </p:cNvSpPr>
          <p:nvPr>
            <p:ph type="dt" idx="15"/>
          </p:nvPr>
        </p:nvSpPr>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a:t>
            </a:r>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a:solidFill>
                  <a:schemeClr val="tx1"/>
                </a:solidFill>
              </a:rPr>
              <a:t>Review ad hoc rules </a:t>
            </a:r>
          </a:p>
          <a:p>
            <a:pPr>
              <a:buFont typeface="Arial" panose="020B0604020202020204" pitchFamily="34" charset="0"/>
              <a:buChar char="•"/>
            </a:pPr>
            <a:r>
              <a:rPr lang="en-US" dirty="0">
                <a:solidFill>
                  <a:schemeClr val="tx1"/>
                </a:solidFill>
              </a:rPr>
              <a:t>Presentations</a:t>
            </a:r>
          </a:p>
          <a:p>
            <a:pPr>
              <a:buFont typeface="Arial" panose="020B0604020202020204" pitchFamily="34" charset="0"/>
              <a:buChar char="•"/>
            </a:pPr>
            <a:r>
              <a:rPr lang="en-US" dirty="0">
                <a:solidFill>
                  <a:schemeClr val="tx1"/>
                </a:solidFill>
              </a:rPr>
              <a:t>Any other technical presentations</a:t>
            </a:r>
          </a:p>
          <a:p>
            <a:pPr>
              <a:buFont typeface="Arial" panose="020B0604020202020204" pitchFamily="34" charset="0"/>
              <a:buChar char="•"/>
            </a:pPr>
            <a:r>
              <a:rPr lang="en-US" dirty="0">
                <a:solidFill>
                  <a:schemeClr val="tx1"/>
                </a:solidFill>
              </a:rPr>
              <a:t>Any 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spTree>
    <p:extLst>
      <p:ext uri="{BB962C8B-B14F-4D97-AF65-F5344CB8AC3E}">
        <p14:creationId xmlns:p14="http://schemas.microsoft.com/office/powerpoint/2010/main" val="415370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of presentations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572663526"/>
              </p:ext>
            </p:extLst>
          </p:nvPr>
        </p:nvGraphicFramePr>
        <p:xfrm>
          <a:off x="861219" y="2015073"/>
          <a:ext cx="7421563" cy="4006215"/>
        </p:xfrm>
        <a:graphic>
          <a:graphicData uri="http://schemas.openxmlformats.org/drawingml/2006/table">
            <a:tbl>
              <a:tblPr firstRow="1">
                <a:tableStyleId>{793D81CF-94F2-401A-BA57-92F5A7B2D0C5}</a:tableStyleId>
              </a:tblPr>
              <a:tblGrid>
                <a:gridCol w="1580513">
                  <a:extLst>
                    <a:ext uri="{9D8B030D-6E8A-4147-A177-3AD203B41FA5}">
                      <a16:colId xmlns:a16="http://schemas.microsoft.com/office/drawing/2014/main" val="20000"/>
                    </a:ext>
                  </a:extLst>
                </a:gridCol>
                <a:gridCol w="3786452">
                  <a:extLst>
                    <a:ext uri="{9D8B030D-6E8A-4147-A177-3AD203B41FA5}">
                      <a16:colId xmlns:a16="http://schemas.microsoft.com/office/drawing/2014/main" val="20001"/>
                    </a:ext>
                  </a:extLst>
                </a:gridCol>
                <a:gridCol w="2054598">
                  <a:extLst>
                    <a:ext uri="{9D8B030D-6E8A-4147-A177-3AD203B41FA5}">
                      <a16:colId xmlns:a16="http://schemas.microsoft.com/office/drawing/2014/main" val="20002"/>
                    </a:ext>
                  </a:extLst>
                </a:gridCol>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Author</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0"/>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11-16/0947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Proposed text changes for OBSS_PD-based SR parameters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Matthew Fischer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11-16/1063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Unified SR text DSC, ATPC, inter-BSS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Graham Smith</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2"/>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11-16/1064</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Unified SR approach DSC, ATPC and Inter-BSS</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Graham Smith</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3"/>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11-16/1121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Spec Texts: Spatial Reuse Indication for Trigger</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Po-Kai Huang</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4"/>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11-16/1337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cr-on-SR-CCA-rules-clause-25.9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Bo Sun</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5"/>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11-16/1403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SR </a:t>
                      </a:r>
                      <a:r>
                        <a:rPr lang="en-US" sz="1600" u="none" strike="noStrike" dirty="0" err="1">
                          <a:effectLst/>
                          <a:latin typeface="Arial" panose="020B0604020202020204" pitchFamily="34" charset="0"/>
                          <a:cs typeface="Arial" panose="020B0604020202020204" pitchFamily="34" charset="0"/>
                        </a:rPr>
                        <a:t>Backoff</a:t>
                      </a:r>
                      <a:r>
                        <a:rPr lang="en-US" sz="1600" u="none" strike="noStrike" dirty="0">
                          <a:effectLst/>
                          <a:latin typeface="Arial" panose="020B0604020202020204" pitchFamily="34" charset="0"/>
                          <a:cs typeface="Arial" panose="020B0604020202020204" pitchFamily="34" charset="0"/>
                        </a:rPr>
                        <a:t> Procedure</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err="1">
                          <a:effectLst/>
                          <a:latin typeface="Arial" panose="020B0604020202020204" pitchFamily="34" charset="0"/>
                          <a:cs typeface="Arial" panose="020B0604020202020204" pitchFamily="34" charset="0"/>
                        </a:rPr>
                        <a:t>Jayh</a:t>
                      </a:r>
                      <a:r>
                        <a:rPr lang="en-US" sz="1600" u="none" strike="noStrike" dirty="0">
                          <a:effectLst/>
                          <a:latin typeface="Arial" panose="020B0604020202020204" pitchFamily="34" charset="0"/>
                          <a:cs typeface="Arial" panose="020B0604020202020204" pitchFamily="34" charset="0"/>
                        </a:rPr>
                        <a:t> </a:t>
                      </a:r>
                      <a:r>
                        <a:rPr lang="en-US" sz="1600" u="none" strike="noStrike" dirty="0" err="1">
                          <a:effectLst/>
                          <a:latin typeface="Arial" panose="020B0604020202020204" pitchFamily="34" charset="0"/>
                          <a:cs typeface="Arial" panose="020B0604020202020204" pitchFamily="34" charset="0"/>
                        </a:rPr>
                        <a:t>hyunhee</a:t>
                      </a:r>
                      <a:r>
                        <a:rPr lang="en-US" sz="1600" u="none" strike="noStrike" dirty="0">
                          <a:effectLst/>
                          <a:latin typeface="Arial" panose="020B0604020202020204" pitchFamily="34" charset="0"/>
                          <a:cs typeface="Arial" panose="020B0604020202020204" pitchFamily="34" charset="0"/>
                        </a:rPr>
                        <a:t> Park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6"/>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11-16/1430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Comment Resolution for SR on BSS Color</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Junichi Iwatani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7"/>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11-16/1440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Proposed Resolutions to CID 2719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Jing Ma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8"/>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11-16/1450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CR-for-CID 2492-section-25-9-spatial-reuse-operation</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err="1">
                          <a:effectLst/>
                          <a:latin typeface="Arial" panose="020B0604020202020204" pitchFamily="34" charset="0"/>
                          <a:cs typeface="Arial" panose="020B0604020202020204" pitchFamily="34" charset="0"/>
                        </a:rPr>
                        <a:t>Kaiying</a:t>
                      </a:r>
                      <a:r>
                        <a:rPr lang="en-US" sz="1600" u="none" strike="noStrike" dirty="0">
                          <a:effectLst/>
                          <a:latin typeface="Arial" panose="020B0604020202020204" pitchFamily="34" charset="0"/>
                          <a:cs typeface="Arial" panose="020B0604020202020204" pitchFamily="34" charset="0"/>
                        </a:rPr>
                        <a:t> </a:t>
                      </a:r>
                      <a:r>
                        <a:rPr lang="en-US" sz="1600" u="none" strike="noStrike" dirty="0" err="1">
                          <a:effectLst/>
                          <a:latin typeface="Arial" panose="020B0604020202020204" pitchFamily="34" charset="0"/>
                          <a:cs typeface="Arial" panose="020B0604020202020204" pitchFamily="34" charset="0"/>
                        </a:rPr>
                        <a:t>Lv</a:t>
                      </a:r>
                      <a:r>
                        <a:rPr lang="en-US" sz="1600" u="none" strike="noStrike" dirty="0">
                          <a:effectLst/>
                          <a:latin typeface="Arial" panose="020B0604020202020204" pitchFamily="34" charset="0"/>
                          <a:cs typeface="Arial" panose="020B0604020202020204" pitchFamily="34" charset="0"/>
                        </a:rPr>
                        <a:t>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09"/>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11-16/1476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SRP</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Matthew Fischer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solidFill>
                      <a:schemeClr val="accent5">
                        <a:lumMod val="60000"/>
                        <a:lumOff val="40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11-16/1063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6</a:t>
            </a:r>
          </a:p>
          <a:p>
            <a:pPr lvl="1">
              <a:buFont typeface="Arial" panose="020B0604020202020204" pitchFamily="34" charset="0"/>
              <a:buChar char="•"/>
            </a:pPr>
            <a:r>
              <a:rPr lang="en-US" altLang="ko-KR" dirty="0">
                <a:ea typeface="굴림" pitchFamily="34" charset="-127"/>
              </a:rPr>
              <a:t>No: 16</a:t>
            </a:r>
          </a:p>
          <a:p>
            <a:pPr lvl="1">
              <a:buFont typeface="Arial" panose="020B0604020202020204" pitchFamily="34" charset="0"/>
              <a:buChar char="•"/>
            </a:pPr>
            <a:r>
              <a:rPr lang="en-US" altLang="ko-KR" dirty="0">
                <a:ea typeface="굴림" pitchFamily="34" charset="-127"/>
              </a:rPr>
              <a:t>Abstain: 34</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765433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R20161107002</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11-16/947r18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30</a:t>
            </a:r>
          </a:p>
          <a:p>
            <a:pPr lvl="1">
              <a:buFont typeface="Arial" panose="020B0604020202020204" pitchFamily="34" charset="0"/>
              <a:buChar char="•"/>
            </a:pPr>
            <a:r>
              <a:rPr lang="en-US" altLang="ko-KR" dirty="0">
                <a:ea typeface="굴림" pitchFamily="34" charset="-127"/>
              </a:rPr>
              <a:t>No: 2</a:t>
            </a:r>
          </a:p>
          <a:p>
            <a:pPr lvl="1">
              <a:buFont typeface="Arial" panose="020B0604020202020204" pitchFamily="34" charset="0"/>
              <a:buChar char="•"/>
            </a:pPr>
            <a:r>
              <a:rPr lang="en-US" altLang="ko-KR" dirty="0">
                <a:ea typeface="굴림" pitchFamily="34" charset="-127"/>
              </a:rPr>
              <a:t>Abstain: 16</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418982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incorporate 11-16/1121r2 into the </a:t>
            </a:r>
            <a:r>
              <a:rPr lang="en-US" altLang="en-US" dirty="0" err="1"/>
              <a:t>TGax</a:t>
            </a:r>
            <a:r>
              <a:rPr lang="en-US" altLang="en-US" dirty="0"/>
              <a:t>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Unanimously accepted </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2197209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R20161107004</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accept the resolutions provided in 11-16/1337r0 for the comments with CIDs 187, 224, 803, 1233, 1578, 1579, 2284, 2433, 2666, 2912, 2915, 2916, 2917?</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Unanimously accepted</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751355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R20161107005</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add the following text in the 11ax spec draft?</a:t>
            </a:r>
          </a:p>
          <a:p>
            <a:pPr lvl="1">
              <a:buFont typeface="Arial" panose="020B0604020202020204" pitchFamily="34" charset="0"/>
              <a:buChar char="•"/>
            </a:pPr>
            <a:r>
              <a:rPr lang="en-US" altLang="en-US" dirty="0"/>
              <a:t>“25.9.3 SRP-based Spatial reuse operation</a:t>
            </a:r>
          </a:p>
          <a:p>
            <a:pPr lvl="1">
              <a:buFont typeface="Arial" panose="020B0604020202020204" pitchFamily="34" charset="0"/>
              <a:buChar char="•"/>
            </a:pPr>
            <a:r>
              <a:rPr lang="en-US" altLang="en-US" dirty="0"/>
              <a:t>SR </a:t>
            </a:r>
            <a:r>
              <a:rPr lang="en-US" altLang="en-US" dirty="0" err="1"/>
              <a:t>Backoff</a:t>
            </a:r>
            <a:r>
              <a:rPr lang="en-US" altLang="en-US" dirty="0"/>
              <a:t> procedure for SR delayed case</a:t>
            </a:r>
          </a:p>
          <a:p>
            <a:pPr lvl="2">
              <a:buFont typeface="Arial" panose="020B0604020202020204" pitchFamily="34" charset="0"/>
              <a:buChar char="•"/>
            </a:pPr>
            <a:r>
              <a:rPr lang="en-US" altLang="en-US" dirty="0"/>
              <a:t>The STA may resume its </a:t>
            </a:r>
            <a:r>
              <a:rPr lang="en-US" altLang="en-US" dirty="0" err="1"/>
              <a:t>backoff</a:t>
            </a:r>
            <a:r>
              <a:rPr lang="en-US" altLang="en-US" dirty="0"/>
              <a:t> procedure after the end of the PPDU carrying the SR delay entry by following the procedure defined in 10.22.2 HCF contention based channel access (EDCA)</a:t>
            </a:r>
          </a:p>
          <a:p>
            <a:pPr lvl="2">
              <a:buFont typeface="Arial" panose="020B0604020202020204" pitchFamily="34" charset="0"/>
              <a:buChar char="•"/>
            </a:pPr>
            <a:r>
              <a:rPr lang="en-US" altLang="en-US" dirty="0"/>
              <a:t>NOTE - The countdown of an existing </a:t>
            </a:r>
            <a:r>
              <a:rPr lang="en-US" altLang="en-US" dirty="0" err="1"/>
              <a:t>backoff</a:t>
            </a:r>
            <a:r>
              <a:rPr lang="en-US" altLang="en-US" dirty="0"/>
              <a:t> procedure is suspended until the end of the PPDU carrying the SR delay entry since the medium is busy during the duration of the PPDU carrying the SR delay entry.”</a:t>
            </a:r>
            <a:endParaRPr lang="en-US" altLang="ko-KR" dirty="0">
              <a:ea typeface="굴림" pitchFamily="34" charset="-127"/>
            </a:endParaRPr>
          </a:p>
          <a:p>
            <a:pPr>
              <a:buFont typeface="Arial" panose="020B0604020202020204" pitchFamily="34" charset="0"/>
              <a:buChar char="•"/>
            </a:pPr>
            <a:r>
              <a:rPr lang="en-US" altLang="ko-KR" dirty="0">
                <a:ea typeface="굴림" pitchFamily="34" charset="-127"/>
              </a:rPr>
              <a:t>Unanimously accepted</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4265196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R20161108001</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accept the resolutions provided in submission 11-16/1430r0 for comments with CIDs 448, 833, and 1232?</a:t>
            </a:r>
          </a:p>
          <a:p>
            <a:pPr marL="0" indent="0"/>
            <a:endParaRPr lang="en-US" altLang="en-US" dirty="0"/>
          </a:p>
          <a:p>
            <a:pPr lvl="1">
              <a:buFont typeface="Arial" panose="020B0604020202020204" pitchFamily="34" charset="0"/>
              <a:buChar char="•"/>
            </a:pPr>
            <a:r>
              <a:rPr lang="en-US" altLang="ko-KR" dirty="0">
                <a:ea typeface="굴림" pitchFamily="34" charset="-127"/>
              </a:rPr>
              <a:t>Approved by unanimous consent</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4378618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R20161108002</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accept the resolution to the comment with CID 2492 as provided in submission 11-16/1450r0 and to modify the 802.11ax draft amendment as shown in the submission?</a:t>
            </a:r>
          </a:p>
          <a:p>
            <a:pPr marL="0" indent="0"/>
            <a:endParaRPr lang="en-US" altLang="en-US" dirty="0"/>
          </a:p>
          <a:p>
            <a:pPr lvl="1">
              <a:buFont typeface="Arial" panose="020B0604020202020204" pitchFamily="34" charset="0"/>
              <a:buChar char="•"/>
            </a:pPr>
            <a:r>
              <a:rPr lang="en-US" altLang="ko-KR" dirty="0">
                <a:ea typeface="굴림" pitchFamily="34" charset="-127"/>
              </a:rPr>
              <a:t>Accepted by unanimous consent</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8784635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R20161108003</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modify the 802.11ax draft amendment as proposed in submission 11-16/1476r6?</a:t>
            </a:r>
          </a:p>
          <a:p>
            <a:pPr marL="0" indent="0"/>
            <a:endParaRPr lang="en-US" altLang="en-US" dirty="0"/>
          </a:p>
          <a:p>
            <a:pPr lvl="1">
              <a:buFont typeface="Arial" panose="020B0604020202020204" pitchFamily="34" charset="0"/>
              <a:buChar char="•"/>
            </a:pPr>
            <a:r>
              <a:rPr lang="en-US" altLang="ko-KR" dirty="0">
                <a:ea typeface="굴림" pitchFamily="34" charset="-127"/>
              </a:rPr>
              <a:t>Yes: 27</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dirty="0">
                <a:ea typeface="굴림" pitchFamily="34" charset="-127"/>
              </a:rPr>
              <a:t>Abstain: 12</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83631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R20161108004</a:t>
            </a:r>
          </a:p>
        </p:txBody>
      </p:sp>
      <p:sp>
        <p:nvSpPr>
          <p:cNvPr id="10242" name="Rectangle 2"/>
          <p:cNvSpPr>
            <a:spLocks noGrp="1" noChangeArrowheads="1"/>
          </p:cNvSpPr>
          <p:nvPr>
            <p:ph type="body" idx="1"/>
          </p:nvPr>
        </p:nvSpPr>
        <p:spPr>
          <a:xfrm>
            <a:off x="685800" y="1981200"/>
            <a:ext cx="7772400" cy="4208463"/>
          </a:xfrm>
          <a:ln/>
        </p:spPr>
        <p:txBody>
          <a:bodyPr>
            <a:normAutofit/>
          </a:bodyPr>
          <a:lstStyle/>
          <a:p>
            <a:pPr>
              <a:buFont typeface="Arial" panose="020B0604020202020204" pitchFamily="34" charset="0"/>
              <a:buChar char="•"/>
            </a:pPr>
            <a:r>
              <a:rPr lang="en-US" altLang="en-US" dirty="0"/>
              <a:t>Do you agree to accept the resolution to the comment with CID 2719 and to modify (adding text to the end of section 25.9.2.1 on page 157 line 33) the 802.11ax draft amendment as proposed in submission 11-16/1440r3?</a:t>
            </a:r>
          </a:p>
          <a:p>
            <a:pPr>
              <a:buFont typeface="Arial" panose="020B0604020202020204" pitchFamily="34" charset="0"/>
              <a:buChar char="•"/>
            </a:pPr>
            <a:endParaRPr lang="en-US" altLang="en-US" dirty="0"/>
          </a:p>
          <a:p>
            <a:pPr lvl="1">
              <a:buFont typeface="Arial" panose="020B0604020202020204" pitchFamily="34" charset="0"/>
              <a:buChar char="•"/>
            </a:pPr>
            <a:r>
              <a:rPr lang="en-US" altLang="ko-KR" dirty="0">
                <a:ea typeface="굴림" pitchFamily="34" charset="-127"/>
              </a:rPr>
              <a:t>Yes: 4</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a:ea typeface="굴림" pitchFamily="34" charset="-127"/>
              </a:rPr>
              <a:t>Abstain: 24</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097763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November 2016</a:t>
            </a:r>
            <a:endParaRPr lang="en-GB" dirty="0"/>
          </a:p>
        </p:txBody>
      </p:sp>
      <p:sp>
        <p:nvSpPr>
          <p:cNvPr id="5" name="Espace réservé du pied de page 4"/>
          <p:cNvSpPr>
            <a:spLocks noGrp="1"/>
          </p:cNvSpPr>
          <p:nvPr>
            <p:ph type="ftr" idx="11"/>
          </p:nvPr>
        </p:nvSpPr>
        <p:spPr/>
        <p:txBody>
          <a:bodyPr/>
          <a:lstStyle/>
          <a:p>
            <a:r>
              <a:rPr lang="en-GB"/>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11-14/629r8, Apr. 2014, [Online]. Available: </a:t>
            </a:r>
            <a:r>
              <a:rPr lang="en-US" dirty="0">
                <a:hlinkClick r:id="rId5"/>
              </a:rPr>
              <a:t>https://mentor.ieee.org/802.11/dcn/14/11-14-0629-08-0000-802-11-operations-manual.docx</a:t>
            </a:r>
            <a:endParaRPr lang="en-US" dirty="0"/>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A. Stephens, “802.11 Vice Chair’s Report – May 2009,” Submission 11-09/517r0, May 2005. [Online]. Available: </a:t>
            </a:r>
            <a:r>
              <a:rPr lang="en-US" dirty="0">
                <a:hlinkClick r:id="rId8"/>
              </a:rPr>
              <a:t>https://mentor.ieee.org/802.11/dcn/09/11-09-0517-00-0000-vice-chair-s-report.ppt</a:t>
            </a:r>
            <a:endParaRPr lang="en-US" dirty="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altLang="ko-KR" dirty="0"/>
              <a:t>November 2016</a:t>
            </a:r>
            <a:endParaRPr lang="en-GB" altLang="ko-KR" dirty="0"/>
          </a:p>
        </p:txBody>
      </p:sp>
      <p:sp>
        <p:nvSpPr>
          <p:cNvPr id="6" name="Footer Placeholder 5"/>
          <p:cNvSpPr>
            <a:spLocks noGrp="1"/>
          </p:cNvSpPr>
          <p:nvPr>
            <p:ph type="ftr" idx="11"/>
          </p:nvPr>
        </p:nvSpPr>
        <p:spPr/>
        <p:txBody>
          <a:bodyPr/>
          <a:lstStyle/>
          <a:p>
            <a:r>
              <a:rPr lang="en-GB"/>
              <a:t>Guido R. Hiertz, Ericsson et al.</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a:t>See [6]  for more details </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Declaration of Affiliation</a:t>
            </a:r>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3247</Words>
  <Application>Microsoft Office PowerPoint</Application>
  <PresentationFormat>On-screen Show (4:3)</PresentationFormat>
  <Paragraphs>412</Paragraphs>
  <Slides>34</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 Unicode MS</vt:lpstr>
      <vt:lpstr>굴림</vt:lpstr>
      <vt:lpstr>Malgun Gothic</vt:lpstr>
      <vt:lpstr>MS Gothic</vt:lpstr>
      <vt:lpstr>MS PGothic</vt:lpstr>
      <vt:lpstr>Arial</vt:lpstr>
      <vt:lpstr>Times New Roman</vt:lpstr>
      <vt:lpstr>Wingdings 2</vt:lpstr>
      <vt:lpstr>802-11-Submission</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Agenda items</vt:lpstr>
      <vt:lpstr>Order of presentations</vt:lpstr>
      <vt:lpstr>Straw Poll R20161107001</vt:lpstr>
      <vt:lpstr>Straw Poll R20161107002</vt:lpstr>
      <vt:lpstr>Straw Poll R20161107003</vt:lpstr>
      <vt:lpstr>Straw Poll R20161107004</vt:lpstr>
      <vt:lpstr>Straw Poll R20161107005</vt:lpstr>
      <vt:lpstr>Straw Poll R20161108001</vt:lpstr>
      <vt:lpstr>Straw Poll R20161108002</vt:lpstr>
      <vt:lpstr>Straw Poll R20161108003</vt:lpstr>
      <vt:lpstr>Straw Poll R20161108004</vt:lpstr>
      <vt:lpstr>Annex</vt:lpstr>
      <vt:lpstr>Straw Poll A20150312001</vt:lpstr>
      <vt:lpstr>Straw Poll R20150312001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cp:keywords>
  <cp:lastModifiedBy/>
  <cp:revision>1</cp:revision>
  <dcterms:created xsi:type="dcterms:W3CDTF">2016-11-08T00:41:51Z</dcterms:created>
  <dcterms:modified xsi:type="dcterms:W3CDTF">2016-11-08T23:19:00Z</dcterms:modified>
  <cp:category>Submission</cp:category>
</cp:coreProperties>
</file>