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p:sldMasterIdLst>
    <p:sldMasterId id="2147483648" r:id="rId1"/>
  </p:sldMasterIdLst>
  <p:notesMasterIdLst>
    <p:notesMasterId r:id="rId32"/>
  </p:notesMasterIdLst>
  <p:handoutMasterIdLst>
    <p:handoutMasterId r:id="rId33"/>
  </p:handoutMasterIdLst>
  <p:sldIdLst>
    <p:sldId id="256" r:id="rId2"/>
    <p:sldId id="257" r:id="rId3"/>
    <p:sldId id="314" r:id="rId4"/>
    <p:sldId id="315" r:id="rId5"/>
    <p:sldId id="316" r:id="rId6"/>
    <p:sldId id="317" r:id="rId7"/>
    <p:sldId id="318" r:id="rId8"/>
    <p:sldId id="319" r:id="rId9"/>
    <p:sldId id="320" r:id="rId10"/>
    <p:sldId id="322" r:id="rId11"/>
    <p:sldId id="277" r:id="rId12"/>
    <p:sldId id="278" r:id="rId13"/>
    <p:sldId id="279" r:id="rId14"/>
    <p:sldId id="280" r:id="rId15"/>
    <p:sldId id="286" r:id="rId16"/>
    <p:sldId id="281" r:id="rId17"/>
    <p:sldId id="291" r:id="rId18"/>
    <p:sldId id="265" r:id="rId19"/>
    <p:sldId id="276" r:id="rId20"/>
    <p:sldId id="306" r:id="rId21"/>
    <p:sldId id="323" r:id="rId22"/>
    <p:sldId id="324" r:id="rId23"/>
    <p:sldId id="325" r:id="rId24"/>
    <p:sldId id="326" r:id="rId25"/>
    <p:sldId id="327" r:id="rId26"/>
    <p:sldId id="328" r:id="rId27"/>
    <p:sldId id="303" r:id="rId28"/>
    <p:sldId id="263" r:id="rId29"/>
    <p:sldId id="268" r:id="rId30"/>
    <p:sldId id="264" r:id="rId31"/>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1E171933-4619-4E11-9A3F-F7608DF75F80}" styleName="Medium Style 1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1097" autoAdjust="0"/>
    <p:restoredTop sz="94638" autoAdjust="0"/>
  </p:normalViewPr>
  <p:slideViewPr>
    <p:cSldViewPr>
      <p:cViewPr varScale="1">
        <p:scale>
          <a:sx n="73" d="100"/>
          <a:sy n="73" d="100"/>
        </p:scale>
        <p:origin x="918" y="78"/>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6330"/>
    </p:cViewPr>
  </p:sorterViewPr>
  <p:notesViewPr>
    <p:cSldViewPr>
      <p:cViewPr varScale="1">
        <p:scale>
          <a:sx n="63" d="100"/>
          <a:sy n="63" d="100"/>
        </p:scale>
        <p:origin x="-1445" y="-67"/>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802.11-16/1481r1</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de-DE"/>
              <a:t>November 2016</a:t>
            </a:r>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Guido R. Hiertz, Ericsson et al.</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802.11-16/1481r1</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de-DE"/>
              <a:t>November 2016</a:t>
            </a:r>
            <a:endParaRPr lang="en-US"/>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Guido R. Hiertz, Ericsson et al.</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802.11-16/1481r1</a:t>
            </a:r>
          </a:p>
        </p:txBody>
      </p:sp>
      <p:sp>
        <p:nvSpPr>
          <p:cNvPr id="5" name="Rectangle 3"/>
          <p:cNvSpPr>
            <a:spLocks noGrp="1" noChangeArrowheads="1"/>
          </p:cNvSpPr>
          <p:nvPr>
            <p:ph type="dt"/>
          </p:nvPr>
        </p:nvSpPr>
        <p:spPr>
          <a:ln/>
        </p:spPr>
        <p:txBody>
          <a:bodyPr/>
          <a:lstStyle/>
          <a:p>
            <a:r>
              <a:rPr lang="de-DE"/>
              <a:t>November 2016</a:t>
            </a:r>
            <a:endParaRPr lang="en-US"/>
          </a:p>
        </p:txBody>
      </p:sp>
      <p:sp>
        <p:nvSpPr>
          <p:cNvPr id="6" name="Rectangle 6"/>
          <p:cNvSpPr>
            <a:spLocks noGrp="1" noChangeArrowheads="1"/>
          </p:cNvSpPr>
          <p:nvPr>
            <p:ph type="ftr"/>
          </p:nvPr>
        </p:nvSpPr>
        <p:spPr>
          <a:ln/>
        </p:spPr>
        <p:txBody>
          <a:bodyPr/>
          <a:lstStyle/>
          <a:p>
            <a:r>
              <a:rPr lang="en-US"/>
              <a:t>Guido R. Hiertz, Ericsson et al.</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802.11-16/1481r1</a:t>
            </a:r>
          </a:p>
        </p:txBody>
      </p:sp>
      <p:sp>
        <p:nvSpPr>
          <p:cNvPr id="5" name="Rectangle 3"/>
          <p:cNvSpPr>
            <a:spLocks noGrp="1" noChangeArrowheads="1"/>
          </p:cNvSpPr>
          <p:nvPr>
            <p:ph type="dt"/>
          </p:nvPr>
        </p:nvSpPr>
        <p:spPr>
          <a:ln/>
        </p:spPr>
        <p:txBody>
          <a:bodyPr/>
          <a:lstStyle/>
          <a:p>
            <a:r>
              <a:rPr lang="de-DE"/>
              <a:t>November 2016</a:t>
            </a:r>
            <a:endParaRPr lang="en-US"/>
          </a:p>
        </p:txBody>
      </p:sp>
      <p:sp>
        <p:nvSpPr>
          <p:cNvPr id="6" name="Rectangle 6"/>
          <p:cNvSpPr>
            <a:spLocks noGrp="1" noChangeArrowheads="1"/>
          </p:cNvSpPr>
          <p:nvPr>
            <p:ph type="ftr"/>
          </p:nvPr>
        </p:nvSpPr>
        <p:spPr>
          <a:ln/>
        </p:spPr>
        <p:txBody>
          <a:bodyPr/>
          <a:lstStyle/>
          <a:p>
            <a:r>
              <a:rPr lang="en-US"/>
              <a:t>Guido R. Hiertz, Ericsson et al.</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28</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802.11-16/1481r1</a:t>
            </a:r>
          </a:p>
        </p:txBody>
      </p:sp>
      <p:sp>
        <p:nvSpPr>
          <p:cNvPr id="5" name="Rectangle 3"/>
          <p:cNvSpPr>
            <a:spLocks noGrp="1" noChangeArrowheads="1"/>
          </p:cNvSpPr>
          <p:nvPr>
            <p:ph type="dt"/>
          </p:nvPr>
        </p:nvSpPr>
        <p:spPr>
          <a:ln/>
        </p:spPr>
        <p:txBody>
          <a:bodyPr/>
          <a:lstStyle/>
          <a:p>
            <a:r>
              <a:rPr lang="de-DE"/>
              <a:t>November 2016</a:t>
            </a:r>
            <a:endParaRPr lang="en-US"/>
          </a:p>
        </p:txBody>
      </p:sp>
      <p:sp>
        <p:nvSpPr>
          <p:cNvPr id="6" name="Rectangle 6"/>
          <p:cNvSpPr>
            <a:spLocks noGrp="1" noChangeArrowheads="1"/>
          </p:cNvSpPr>
          <p:nvPr>
            <p:ph type="ftr"/>
          </p:nvPr>
        </p:nvSpPr>
        <p:spPr>
          <a:ln/>
        </p:spPr>
        <p:txBody>
          <a:bodyPr/>
          <a:lstStyle/>
          <a:p>
            <a:r>
              <a:rPr lang="en-US"/>
              <a:t>Guido R. Hiertz, Ericsson et al.</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29</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802.11-16/1481r1</a:t>
            </a:r>
          </a:p>
        </p:txBody>
      </p:sp>
      <p:sp>
        <p:nvSpPr>
          <p:cNvPr id="5" name="Rectangle 3"/>
          <p:cNvSpPr>
            <a:spLocks noGrp="1" noChangeArrowheads="1"/>
          </p:cNvSpPr>
          <p:nvPr>
            <p:ph type="dt"/>
          </p:nvPr>
        </p:nvSpPr>
        <p:spPr>
          <a:ln/>
        </p:spPr>
        <p:txBody>
          <a:bodyPr/>
          <a:lstStyle/>
          <a:p>
            <a:r>
              <a:rPr lang="de-DE"/>
              <a:t>November 2016</a:t>
            </a:r>
            <a:endParaRPr lang="en-US"/>
          </a:p>
        </p:txBody>
      </p:sp>
      <p:sp>
        <p:nvSpPr>
          <p:cNvPr id="6" name="Rectangle 6"/>
          <p:cNvSpPr>
            <a:spLocks noGrp="1" noChangeArrowheads="1"/>
          </p:cNvSpPr>
          <p:nvPr>
            <p:ph type="ftr"/>
          </p:nvPr>
        </p:nvSpPr>
        <p:spPr>
          <a:ln/>
        </p:spPr>
        <p:txBody>
          <a:bodyPr/>
          <a:lstStyle/>
          <a:p>
            <a:r>
              <a:rPr lang="en-US"/>
              <a:t>Guido R. Hiertz, Ericsson et al.</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30</a:t>
            </a:fld>
            <a:endParaRPr lang="en-US"/>
          </a:p>
        </p:txBody>
      </p:sp>
      <p:sp>
        <p:nvSpPr>
          <p:cNvPr id="20481"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802.11-16/1481r1</a:t>
            </a:r>
          </a:p>
        </p:txBody>
      </p:sp>
      <p:sp>
        <p:nvSpPr>
          <p:cNvPr id="5" name="Rectangle 3"/>
          <p:cNvSpPr>
            <a:spLocks noGrp="1" noChangeArrowheads="1"/>
          </p:cNvSpPr>
          <p:nvPr>
            <p:ph type="dt"/>
          </p:nvPr>
        </p:nvSpPr>
        <p:spPr>
          <a:ln/>
        </p:spPr>
        <p:txBody>
          <a:bodyPr/>
          <a:lstStyle/>
          <a:p>
            <a:r>
              <a:rPr lang="de-DE"/>
              <a:t>November 2016</a:t>
            </a:r>
            <a:endParaRPr lang="en-US"/>
          </a:p>
        </p:txBody>
      </p:sp>
      <p:sp>
        <p:nvSpPr>
          <p:cNvPr id="6" name="Rectangle 6"/>
          <p:cNvSpPr>
            <a:spLocks noGrp="1" noChangeArrowheads="1"/>
          </p:cNvSpPr>
          <p:nvPr>
            <p:ph type="ftr"/>
          </p:nvPr>
        </p:nvSpPr>
        <p:spPr>
          <a:ln/>
        </p:spPr>
        <p:txBody>
          <a:bodyPr/>
          <a:lstStyle/>
          <a:p>
            <a:r>
              <a:rPr lang="en-US"/>
              <a:t>Guido R. Hiertz, Ericsson et al.</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a:t>Brian Hart (Cisco Systems)</a:t>
            </a:r>
            <a:endParaRPr lang="en-US" dirty="0"/>
          </a:p>
        </p:txBody>
      </p:sp>
      <p:sp>
        <p:nvSpPr>
          <p:cNvPr id="5" name="Slide Number Placeholder 4"/>
          <p:cNvSpPr>
            <a:spLocks noGrp="1"/>
          </p:cNvSpPr>
          <p:nvPr>
            <p:ph type="sldNum" sz="quarter" idx="11"/>
          </p:nvPr>
        </p:nvSpPr>
        <p:spPr/>
        <p:txBody>
          <a:bodyPr/>
          <a:lstStyle/>
          <a:p>
            <a:r>
              <a:rPr lang="en-US" altLang="en-US"/>
              <a:t>Page </a:t>
            </a:r>
            <a:fld id="{6EFA31AB-7D66-4B05-9DE4-8BE7713FBDF8}" type="slidenum">
              <a:rPr lang="en-US" altLang="en-US" smtClean="0"/>
              <a:pPr/>
              <a:t>17</a:t>
            </a:fld>
            <a:endParaRPr lang="en-US" altLang="en-US"/>
          </a:p>
        </p:txBody>
      </p:sp>
    </p:spTree>
    <p:extLst>
      <p:ext uri="{BB962C8B-B14F-4D97-AF65-F5344CB8AC3E}">
        <p14:creationId xmlns:p14="http://schemas.microsoft.com/office/powerpoint/2010/main" val="395932266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a:t>doc.: IEEE 802.11-16/1481r1</a:t>
            </a:r>
          </a:p>
        </p:txBody>
      </p:sp>
      <p:sp>
        <p:nvSpPr>
          <p:cNvPr id="5" name="Date Placeholder 4"/>
          <p:cNvSpPr>
            <a:spLocks noGrp="1"/>
          </p:cNvSpPr>
          <p:nvPr>
            <p:ph type="dt" idx="11"/>
          </p:nvPr>
        </p:nvSpPr>
        <p:spPr/>
        <p:txBody>
          <a:bodyPr/>
          <a:lstStyle/>
          <a:p>
            <a:r>
              <a:rPr lang="de-DE"/>
              <a:t>November 2016</a:t>
            </a:r>
            <a:endParaRPr lang="en-US"/>
          </a:p>
        </p:txBody>
      </p:sp>
      <p:sp>
        <p:nvSpPr>
          <p:cNvPr id="6" name="Footer Placeholder 5"/>
          <p:cNvSpPr>
            <a:spLocks noGrp="1"/>
          </p:cNvSpPr>
          <p:nvPr>
            <p:ph type="ftr" idx="12"/>
          </p:nvPr>
        </p:nvSpPr>
        <p:spPr/>
        <p:txBody>
          <a:bodyPr/>
          <a:lstStyle/>
          <a:p>
            <a:r>
              <a:rPr lang="en-US"/>
              <a:t>Guido R. Hiertz, Ericsson et al.</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21</a:t>
            </a:fld>
            <a:endParaRPr lang="en-US"/>
          </a:p>
        </p:txBody>
      </p:sp>
    </p:spTree>
    <p:extLst>
      <p:ext uri="{BB962C8B-B14F-4D97-AF65-F5344CB8AC3E}">
        <p14:creationId xmlns:p14="http://schemas.microsoft.com/office/powerpoint/2010/main" val="75518642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802.11-16/1481r1</a:t>
            </a:r>
          </a:p>
        </p:txBody>
      </p:sp>
      <p:sp>
        <p:nvSpPr>
          <p:cNvPr id="5" name="Rectangle 3"/>
          <p:cNvSpPr>
            <a:spLocks noGrp="1" noChangeArrowheads="1"/>
          </p:cNvSpPr>
          <p:nvPr>
            <p:ph type="dt"/>
          </p:nvPr>
        </p:nvSpPr>
        <p:spPr>
          <a:ln/>
        </p:spPr>
        <p:txBody>
          <a:bodyPr/>
          <a:lstStyle/>
          <a:p>
            <a:r>
              <a:rPr lang="de-DE"/>
              <a:t>November 2016</a:t>
            </a:r>
            <a:endParaRPr lang="en-US"/>
          </a:p>
        </p:txBody>
      </p:sp>
      <p:sp>
        <p:nvSpPr>
          <p:cNvPr id="6" name="Rectangle 6"/>
          <p:cNvSpPr>
            <a:spLocks noGrp="1" noChangeArrowheads="1"/>
          </p:cNvSpPr>
          <p:nvPr>
            <p:ph type="ftr"/>
          </p:nvPr>
        </p:nvSpPr>
        <p:spPr>
          <a:ln/>
        </p:spPr>
        <p:txBody>
          <a:bodyPr/>
          <a:lstStyle/>
          <a:p>
            <a:r>
              <a:rPr lang="en-US"/>
              <a:t>Guido R. Hiertz, Ericsson et al.</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22</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96040860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802.11-16/1481r1</a:t>
            </a:r>
          </a:p>
        </p:txBody>
      </p:sp>
      <p:sp>
        <p:nvSpPr>
          <p:cNvPr id="5" name="Rectangle 3"/>
          <p:cNvSpPr>
            <a:spLocks noGrp="1" noChangeArrowheads="1"/>
          </p:cNvSpPr>
          <p:nvPr>
            <p:ph type="dt"/>
          </p:nvPr>
        </p:nvSpPr>
        <p:spPr>
          <a:ln/>
        </p:spPr>
        <p:txBody>
          <a:bodyPr/>
          <a:lstStyle/>
          <a:p>
            <a:r>
              <a:rPr lang="de-DE"/>
              <a:t>November 2016</a:t>
            </a:r>
            <a:endParaRPr lang="en-US"/>
          </a:p>
        </p:txBody>
      </p:sp>
      <p:sp>
        <p:nvSpPr>
          <p:cNvPr id="6" name="Rectangle 6"/>
          <p:cNvSpPr>
            <a:spLocks noGrp="1" noChangeArrowheads="1"/>
          </p:cNvSpPr>
          <p:nvPr>
            <p:ph type="ftr"/>
          </p:nvPr>
        </p:nvSpPr>
        <p:spPr>
          <a:ln/>
        </p:spPr>
        <p:txBody>
          <a:bodyPr/>
          <a:lstStyle/>
          <a:p>
            <a:r>
              <a:rPr lang="en-US"/>
              <a:t>Guido R. Hiertz, Ericsson et al.</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23</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02965562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802.11-16/1481r1</a:t>
            </a:r>
          </a:p>
        </p:txBody>
      </p:sp>
      <p:sp>
        <p:nvSpPr>
          <p:cNvPr id="5" name="Rectangle 3"/>
          <p:cNvSpPr>
            <a:spLocks noGrp="1" noChangeArrowheads="1"/>
          </p:cNvSpPr>
          <p:nvPr>
            <p:ph type="dt"/>
          </p:nvPr>
        </p:nvSpPr>
        <p:spPr>
          <a:ln/>
        </p:spPr>
        <p:txBody>
          <a:bodyPr/>
          <a:lstStyle/>
          <a:p>
            <a:r>
              <a:rPr lang="de-DE"/>
              <a:t>November 2016</a:t>
            </a:r>
            <a:endParaRPr lang="en-US"/>
          </a:p>
        </p:txBody>
      </p:sp>
      <p:sp>
        <p:nvSpPr>
          <p:cNvPr id="6" name="Rectangle 6"/>
          <p:cNvSpPr>
            <a:spLocks noGrp="1" noChangeArrowheads="1"/>
          </p:cNvSpPr>
          <p:nvPr>
            <p:ph type="ftr"/>
          </p:nvPr>
        </p:nvSpPr>
        <p:spPr>
          <a:ln/>
        </p:spPr>
        <p:txBody>
          <a:bodyPr/>
          <a:lstStyle/>
          <a:p>
            <a:r>
              <a:rPr lang="en-US"/>
              <a:t>Guido R. Hiertz, Ericsson et al.</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24</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20155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802.11-16/1481r1</a:t>
            </a:r>
          </a:p>
        </p:txBody>
      </p:sp>
      <p:sp>
        <p:nvSpPr>
          <p:cNvPr id="5" name="Rectangle 3"/>
          <p:cNvSpPr>
            <a:spLocks noGrp="1" noChangeArrowheads="1"/>
          </p:cNvSpPr>
          <p:nvPr>
            <p:ph type="dt"/>
          </p:nvPr>
        </p:nvSpPr>
        <p:spPr>
          <a:ln/>
        </p:spPr>
        <p:txBody>
          <a:bodyPr/>
          <a:lstStyle/>
          <a:p>
            <a:r>
              <a:rPr lang="de-DE"/>
              <a:t>November 2016</a:t>
            </a:r>
            <a:endParaRPr lang="en-US"/>
          </a:p>
        </p:txBody>
      </p:sp>
      <p:sp>
        <p:nvSpPr>
          <p:cNvPr id="6" name="Rectangle 6"/>
          <p:cNvSpPr>
            <a:spLocks noGrp="1" noChangeArrowheads="1"/>
          </p:cNvSpPr>
          <p:nvPr>
            <p:ph type="ftr"/>
          </p:nvPr>
        </p:nvSpPr>
        <p:spPr>
          <a:ln/>
        </p:spPr>
        <p:txBody>
          <a:bodyPr/>
          <a:lstStyle/>
          <a:p>
            <a:r>
              <a:rPr lang="en-US"/>
              <a:t>Guido R. Hiertz, Ericsson et al.</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25</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676213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802.11-16/1481r1</a:t>
            </a:r>
          </a:p>
        </p:txBody>
      </p:sp>
      <p:sp>
        <p:nvSpPr>
          <p:cNvPr id="5" name="Rectangle 3"/>
          <p:cNvSpPr>
            <a:spLocks noGrp="1" noChangeArrowheads="1"/>
          </p:cNvSpPr>
          <p:nvPr>
            <p:ph type="dt"/>
          </p:nvPr>
        </p:nvSpPr>
        <p:spPr>
          <a:ln/>
        </p:spPr>
        <p:txBody>
          <a:bodyPr/>
          <a:lstStyle/>
          <a:p>
            <a:r>
              <a:rPr lang="de-DE"/>
              <a:t>November 2016</a:t>
            </a:r>
            <a:endParaRPr lang="en-US"/>
          </a:p>
        </p:txBody>
      </p:sp>
      <p:sp>
        <p:nvSpPr>
          <p:cNvPr id="6" name="Rectangle 6"/>
          <p:cNvSpPr>
            <a:spLocks noGrp="1" noChangeArrowheads="1"/>
          </p:cNvSpPr>
          <p:nvPr>
            <p:ph type="ftr"/>
          </p:nvPr>
        </p:nvSpPr>
        <p:spPr>
          <a:ln/>
        </p:spPr>
        <p:txBody>
          <a:bodyPr/>
          <a:lstStyle/>
          <a:p>
            <a:r>
              <a:rPr lang="en-US"/>
              <a:t>Guido R. Hiertz, Ericsson et al.</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26</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15924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November 2016</a:t>
            </a:r>
            <a:endParaRPr lang="en-GB" dirty="0"/>
          </a:p>
        </p:txBody>
      </p:sp>
      <p:sp>
        <p:nvSpPr>
          <p:cNvPr id="5" name="Footer Placeholder 4"/>
          <p:cNvSpPr>
            <a:spLocks noGrp="1"/>
          </p:cNvSpPr>
          <p:nvPr>
            <p:ph type="ftr" idx="11"/>
          </p:nvPr>
        </p:nvSpPr>
        <p:spPr/>
        <p:txBody>
          <a:bodyPr/>
          <a:lstStyle>
            <a:lvl1pPr>
              <a:defRPr/>
            </a:lvl1pPr>
          </a:lstStyle>
          <a:p>
            <a:r>
              <a:rPr lang="en-GB"/>
              <a:t>Guido R. Hiertz, Ericsson et al.</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Guido R. Hiertz, Ericsson et al.</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November 2016</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November 2016</a:t>
            </a:r>
            <a:endParaRPr lang="en-GB" dirty="0"/>
          </a:p>
        </p:txBody>
      </p:sp>
      <p:sp>
        <p:nvSpPr>
          <p:cNvPr id="5" name="Footer Placeholder 4"/>
          <p:cNvSpPr>
            <a:spLocks noGrp="1"/>
          </p:cNvSpPr>
          <p:nvPr>
            <p:ph type="ftr" idx="11"/>
          </p:nvPr>
        </p:nvSpPr>
        <p:spPr/>
        <p:txBody>
          <a:bodyPr/>
          <a:lstStyle>
            <a:lvl1pPr>
              <a:defRPr/>
            </a:lvl1pPr>
          </a:lstStyle>
          <a:p>
            <a:r>
              <a:rPr lang="en-GB"/>
              <a:t>Guido R. Hiertz, Ericsson et al.</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November 2016</a:t>
            </a:r>
            <a:endParaRPr lang="en-GB" dirty="0"/>
          </a:p>
        </p:txBody>
      </p:sp>
      <p:sp>
        <p:nvSpPr>
          <p:cNvPr id="6" name="Footer Placeholder 5"/>
          <p:cNvSpPr>
            <a:spLocks noGrp="1"/>
          </p:cNvSpPr>
          <p:nvPr>
            <p:ph type="ftr" idx="11"/>
          </p:nvPr>
        </p:nvSpPr>
        <p:spPr/>
        <p:txBody>
          <a:bodyPr/>
          <a:lstStyle>
            <a:lvl1pPr>
              <a:defRPr/>
            </a:lvl1pPr>
          </a:lstStyle>
          <a:p>
            <a:r>
              <a:rPr lang="en-GB"/>
              <a:t>Guido R. Hiertz, Ericsson et al.</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dirty="0"/>
              <a:t>November 2016</a:t>
            </a:r>
            <a:endParaRPr lang="en-GB" dirty="0"/>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a:t>Guido R. Hiertz, Ericsson et al.</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November 2016</a:t>
            </a:r>
            <a:endParaRPr lang="en-GB" dirty="0"/>
          </a:p>
        </p:txBody>
      </p:sp>
      <p:sp>
        <p:nvSpPr>
          <p:cNvPr id="4" name="Footer Placeholder 3"/>
          <p:cNvSpPr>
            <a:spLocks noGrp="1"/>
          </p:cNvSpPr>
          <p:nvPr>
            <p:ph type="ftr" idx="11"/>
          </p:nvPr>
        </p:nvSpPr>
        <p:spPr/>
        <p:txBody>
          <a:bodyPr/>
          <a:lstStyle>
            <a:lvl1pPr>
              <a:defRPr/>
            </a:lvl1pPr>
          </a:lstStyle>
          <a:p>
            <a:r>
              <a:rPr lang="en-GB"/>
              <a:t>Guido R. Hiertz, Ericsson et al.</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November 2016</a:t>
            </a:r>
            <a:endParaRPr lang="en-GB" dirty="0"/>
          </a:p>
        </p:txBody>
      </p:sp>
      <p:sp>
        <p:nvSpPr>
          <p:cNvPr id="3" name="Footer Placeholder 2"/>
          <p:cNvSpPr>
            <a:spLocks noGrp="1"/>
          </p:cNvSpPr>
          <p:nvPr>
            <p:ph type="ftr" idx="11"/>
          </p:nvPr>
        </p:nvSpPr>
        <p:spPr/>
        <p:txBody>
          <a:bodyPr/>
          <a:lstStyle>
            <a:lvl1pPr>
              <a:defRPr/>
            </a:lvl1pPr>
          </a:lstStyle>
          <a:p>
            <a:r>
              <a:rPr lang="en-GB"/>
              <a:t>Guido R. Hiertz, Ericsson et al.</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November 2016</a:t>
            </a:r>
            <a:endParaRPr lang="en-GB" dirty="0"/>
          </a:p>
        </p:txBody>
      </p:sp>
      <p:sp>
        <p:nvSpPr>
          <p:cNvPr id="5" name="Footer Placeholder 4"/>
          <p:cNvSpPr>
            <a:spLocks noGrp="1"/>
          </p:cNvSpPr>
          <p:nvPr>
            <p:ph type="ftr" idx="11"/>
          </p:nvPr>
        </p:nvSpPr>
        <p:spPr/>
        <p:txBody>
          <a:bodyPr/>
          <a:lstStyle>
            <a:lvl1pPr>
              <a:defRPr/>
            </a:lvl1pPr>
          </a:lstStyle>
          <a:p>
            <a:r>
              <a:rPr lang="en-GB"/>
              <a:t>Guido R. Hiertz, Ericsson et al.</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November 2016</a:t>
            </a:r>
            <a:endParaRPr lang="en-GB" dirty="0"/>
          </a:p>
        </p:txBody>
      </p:sp>
      <p:sp>
        <p:nvSpPr>
          <p:cNvPr id="5" name="Footer Placeholder 4"/>
          <p:cNvSpPr>
            <a:spLocks noGrp="1"/>
          </p:cNvSpPr>
          <p:nvPr>
            <p:ph type="ftr" idx="11"/>
          </p:nvPr>
        </p:nvSpPr>
        <p:spPr/>
        <p:txBody>
          <a:bodyPr/>
          <a:lstStyle>
            <a:lvl1pPr>
              <a:defRPr/>
            </a:lvl1pPr>
          </a:lstStyle>
          <a:p>
            <a:r>
              <a:rPr lang="en-GB"/>
              <a:t>Guido R. Hiertz, Ericsson et al.</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November 2016</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Guido R. Hiertz, Ericsson et al.</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802.11-16/1481r1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guides/opman/sect6.html" TargetMode="External"/><Relationship Id="rId2" Type="http://schemas.openxmlformats.org/officeDocument/2006/relationships/hyperlink" Target="http://standards.ieee.org/guides/bylaws/sect6-7.html" TargetMode="External"/><Relationship Id="rId1" Type="http://schemas.openxmlformats.org/officeDocument/2006/relationships/slideLayout" Target="../slideLayouts/slideLayout2.xml"/><Relationship Id="rId4" Type="http://schemas.openxmlformats.org/officeDocument/2006/relationships/hyperlink" Target="http://standards.ieee.org/board/pat/pat-material.html"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8" Type="http://schemas.openxmlformats.org/officeDocument/2006/relationships/hyperlink" Target="https://mentor.ieee.org/802.11/dcn/09/11-09-0517-00-0000-vice-chair-s-report.ppt" TargetMode="External"/><Relationship Id="rId3" Type="http://schemas.openxmlformats.org/officeDocument/2006/relationships/hyperlink" Target="http://ieee802.org/PNP/approved/IEEE_802_OM_v16.pdf" TargetMode="External"/><Relationship Id="rId7" Type="http://schemas.openxmlformats.org/officeDocument/2006/relationships/hyperlink" Target="https://imat.ieee.org/attendance"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hyperlink" Target="http://www.ieee.org/about/help/Task/my_account/web_account.html?WT.mc_id=msim_wa" TargetMode="External"/><Relationship Id="rId5" Type="http://schemas.openxmlformats.org/officeDocument/2006/relationships/hyperlink" Target="https://mentor.ieee.org/802.11/dcn/14/11-14-0629-08-0000-802-11-operations-manual.docx" TargetMode="External"/><Relationship Id="rId4" Type="http://schemas.openxmlformats.org/officeDocument/2006/relationships/hyperlink" Target="http://ieee802.org/PNP/approved/IEEE_802_WG_PandP_v16.pdf"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tandards.ieee.org/faqs/affiliationFAQ.html"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tandards.ieee.org/faqs/affiliationFAQ.html"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November 2016</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Guido R. </a:t>
            </a:r>
            <a:r>
              <a:rPr lang="en-GB" dirty="0" err="1"/>
              <a:t>Hiertz</a:t>
            </a:r>
            <a:r>
              <a:rPr lang="en-GB" dirty="0"/>
              <a:t>, Ericsson et al.</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802.11ax Spatial Reuse Ad Hoc Group Agenda</a:t>
            </a:r>
          </a:p>
        </p:txBody>
      </p:sp>
      <p:sp>
        <p:nvSpPr>
          <p:cNvPr id="3074" name="Rectangle 2"/>
          <p:cNvSpPr>
            <a:spLocks noGrp="1" noChangeArrowheads="1"/>
          </p:cNvSpPr>
          <p:nvPr>
            <p:ph type="body" idx="1"/>
          </p:nvPr>
        </p:nvSpPr>
        <p:spPr>
          <a:xfrm>
            <a:off x="685800" y="1994247"/>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2016-11-07</a:t>
            </a:r>
          </a:p>
        </p:txBody>
      </p:sp>
      <p:sp>
        <p:nvSpPr>
          <p:cNvPr id="3076" name="Rectangle 4"/>
          <p:cNvSpPr>
            <a:spLocks noChangeArrowheads="1"/>
          </p:cNvSpPr>
          <p:nvPr/>
        </p:nvSpPr>
        <p:spPr bwMode="auto">
          <a:xfrm>
            <a:off x="533400" y="241017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graphicFrame>
        <p:nvGraphicFramePr>
          <p:cNvPr id="3" name="Table 2"/>
          <p:cNvGraphicFramePr>
            <a:graphicFrameLocks noGrp="1"/>
          </p:cNvGraphicFramePr>
          <p:nvPr>
            <p:extLst>
              <p:ext uri="{D42A27DB-BD31-4B8C-83A1-F6EECF244321}">
                <p14:modId xmlns:p14="http://schemas.microsoft.com/office/powerpoint/2010/main" val="695455031"/>
              </p:ext>
            </p:extLst>
          </p:nvPr>
        </p:nvGraphicFramePr>
        <p:xfrm>
          <a:off x="688036" y="2810223"/>
          <a:ext cx="7772396" cy="2635001"/>
        </p:xfrm>
        <a:graphic>
          <a:graphicData uri="http://schemas.openxmlformats.org/drawingml/2006/table">
            <a:tbl>
              <a:tblPr firstRow="1" bandRow="1">
                <a:tableStyleId>{5940675A-B579-460E-94D1-54222C63F5DA}</a:tableStyleId>
              </a:tblPr>
              <a:tblGrid>
                <a:gridCol w="1354063">
                  <a:extLst>
                    <a:ext uri="{9D8B030D-6E8A-4147-A177-3AD203B41FA5}">
                      <a16:colId xmlns:a16="http://schemas.microsoft.com/office/drawing/2014/main" val="648383397"/>
                    </a:ext>
                  </a:extLst>
                </a:gridCol>
                <a:gridCol w="1442825">
                  <a:extLst>
                    <a:ext uri="{9D8B030D-6E8A-4147-A177-3AD203B41FA5}">
                      <a16:colId xmlns:a16="http://schemas.microsoft.com/office/drawing/2014/main" val="462405158"/>
                    </a:ext>
                  </a:extLst>
                </a:gridCol>
                <a:gridCol w="2019955">
                  <a:extLst>
                    <a:ext uri="{9D8B030D-6E8A-4147-A177-3AD203B41FA5}">
                      <a16:colId xmlns:a16="http://schemas.microsoft.com/office/drawing/2014/main" val="1346683030"/>
                    </a:ext>
                  </a:extLst>
                </a:gridCol>
                <a:gridCol w="937836">
                  <a:extLst>
                    <a:ext uri="{9D8B030D-6E8A-4147-A177-3AD203B41FA5}">
                      <a16:colId xmlns:a16="http://schemas.microsoft.com/office/drawing/2014/main" val="2967033486"/>
                    </a:ext>
                  </a:extLst>
                </a:gridCol>
                <a:gridCol w="2017717">
                  <a:extLst>
                    <a:ext uri="{9D8B030D-6E8A-4147-A177-3AD203B41FA5}">
                      <a16:colId xmlns:a16="http://schemas.microsoft.com/office/drawing/2014/main" val="3972668145"/>
                    </a:ext>
                  </a:extLst>
                </a:gridCol>
              </a:tblGrid>
              <a:tr h="358984">
                <a:tc>
                  <a:txBody>
                    <a:bodyPr/>
                    <a:lstStyle/>
                    <a:p>
                      <a:pPr>
                        <a:spcAft>
                          <a:spcPts val="0"/>
                        </a:spcAft>
                      </a:pPr>
                      <a:r>
                        <a:rPr lang="en-US" sz="2000" b="1" kern="0" dirty="0">
                          <a:effectLst/>
                        </a:rPr>
                        <a:t>Name</a:t>
                      </a:r>
                      <a:endParaRPr lang="de-DE" sz="2000" b="1" kern="0" dirty="0">
                        <a:effectLst/>
                        <a:latin typeface="Times New Roman" panose="02020603050405020304" pitchFamily="18" charset="0"/>
                      </a:endParaRPr>
                    </a:p>
                  </a:txBody>
                  <a:tcPr marL="68580" marR="68580" marT="0" marB="0"/>
                </a:tc>
                <a:tc>
                  <a:txBody>
                    <a:bodyPr/>
                    <a:lstStyle/>
                    <a:p>
                      <a:pPr>
                        <a:spcAft>
                          <a:spcPts val="0"/>
                        </a:spcAft>
                      </a:pPr>
                      <a:r>
                        <a:rPr lang="en-US" sz="2000" b="1">
                          <a:effectLst/>
                        </a:rPr>
                        <a:t>Affiliations</a:t>
                      </a:r>
                      <a:endParaRPr lang="de-DE" sz="2000" b="1">
                        <a:effectLst/>
                        <a:latin typeface="Times New Roman" panose="02020603050405020304" pitchFamily="18" charset="0"/>
                        <a:ea typeface="Malgun Gothic" panose="020B0503020000020004" pitchFamily="34" charset="-127"/>
                      </a:endParaRPr>
                    </a:p>
                  </a:txBody>
                  <a:tcPr marL="68580" marR="68580" marT="0" marB="0"/>
                </a:tc>
                <a:tc>
                  <a:txBody>
                    <a:bodyPr/>
                    <a:lstStyle/>
                    <a:p>
                      <a:pPr>
                        <a:spcAft>
                          <a:spcPts val="0"/>
                        </a:spcAft>
                      </a:pPr>
                      <a:r>
                        <a:rPr lang="en-US" sz="2000" b="1">
                          <a:effectLst/>
                        </a:rPr>
                        <a:t>Address</a:t>
                      </a:r>
                      <a:endParaRPr lang="de-DE" sz="2000" b="1">
                        <a:effectLst/>
                        <a:latin typeface="Times New Roman" panose="02020603050405020304" pitchFamily="18" charset="0"/>
                        <a:ea typeface="Malgun Gothic" panose="020B0503020000020004" pitchFamily="34" charset="-127"/>
                      </a:endParaRPr>
                    </a:p>
                  </a:txBody>
                  <a:tcPr marL="68580" marR="68580" marT="0" marB="0"/>
                </a:tc>
                <a:tc>
                  <a:txBody>
                    <a:bodyPr/>
                    <a:lstStyle/>
                    <a:p>
                      <a:pPr>
                        <a:spcAft>
                          <a:spcPts val="0"/>
                        </a:spcAft>
                      </a:pPr>
                      <a:r>
                        <a:rPr lang="en-US" sz="2000" b="1">
                          <a:effectLst/>
                        </a:rPr>
                        <a:t>Phone</a:t>
                      </a:r>
                      <a:endParaRPr lang="de-DE" sz="2000" b="1">
                        <a:effectLst/>
                        <a:latin typeface="Times New Roman" panose="02020603050405020304" pitchFamily="18" charset="0"/>
                        <a:ea typeface="Malgun Gothic" panose="020B0503020000020004" pitchFamily="34" charset="-127"/>
                      </a:endParaRPr>
                    </a:p>
                  </a:txBody>
                  <a:tcPr marL="68580" marR="68580" marT="0" marB="0"/>
                </a:tc>
                <a:tc>
                  <a:txBody>
                    <a:bodyPr/>
                    <a:lstStyle/>
                    <a:p>
                      <a:pPr>
                        <a:spcAft>
                          <a:spcPts val="0"/>
                        </a:spcAft>
                      </a:pPr>
                      <a:r>
                        <a:rPr lang="en-US" sz="2000" b="1" dirty="0">
                          <a:effectLst/>
                        </a:rPr>
                        <a:t>email</a:t>
                      </a:r>
                      <a:endParaRPr lang="de-DE" sz="2000" b="1" dirty="0">
                        <a:effectLst/>
                        <a:latin typeface="Times New Roman" panose="02020603050405020304" pitchFamily="18" charset="0"/>
                        <a:ea typeface="Malgun Gothic" panose="020B0503020000020004" pitchFamily="34" charset="-127"/>
                      </a:endParaRPr>
                    </a:p>
                  </a:txBody>
                  <a:tcPr marL="68580" marR="68580" marT="0" marB="0"/>
                </a:tc>
                <a:extLst>
                  <a:ext uri="{0D108BD9-81ED-4DB2-BD59-A6C34878D82A}">
                    <a16:rowId xmlns:a16="http://schemas.microsoft.com/office/drawing/2014/main" val="1899072140"/>
                  </a:ext>
                </a:extLst>
              </a:tr>
              <a:tr h="698120">
                <a:tc>
                  <a:txBody>
                    <a:bodyPr/>
                    <a:lstStyle/>
                    <a:p>
                      <a:pPr>
                        <a:spcAft>
                          <a:spcPts val="0"/>
                        </a:spcAft>
                      </a:pPr>
                      <a:r>
                        <a:rPr lang="en-US" sz="1400" dirty="0">
                          <a:effectLst/>
                        </a:rPr>
                        <a:t>Guido R. Hiertz</a:t>
                      </a:r>
                      <a:endParaRPr lang="de-DE" sz="1400" dirty="0">
                        <a:effectLst/>
                        <a:latin typeface="Times New Roman" panose="02020603050405020304" pitchFamily="18" charset="0"/>
                        <a:ea typeface="Malgun Gothic" panose="020B0503020000020004" pitchFamily="34" charset="-127"/>
                      </a:endParaRPr>
                    </a:p>
                  </a:txBody>
                  <a:tcPr marL="68580" marR="68580" marT="0" marB="0"/>
                </a:tc>
                <a:tc>
                  <a:txBody>
                    <a:bodyPr/>
                    <a:lstStyle/>
                    <a:p>
                      <a:pPr>
                        <a:spcAft>
                          <a:spcPts val="0"/>
                        </a:spcAft>
                      </a:pPr>
                      <a:r>
                        <a:rPr lang="en-US" sz="1400" dirty="0">
                          <a:effectLst/>
                        </a:rPr>
                        <a:t>Ericsson</a:t>
                      </a:r>
                      <a:endParaRPr lang="de-DE" sz="1400" dirty="0">
                        <a:effectLst/>
                        <a:latin typeface="Times New Roman" panose="02020603050405020304" pitchFamily="18" charset="0"/>
                        <a:ea typeface="Malgun Gothic" panose="020B0503020000020004" pitchFamily="34" charset="-127"/>
                      </a:endParaRPr>
                    </a:p>
                  </a:txBody>
                  <a:tcPr marL="68580" marR="68580" marT="0" marB="0"/>
                </a:tc>
                <a:tc>
                  <a:txBody>
                    <a:bodyPr/>
                    <a:lstStyle/>
                    <a:p>
                      <a:pPr>
                        <a:spcAft>
                          <a:spcPts val="0"/>
                        </a:spcAft>
                      </a:pPr>
                      <a:r>
                        <a:rPr lang="en-US" sz="1400">
                          <a:effectLst/>
                        </a:rPr>
                        <a:t>Ericsson Allee 1</a:t>
                      </a:r>
                      <a:br>
                        <a:rPr lang="en-US" sz="1400">
                          <a:effectLst/>
                        </a:rPr>
                      </a:br>
                      <a:r>
                        <a:rPr lang="en-US" sz="1400">
                          <a:effectLst/>
                        </a:rPr>
                        <a:t>52134 Herzogenrath</a:t>
                      </a:r>
                      <a:br>
                        <a:rPr lang="en-US" sz="1400">
                          <a:effectLst/>
                        </a:rPr>
                      </a:br>
                      <a:r>
                        <a:rPr lang="en-US" sz="1400">
                          <a:effectLst/>
                        </a:rPr>
                        <a:t>Germany</a:t>
                      </a:r>
                      <a:endParaRPr lang="de-DE" sz="1400">
                        <a:effectLst/>
                        <a:latin typeface="Times New Roman" panose="02020603050405020304" pitchFamily="18" charset="0"/>
                        <a:ea typeface="Malgun Gothic" panose="020B0503020000020004" pitchFamily="34" charset="-127"/>
                      </a:endParaRPr>
                    </a:p>
                  </a:txBody>
                  <a:tcPr marL="68580" marR="68580" marT="0" marB="0"/>
                </a:tc>
                <a:tc>
                  <a:txBody>
                    <a:bodyPr/>
                    <a:lstStyle/>
                    <a:p>
                      <a:pPr>
                        <a:spcAft>
                          <a:spcPts val="0"/>
                        </a:spcAft>
                      </a:pPr>
                      <a:r>
                        <a:rPr lang="en-US" sz="1400">
                          <a:effectLst/>
                        </a:rPr>
                        <a:t>+49-2407-575-5575</a:t>
                      </a:r>
                      <a:endParaRPr lang="de-DE" sz="1400">
                        <a:effectLst/>
                        <a:latin typeface="Times New Roman" panose="02020603050405020304" pitchFamily="18" charset="0"/>
                        <a:ea typeface="Malgun Gothic" panose="020B0503020000020004" pitchFamily="34" charset="-127"/>
                      </a:endParaRPr>
                    </a:p>
                  </a:txBody>
                  <a:tcPr marL="68580" marR="68580" marT="0" marB="0"/>
                </a:tc>
                <a:tc>
                  <a:txBody>
                    <a:bodyPr/>
                    <a:lstStyle/>
                    <a:p>
                      <a:pPr>
                        <a:spcAft>
                          <a:spcPts val="0"/>
                        </a:spcAft>
                      </a:pPr>
                      <a:r>
                        <a:rPr lang="en-US" sz="1400">
                          <a:effectLst/>
                        </a:rPr>
                        <a:t>hiertz@ieee.org</a:t>
                      </a:r>
                      <a:endParaRPr lang="de-DE" sz="1400">
                        <a:effectLst/>
                        <a:latin typeface="Times New Roman" panose="02020603050405020304" pitchFamily="18" charset="0"/>
                        <a:ea typeface="Malgun Gothic" panose="020B0503020000020004" pitchFamily="34" charset="-127"/>
                      </a:endParaRPr>
                    </a:p>
                  </a:txBody>
                  <a:tcPr marL="68580" marR="68580" marT="0" marB="0"/>
                </a:tc>
                <a:extLst>
                  <a:ext uri="{0D108BD9-81ED-4DB2-BD59-A6C34878D82A}">
                    <a16:rowId xmlns:a16="http://schemas.microsoft.com/office/drawing/2014/main" val="1661204860"/>
                  </a:ext>
                </a:extLst>
              </a:tr>
              <a:tr h="677928">
                <a:tc>
                  <a:txBody>
                    <a:bodyPr/>
                    <a:lstStyle/>
                    <a:p>
                      <a:pPr>
                        <a:spcAft>
                          <a:spcPts val="0"/>
                        </a:spcAft>
                      </a:pPr>
                      <a:r>
                        <a:rPr lang="en-US" sz="1400" dirty="0">
                          <a:effectLst/>
                        </a:rPr>
                        <a:t>Laurent </a:t>
                      </a:r>
                      <a:r>
                        <a:rPr lang="en-US" sz="1400" dirty="0" err="1">
                          <a:effectLst/>
                        </a:rPr>
                        <a:t>Cariou</a:t>
                      </a:r>
                      <a:endParaRPr lang="de-DE" sz="1400" dirty="0">
                        <a:effectLst/>
                        <a:latin typeface="Times New Roman" panose="02020603050405020304" pitchFamily="18" charset="0"/>
                        <a:ea typeface="Malgun Gothic" panose="020B0503020000020004" pitchFamily="34" charset="-127"/>
                      </a:endParaRPr>
                    </a:p>
                  </a:txBody>
                  <a:tcPr marL="68580" marR="68580" marT="0" marB="0"/>
                </a:tc>
                <a:tc>
                  <a:txBody>
                    <a:bodyPr/>
                    <a:lstStyle/>
                    <a:p>
                      <a:pPr>
                        <a:spcAft>
                          <a:spcPts val="0"/>
                        </a:spcAft>
                      </a:pPr>
                      <a:r>
                        <a:rPr lang="en-US" sz="1400" dirty="0">
                          <a:effectLst/>
                        </a:rPr>
                        <a:t>Intel</a:t>
                      </a:r>
                      <a:endParaRPr lang="de-DE" sz="1400" dirty="0">
                        <a:effectLst/>
                        <a:latin typeface="Times New Roman" panose="02020603050405020304" pitchFamily="18" charset="0"/>
                        <a:ea typeface="Malgun Gothic" panose="020B0503020000020004" pitchFamily="34" charset="-127"/>
                      </a:endParaRPr>
                    </a:p>
                  </a:txBody>
                  <a:tcPr marL="68580" marR="68580" marT="0" marB="0"/>
                </a:tc>
                <a:tc>
                  <a:txBody>
                    <a:bodyPr/>
                    <a:lstStyle/>
                    <a:p>
                      <a:pPr>
                        <a:spcAft>
                          <a:spcPts val="0"/>
                        </a:spcAft>
                      </a:pPr>
                      <a:r>
                        <a:rPr lang="en-US" sz="1400">
                          <a:effectLst/>
                        </a:rPr>
                        <a:t>2111 NE 21</a:t>
                      </a:r>
                      <a:r>
                        <a:rPr lang="en-US" sz="1400" baseline="30000">
                          <a:effectLst/>
                        </a:rPr>
                        <a:t>st</a:t>
                      </a:r>
                      <a:r>
                        <a:rPr lang="en-US" sz="1400">
                          <a:effectLst/>
                        </a:rPr>
                        <a:t> Avenue</a:t>
                      </a:r>
                      <a:br>
                        <a:rPr lang="en-US" sz="1400">
                          <a:effectLst/>
                        </a:rPr>
                      </a:br>
                      <a:r>
                        <a:rPr lang="en-US" sz="1400">
                          <a:effectLst/>
                        </a:rPr>
                        <a:t>Hilsboro</a:t>
                      </a:r>
                      <a:br>
                        <a:rPr lang="en-US" sz="1400">
                          <a:effectLst/>
                        </a:rPr>
                      </a:br>
                      <a:r>
                        <a:rPr lang="en-US" sz="1400">
                          <a:effectLst/>
                        </a:rPr>
                        <a:t>USA</a:t>
                      </a:r>
                      <a:endParaRPr lang="de-DE" sz="1400">
                        <a:effectLst/>
                        <a:latin typeface="Times New Roman" panose="02020603050405020304" pitchFamily="18" charset="0"/>
                        <a:ea typeface="Malgun Gothic" panose="020B0503020000020004" pitchFamily="34" charset="-127"/>
                      </a:endParaRPr>
                    </a:p>
                  </a:txBody>
                  <a:tcPr marL="68580" marR="68580" marT="0" marB="0"/>
                </a:tc>
                <a:tc>
                  <a:txBody>
                    <a:bodyPr/>
                    <a:lstStyle/>
                    <a:p>
                      <a:pPr>
                        <a:spcAft>
                          <a:spcPts val="0"/>
                        </a:spcAft>
                      </a:pPr>
                      <a:r>
                        <a:rPr lang="en-US" sz="1400">
                          <a:effectLst/>
                        </a:rPr>
                        <a:t>+1-503-329-4020	</a:t>
                      </a:r>
                      <a:endParaRPr lang="de-DE" sz="1400">
                        <a:effectLst/>
                        <a:latin typeface="Times New Roman" panose="02020603050405020304" pitchFamily="18" charset="0"/>
                        <a:ea typeface="Malgun Gothic" panose="020B0503020000020004" pitchFamily="34" charset="-127"/>
                      </a:endParaRPr>
                    </a:p>
                  </a:txBody>
                  <a:tcPr marL="68580" marR="68580" marT="0" marB="0"/>
                </a:tc>
                <a:tc>
                  <a:txBody>
                    <a:bodyPr/>
                    <a:lstStyle/>
                    <a:p>
                      <a:pPr>
                        <a:spcAft>
                          <a:spcPts val="0"/>
                        </a:spcAft>
                      </a:pPr>
                      <a:r>
                        <a:rPr lang="en-US" sz="1400">
                          <a:effectLst/>
                        </a:rPr>
                        <a:t>laurent.cariou@intel.com</a:t>
                      </a:r>
                      <a:endParaRPr lang="de-DE" sz="1400">
                        <a:effectLst/>
                        <a:latin typeface="Times New Roman" panose="02020603050405020304" pitchFamily="18" charset="0"/>
                        <a:ea typeface="Malgun Gothic" panose="020B0503020000020004" pitchFamily="34" charset="-127"/>
                      </a:endParaRPr>
                    </a:p>
                  </a:txBody>
                  <a:tcPr marL="68580" marR="68580" marT="0" marB="0"/>
                </a:tc>
                <a:extLst>
                  <a:ext uri="{0D108BD9-81ED-4DB2-BD59-A6C34878D82A}">
                    <a16:rowId xmlns:a16="http://schemas.microsoft.com/office/drawing/2014/main" val="4211427955"/>
                  </a:ext>
                </a:extLst>
              </a:tr>
              <a:tr h="899969">
                <a:tc>
                  <a:txBody>
                    <a:bodyPr/>
                    <a:lstStyle/>
                    <a:p>
                      <a:pPr>
                        <a:spcAft>
                          <a:spcPts val="0"/>
                        </a:spcAft>
                      </a:pPr>
                      <a:r>
                        <a:rPr lang="en-US" sz="1400">
                          <a:effectLst/>
                        </a:rPr>
                        <a:t>Jae Seung Lee</a:t>
                      </a:r>
                      <a:endParaRPr lang="de-DE" sz="1400">
                        <a:effectLst/>
                        <a:latin typeface="Times New Roman" panose="02020603050405020304" pitchFamily="18" charset="0"/>
                        <a:ea typeface="Malgun Gothic" panose="020B0503020000020004" pitchFamily="34" charset="-127"/>
                      </a:endParaRPr>
                    </a:p>
                  </a:txBody>
                  <a:tcPr marL="68580" marR="68580" marT="0" marB="0"/>
                </a:tc>
                <a:tc>
                  <a:txBody>
                    <a:bodyPr/>
                    <a:lstStyle/>
                    <a:p>
                      <a:pPr>
                        <a:spcAft>
                          <a:spcPts val="0"/>
                        </a:spcAft>
                      </a:pPr>
                      <a:r>
                        <a:rPr lang="en-US" sz="1400">
                          <a:effectLst/>
                        </a:rPr>
                        <a:t>ETRI	</a:t>
                      </a:r>
                      <a:endParaRPr lang="de-DE" sz="1400">
                        <a:effectLst/>
                        <a:latin typeface="Times New Roman" panose="02020603050405020304" pitchFamily="18" charset="0"/>
                        <a:ea typeface="Malgun Gothic" panose="020B0503020000020004" pitchFamily="34" charset="-127"/>
                      </a:endParaRPr>
                    </a:p>
                  </a:txBody>
                  <a:tcPr marL="68580" marR="68580" marT="0" marB="0"/>
                </a:tc>
                <a:tc>
                  <a:txBody>
                    <a:bodyPr/>
                    <a:lstStyle/>
                    <a:p>
                      <a:pPr>
                        <a:spcAft>
                          <a:spcPts val="0"/>
                        </a:spcAft>
                      </a:pPr>
                      <a:r>
                        <a:rPr lang="en-US" sz="1400" dirty="0">
                          <a:effectLst/>
                        </a:rPr>
                        <a:t>161 </a:t>
                      </a:r>
                      <a:r>
                        <a:rPr lang="en-US" sz="1400" dirty="0" err="1">
                          <a:effectLst/>
                        </a:rPr>
                        <a:t>Gajeong</a:t>
                      </a:r>
                      <a:r>
                        <a:rPr lang="en-US" sz="1400" dirty="0">
                          <a:effectLst/>
                        </a:rPr>
                        <a:t>-dong</a:t>
                      </a:r>
                      <a:br>
                        <a:rPr lang="en-US" sz="1400" dirty="0">
                          <a:effectLst/>
                        </a:rPr>
                      </a:br>
                      <a:r>
                        <a:rPr lang="en-US" sz="1400" dirty="0" err="1">
                          <a:effectLst/>
                        </a:rPr>
                        <a:t>Yuseong-gu</a:t>
                      </a:r>
                      <a:br>
                        <a:rPr lang="en-US" sz="1400" dirty="0">
                          <a:effectLst/>
                        </a:rPr>
                      </a:br>
                      <a:r>
                        <a:rPr lang="en-US" sz="1400" dirty="0">
                          <a:effectLst/>
                        </a:rPr>
                        <a:t>Daejeon</a:t>
                      </a:r>
                      <a:br>
                        <a:rPr lang="en-US" sz="1400" dirty="0">
                          <a:effectLst/>
                        </a:rPr>
                      </a:br>
                      <a:r>
                        <a:rPr lang="en-US" sz="1400" dirty="0">
                          <a:effectLst/>
                        </a:rPr>
                        <a:t>Korea</a:t>
                      </a:r>
                      <a:endParaRPr lang="de-DE" sz="1400" dirty="0">
                        <a:effectLst/>
                        <a:latin typeface="Times New Roman" panose="02020603050405020304" pitchFamily="18" charset="0"/>
                        <a:ea typeface="Malgun Gothic" panose="020B0503020000020004" pitchFamily="34" charset="-127"/>
                      </a:endParaRPr>
                    </a:p>
                  </a:txBody>
                  <a:tcPr marL="68580" marR="68580" marT="0" marB="0"/>
                </a:tc>
                <a:tc>
                  <a:txBody>
                    <a:bodyPr/>
                    <a:lstStyle/>
                    <a:p>
                      <a:pPr>
                        <a:spcAft>
                          <a:spcPts val="0"/>
                        </a:spcAft>
                      </a:pPr>
                      <a:r>
                        <a:rPr lang="en-US" sz="1400" dirty="0">
                          <a:effectLst/>
                        </a:rPr>
                        <a:t>+82-42-860-1326</a:t>
                      </a:r>
                      <a:endParaRPr lang="de-DE" sz="1400" dirty="0">
                        <a:effectLst/>
                        <a:latin typeface="Times New Roman" panose="02020603050405020304" pitchFamily="18" charset="0"/>
                        <a:ea typeface="Malgun Gothic" panose="020B0503020000020004" pitchFamily="34" charset="-127"/>
                      </a:endParaRPr>
                    </a:p>
                  </a:txBody>
                  <a:tcPr marL="68580" marR="68580" marT="0" marB="0"/>
                </a:tc>
                <a:tc>
                  <a:txBody>
                    <a:bodyPr/>
                    <a:lstStyle/>
                    <a:p>
                      <a:pPr>
                        <a:spcAft>
                          <a:spcPts val="0"/>
                        </a:spcAft>
                      </a:pPr>
                      <a:r>
                        <a:rPr lang="en-US" sz="1400" dirty="0">
                          <a:effectLst/>
                        </a:rPr>
                        <a:t>jasonlee@etri.re.kr</a:t>
                      </a:r>
                      <a:endParaRPr lang="de-DE" sz="1400" dirty="0">
                        <a:effectLst/>
                        <a:latin typeface="Times New Roman" panose="02020603050405020304" pitchFamily="18" charset="0"/>
                        <a:ea typeface="Malgun Gothic" panose="020B0503020000020004" pitchFamily="34" charset="-127"/>
                      </a:endParaRPr>
                    </a:p>
                  </a:txBody>
                  <a:tcPr marL="68580" marR="68580" marT="0" marB="0"/>
                </a:tc>
                <a:extLst>
                  <a:ext uri="{0D108BD9-81ED-4DB2-BD59-A6C34878D82A}">
                    <a16:rowId xmlns:a16="http://schemas.microsoft.com/office/drawing/2014/main" val="4254330670"/>
                  </a:ext>
                </a:extLst>
              </a:tr>
            </a:tbl>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Affiliation</a:t>
            </a:r>
          </a:p>
        </p:txBody>
      </p:sp>
      <p:sp>
        <p:nvSpPr>
          <p:cNvPr id="3" name="Content Placeholder 2"/>
          <p:cNvSpPr>
            <a:spLocks noGrp="1"/>
          </p:cNvSpPr>
          <p:nvPr>
            <p:ph sz="half" idx="1"/>
          </p:nvPr>
        </p:nvSpPr>
        <p:spPr/>
        <p:txBody>
          <a:bodyPr>
            <a:normAutofit fontScale="77500" lnSpcReduction="20000"/>
          </a:bodyPr>
          <a:lstStyle/>
          <a:p>
            <a:pPr>
              <a:buFont typeface="Arial" panose="020B0604020202020204" pitchFamily="34" charset="0"/>
              <a:buChar char="•"/>
            </a:pPr>
            <a:r>
              <a:rPr lang="en-US" dirty="0"/>
              <a:t>Although TG 802.11ax is formally recessed during an SR ad hoc session, attendance credits are granted</a:t>
            </a:r>
          </a:p>
          <a:p>
            <a:pPr lvl="1">
              <a:buFont typeface="Arial" panose="020B0604020202020204" pitchFamily="34" charset="0"/>
              <a:buChar char="•"/>
            </a:pPr>
            <a:r>
              <a:rPr lang="en-US" dirty="0"/>
              <a:t>Consequently, an SR ad hoc session is an official session and you must declare your affiliation</a:t>
            </a:r>
          </a:p>
          <a:p>
            <a:pPr>
              <a:buFont typeface="Arial" panose="020B0604020202020204" pitchFamily="34" charset="0"/>
              <a:buChar char="•"/>
            </a:pPr>
            <a:r>
              <a:rPr lang="en-US" dirty="0">
                <a:solidFill>
                  <a:srgbClr val="FF0000"/>
                </a:solidFill>
              </a:rPr>
              <a:t>Please declare your affiliation </a:t>
            </a:r>
            <a:r>
              <a:rPr lang="en-US" altLang="zh-CN" dirty="0">
                <a:solidFill>
                  <a:srgbClr val="FF0000"/>
                </a:solidFill>
              </a:rPr>
              <a:t>when you address the SR ad hoc group for the first time during a meeting slot</a:t>
            </a:r>
          </a:p>
        </p:txBody>
      </p:sp>
      <p:pic>
        <p:nvPicPr>
          <p:cNvPr id="8" name="Content Placeholder 7"/>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4762365" y="1981200"/>
            <a:ext cx="3578495" cy="4113213"/>
          </a:xfrm>
        </p:spPr>
      </p:pic>
      <p:sp>
        <p:nvSpPr>
          <p:cNvPr id="6" name="Date Placeholder 5"/>
          <p:cNvSpPr>
            <a:spLocks noGrp="1"/>
          </p:cNvSpPr>
          <p:nvPr>
            <p:ph type="dt" idx="10"/>
          </p:nvPr>
        </p:nvSpPr>
        <p:spPr/>
        <p:txBody>
          <a:bodyPr/>
          <a:lstStyle/>
          <a:p>
            <a:r>
              <a:rPr lang="en-US" altLang="ko-KR" dirty="0"/>
              <a:t>November 2016</a:t>
            </a:r>
            <a:endParaRPr lang="en-GB" altLang="ko-KR" dirty="0"/>
          </a:p>
        </p:txBody>
      </p:sp>
      <p:sp>
        <p:nvSpPr>
          <p:cNvPr id="5" name="Footer Placeholder 4"/>
          <p:cNvSpPr>
            <a:spLocks noGrp="1"/>
          </p:cNvSpPr>
          <p:nvPr>
            <p:ph type="ftr" idx="11"/>
          </p:nvPr>
        </p:nvSpPr>
        <p:spPr/>
        <p:txBody>
          <a:bodyPr/>
          <a:lstStyle/>
          <a:p>
            <a:r>
              <a:rPr lang="en-GB"/>
              <a:t>Guido R. Hiertz, Ericsson et al.</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19979563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Instructions for the WG Chair</a:t>
            </a:r>
          </a:p>
        </p:txBody>
      </p:sp>
      <p:sp>
        <p:nvSpPr>
          <p:cNvPr id="3" name="Content Placeholder 2"/>
          <p:cNvSpPr>
            <a:spLocks noGrp="1"/>
          </p:cNvSpPr>
          <p:nvPr>
            <p:ph idx="1"/>
          </p:nvPr>
        </p:nvSpPr>
        <p:spPr/>
        <p:txBody>
          <a:bodyPr>
            <a:normAutofit fontScale="55000" lnSpcReduction="20000"/>
          </a:bodyPr>
          <a:lstStyle/>
          <a:p>
            <a:r>
              <a:rPr lang="en-US" dirty="0"/>
              <a:t>The IEEE-SA strongly recommends that at each WG meeting the chair or a designee:</a:t>
            </a:r>
          </a:p>
          <a:p>
            <a:pPr>
              <a:buFont typeface="Arial" panose="020B0604020202020204" pitchFamily="34" charset="0"/>
              <a:buChar char="•"/>
            </a:pPr>
            <a:r>
              <a:rPr lang="en-US" dirty="0"/>
              <a:t>Advise the WG attendees that: </a:t>
            </a:r>
          </a:p>
          <a:p>
            <a:pPr lvl="1">
              <a:buFont typeface="Arial" panose="020B0604020202020204" pitchFamily="34" charset="0"/>
              <a:buChar char="•"/>
            </a:pPr>
            <a:r>
              <a:rPr lang="en-US" dirty="0"/>
              <a:t>The IEEE’s patent policy is consistent with the ANSI patent policy and is described in Clause 6 of the IEEE-SA Standards Board Bylaws;</a:t>
            </a:r>
          </a:p>
          <a:p>
            <a:pPr lvl="1">
              <a:buFont typeface="Arial" panose="020B0604020202020204" pitchFamily="34" charset="0"/>
              <a:buChar char="•"/>
            </a:pPr>
            <a:r>
              <a:rPr lang="en-US" dirty="0"/>
              <a:t>Early identification of patent claims which may be essential for the use of standards under development is strongly encouraged; </a:t>
            </a:r>
          </a:p>
          <a:p>
            <a:pPr lvl="1">
              <a:buFont typeface="Arial" panose="020B0604020202020204" pitchFamily="34" charset="0"/>
              <a:buChar char="•"/>
            </a:pPr>
            <a:r>
              <a:rPr lang="en-US" dirty="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p>
          <a:p>
            <a:pPr>
              <a:buFont typeface="Arial" panose="020B0604020202020204" pitchFamily="34" charset="0"/>
              <a:buChar char="•"/>
            </a:pPr>
            <a:r>
              <a:rPr lang="en-US" dirty="0"/>
              <a:t>Instruct the WG Secretary to record in the minutes of the relevant WG meeting: </a:t>
            </a:r>
          </a:p>
          <a:p>
            <a:pPr lvl="1">
              <a:buFont typeface="Arial" panose="020B0604020202020204" pitchFamily="34" charset="0"/>
              <a:buChar char="•"/>
            </a:pPr>
            <a:r>
              <a:rPr lang="en-US" dirty="0"/>
              <a:t>That the foregoing information was provided and that slides 1 through 4 (and this slide 0, if applicable) were shown; </a:t>
            </a:r>
          </a:p>
          <a:p>
            <a:pPr lvl="1">
              <a:buFont typeface="Arial" panose="020B0604020202020204" pitchFamily="34" charset="0"/>
              <a:buChar char="•"/>
            </a:pPr>
            <a:r>
              <a:rPr lang="en-US" dirty="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1">
              <a:buFont typeface="Arial" panose="020B0604020202020204" pitchFamily="34" charset="0"/>
              <a:buChar char="•"/>
            </a:pPr>
            <a:r>
              <a:rPr lang="en-US" dirty="0"/>
              <a:t>Any responses that were given, specifically the patent claim(s)/patent application claim(s) and/or the holder of the patent claim(s)/patent application claim(s) that were identified (if any) and by whom.</a:t>
            </a:r>
          </a:p>
          <a:p>
            <a:pPr lvl="1">
              <a:buFont typeface="Arial" panose="020B0604020202020204" pitchFamily="34" charset="0"/>
              <a:buChar char="•"/>
            </a:pPr>
            <a:r>
              <a:rPr lang="en-US" dirty="0"/>
              <a:t>The WG Chair shall ensure that a request is made to any identified holders of potential essential patent claim(s) to complete and submit a Letter of Assurance.</a:t>
            </a:r>
          </a:p>
          <a:p>
            <a:pPr lvl="1">
              <a:buFont typeface="Arial" panose="020B0604020202020204" pitchFamily="34" charset="0"/>
              <a:buChar char="•"/>
            </a:pPr>
            <a:r>
              <a:rPr lang="en-US" dirty="0"/>
              <a:t>It is recommended that the WG chair review the guidance in IEEE-SA Standards Board Operations Manual 6.3.5 and in FAQs 12 and 12a on inclusion of potential Essential Patent Claims by incorporation or by reference.</a:t>
            </a:r>
          </a:p>
          <a:p>
            <a:r>
              <a:rPr lang="en-US" dirty="0"/>
              <a:t>Note: </a:t>
            </a:r>
            <a:r>
              <a:rPr lang="en-US" dirty="0">
                <a:solidFill>
                  <a:srgbClr val="FF0000"/>
                </a:solidFill>
              </a:rPr>
              <a:t>WG includes Working Groups, Task Groups, and other standards-developing committees with a PAR approved by the IEEE-SA Standards Board.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a:t>Guido R. Hiertz, Ericsson et al.</a:t>
            </a:r>
            <a:endParaRPr lang="en-GB" dirty="0"/>
          </a:p>
        </p:txBody>
      </p:sp>
      <p:sp>
        <p:nvSpPr>
          <p:cNvPr id="7" name="Date Placeholder 3"/>
          <p:cNvSpPr>
            <a:spLocks noGrp="1"/>
          </p:cNvSpPr>
          <p:nvPr>
            <p:ph type="dt" idx="15"/>
          </p:nvPr>
        </p:nvSpPr>
        <p:spPr>
          <a:xfrm>
            <a:off x="696912" y="333375"/>
            <a:ext cx="2589203" cy="273050"/>
          </a:xfrm>
        </p:spPr>
        <p:txBody>
          <a:bodyPr/>
          <a:lstStyle/>
          <a:p>
            <a:r>
              <a:rPr lang="en-US" dirty="0"/>
              <a:t>November 2016</a:t>
            </a:r>
            <a:endParaRPr lang="en-GB" dirty="0"/>
          </a:p>
        </p:txBody>
      </p:sp>
    </p:spTree>
    <p:extLst>
      <p:ext uri="{BB962C8B-B14F-4D97-AF65-F5344CB8AC3E}">
        <p14:creationId xmlns:p14="http://schemas.microsoft.com/office/powerpoint/2010/main" val="289505742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Patents, and Duty to Inform</a:t>
            </a:r>
          </a:p>
        </p:txBody>
      </p:sp>
      <p:sp>
        <p:nvSpPr>
          <p:cNvPr id="3" name="Content Placeholder 2"/>
          <p:cNvSpPr>
            <a:spLocks noGrp="1"/>
          </p:cNvSpPr>
          <p:nvPr>
            <p:ph idx="1"/>
          </p:nvPr>
        </p:nvSpPr>
        <p:spPr/>
        <p:txBody>
          <a:bodyPr>
            <a:normAutofit fontScale="62500" lnSpcReduction="20000"/>
          </a:bodyPr>
          <a:lstStyle/>
          <a:p>
            <a:r>
              <a:rPr lang="en-US" dirty="0"/>
              <a:t>All participants in this meeting have certain obligations under the IEEE-SA Patent Policy.  Participants: </a:t>
            </a:r>
          </a:p>
          <a:p>
            <a:pPr>
              <a:buFont typeface="Arial" panose="020B0604020202020204" pitchFamily="34" charset="0"/>
              <a:buChar char="•"/>
            </a:pPr>
            <a:r>
              <a:rPr lang="en-US" dirty="0"/>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buFont typeface="Arial" panose="020B0604020202020204" pitchFamily="34" charset="0"/>
              <a:buChar char="•"/>
            </a:pPr>
            <a:r>
              <a:rPr lang="en-US" dirty="0"/>
              <a:t>“Personal awareness” means that the participant “is personally aware that the holder may have a potential Essential Patent Claim,” even if the participant is not personally aware of the specific patents or patent claims</a:t>
            </a:r>
          </a:p>
          <a:p>
            <a:pPr>
              <a:buFont typeface="Arial" panose="020B0604020202020204" pitchFamily="34" charset="0"/>
              <a:buChar char="•"/>
            </a:pPr>
            <a:r>
              <a:rPr lang="en-US" dirty="0"/>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a:buFont typeface="Arial" panose="020B0604020202020204" pitchFamily="34" charset="0"/>
              <a:buChar char="•"/>
            </a:pPr>
            <a:r>
              <a:rPr lang="en-US" dirty="0"/>
              <a:t>The above does not apply if the patent claim is already the subject of an Accepted Letter of Assurance that applies to the proposed standard(s) under consideration by this group</a:t>
            </a:r>
          </a:p>
          <a:p>
            <a:pPr marL="0" indent="0"/>
            <a:r>
              <a:rPr lang="en-US" dirty="0"/>
              <a:t>Quoted text excerpted from IEEE-SA Standards Board Bylaws </a:t>
            </a:r>
            <a:r>
              <a:rPr lang="en-US" dirty="0" err="1"/>
              <a:t>subclause</a:t>
            </a:r>
            <a:r>
              <a:rPr lang="en-US" dirty="0"/>
              <a:t> 6.2</a:t>
            </a:r>
          </a:p>
          <a:p>
            <a:pPr>
              <a:buFont typeface="Arial" panose="020B0604020202020204" pitchFamily="34" charset="0"/>
              <a:buChar char="•"/>
            </a:pPr>
            <a:r>
              <a:rPr lang="en-US" dirty="0"/>
              <a:t>Early identification of holders of potential Essential Patent Claims is strongly encouraged</a:t>
            </a:r>
          </a:p>
          <a:p>
            <a:pPr>
              <a:buFont typeface="Arial" panose="020B0604020202020204" pitchFamily="34" charset="0"/>
              <a:buChar char="•"/>
            </a:pPr>
            <a:r>
              <a:rPr lang="en-US" dirty="0"/>
              <a:t>No duty to perform a patent search</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a:t>Guido R. Hiertz, Ericsson et al.</a:t>
            </a:r>
            <a:endParaRPr lang="en-GB" dirty="0"/>
          </a:p>
        </p:txBody>
      </p:sp>
      <p:sp>
        <p:nvSpPr>
          <p:cNvPr id="7" name="Date Placeholder 3"/>
          <p:cNvSpPr>
            <a:spLocks noGrp="1"/>
          </p:cNvSpPr>
          <p:nvPr>
            <p:ph type="dt" idx="15"/>
          </p:nvPr>
        </p:nvSpPr>
        <p:spPr>
          <a:xfrm>
            <a:off x="696912" y="333375"/>
            <a:ext cx="2589203" cy="273050"/>
          </a:xfrm>
        </p:spPr>
        <p:txBody>
          <a:bodyPr/>
          <a:lstStyle/>
          <a:p>
            <a:r>
              <a:rPr lang="en-US" dirty="0"/>
              <a:t>November 2016</a:t>
            </a:r>
            <a:endParaRPr lang="en-GB" dirty="0"/>
          </a:p>
        </p:txBody>
      </p:sp>
    </p:spTree>
    <p:extLst>
      <p:ext uri="{BB962C8B-B14F-4D97-AF65-F5344CB8AC3E}">
        <p14:creationId xmlns:p14="http://schemas.microsoft.com/office/powerpoint/2010/main" val="28451072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Related Links</a:t>
            </a:r>
          </a:p>
        </p:txBody>
      </p:sp>
      <p:sp>
        <p:nvSpPr>
          <p:cNvPr id="3" name="Content Placeholder 2"/>
          <p:cNvSpPr>
            <a:spLocks noGrp="1"/>
          </p:cNvSpPr>
          <p:nvPr>
            <p:ph idx="1"/>
          </p:nvPr>
        </p:nvSpPr>
        <p:spPr/>
        <p:txBody>
          <a:bodyPr>
            <a:normAutofit/>
          </a:bodyPr>
          <a:lstStyle/>
          <a:p>
            <a:pPr marL="0" indent="0"/>
            <a:r>
              <a:rPr lang="en-US" dirty="0"/>
              <a:t>All participants should be familiar with their obligations under the IEEE-SA Policies &amp; Procedures for standards development.</a:t>
            </a:r>
          </a:p>
          <a:p>
            <a:pPr>
              <a:buFont typeface="Arial" panose="020B0604020202020204" pitchFamily="34" charset="0"/>
              <a:buChar char="•"/>
            </a:pPr>
            <a:r>
              <a:rPr lang="en-US" dirty="0"/>
              <a:t>Patent Policy is stated in these sources:</a:t>
            </a:r>
          </a:p>
          <a:p>
            <a:pPr lvl="1">
              <a:buFont typeface="Arial" panose="020B0604020202020204" pitchFamily="34" charset="0"/>
              <a:buChar char="•"/>
            </a:pPr>
            <a:r>
              <a:rPr lang="en-US" dirty="0"/>
              <a:t>IEEE-SA Standards Boards Bylaws</a:t>
            </a:r>
          </a:p>
          <a:p>
            <a:pPr lvl="1">
              <a:buFont typeface="Arial" panose="020B0604020202020204" pitchFamily="34" charset="0"/>
              <a:buChar char="•"/>
            </a:pPr>
            <a:r>
              <a:rPr lang="en-US" dirty="0">
                <a:hlinkClick r:id="rId2"/>
              </a:rPr>
              <a:t>http://standards.ieee.org/guides/bylaws/sect6-7.html#6</a:t>
            </a:r>
            <a:endParaRPr lang="en-US" dirty="0"/>
          </a:p>
          <a:p>
            <a:pPr lvl="1">
              <a:buFont typeface="Arial" panose="020B0604020202020204" pitchFamily="34" charset="0"/>
              <a:buChar char="•"/>
            </a:pPr>
            <a:r>
              <a:rPr lang="en-US" dirty="0"/>
              <a:t>IEEE-SA Standards Board Operations Manual</a:t>
            </a:r>
          </a:p>
          <a:p>
            <a:pPr lvl="1">
              <a:buFont typeface="Arial" panose="020B0604020202020204" pitchFamily="34" charset="0"/>
              <a:buChar char="•"/>
            </a:pPr>
            <a:r>
              <a:rPr lang="en-US" dirty="0">
                <a:hlinkClick r:id="rId3"/>
              </a:rPr>
              <a:t>http://standards.ieee.org/guides/opman/sect6.html#6.3</a:t>
            </a:r>
            <a:endParaRPr lang="en-US" dirty="0"/>
          </a:p>
          <a:p>
            <a:pPr lvl="1">
              <a:buFont typeface="Arial" panose="020B0604020202020204" pitchFamily="34" charset="0"/>
              <a:buChar char="•"/>
            </a:pPr>
            <a:r>
              <a:rPr lang="en-US" dirty="0"/>
              <a:t>Material about the patent policy is available at</a:t>
            </a:r>
          </a:p>
          <a:p>
            <a:pPr lvl="1">
              <a:buFont typeface="Arial" panose="020B0604020202020204" pitchFamily="34" charset="0"/>
              <a:buChar char="•"/>
            </a:pPr>
            <a:r>
              <a:rPr lang="en-US" dirty="0">
                <a:hlinkClick r:id="rId4"/>
              </a:rPr>
              <a:t>http://standards.ieee.org/board/pat/pat-material.html</a:t>
            </a:r>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a:t>Guido R. Hiertz, Ericsson et al.</a:t>
            </a:r>
            <a:endParaRPr lang="en-GB" dirty="0"/>
          </a:p>
        </p:txBody>
      </p:sp>
      <p:sp>
        <p:nvSpPr>
          <p:cNvPr id="7" name="Date Placeholder 3"/>
          <p:cNvSpPr>
            <a:spLocks noGrp="1"/>
          </p:cNvSpPr>
          <p:nvPr>
            <p:ph type="dt" idx="15"/>
          </p:nvPr>
        </p:nvSpPr>
        <p:spPr>
          <a:xfrm>
            <a:off x="696912" y="333375"/>
            <a:ext cx="2589203" cy="273050"/>
          </a:xfrm>
        </p:spPr>
        <p:txBody>
          <a:bodyPr/>
          <a:lstStyle/>
          <a:p>
            <a:r>
              <a:rPr lang="en-US" dirty="0"/>
              <a:t>November 2016</a:t>
            </a:r>
            <a:endParaRPr lang="en-GB" dirty="0"/>
          </a:p>
        </p:txBody>
      </p:sp>
    </p:spTree>
    <p:extLst>
      <p:ext uri="{BB962C8B-B14F-4D97-AF65-F5344CB8AC3E}">
        <p14:creationId xmlns:p14="http://schemas.microsoft.com/office/powerpoint/2010/main" val="366166583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Call for Potentially Essential Patents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panose="020B0604020202020204" pitchFamily="34" charset="0"/>
              <a:buChar char="•"/>
            </a:pPr>
            <a:r>
              <a:rPr lang="en-US" dirty="0"/>
              <a:t>Either speak up now or</a:t>
            </a:r>
          </a:p>
          <a:p>
            <a:pPr lvl="1">
              <a:buFont typeface="Arial" panose="020B0604020202020204" pitchFamily="34" charset="0"/>
              <a:buChar char="•"/>
            </a:pPr>
            <a:r>
              <a:rPr lang="en-US" dirty="0"/>
              <a:t>Provide the chair of this group with the identity of the holder(s) of any and all such claims as soon as possible or</a:t>
            </a:r>
          </a:p>
          <a:p>
            <a:pPr lvl="1">
              <a:buFont typeface="Arial" panose="020B0604020202020204" pitchFamily="34" charset="0"/>
              <a:buChar char="•"/>
            </a:pPr>
            <a:r>
              <a:rPr lang="en-US" dirty="0"/>
              <a:t>Cause an LOA to be submitted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a:t>Guido R. Hiertz, Ericsson et al.</a:t>
            </a:r>
            <a:endParaRPr lang="en-GB" dirty="0"/>
          </a:p>
        </p:txBody>
      </p:sp>
      <p:sp>
        <p:nvSpPr>
          <p:cNvPr id="7" name="Date Placeholder 3"/>
          <p:cNvSpPr>
            <a:spLocks noGrp="1"/>
          </p:cNvSpPr>
          <p:nvPr>
            <p:ph type="dt" idx="15"/>
          </p:nvPr>
        </p:nvSpPr>
        <p:spPr>
          <a:xfrm>
            <a:off x="696912" y="333375"/>
            <a:ext cx="2589203" cy="273050"/>
          </a:xfrm>
        </p:spPr>
        <p:txBody>
          <a:bodyPr/>
          <a:lstStyle/>
          <a:p>
            <a:r>
              <a:rPr lang="en-US" dirty="0"/>
              <a:t>November 2016</a:t>
            </a:r>
            <a:endParaRPr lang="en-GB" dirty="0"/>
          </a:p>
        </p:txBody>
      </p:sp>
    </p:spTree>
    <p:extLst>
      <p:ext uri="{BB962C8B-B14F-4D97-AF65-F5344CB8AC3E}">
        <p14:creationId xmlns:p14="http://schemas.microsoft.com/office/powerpoint/2010/main" val="167148263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Question for Potentially Essential Patents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Are there any patent claim(s)/patent application claim(s) and/or the holder of patent claim(s)/patent application claim(s) that the participant believes may be essential for the use of that standard?</a:t>
            </a:r>
          </a:p>
          <a:p>
            <a:pPr lvl="1">
              <a:buFont typeface="Arial" panose="020B0604020202020204" pitchFamily="34" charset="0"/>
              <a:buChar char="•"/>
            </a:pPr>
            <a:r>
              <a:rPr lang="en-US" dirty="0"/>
              <a:t>Minute that the question was asked.</a:t>
            </a:r>
          </a:p>
          <a:p>
            <a:pPr lvl="1">
              <a:buFont typeface="Arial" panose="020B0604020202020204" pitchFamily="34" charset="0"/>
              <a:buChar char="•"/>
            </a:pPr>
            <a:r>
              <a:rPr lang="en-US" dirty="0"/>
              <a:t>Minute any responses that were given</a:t>
            </a:r>
          </a:p>
          <a:p>
            <a:pPr lvl="2">
              <a:buFont typeface="Arial" panose="020B0604020202020204" pitchFamily="34" charset="0"/>
              <a:buChar char="•"/>
            </a:pPr>
            <a:r>
              <a:rPr lang="en-US" dirty="0"/>
              <a:t>Specifically the patent claim(s)/patent application claim(s)</a:t>
            </a:r>
          </a:p>
          <a:p>
            <a:pPr lvl="2">
              <a:buFont typeface="Arial" panose="020B0604020202020204" pitchFamily="34" charset="0"/>
              <a:buChar char="•"/>
            </a:pPr>
            <a:r>
              <a:rPr lang="en-US" dirty="0"/>
              <a:t>The holder of the patent claim(s)/patent application claim(s) that were identified (if any)</a:t>
            </a:r>
          </a:p>
          <a:p>
            <a:pPr lvl="2">
              <a:buFont typeface="Arial" panose="020B0604020202020204" pitchFamily="34" charset="0"/>
              <a:buChar char="•"/>
            </a:pPr>
            <a:r>
              <a:rPr lang="en-US" dirty="0"/>
              <a:t>And by whom</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GB"/>
              <a:t>Guido R. Hiertz, Ericsson et al.</a:t>
            </a:r>
            <a:endParaRPr lang="en-GB" dirty="0"/>
          </a:p>
        </p:txBody>
      </p:sp>
      <p:sp>
        <p:nvSpPr>
          <p:cNvPr id="7" name="Date Placeholder 3"/>
          <p:cNvSpPr>
            <a:spLocks noGrp="1"/>
          </p:cNvSpPr>
          <p:nvPr>
            <p:ph type="dt" idx="15"/>
          </p:nvPr>
        </p:nvSpPr>
        <p:spPr>
          <a:xfrm>
            <a:off x="696912" y="333375"/>
            <a:ext cx="2589203" cy="273050"/>
          </a:xfrm>
        </p:spPr>
        <p:txBody>
          <a:bodyPr/>
          <a:lstStyle/>
          <a:p>
            <a:r>
              <a:rPr lang="en-US" dirty="0"/>
              <a:t>November 2016</a:t>
            </a:r>
            <a:endParaRPr lang="en-GB" dirty="0"/>
          </a:p>
        </p:txBody>
      </p:sp>
    </p:spTree>
    <p:extLst>
      <p:ext uri="{BB962C8B-B14F-4D97-AF65-F5344CB8AC3E}">
        <p14:creationId xmlns:p14="http://schemas.microsoft.com/office/powerpoint/2010/main" val="367523690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Other Guidelines for IEEE WG Meetings</a:t>
            </a:r>
          </a:p>
        </p:txBody>
      </p:sp>
      <p:sp>
        <p:nvSpPr>
          <p:cNvPr id="3" name="Content Placeholder 2"/>
          <p:cNvSpPr>
            <a:spLocks noGrp="1"/>
          </p:cNvSpPr>
          <p:nvPr>
            <p:ph idx="1"/>
          </p:nvPr>
        </p:nvSpPr>
        <p:spPr/>
        <p:txBody>
          <a:bodyPr>
            <a:normAutofit fontScale="77500" lnSpcReduction="20000"/>
          </a:bodyPr>
          <a:lstStyle/>
          <a:p>
            <a:pPr>
              <a:buFont typeface="Arial" panose="020B0604020202020204" pitchFamily="34" charset="0"/>
              <a:buChar char="•"/>
            </a:pPr>
            <a:r>
              <a:rPr lang="en-US" dirty="0"/>
              <a:t>All IEEE-SA standards meetings shall be conducted in compliance with all applicable laws, including antitrust and competition laws. </a:t>
            </a:r>
          </a:p>
          <a:p>
            <a:pPr lvl="1">
              <a:buFont typeface="Arial" panose="020B0604020202020204" pitchFamily="34" charset="0"/>
              <a:buChar char="•"/>
            </a:pPr>
            <a:r>
              <a:rPr lang="en-US" dirty="0"/>
              <a:t>Don’t discuss the interpretation, validity, or essentiality of patents/patent claims. </a:t>
            </a:r>
          </a:p>
          <a:p>
            <a:pPr lvl="1">
              <a:buFont typeface="Arial" panose="020B0604020202020204" pitchFamily="34" charset="0"/>
              <a:buChar char="•"/>
            </a:pPr>
            <a:r>
              <a:rPr lang="en-US" dirty="0"/>
              <a:t>Don’t discuss specific license rates, terms, or conditions.</a:t>
            </a:r>
          </a:p>
          <a:p>
            <a:pPr lvl="2">
              <a:buFont typeface="Arial" panose="020B0604020202020204" pitchFamily="34" charset="0"/>
              <a:buChar char="•"/>
            </a:pPr>
            <a:r>
              <a:rPr lang="en-US" dirty="0"/>
              <a:t>Relative costs, including licensing costs of essential patent claims, of different technical approaches may be discussed in standards development meetings. </a:t>
            </a:r>
          </a:p>
          <a:p>
            <a:pPr lvl="3">
              <a:buFont typeface="Arial" panose="020B0604020202020204" pitchFamily="34" charset="0"/>
              <a:buChar char="•"/>
            </a:pPr>
            <a:r>
              <a:rPr lang="en-US" dirty="0"/>
              <a:t>Technical considerations remain primary focus</a:t>
            </a:r>
          </a:p>
          <a:p>
            <a:pPr lvl="1">
              <a:buFont typeface="Arial" panose="020B0604020202020204" pitchFamily="34" charset="0"/>
              <a:buChar char="•"/>
            </a:pPr>
            <a:r>
              <a:rPr lang="en-US" dirty="0"/>
              <a:t>Don’t discuss or engage in the fixing of product prices, allocation of customers, or division of sales markets.</a:t>
            </a:r>
          </a:p>
          <a:p>
            <a:pPr lvl="1">
              <a:buFont typeface="Arial" panose="020B0604020202020204" pitchFamily="34" charset="0"/>
              <a:buChar char="•"/>
            </a:pPr>
            <a:r>
              <a:rPr lang="en-US" dirty="0"/>
              <a:t>Don’t discuss the status or substance of ongoing or threatened litigation.</a:t>
            </a:r>
          </a:p>
          <a:p>
            <a:pPr lvl="1">
              <a:buFont typeface="Arial" panose="020B0604020202020204" pitchFamily="34" charset="0"/>
              <a:buChar char="•"/>
            </a:pPr>
            <a:r>
              <a:rPr lang="en-US" dirty="0"/>
              <a:t>Don’t be silent if inappropriate topics are discussed … do formally object.</a:t>
            </a:r>
          </a:p>
          <a:p>
            <a:pPr lvl="1">
              <a:buFont typeface="Arial" panose="020B0604020202020204" pitchFamily="34" charset="0"/>
              <a:buChar char="•"/>
            </a:pPr>
            <a:endParaRPr lang="en-US" dirty="0"/>
          </a:p>
          <a:p>
            <a:pPr marL="0" indent="0" algn="ctr"/>
            <a:r>
              <a:rPr lang="en-US" dirty="0"/>
              <a:t>See IEEE-SA Standards Board Operations Manual, clause 5.3.10 and “Promoting Competition and Innovation: What You Need to Know about the IEEE Standards Association's Antitrust and Competition Policy” for more details.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GB" dirty="0"/>
              <a:t>Guido R. </a:t>
            </a:r>
            <a:r>
              <a:rPr lang="en-GB" dirty="0" err="1"/>
              <a:t>Hiertz</a:t>
            </a:r>
            <a:r>
              <a:rPr lang="en-GB" dirty="0"/>
              <a:t>, Ericsson et al.</a:t>
            </a:r>
          </a:p>
        </p:txBody>
      </p:sp>
      <p:sp>
        <p:nvSpPr>
          <p:cNvPr id="7" name="Date Placeholder 3"/>
          <p:cNvSpPr>
            <a:spLocks noGrp="1"/>
          </p:cNvSpPr>
          <p:nvPr>
            <p:ph type="dt" idx="15"/>
          </p:nvPr>
        </p:nvSpPr>
        <p:spPr>
          <a:xfrm>
            <a:off x="696912" y="333375"/>
            <a:ext cx="2589203" cy="273050"/>
          </a:xfrm>
        </p:spPr>
        <p:txBody>
          <a:bodyPr/>
          <a:lstStyle/>
          <a:p>
            <a:r>
              <a:rPr lang="en-US" dirty="0"/>
              <a:t>November 2016</a:t>
            </a:r>
            <a:endParaRPr lang="en-GB" dirty="0"/>
          </a:p>
        </p:txBody>
      </p:sp>
    </p:spTree>
    <p:extLst>
      <p:ext uri="{BB962C8B-B14F-4D97-AF65-F5344CB8AC3E}">
        <p14:creationId xmlns:p14="http://schemas.microsoft.com/office/powerpoint/2010/main" val="46973763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US" altLang="en-US"/>
              <a:t>Ad Hoc Groups Operation</a:t>
            </a:r>
          </a:p>
        </p:txBody>
      </p:sp>
      <p:sp>
        <p:nvSpPr>
          <p:cNvPr id="25603" name="Content Placeholder 2"/>
          <p:cNvSpPr>
            <a:spLocks noGrp="1"/>
          </p:cNvSpPr>
          <p:nvPr>
            <p:ph idx="1"/>
          </p:nvPr>
        </p:nvSpPr>
        <p:spPr>
          <a:xfrm>
            <a:off x="685800" y="1676400"/>
            <a:ext cx="7772400" cy="4114800"/>
          </a:xfrm>
        </p:spPr>
        <p:txBody>
          <a:bodyPr/>
          <a:lstStyle/>
          <a:p>
            <a:r>
              <a:rPr lang="en-US" altLang="en-US" dirty="0"/>
              <a:t>No more than 2 Ad Hoc group meetings at any point in time.</a:t>
            </a:r>
          </a:p>
          <a:p>
            <a:r>
              <a:rPr lang="en-US" altLang="en-US" dirty="0"/>
              <a:t>Straw Polls are only allowed during Ad Hoc group meeting // no motions, anyone can vote</a:t>
            </a:r>
          </a:p>
          <a:p>
            <a:r>
              <a:rPr lang="en-US" altLang="en-US" dirty="0"/>
              <a:t>A straw poll affecting the Spec Framework has to start with, </a:t>
            </a:r>
          </a:p>
          <a:p>
            <a:pPr lvl="1"/>
            <a:r>
              <a:rPr lang="en-US" altLang="en-US" dirty="0">
                <a:solidFill>
                  <a:srgbClr val="FF0000"/>
                </a:solidFill>
              </a:rPr>
              <a:t>Do you agree to add to the TG Specification Frame work document?</a:t>
            </a:r>
          </a:p>
          <a:p>
            <a:pPr lvl="1"/>
            <a:r>
              <a:rPr lang="en-US" altLang="en-US" dirty="0" err="1">
                <a:solidFill>
                  <a:srgbClr val="FF0000"/>
                </a:solidFill>
              </a:rPr>
              <a:t>x.y.z</a:t>
            </a:r>
            <a:r>
              <a:rPr lang="en-US" altLang="en-US" dirty="0">
                <a:solidFill>
                  <a:srgbClr val="FF0000"/>
                </a:solidFill>
              </a:rPr>
              <a:t>. &lt;feature description&gt;</a:t>
            </a:r>
          </a:p>
          <a:p>
            <a:r>
              <a:rPr lang="en-US" altLang="en-US" dirty="0"/>
              <a:t>A straw poll needs to achieves at least 75% to be converted to a motion at the TG level.</a:t>
            </a:r>
          </a:p>
        </p:txBody>
      </p:sp>
      <p:sp>
        <p:nvSpPr>
          <p:cNvPr id="25605" name="Footer Placeholder 4"/>
          <p:cNvSpPr>
            <a:spLocks noGrp="1"/>
          </p:cNvSpPr>
          <p:nvPr>
            <p:ph type="ftr" sz="quarter" idx="4294967295"/>
          </p:nvPr>
        </p:nvSpPr>
        <p:spPr>
          <a:xfrm>
            <a:off x="6504731" y="6462617"/>
            <a:ext cx="2459757" cy="206743"/>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GB" dirty="0"/>
              <a:t>Guido R. </a:t>
            </a:r>
            <a:r>
              <a:rPr lang="en-GB" dirty="0" err="1"/>
              <a:t>Hiertz</a:t>
            </a:r>
            <a:r>
              <a:rPr lang="en-GB" dirty="0"/>
              <a:t>, Ericsson et al.</a:t>
            </a:r>
          </a:p>
        </p:txBody>
      </p:sp>
      <p:sp>
        <p:nvSpPr>
          <p:cNvPr id="2560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2EA2A456-FF7A-4C33-81E0-EE80C55707D3}" type="slidenum">
              <a:rPr lang="en-US" altLang="en-US"/>
              <a:pPr/>
              <a:t>17</a:t>
            </a:fld>
            <a:endParaRPr lang="en-US" altLang="en-US"/>
          </a:p>
        </p:txBody>
      </p:sp>
      <p:sp>
        <p:nvSpPr>
          <p:cNvPr id="8" name="Date Placeholder 3"/>
          <p:cNvSpPr>
            <a:spLocks noGrp="1"/>
          </p:cNvSpPr>
          <p:nvPr>
            <p:ph type="dt" idx="15"/>
          </p:nvPr>
        </p:nvSpPr>
        <p:spPr>
          <a:xfrm>
            <a:off x="696912" y="333375"/>
            <a:ext cx="2589203" cy="273050"/>
          </a:xfrm>
        </p:spPr>
        <p:txBody>
          <a:bodyPr/>
          <a:lstStyle/>
          <a:p>
            <a:r>
              <a:rPr lang="en-US" dirty="0"/>
              <a:t>November 2016</a:t>
            </a:r>
            <a:endParaRPr lang="en-GB" dirty="0"/>
          </a:p>
        </p:txBody>
      </p:sp>
    </p:spTree>
    <p:extLst>
      <p:ext uri="{BB962C8B-B14F-4D97-AF65-F5344CB8AC3E}">
        <p14:creationId xmlns:p14="http://schemas.microsoft.com/office/powerpoint/2010/main" val="260752566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Straw polls</a:t>
            </a:r>
          </a:p>
        </p:txBody>
      </p:sp>
      <p:sp>
        <p:nvSpPr>
          <p:cNvPr id="3" name="Content Placeholder 2"/>
          <p:cNvSpPr>
            <a:spLocks noGrp="1"/>
          </p:cNvSpPr>
          <p:nvPr>
            <p:ph sz="half" idx="1"/>
          </p:nvPr>
        </p:nvSpPr>
        <p:spPr>
          <a:xfrm>
            <a:off x="685800" y="1981200"/>
            <a:ext cx="4822304" cy="4113213"/>
          </a:xfrm>
        </p:spPr>
        <p:txBody>
          <a:bodyPr>
            <a:noAutofit/>
          </a:bodyPr>
          <a:lstStyle/>
          <a:p>
            <a:pPr>
              <a:buFont typeface="Arial" panose="020B0604020202020204" pitchFamily="34" charset="0"/>
              <a:buChar char="•"/>
            </a:pPr>
            <a:r>
              <a:rPr lang="en-US" sz="2400" dirty="0"/>
              <a:t>All straw polls to be sequentially numbered by chairmen</a:t>
            </a:r>
          </a:p>
          <a:p>
            <a:pPr lvl="1">
              <a:buFont typeface="Arial" panose="020B0604020202020204" pitchFamily="34" charset="0"/>
              <a:buChar char="•"/>
            </a:pPr>
            <a:r>
              <a:rPr lang="en-US" sz="1800" dirty="0"/>
              <a:t>Year, Month, Day, three digits: </a:t>
            </a:r>
            <a:r>
              <a:rPr lang="en-US" sz="1800" dirty="0" err="1"/>
              <a:t>YYYYMMDDxyz</a:t>
            </a:r>
            <a:endParaRPr lang="en-US" sz="1800" dirty="0"/>
          </a:p>
          <a:p>
            <a:pPr>
              <a:buFont typeface="Arial" panose="020B0604020202020204" pitchFamily="34" charset="0"/>
              <a:buChar char="•"/>
            </a:pPr>
            <a:r>
              <a:rPr lang="en-US" sz="2400" dirty="0"/>
              <a:t>Two Straw Poll categories</a:t>
            </a:r>
          </a:p>
          <a:p>
            <a:pPr lvl="1">
              <a:buFont typeface="Arial" panose="020B0604020202020204" pitchFamily="34" charset="0"/>
              <a:buChar char="•"/>
            </a:pPr>
            <a:r>
              <a:rPr lang="en-US" sz="1800" dirty="0">
                <a:solidFill>
                  <a:srgbClr val="FF0000"/>
                </a:solidFill>
              </a:rPr>
              <a:t>Ad hoc Straw Polls</a:t>
            </a:r>
            <a:r>
              <a:rPr lang="en-US" sz="1800" dirty="0"/>
              <a:t>: A20150312001</a:t>
            </a:r>
          </a:p>
          <a:p>
            <a:pPr lvl="2">
              <a:buFont typeface="Arial" panose="020B0604020202020204" pitchFamily="34" charset="0"/>
              <a:buChar char="•"/>
            </a:pPr>
            <a:r>
              <a:rPr lang="en-US" sz="1600" dirty="0"/>
              <a:t>During discussions</a:t>
            </a:r>
          </a:p>
          <a:p>
            <a:pPr lvl="2">
              <a:buFont typeface="Arial" panose="020B0604020202020204" pitchFamily="34" charset="0"/>
              <a:buChar char="•"/>
            </a:pPr>
            <a:r>
              <a:rPr lang="en-US" sz="1600" dirty="0"/>
              <a:t>Test for Ad hoc group internal opinions</a:t>
            </a:r>
          </a:p>
          <a:p>
            <a:pPr lvl="1">
              <a:buFont typeface="Arial" panose="020B0604020202020204" pitchFamily="34" charset="0"/>
              <a:buChar char="•"/>
            </a:pPr>
            <a:r>
              <a:rPr lang="en-US" sz="1800" dirty="0">
                <a:solidFill>
                  <a:srgbClr val="FF0000"/>
                </a:solidFill>
              </a:rPr>
              <a:t>Report Straw Polls</a:t>
            </a:r>
            <a:r>
              <a:rPr lang="en-US" sz="1800" dirty="0"/>
              <a:t>: R20150312001</a:t>
            </a:r>
          </a:p>
          <a:p>
            <a:pPr lvl="2">
              <a:buFont typeface="Arial" panose="020B0604020202020204" pitchFamily="34" charset="0"/>
              <a:buChar char="•"/>
            </a:pPr>
            <a:r>
              <a:rPr lang="en-US" sz="1600" dirty="0"/>
              <a:t>Result to be reported to Task Group 802.11ax</a:t>
            </a:r>
          </a:p>
          <a:p>
            <a:pPr lvl="2">
              <a:buFont typeface="Arial" panose="020B0604020202020204" pitchFamily="34" charset="0"/>
              <a:buChar char="•"/>
            </a:pPr>
            <a:r>
              <a:rPr lang="en-US" sz="1600" dirty="0"/>
              <a:t>Meant as advise for Task Group (motion)</a:t>
            </a:r>
          </a:p>
        </p:txBody>
      </p:sp>
      <p:sp>
        <p:nvSpPr>
          <p:cNvPr id="6" name="Date Placeholder 5"/>
          <p:cNvSpPr>
            <a:spLocks noGrp="1"/>
          </p:cNvSpPr>
          <p:nvPr>
            <p:ph type="dt" idx="10"/>
          </p:nvPr>
        </p:nvSpPr>
        <p:spPr/>
        <p:txBody>
          <a:bodyPr/>
          <a:lstStyle/>
          <a:p>
            <a:r>
              <a:rPr lang="en-US" dirty="0"/>
              <a:t>November 2016</a:t>
            </a:r>
            <a:endParaRPr lang="en-GB" dirty="0"/>
          </a:p>
        </p:txBody>
      </p:sp>
      <p:sp>
        <p:nvSpPr>
          <p:cNvPr id="5" name="Footer Placeholder 4"/>
          <p:cNvSpPr>
            <a:spLocks noGrp="1"/>
          </p:cNvSpPr>
          <p:nvPr>
            <p:ph type="ftr" idx="11"/>
          </p:nvPr>
        </p:nvSpPr>
        <p:spPr/>
        <p:txBody>
          <a:bodyPr/>
          <a:lstStyle/>
          <a:p>
            <a:r>
              <a:rPr lang="en-GB" dirty="0"/>
              <a:t>Guido R. </a:t>
            </a:r>
            <a:r>
              <a:rPr lang="en-GB" dirty="0" err="1"/>
              <a:t>Hiertz</a:t>
            </a:r>
            <a:r>
              <a:rPr lang="en-GB" dirty="0"/>
              <a:t>, Ericsson et al.</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pic>
        <p:nvPicPr>
          <p:cNvPr id="6147" name="Picture 3" descr="C:\Users\eguihie\AppData\Local\Microsoft\Windows\Temporary Internet Files\Content.IE5\4Z97PE9C\checklist[1].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940152" y="2362200"/>
            <a:ext cx="2524125" cy="2590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7358725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ctrTitle"/>
          </p:nvPr>
        </p:nvSpPr>
        <p:spPr>
          <a:xfrm>
            <a:off x="685800" y="1124744"/>
            <a:ext cx="7772400" cy="1470025"/>
          </a:xfrm>
        </p:spPr>
        <p:txBody>
          <a:bodyPr/>
          <a:lstStyle/>
          <a:p>
            <a:r>
              <a:rPr lang="en-US" dirty="0"/>
              <a:t>IEEE 802.11 </a:t>
            </a:r>
            <a:r>
              <a:rPr lang="en-US" dirty="0" err="1"/>
              <a:t>TGax</a:t>
            </a:r>
            <a:br>
              <a:rPr lang="en-US" dirty="0"/>
            </a:br>
            <a:r>
              <a:rPr lang="en-US" dirty="0"/>
              <a:t>High Efficiency WLAN Task Group</a:t>
            </a:r>
            <a:br>
              <a:rPr lang="en-US" dirty="0"/>
            </a:br>
            <a:r>
              <a:rPr lang="en-US" dirty="0"/>
              <a:t>Ad hoc Group Spatial Reuse</a:t>
            </a:r>
          </a:p>
        </p:txBody>
      </p:sp>
      <p:sp>
        <p:nvSpPr>
          <p:cNvPr id="8" name="Subtitle 7"/>
          <p:cNvSpPr>
            <a:spLocks noGrp="1"/>
          </p:cNvSpPr>
          <p:nvPr>
            <p:ph type="subTitle" idx="1"/>
          </p:nvPr>
        </p:nvSpPr>
        <p:spPr>
          <a:xfrm>
            <a:off x="1371600" y="2880518"/>
            <a:ext cx="6400800" cy="2276673"/>
          </a:xfrm>
        </p:spPr>
        <p:txBody>
          <a:bodyPr/>
          <a:lstStyle/>
          <a:p>
            <a:r>
              <a:rPr lang="en-US" dirty="0"/>
              <a:t>San Antonio, Texas, USA</a:t>
            </a:r>
          </a:p>
          <a:p>
            <a:r>
              <a:rPr lang="en-US" dirty="0"/>
              <a:t>2016-11-07 &amp; 2016-11-08</a:t>
            </a:r>
          </a:p>
          <a:p>
            <a:r>
              <a:rPr lang="en-US" dirty="0"/>
              <a:t>Ad hoc chairmen:</a:t>
            </a:r>
          </a:p>
          <a:p>
            <a:r>
              <a:rPr lang="en-US" dirty="0"/>
              <a:t>Jae </a:t>
            </a:r>
            <a:r>
              <a:rPr lang="en-US" dirty="0" err="1"/>
              <a:t>Seung</a:t>
            </a:r>
            <a:r>
              <a:rPr lang="en-US" dirty="0"/>
              <a:t> Lee (ETRI), Laurent </a:t>
            </a:r>
            <a:r>
              <a:rPr lang="en-US" dirty="0" err="1"/>
              <a:t>Cariou</a:t>
            </a:r>
            <a:r>
              <a:rPr lang="en-US" dirty="0"/>
              <a:t> (Intel), Guido R. Hiertz (Ericsson)</a:t>
            </a:r>
          </a:p>
        </p:txBody>
      </p:sp>
      <p:sp>
        <p:nvSpPr>
          <p:cNvPr id="6" name="Date Placeholder 5"/>
          <p:cNvSpPr>
            <a:spLocks noGrp="1"/>
          </p:cNvSpPr>
          <p:nvPr>
            <p:ph type="dt" idx="10"/>
          </p:nvPr>
        </p:nvSpPr>
        <p:spPr/>
        <p:txBody>
          <a:bodyPr/>
          <a:lstStyle/>
          <a:p>
            <a:r>
              <a:rPr lang="en-US" dirty="0"/>
              <a:t>November 2016</a:t>
            </a:r>
            <a:endParaRPr lang="en-GB" dirty="0"/>
          </a:p>
        </p:txBody>
      </p:sp>
      <p:sp>
        <p:nvSpPr>
          <p:cNvPr id="5" name="Footer Placeholder 4"/>
          <p:cNvSpPr>
            <a:spLocks noGrp="1"/>
          </p:cNvSpPr>
          <p:nvPr>
            <p:ph type="ftr" idx="11"/>
          </p:nvPr>
        </p:nvSpPr>
        <p:spPr/>
        <p:txBody>
          <a:bodyPr/>
          <a:lstStyle/>
          <a:p>
            <a:r>
              <a:rPr lang="en-GB"/>
              <a:t>Guido R. Hiertz, Ericsson et al.</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Tree>
    <p:extLst>
      <p:ext uri="{BB962C8B-B14F-4D97-AF65-F5344CB8AC3E}">
        <p14:creationId xmlns:p14="http://schemas.microsoft.com/office/powerpoint/2010/main" val="24534354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The 802.11ax Spatial Reuse (SR) ad hoc group discusses matter that improves spatial frequency reuse and other mechanisms that enhance the concurrent use of the wireless medium by multiple devices.</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dirty="0"/>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No decisions can be taken in this ad hoc group. In an ad hoc group, any attendee can call for a straw poll. A straw poll tests the opinion of those attendees present. No voting rights are needed to respond to a straw poll.</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Guido R. Hiertz, Ericsson et al.</a:t>
            </a:r>
            <a:endParaRPr lang="en-GB" dirty="0"/>
          </a:p>
        </p:txBody>
      </p:sp>
      <p:sp>
        <p:nvSpPr>
          <p:cNvPr id="4" name="Date Placeholder 3"/>
          <p:cNvSpPr>
            <a:spLocks noGrp="1"/>
          </p:cNvSpPr>
          <p:nvPr>
            <p:ph type="dt" idx="15"/>
          </p:nvPr>
        </p:nvSpPr>
        <p:spPr/>
        <p:txBody>
          <a:bodyPr/>
          <a:lstStyle/>
          <a:p>
            <a:r>
              <a:rPr lang="en-US" dirty="0"/>
              <a:t>November 2016</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items</a:t>
            </a:r>
          </a:p>
        </p:txBody>
      </p:sp>
      <p:sp>
        <p:nvSpPr>
          <p:cNvPr id="3" name="Content Placeholder 2"/>
          <p:cNvSpPr>
            <a:spLocks noGrp="1"/>
          </p:cNvSpPr>
          <p:nvPr>
            <p:ph idx="1"/>
          </p:nvPr>
        </p:nvSpPr>
        <p:spPr>
          <a:xfrm>
            <a:off x="685800" y="1981200"/>
            <a:ext cx="7846640" cy="4113213"/>
          </a:xfrm>
        </p:spPr>
        <p:txBody>
          <a:bodyPr>
            <a:normAutofit/>
          </a:bodyPr>
          <a:lstStyle/>
          <a:p>
            <a:pPr>
              <a:buFont typeface="Arial" panose="020B0604020202020204" pitchFamily="34" charset="0"/>
              <a:buChar char="•"/>
            </a:pPr>
            <a:r>
              <a:rPr lang="en-US" dirty="0">
                <a:solidFill>
                  <a:schemeClr val="tx1"/>
                </a:solidFill>
              </a:rPr>
              <a:t>Call meeting to order </a:t>
            </a:r>
          </a:p>
          <a:p>
            <a:pPr>
              <a:buFont typeface="Arial" panose="020B0604020202020204" pitchFamily="34" charset="0"/>
              <a:buChar char="•"/>
            </a:pPr>
            <a:r>
              <a:rPr lang="en-US" dirty="0">
                <a:solidFill>
                  <a:schemeClr val="tx1"/>
                </a:solidFill>
              </a:rPr>
              <a:t>Patent policy, etc.</a:t>
            </a:r>
          </a:p>
          <a:p>
            <a:pPr>
              <a:buFont typeface="Arial" panose="020B0604020202020204" pitchFamily="34" charset="0"/>
              <a:buChar char="•"/>
            </a:pPr>
            <a:r>
              <a:rPr lang="en-US" dirty="0">
                <a:solidFill>
                  <a:schemeClr val="tx1"/>
                </a:solidFill>
              </a:rPr>
              <a:t>Approve agenda</a:t>
            </a:r>
          </a:p>
          <a:p>
            <a:pPr>
              <a:buFont typeface="Arial" panose="020B0604020202020204" pitchFamily="34" charset="0"/>
              <a:buChar char="•"/>
            </a:pPr>
            <a:r>
              <a:rPr lang="en-US" dirty="0">
                <a:solidFill>
                  <a:schemeClr val="tx1"/>
                </a:solidFill>
              </a:rPr>
              <a:t>Review ad hoc rules </a:t>
            </a:r>
          </a:p>
          <a:p>
            <a:pPr>
              <a:buFont typeface="Arial" panose="020B0604020202020204" pitchFamily="34" charset="0"/>
              <a:buChar char="•"/>
            </a:pPr>
            <a:r>
              <a:rPr lang="en-US" dirty="0">
                <a:solidFill>
                  <a:schemeClr val="tx1"/>
                </a:solidFill>
              </a:rPr>
              <a:t>Presentations</a:t>
            </a:r>
          </a:p>
          <a:p>
            <a:pPr>
              <a:buFont typeface="Arial" panose="020B0604020202020204" pitchFamily="34" charset="0"/>
              <a:buChar char="•"/>
            </a:pPr>
            <a:r>
              <a:rPr lang="en-US" dirty="0">
                <a:solidFill>
                  <a:schemeClr val="tx1"/>
                </a:solidFill>
              </a:rPr>
              <a:t>Any other technical presentations</a:t>
            </a:r>
          </a:p>
          <a:p>
            <a:pPr>
              <a:buFont typeface="Arial" panose="020B0604020202020204" pitchFamily="34" charset="0"/>
              <a:buChar char="•"/>
            </a:pPr>
            <a:r>
              <a:rPr lang="en-US" dirty="0">
                <a:solidFill>
                  <a:schemeClr val="tx1"/>
                </a:solidFill>
              </a:rPr>
              <a:t>Any other business</a:t>
            </a:r>
          </a:p>
          <a:p>
            <a:pPr>
              <a:buFont typeface="Arial" panose="020B0604020202020204" pitchFamily="34" charset="0"/>
              <a:buChar char="•"/>
            </a:pPr>
            <a:r>
              <a:rPr lang="en-US" dirty="0">
                <a:solidFill>
                  <a:schemeClr val="tx1"/>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a:t>Guido R. Hiertz, Ericsson et al.</a:t>
            </a:r>
            <a:endParaRPr lang="en-GB" dirty="0"/>
          </a:p>
        </p:txBody>
      </p:sp>
      <p:sp>
        <p:nvSpPr>
          <p:cNvPr id="6" name="Date Placeholder 5"/>
          <p:cNvSpPr>
            <a:spLocks noGrp="1"/>
          </p:cNvSpPr>
          <p:nvPr>
            <p:ph type="dt" idx="15"/>
          </p:nvPr>
        </p:nvSpPr>
        <p:spPr/>
        <p:txBody>
          <a:bodyPr/>
          <a:lstStyle/>
          <a:p>
            <a:r>
              <a:rPr lang="en-US" dirty="0"/>
              <a:t>November 2016</a:t>
            </a:r>
            <a:endParaRPr lang="en-GB" dirty="0"/>
          </a:p>
        </p:txBody>
      </p:sp>
    </p:spTree>
    <p:extLst>
      <p:ext uri="{BB962C8B-B14F-4D97-AF65-F5344CB8AC3E}">
        <p14:creationId xmlns:p14="http://schemas.microsoft.com/office/powerpoint/2010/main" val="415370312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Order of presentations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p:cNvSpPr>
            <a:spLocks noGrp="1"/>
          </p:cNvSpPr>
          <p:nvPr>
            <p:ph type="ftr" idx="14"/>
          </p:nvPr>
        </p:nvSpPr>
        <p:spPr/>
        <p:txBody>
          <a:bodyPr/>
          <a:lstStyle/>
          <a:p>
            <a:r>
              <a:rPr lang="en-GB"/>
              <a:t>Guido R. Hiertz, Ericsson et al.</a:t>
            </a:r>
            <a:endParaRPr lang="en-GB" dirty="0"/>
          </a:p>
        </p:txBody>
      </p:sp>
      <p:sp>
        <p:nvSpPr>
          <p:cNvPr id="6" name="Date Placeholder 5"/>
          <p:cNvSpPr>
            <a:spLocks noGrp="1"/>
          </p:cNvSpPr>
          <p:nvPr>
            <p:ph type="dt" idx="15"/>
          </p:nvPr>
        </p:nvSpPr>
        <p:spPr/>
        <p:txBody>
          <a:bodyPr/>
          <a:lstStyle/>
          <a:p>
            <a:r>
              <a:rPr lang="en-US" dirty="0"/>
              <a:t>November 2016</a:t>
            </a:r>
            <a:endParaRPr lang="en-GB" dirty="0"/>
          </a:p>
        </p:txBody>
      </p:sp>
      <p:graphicFrame>
        <p:nvGraphicFramePr>
          <p:cNvPr id="9" name="Content Placeholder 8"/>
          <p:cNvGraphicFramePr>
            <a:graphicFrameLocks noGrp="1"/>
          </p:cNvGraphicFramePr>
          <p:nvPr>
            <p:ph idx="1"/>
            <p:extLst>
              <p:ext uri="{D42A27DB-BD31-4B8C-83A1-F6EECF244321}">
                <p14:modId xmlns:p14="http://schemas.microsoft.com/office/powerpoint/2010/main" val="3646303597"/>
              </p:ext>
            </p:extLst>
          </p:nvPr>
        </p:nvGraphicFramePr>
        <p:xfrm>
          <a:off x="861219" y="2015073"/>
          <a:ext cx="7421563" cy="4006215"/>
        </p:xfrm>
        <a:graphic>
          <a:graphicData uri="http://schemas.openxmlformats.org/drawingml/2006/table">
            <a:tbl>
              <a:tblPr firstRow="1">
                <a:tableStyleId>{793D81CF-94F2-401A-BA57-92F5A7B2D0C5}</a:tableStyleId>
              </a:tblPr>
              <a:tblGrid>
                <a:gridCol w="1580513">
                  <a:extLst>
                    <a:ext uri="{9D8B030D-6E8A-4147-A177-3AD203B41FA5}">
                      <a16:colId xmlns:a16="http://schemas.microsoft.com/office/drawing/2014/main" val="20000"/>
                    </a:ext>
                  </a:extLst>
                </a:gridCol>
                <a:gridCol w="3786452">
                  <a:extLst>
                    <a:ext uri="{9D8B030D-6E8A-4147-A177-3AD203B41FA5}">
                      <a16:colId xmlns:a16="http://schemas.microsoft.com/office/drawing/2014/main" val="20001"/>
                    </a:ext>
                  </a:extLst>
                </a:gridCol>
                <a:gridCol w="2054598">
                  <a:extLst>
                    <a:ext uri="{9D8B030D-6E8A-4147-A177-3AD203B41FA5}">
                      <a16:colId xmlns:a16="http://schemas.microsoft.com/office/drawing/2014/main" val="20002"/>
                    </a:ext>
                  </a:extLst>
                </a:gridCol>
              </a:tblGrid>
              <a:tr h="190500">
                <a:tc>
                  <a:txBody>
                    <a:bodyPr/>
                    <a:lstStyle/>
                    <a:p>
                      <a:pPr algn="ctr" fontAlgn="b"/>
                      <a:r>
                        <a:rPr lang="en-US" sz="1600" u="none" strike="noStrike" dirty="0">
                          <a:effectLst/>
                          <a:latin typeface="Arial" panose="020B0604020202020204" pitchFamily="34" charset="0"/>
                          <a:cs typeface="Arial" panose="020B0604020202020204" pitchFamily="34" charset="0"/>
                        </a:rPr>
                        <a:t>DCN</a:t>
                      </a:r>
                      <a:endParaRPr lang="en-US" sz="1600" b="1" i="0" u="none" strike="noStrike" dirty="0">
                        <a:solidFill>
                          <a:srgbClr val="FFFFFF"/>
                        </a:solidFill>
                        <a:effectLst/>
                        <a:latin typeface="Arial" panose="020B0604020202020204" pitchFamily="34" charset="0"/>
                        <a:cs typeface="Arial" panose="020B0604020202020204" pitchFamily="34" charset="0"/>
                      </a:endParaRPr>
                    </a:p>
                  </a:txBody>
                  <a:tcPr marL="9525" marR="9525" marT="9525" marB="0"/>
                </a:tc>
                <a:tc>
                  <a:txBody>
                    <a:bodyPr/>
                    <a:lstStyle/>
                    <a:p>
                      <a:pPr algn="ctr" fontAlgn="b"/>
                      <a:r>
                        <a:rPr lang="en-US" sz="1600" u="none" strike="noStrike">
                          <a:effectLst/>
                          <a:latin typeface="Arial" panose="020B0604020202020204" pitchFamily="34" charset="0"/>
                          <a:cs typeface="Arial" panose="020B0604020202020204" pitchFamily="34" charset="0"/>
                        </a:rPr>
                        <a:t>Title</a:t>
                      </a:r>
                      <a:endParaRPr lang="en-US" sz="1600" b="1" i="0" u="none" strike="noStrike">
                        <a:solidFill>
                          <a:srgbClr val="FFFFFF"/>
                        </a:solidFill>
                        <a:effectLst/>
                        <a:latin typeface="Arial" panose="020B0604020202020204" pitchFamily="34" charset="0"/>
                        <a:cs typeface="Arial" panose="020B0604020202020204" pitchFamily="34" charset="0"/>
                      </a:endParaRPr>
                    </a:p>
                  </a:txBody>
                  <a:tcPr marL="9525" marR="9525" marT="9525" marB="0"/>
                </a:tc>
                <a:tc>
                  <a:txBody>
                    <a:bodyPr/>
                    <a:lstStyle/>
                    <a:p>
                      <a:pPr algn="ctr" fontAlgn="b"/>
                      <a:r>
                        <a:rPr lang="en-US" sz="1600" u="none" strike="noStrike">
                          <a:effectLst/>
                          <a:latin typeface="Arial" panose="020B0604020202020204" pitchFamily="34" charset="0"/>
                          <a:cs typeface="Arial" panose="020B0604020202020204" pitchFamily="34" charset="0"/>
                        </a:rPr>
                        <a:t>Author</a:t>
                      </a:r>
                      <a:endParaRPr lang="en-US" sz="1600" b="1" i="0" u="none" strike="noStrike">
                        <a:solidFill>
                          <a:srgbClr val="FFFFFF"/>
                        </a:solidFill>
                        <a:effectLst/>
                        <a:latin typeface="Arial" panose="020B0604020202020204" pitchFamily="34" charset="0"/>
                        <a:cs typeface="Arial" panose="020B0604020202020204" pitchFamily="34" charset="0"/>
                      </a:endParaRPr>
                    </a:p>
                  </a:txBody>
                  <a:tcPr marL="9525" marR="9525" marT="9525" marB="0"/>
                </a:tc>
                <a:extLst>
                  <a:ext uri="{0D108BD9-81ED-4DB2-BD59-A6C34878D82A}">
                    <a16:rowId xmlns:a16="http://schemas.microsoft.com/office/drawing/2014/main" val="10000"/>
                  </a:ext>
                </a:extLst>
              </a:tr>
              <a:tr h="190500">
                <a:tc>
                  <a:txBody>
                    <a:bodyPr/>
                    <a:lstStyle/>
                    <a:p>
                      <a:pPr algn="l" fontAlgn="b"/>
                      <a:r>
                        <a:rPr lang="en-US" sz="1600" u="none" strike="noStrike">
                          <a:effectLst/>
                          <a:latin typeface="Arial" panose="020B0604020202020204" pitchFamily="34" charset="0"/>
                          <a:cs typeface="Arial" panose="020B0604020202020204" pitchFamily="34" charset="0"/>
                        </a:rPr>
                        <a:t>11-16/0947</a:t>
                      </a:r>
                      <a:endParaRPr lang="en-US" sz="16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solidFill>
                      <a:schemeClr val="accent5">
                        <a:lumMod val="60000"/>
                        <a:lumOff val="40000"/>
                      </a:schemeClr>
                    </a:solidFill>
                  </a:tcPr>
                </a:tc>
                <a:tc>
                  <a:txBody>
                    <a:bodyPr/>
                    <a:lstStyle/>
                    <a:p>
                      <a:pPr algn="l" fontAlgn="b"/>
                      <a:r>
                        <a:rPr lang="en-US" sz="1600" u="none" strike="noStrike">
                          <a:effectLst/>
                          <a:latin typeface="Arial" panose="020B0604020202020204" pitchFamily="34" charset="0"/>
                          <a:cs typeface="Arial" panose="020B0604020202020204" pitchFamily="34" charset="0"/>
                        </a:rPr>
                        <a:t>Proposed text changes for OBSS_PD-based SR parameters</a:t>
                      </a:r>
                      <a:endParaRPr lang="en-US" sz="16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solidFill>
                      <a:schemeClr val="accent5">
                        <a:lumMod val="60000"/>
                        <a:lumOff val="40000"/>
                      </a:schemeClr>
                    </a:solidFill>
                  </a:tcPr>
                </a:tc>
                <a:tc>
                  <a:txBody>
                    <a:bodyPr/>
                    <a:lstStyle/>
                    <a:p>
                      <a:pPr algn="l" fontAlgn="b"/>
                      <a:r>
                        <a:rPr lang="en-US" sz="1600" u="none" strike="noStrike">
                          <a:effectLst/>
                          <a:latin typeface="Arial" panose="020B0604020202020204" pitchFamily="34" charset="0"/>
                          <a:cs typeface="Arial" panose="020B0604020202020204" pitchFamily="34" charset="0"/>
                        </a:rPr>
                        <a:t>Matthew Fischer </a:t>
                      </a:r>
                      <a:endParaRPr lang="en-US" sz="16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solidFill>
                      <a:schemeClr val="accent5">
                        <a:lumMod val="60000"/>
                        <a:lumOff val="40000"/>
                      </a:schemeClr>
                    </a:solidFill>
                  </a:tcPr>
                </a:tc>
                <a:extLst>
                  <a:ext uri="{0D108BD9-81ED-4DB2-BD59-A6C34878D82A}">
                    <a16:rowId xmlns:a16="http://schemas.microsoft.com/office/drawing/2014/main" val="10001"/>
                  </a:ext>
                </a:extLst>
              </a:tr>
              <a:tr h="190500">
                <a:tc>
                  <a:txBody>
                    <a:bodyPr/>
                    <a:lstStyle/>
                    <a:p>
                      <a:pPr algn="l" fontAlgn="b"/>
                      <a:r>
                        <a:rPr lang="en-US" sz="1600" u="none" strike="noStrike">
                          <a:effectLst/>
                          <a:latin typeface="Arial" panose="020B0604020202020204" pitchFamily="34" charset="0"/>
                          <a:cs typeface="Arial" panose="020B0604020202020204" pitchFamily="34" charset="0"/>
                        </a:rPr>
                        <a:t>11-16/1063</a:t>
                      </a:r>
                      <a:endParaRPr lang="en-US" sz="16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solidFill>
                      <a:schemeClr val="accent5">
                        <a:lumMod val="60000"/>
                        <a:lumOff val="40000"/>
                      </a:schemeClr>
                    </a:solidFill>
                  </a:tcPr>
                </a:tc>
                <a:tc>
                  <a:txBody>
                    <a:bodyPr/>
                    <a:lstStyle/>
                    <a:p>
                      <a:pPr algn="l" fontAlgn="b"/>
                      <a:r>
                        <a:rPr lang="en-US" sz="1600" u="none" strike="noStrike">
                          <a:effectLst/>
                          <a:latin typeface="Arial" panose="020B0604020202020204" pitchFamily="34" charset="0"/>
                          <a:cs typeface="Arial" panose="020B0604020202020204" pitchFamily="34" charset="0"/>
                        </a:rPr>
                        <a:t>Unified SR text DSC, ATPC, inter-BSS</a:t>
                      </a:r>
                      <a:endParaRPr lang="en-US" sz="16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solidFill>
                      <a:schemeClr val="accent5">
                        <a:lumMod val="60000"/>
                        <a:lumOff val="40000"/>
                      </a:schemeClr>
                    </a:solidFill>
                  </a:tcPr>
                </a:tc>
                <a:tc>
                  <a:txBody>
                    <a:bodyPr/>
                    <a:lstStyle/>
                    <a:p>
                      <a:pPr algn="l" fontAlgn="b"/>
                      <a:r>
                        <a:rPr lang="en-US" sz="1600" u="none" strike="noStrike">
                          <a:effectLst/>
                          <a:latin typeface="Arial" panose="020B0604020202020204" pitchFamily="34" charset="0"/>
                          <a:cs typeface="Arial" panose="020B0604020202020204" pitchFamily="34" charset="0"/>
                        </a:rPr>
                        <a:t>Graham Smith</a:t>
                      </a:r>
                      <a:endParaRPr lang="en-US" sz="16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solidFill>
                      <a:schemeClr val="accent5">
                        <a:lumMod val="60000"/>
                        <a:lumOff val="40000"/>
                      </a:schemeClr>
                    </a:solidFill>
                  </a:tcPr>
                </a:tc>
                <a:extLst>
                  <a:ext uri="{0D108BD9-81ED-4DB2-BD59-A6C34878D82A}">
                    <a16:rowId xmlns:a16="http://schemas.microsoft.com/office/drawing/2014/main" val="10002"/>
                  </a:ext>
                </a:extLst>
              </a:tr>
              <a:tr h="190500">
                <a:tc>
                  <a:txBody>
                    <a:bodyPr/>
                    <a:lstStyle/>
                    <a:p>
                      <a:pPr algn="l" fontAlgn="b"/>
                      <a:r>
                        <a:rPr lang="en-US" sz="1600" u="none" strike="noStrike" dirty="0">
                          <a:effectLst/>
                          <a:latin typeface="Arial" panose="020B0604020202020204" pitchFamily="34" charset="0"/>
                          <a:cs typeface="Arial" panose="020B0604020202020204" pitchFamily="34" charset="0"/>
                        </a:rPr>
                        <a:t>11-16/1064</a:t>
                      </a:r>
                      <a:endParaRPr lang="en-US" sz="16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solidFill>
                      <a:schemeClr val="accent5">
                        <a:lumMod val="60000"/>
                        <a:lumOff val="40000"/>
                      </a:schemeClr>
                    </a:solidFill>
                  </a:tcPr>
                </a:tc>
                <a:tc>
                  <a:txBody>
                    <a:bodyPr/>
                    <a:lstStyle/>
                    <a:p>
                      <a:pPr algn="l" fontAlgn="b"/>
                      <a:r>
                        <a:rPr lang="en-US" sz="1600" u="none" strike="noStrike" dirty="0">
                          <a:effectLst/>
                          <a:latin typeface="Arial" panose="020B0604020202020204" pitchFamily="34" charset="0"/>
                          <a:cs typeface="Arial" panose="020B0604020202020204" pitchFamily="34" charset="0"/>
                        </a:rPr>
                        <a:t>Unified SR approach DSC, ATPC and Inter-BSS</a:t>
                      </a:r>
                      <a:endParaRPr lang="en-US" sz="16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solidFill>
                      <a:schemeClr val="accent5">
                        <a:lumMod val="60000"/>
                        <a:lumOff val="40000"/>
                      </a:schemeClr>
                    </a:solidFill>
                  </a:tcPr>
                </a:tc>
                <a:tc>
                  <a:txBody>
                    <a:bodyPr/>
                    <a:lstStyle/>
                    <a:p>
                      <a:pPr algn="l" fontAlgn="b"/>
                      <a:r>
                        <a:rPr lang="en-US" sz="1600" u="none" strike="noStrike" dirty="0">
                          <a:effectLst/>
                          <a:latin typeface="Arial" panose="020B0604020202020204" pitchFamily="34" charset="0"/>
                          <a:cs typeface="Arial" panose="020B0604020202020204" pitchFamily="34" charset="0"/>
                        </a:rPr>
                        <a:t>Graham Smith</a:t>
                      </a:r>
                      <a:endParaRPr lang="en-US" sz="16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solidFill>
                      <a:schemeClr val="accent5">
                        <a:lumMod val="60000"/>
                        <a:lumOff val="40000"/>
                      </a:schemeClr>
                    </a:solidFill>
                  </a:tcPr>
                </a:tc>
                <a:extLst>
                  <a:ext uri="{0D108BD9-81ED-4DB2-BD59-A6C34878D82A}">
                    <a16:rowId xmlns:a16="http://schemas.microsoft.com/office/drawing/2014/main" val="10003"/>
                  </a:ext>
                </a:extLst>
              </a:tr>
              <a:tr h="190500">
                <a:tc>
                  <a:txBody>
                    <a:bodyPr/>
                    <a:lstStyle/>
                    <a:p>
                      <a:pPr algn="l" fontAlgn="b"/>
                      <a:r>
                        <a:rPr lang="en-US" sz="1600" u="none" strike="noStrike">
                          <a:effectLst/>
                          <a:latin typeface="Arial" panose="020B0604020202020204" pitchFamily="34" charset="0"/>
                          <a:cs typeface="Arial" panose="020B0604020202020204" pitchFamily="34" charset="0"/>
                        </a:rPr>
                        <a:t>11-16/1121</a:t>
                      </a:r>
                      <a:endParaRPr lang="en-US" sz="16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solidFill>
                      <a:schemeClr val="accent5">
                        <a:lumMod val="60000"/>
                        <a:lumOff val="40000"/>
                      </a:schemeClr>
                    </a:solidFill>
                  </a:tcPr>
                </a:tc>
                <a:tc>
                  <a:txBody>
                    <a:bodyPr/>
                    <a:lstStyle/>
                    <a:p>
                      <a:pPr algn="l" fontAlgn="b"/>
                      <a:r>
                        <a:rPr lang="en-US" sz="1600" u="none" strike="noStrike" dirty="0">
                          <a:effectLst/>
                          <a:latin typeface="Arial" panose="020B0604020202020204" pitchFamily="34" charset="0"/>
                          <a:cs typeface="Arial" panose="020B0604020202020204" pitchFamily="34" charset="0"/>
                        </a:rPr>
                        <a:t>Spec Texts: Spatial Reuse Indication for Trigger</a:t>
                      </a:r>
                      <a:endParaRPr lang="en-US" sz="16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solidFill>
                      <a:schemeClr val="accent5">
                        <a:lumMod val="60000"/>
                        <a:lumOff val="40000"/>
                      </a:schemeClr>
                    </a:solidFill>
                  </a:tcPr>
                </a:tc>
                <a:tc>
                  <a:txBody>
                    <a:bodyPr/>
                    <a:lstStyle/>
                    <a:p>
                      <a:pPr algn="l" fontAlgn="b"/>
                      <a:r>
                        <a:rPr lang="en-US" sz="1600" u="none" strike="noStrike" dirty="0">
                          <a:effectLst/>
                          <a:latin typeface="Arial" panose="020B0604020202020204" pitchFamily="34" charset="0"/>
                          <a:cs typeface="Arial" panose="020B0604020202020204" pitchFamily="34" charset="0"/>
                        </a:rPr>
                        <a:t>Po-Kai Huang</a:t>
                      </a:r>
                      <a:endParaRPr lang="en-US" sz="16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solidFill>
                      <a:schemeClr val="accent5">
                        <a:lumMod val="60000"/>
                        <a:lumOff val="40000"/>
                      </a:schemeClr>
                    </a:solidFill>
                  </a:tcPr>
                </a:tc>
                <a:extLst>
                  <a:ext uri="{0D108BD9-81ED-4DB2-BD59-A6C34878D82A}">
                    <a16:rowId xmlns:a16="http://schemas.microsoft.com/office/drawing/2014/main" val="10004"/>
                  </a:ext>
                </a:extLst>
              </a:tr>
              <a:tr h="190500">
                <a:tc>
                  <a:txBody>
                    <a:bodyPr/>
                    <a:lstStyle/>
                    <a:p>
                      <a:pPr algn="l" fontAlgn="b"/>
                      <a:r>
                        <a:rPr lang="en-US" sz="1600" u="none" strike="noStrike" dirty="0">
                          <a:effectLst/>
                          <a:latin typeface="Arial" panose="020B0604020202020204" pitchFamily="34" charset="0"/>
                          <a:cs typeface="Arial" panose="020B0604020202020204" pitchFamily="34" charset="0"/>
                        </a:rPr>
                        <a:t>11-16/1337</a:t>
                      </a:r>
                      <a:endParaRPr lang="en-US" sz="16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solidFill>
                      <a:schemeClr val="accent5">
                        <a:lumMod val="60000"/>
                        <a:lumOff val="40000"/>
                      </a:schemeClr>
                    </a:solidFill>
                  </a:tcPr>
                </a:tc>
                <a:tc>
                  <a:txBody>
                    <a:bodyPr/>
                    <a:lstStyle/>
                    <a:p>
                      <a:pPr algn="l" fontAlgn="b"/>
                      <a:r>
                        <a:rPr lang="en-US" sz="1600" u="none" strike="noStrike" dirty="0">
                          <a:effectLst/>
                          <a:latin typeface="Arial" panose="020B0604020202020204" pitchFamily="34" charset="0"/>
                          <a:cs typeface="Arial" panose="020B0604020202020204" pitchFamily="34" charset="0"/>
                        </a:rPr>
                        <a:t>cr-on-SR-CCA-rules-clause-25.9</a:t>
                      </a:r>
                      <a:endParaRPr lang="en-US" sz="16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solidFill>
                      <a:schemeClr val="accent5">
                        <a:lumMod val="60000"/>
                        <a:lumOff val="40000"/>
                      </a:schemeClr>
                    </a:solidFill>
                  </a:tcPr>
                </a:tc>
                <a:tc>
                  <a:txBody>
                    <a:bodyPr/>
                    <a:lstStyle/>
                    <a:p>
                      <a:pPr algn="l" fontAlgn="b"/>
                      <a:r>
                        <a:rPr lang="en-US" sz="1600" u="none" strike="noStrike" dirty="0">
                          <a:effectLst/>
                          <a:latin typeface="Arial" panose="020B0604020202020204" pitchFamily="34" charset="0"/>
                          <a:cs typeface="Arial" panose="020B0604020202020204" pitchFamily="34" charset="0"/>
                        </a:rPr>
                        <a:t>Bo Sun</a:t>
                      </a:r>
                      <a:endParaRPr lang="en-US" sz="16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solidFill>
                      <a:schemeClr val="accent5">
                        <a:lumMod val="60000"/>
                        <a:lumOff val="40000"/>
                      </a:schemeClr>
                    </a:solidFill>
                  </a:tcPr>
                </a:tc>
                <a:extLst>
                  <a:ext uri="{0D108BD9-81ED-4DB2-BD59-A6C34878D82A}">
                    <a16:rowId xmlns:a16="http://schemas.microsoft.com/office/drawing/2014/main" val="10005"/>
                  </a:ext>
                </a:extLst>
              </a:tr>
              <a:tr h="190500">
                <a:tc>
                  <a:txBody>
                    <a:bodyPr/>
                    <a:lstStyle/>
                    <a:p>
                      <a:pPr algn="l" fontAlgn="b"/>
                      <a:r>
                        <a:rPr lang="en-US" sz="1600" u="none" strike="noStrike" dirty="0">
                          <a:effectLst/>
                          <a:latin typeface="Arial" panose="020B0604020202020204" pitchFamily="34" charset="0"/>
                          <a:cs typeface="Arial" panose="020B0604020202020204" pitchFamily="34" charset="0"/>
                        </a:rPr>
                        <a:t>11-16/1403</a:t>
                      </a:r>
                      <a:endParaRPr lang="en-US" sz="16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solidFill>
                      <a:schemeClr val="accent5">
                        <a:lumMod val="60000"/>
                        <a:lumOff val="40000"/>
                      </a:schemeClr>
                    </a:solidFill>
                  </a:tcPr>
                </a:tc>
                <a:tc>
                  <a:txBody>
                    <a:bodyPr/>
                    <a:lstStyle/>
                    <a:p>
                      <a:pPr algn="l" fontAlgn="b"/>
                      <a:r>
                        <a:rPr lang="en-US" sz="1600" u="none" strike="noStrike" dirty="0">
                          <a:effectLst/>
                          <a:latin typeface="Arial" panose="020B0604020202020204" pitchFamily="34" charset="0"/>
                          <a:cs typeface="Arial" panose="020B0604020202020204" pitchFamily="34" charset="0"/>
                        </a:rPr>
                        <a:t>SR </a:t>
                      </a:r>
                      <a:r>
                        <a:rPr lang="en-US" sz="1600" u="none" strike="noStrike" dirty="0" err="1">
                          <a:effectLst/>
                          <a:latin typeface="Arial" panose="020B0604020202020204" pitchFamily="34" charset="0"/>
                          <a:cs typeface="Arial" panose="020B0604020202020204" pitchFamily="34" charset="0"/>
                        </a:rPr>
                        <a:t>Backoff</a:t>
                      </a:r>
                      <a:r>
                        <a:rPr lang="en-US" sz="1600" u="none" strike="noStrike" dirty="0">
                          <a:effectLst/>
                          <a:latin typeface="Arial" panose="020B0604020202020204" pitchFamily="34" charset="0"/>
                          <a:cs typeface="Arial" panose="020B0604020202020204" pitchFamily="34" charset="0"/>
                        </a:rPr>
                        <a:t> Procedure</a:t>
                      </a:r>
                      <a:endParaRPr lang="en-US" sz="16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solidFill>
                      <a:schemeClr val="accent5">
                        <a:lumMod val="60000"/>
                        <a:lumOff val="40000"/>
                      </a:schemeClr>
                    </a:solidFill>
                  </a:tcPr>
                </a:tc>
                <a:tc>
                  <a:txBody>
                    <a:bodyPr/>
                    <a:lstStyle/>
                    <a:p>
                      <a:pPr algn="l" fontAlgn="b"/>
                      <a:r>
                        <a:rPr lang="en-US" sz="1600" u="none" strike="noStrike" dirty="0" err="1">
                          <a:effectLst/>
                          <a:latin typeface="Arial" panose="020B0604020202020204" pitchFamily="34" charset="0"/>
                          <a:cs typeface="Arial" panose="020B0604020202020204" pitchFamily="34" charset="0"/>
                        </a:rPr>
                        <a:t>Jayh</a:t>
                      </a:r>
                      <a:r>
                        <a:rPr lang="en-US" sz="1600" u="none" strike="noStrike" dirty="0">
                          <a:effectLst/>
                          <a:latin typeface="Arial" panose="020B0604020202020204" pitchFamily="34" charset="0"/>
                          <a:cs typeface="Arial" panose="020B0604020202020204" pitchFamily="34" charset="0"/>
                        </a:rPr>
                        <a:t> </a:t>
                      </a:r>
                      <a:r>
                        <a:rPr lang="en-US" sz="1600" u="none" strike="noStrike" dirty="0" err="1">
                          <a:effectLst/>
                          <a:latin typeface="Arial" panose="020B0604020202020204" pitchFamily="34" charset="0"/>
                          <a:cs typeface="Arial" panose="020B0604020202020204" pitchFamily="34" charset="0"/>
                        </a:rPr>
                        <a:t>hyunhee</a:t>
                      </a:r>
                      <a:r>
                        <a:rPr lang="en-US" sz="1600" u="none" strike="noStrike" dirty="0">
                          <a:effectLst/>
                          <a:latin typeface="Arial" panose="020B0604020202020204" pitchFamily="34" charset="0"/>
                          <a:cs typeface="Arial" panose="020B0604020202020204" pitchFamily="34" charset="0"/>
                        </a:rPr>
                        <a:t> Park </a:t>
                      </a:r>
                      <a:endParaRPr lang="en-US" sz="16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solidFill>
                      <a:schemeClr val="accent5">
                        <a:lumMod val="60000"/>
                        <a:lumOff val="40000"/>
                      </a:schemeClr>
                    </a:solidFill>
                  </a:tcPr>
                </a:tc>
                <a:extLst>
                  <a:ext uri="{0D108BD9-81ED-4DB2-BD59-A6C34878D82A}">
                    <a16:rowId xmlns:a16="http://schemas.microsoft.com/office/drawing/2014/main" val="10006"/>
                  </a:ext>
                </a:extLst>
              </a:tr>
              <a:tr h="190500">
                <a:tc>
                  <a:txBody>
                    <a:bodyPr/>
                    <a:lstStyle/>
                    <a:p>
                      <a:pPr algn="l" fontAlgn="b"/>
                      <a:r>
                        <a:rPr lang="en-US" sz="1600" u="none" strike="noStrike">
                          <a:effectLst/>
                          <a:latin typeface="Arial" panose="020B0604020202020204" pitchFamily="34" charset="0"/>
                          <a:cs typeface="Arial" panose="020B0604020202020204" pitchFamily="34" charset="0"/>
                        </a:rPr>
                        <a:t>11-16/1430</a:t>
                      </a:r>
                      <a:endParaRPr lang="en-US" sz="16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tc>
                <a:tc>
                  <a:txBody>
                    <a:bodyPr/>
                    <a:lstStyle/>
                    <a:p>
                      <a:pPr algn="l" fontAlgn="b"/>
                      <a:r>
                        <a:rPr lang="en-US" sz="1600" u="none" strike="noStrike">
                          <a:effectLst/>
                          <a:latin typeface="Arial" panose="020B0604020202020204" pitchFamily="34" charset="0"/>
                          <a:cs typeface="Arial" panose="020B0604020202020204" pitchFamily="34" charset="0"/>
                        </a:rPr>
                        <a:t>Comment Resolution for SR on BSS Color</a:t>
                      </a:r>
                      <a:endParaRPr lang="en-US" sz="16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tc>
                <a:tc>
                  <a:txBody>
                    <a:bodyPr/>
                    <a:lstStyle/>
                    <a:p>
                      <a:pPr algn="l" fontAlgn="b"/>
                      <a:r>
                        <a:rPr lang="en-US" sz="1600" u="none" strike="noStrike">
                          <a:effectLst/>
                          <a:latin typeface="Arial" panose="020B0604020202020204" pitchFamily="34" charset="0"/>
                          <a:cs typeface="Arial" panose="020B0604020202020204" pitchFamily="34" charset="0"/>
                        </a:rPr>
                        <a:t>Junichi Iwatani </a:t>
                      </a:r>
                      <a:endParaRPr lang="en-US" sz="16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tc>
                <a:extLst>
                  <a:ext uri="{0D108BD9-81ED-4DB2-BD59-A6C34878D82A}">
                    <a16:rowId xmlns:a16="http://schemas.microsoft.com/office/drawing/2014/main" val="10007"/>
                  </a:ext>
                </a:extLst>
              </a:tr>
              <a:tr h="190500">
                <a:tc>
                  <a:txBody>
                    <a:bodyPr/>
                    <a:lstStyle/>
                    <a:p>
                      <a:pPr algn="l" fontAlgn="b"/>
                      <a:r>
                        <a:rPr lang="en-US" sz="1600" u="none" strike="noStrike">
                          <a:effectLst/>
                          <a:latin typeface="Arial" panose="020B0604020202020204" pitchFamily="34" charset="0"/>
                          <a:cs typeface="Arial" panose="020B0604020202020204" pitchFamily="34" charset="0"/>
                        </a:rPr>
                        <a:t>11-16/1440</a:t>
                      </a:r>
                      <a:endParaRPr lang="en-US" sz="16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tc>
                <a:tc>
                  <a:txBody>
                    <a:bodyPr/>
                    <a:lstStyle/>
                    <a:p>
                      <a:pPr algn="l" fontAlgn="b"/>
                      <a:r>
                        <a:rPr lang="en-US" sz="1600" u="none" strike="noStrike">
                          <a:effectLst/>
                          <a:latin typeface="Arial" panose="020B0604020202020204" pitchFamily="34" charset="0"/>
                          <a:cs typeface="Arial" panose="020B0604020202020204" pitchFamily="34" charset="0"/>
                        </a:rPr>
                        <a:t>Proposed Resolutions to CID 2719</a:t>
                      </a:r>
                      <a:endParaRPr lang="en-US" sz="16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tc>
                <a:tc>
                  <a:txBody>
                    <a:bodyPr/>
                    <a:lstStyle/>
                    <a:p>
                      <a:pPr algn="l" fontAlgn="b"/>
                      <a:r>
                        <a:rPr lang="en-US" sz="1600" u="none" strike="noStrike">
                          <a:effectLst/>
                          <a:latin typeface="Arial" panose="020B0604020202020204" pitchFamily="34" charset="0"/>
                          <a:cs typeface="Arial" panose="020B0604020202020204" pitchFamily="34" charset="0"/>
                        </a:rPr>
                        <a:t>Jing Ma </a:t>
                      </a:r>
                      <a:endParaRPr lang="en-US" sz="16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tc>
                <a:extLst>
                  <a:ext uri="{0D108BD9-81ED-4DB2-BD59-A6C34878D82A}">
                    <a16:rowId xmlns:a16="http://schemas.microsoft.com/office/drawing/2014/main" val="10008"/>
                  </a:ext>
                </a:extLst>
              </a:tr>
              <a:tr h="190500">
                <a:tc>
                  <a:txBody>
                    <a:bodyPr/>
                    <a:lstStyle/>
                    <a:p>
                      <a:pPr algn="l" fontAlgn="b"/>
                      <a:r>
                        <a:rPr lang="en-US" sz="1600" u="none" strike="noStrike">
                          <a:effectLst/>
                          <a:latin typeface="Arial" panose="020B0604020202020204" pitchFamily="34" charset="0"/>
                          <a:cs typeface="Arial" panose="020B0604020202020204" pitchFamily="34" charset="0"/>
                        </a:rPr>
                        <a:t>11-16/1450</a:t>
                      </a:r>
                      <a:endParaRPr lang="en-US" sz="16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tc>
                <a:tc>
                  <a:txBody>
                    <a:bodyPr/>
                    <a:lstStyle/>
                    <a:p>
                      <a:pPr algn="l" fontAlgn="b"/>
                      <a:r>
                        <a:rPr lang="en-US" sz="1600" u="none" strike="noStrike">
                          <a:effectLst/>
                          <a:latin typeface="Arial" panose="020B0604020202020204" pitchFamily="34" charset="0"/>
                          <a:cs typeface="Arial" panose="020B0604020202020204" pitchFamily="34" charset="0"/>
                        </a:rPr>
                        <a:t>CR-for-CID 2492-section-25-9-spatial-reuse-operation</a:t>
                      </a:r>
                      <a:endParaRPr lang="en-US" sz="16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tc>
                <a:tc>
                  <a:txBody>
                    <a:bodyPr/>
                    <a:lstStyle/>
                    <a:p>
                      <a:pPr algn="l" fontAlgn="b"/>
                      <a:r>
                        <a:rPr lang="en-US" sz="1600" u="none" strike="noStrike">
                          <a:effectLst/>
                          <a:latin typeface="Arial" panose="020B0604020202020204" pitchFamily="34" charset="0"/>
                          <a:cs typeface="Arial" panose="020B0604020202020204" pitchFamily="34" charset="0"/>
                        </a:rPr>
                        <a:t>Kaiying Lv </a:t>
                      </a:r>
                      <a:endParaRPr lang="en-US" sz="16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tc>
                <a:extLst>
                  <a:ext uri="{0D108BD9-81ED-4DB2-BD59-A6C34878D82A}">
                    <a16:rowId xmlns:a16="http://schemas.microsoft.com/office/drawing/2014/main" val="10009"/>
                  </a:ext>
                </a:extLst>
              </a:tr>
              <a:tr h="190500">
                <a:tc>
                  <a:txBody>
                    <a:bodyPr/>
                    <a:lstStyle/>
                    <a:p>
                      <a:pPr algn="l" fontAlgn="b"/>
                      <a:r>
                        <a:rPr lang="en-US" sz="1600" u="none" strike="noStrike">
                          <a:effectLst/>
                          <a:latin typeface="Arial" panose="020B0604020202020204" pitchFamily="34" charset="0"/>
                          <a:cs typeface="Arial" panose="020B0604020202020204" pitchFamily="34" charset="0"/>
                        </a:rPr>
                        <a:t>11-16/1476</a:t>
                      </a:r>
                      <a:endParaRPr lang="en-US" sz="16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tc>
                <a:tc>
                  <a:txBody>
                    <a:bodyPr/>
                    <a:lstStyle/>
                    <a:p>
                      <a:pPr algn="l" fontAlgn="b"/>
                      <a:r>
                        <a:rPr lang="en-US" sz="1600" u="none" strike="noStrike" dirty="0">
                          <a:effectLst/>
                          <a:latin typeface="Arial" panose="020B0604020202020204" pitchFamily="34" charset="0"/>
                          <a:cs typeface="Arial" panose="020B0604020202020204" pitchFamily="34" charset="0"/>
                        </a:rPr>
                        <a:t>SRP</a:t>
                      </a:r>
                      <a:endParaRPr lang="en-US" sz="16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tc>
                <a:tc>
                  <a:txBody>
                    <a:bodyPr/>
                    <a:lstStyle/>
                    <a:p>
                      <a:pPr algn="l" fontAlgn="b"/>
                      <a:r>
                        <a:rPr lang="en-US" sz="1600" u="none" strike="noStrike" dirty="0">
                          <a:effectLst/>
                          <a:latin typeface="Arial" panose="020B0604020202020204" pitchFamily="34" charset="0"/>
                          <a:cs typeface="Arial" panose="020B0604020202020204" pitchFamily="34" charset="0"/>
                        </a:rPr>
                        <a:t>Matthew Fischer </a:t>
                      </a:r>
                      <a:endParaRPr lang="en-US" sz="16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tc>
                <a:extLst>
                  <a:ext uri="{0D108BD9-81ED-4DB2-BD59-A6C34878D82A}">
                    <a16:rowId xmlns:a16="http://schemas.microsoft.com/office/drawing/2014/main" val="10010"/>
                  </a:ext>
                </a:extLst>
              </a:tr>
            </a:tbl>
          </a:graphicData>
        </a:graphic>
      </p:graphicFrame>
    </p:spTree>
    <p:extLst>
      <p:ext uri="{BB962C8B-B14F-4D97-AF65-F5344CB8AC3E}">
        <p14:creationId xmlns:p14="http://schemas.microsoft.com/office/powerpoint/2010/main" val="216552753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idx="14"/>
          </p:nvPr>
        </p:nvSpPr>
        <p:spPr>
          <a:xfrm>
            <a:off x="6143636" y="6475413"/>
            <a:ext cx="2398702" cy="180975"/>
          </a:xfrm>
        </p:spPr>
        <p:txBody>
          <a:bodyPr/>
          <a:lstStyle/>
          <a:p>
            <a:r>
              <a:rPr lang="en-GB"/>
              <a:t>Guido R. Hiertz, Ericsson et al.</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22</a:t>
            </a:fld>
            <a:endParaRPr lang="en-GB"/>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r>
              <a:rPr lang="en-US" dirty="0"/>
              <a:t>Straw Poll R20161107001</a:t>
            </a:r>
          </a:p>
        </p:txBody>
      </p:sp>
      <p:sp>
        <p:nvSpPr>
          <p:cNvPr id="10242" name="Rectangle 2"/>
          <p:cNvSpPr>
            <a:spLocks noGrp="1" noChangeArrowheads="1"/>
          </p:cNvSpPr>
          <p:nvPr>
            <p:ph type="body" idx="1"/>
          </p:nvPr>
        </p:nvSpPr>
        <p:spPr>
          <a:xfrm>
            <a:off x="685800" y="1981200"/>
            <a:ext cx="7772400" cy="4208463"/>
          </a:xfrm>
          <a:ln/>
        </p:spPr>
        <p:txBody>
          <a:bodyPr/>
          <a:lstStyle/>
          <a:p>
            <a:pPr>
              <a:buFont typeface="Arial" panose="020B0604020202020204" pitchFamily="34" charset="0"/>
              <a:buChar char="•"/>
            </a:pPr>
            <a:r>
              <a:rPr lang="en-US" altLang="en-US" dirty="0"/>
              <a:t>Do you agree to incorporate 11-16/1063 into the </a:t>
            </a:r>
            <a:r>
              <a:rPr lang="en-US" altLang="en-US" dirty="0" err="1"/>
              <a:t>TGax</a:t>
            </a:r>
            <a:r>
              <a:rPr lang="en-US" altLang="en-US" dirty="0"/>
              <a:t> draft?</a:t>
            </a:r>
          </a:p>
          <a:p>
            <a:pPr marL="0" indent="0"/>
            <a:endParaRPr lang="en-US" altLang="ko-KR" dirty="0">
              <a:ea typeface="굴림" pitchFamily="34" charset="-127"/>
            </a:endParaRPr>
          </a:p>
          <a:p>
            <a:pPr lvl="1">
              <a:buFont typeface="Arial" panose="020B0604020202020204" pitchFamily="34" charset="0"/>
              <a:buChar char="•"/>
            </a:pPr>
            <a:r>
              <a:rPr lang="en-US" altLang="ko-KR" dirty="0">
                <a:ea typeface="굴림" pitchFamily="34" charset="-127"/>
              </a:rPr>
              <a:t>Yes: 6</a:t>
            </a:r>
          </a:p>
          <a:p>
            <a:pPr lvl="1">
              <a:buFont typeface="Arial" panose="020B0604020202020204" pitchFamily="34" charset="0"/>
              <a:buChar char="•"/>
            </a:pPr>
            <a:r>
              <a:rPr lang="en-US" altLang="ko-KR" dirty="0">
                <a:ea typeface="굴림" pitchFamily="34" charset="-127"/>
              </a:rPr>
              <a:t>No: 16</a:t>
            </a:r>
          </a:p>
          <a:p>
            <a:pPr lvl="1">
              <a:buFont typeface="Arial" panose="020B0604020202020204" pitchFamily="34" charset="0"/>
              <a:buChar char="•"/>
            </a:pPr>
            <a:r>
              <a:rPr lang="en-US" altLang="ko-KR" dirty="0">
                <a:ea typeface="굴림" pitchFamily="34" charset="-127"/>
              </a:rPr>
              <a:t>Abstain: 34</a:t>
            </a:r>
          </a:p>
        </p:txBody>
      </p:sp>
      <p:sp>
        <p:nvSpPr>
          <p:cNvPr id="8" name="Date Placeholder 3"/>
          <p:cNvSpPr>
            <a:spLocks noGrp="1"/>
          </p:cNvSpPr>
          <p:nvPr>
            <p:ph type="dt" idx="15"/>
          </p:nvPr>
        </p:nvSpPr>
        <p:spPr>
          <a:xfrm>
            <a:off x="696912" y="333375"/>
            <a:ext cx="2589203" cy="273050"/>
          </a:xfrm>
        </p:spPr>
        <p:txBody>
          <a:bodyPr/>
          <a:lstStyle/>
          <a:p>
            <a:r>
              <a:rPr lang="en-US" dirty="0"/>
              <a:t>November 2016</a:t>
            </a:r>
            <a:endParaRPr lang="en-GB" dirty="0"/>
          </a:p>
        </p:txBody>
      </p:sp>
    </p:spTree>
    <p:extLst>
      <p:ext uri="{BB962C8B-B14F-4D97-AF65-F5344CB8AC3E}">
        <p14:creationId xmlns:p14="http://schemas.microsoft.com/office/powerpoint/2010/main" val="276543348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idx="14"/>
          </p:nvPr>
        </p:nvSpPr>
        <p:spPr>
          <a:xfrm>
            <a:off x="6143636" y="6475413"/>
            <a:ext cx="2398702" cy="180975"/>
          </a:xfrm>
        </p:spPr>
        <p:txBody>
          <a:bodyPr/>
          <a:lstStyle/>
          <a:p>
            <a:r>
              <a:rPr lang="en-GB"/>
              <a:t>Guido R. Hiertz, Ericsson et al.</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23</a:t>
            </a:fld>
            <a:endParaRPr lang="en-GB"/>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r>
              <a:rPr lang="en-US" dirty="0"/>
              <a:t>Straw Poll R20161107002</a:t>
            </a:r>
          </a:p>
        </p:txBody>
      </p:sp>
      <p:sp>
        <p:nvSpPr>
          <p:cNvPr id="10242" name="Rectangle 2"/>
          <p:cNvSpPr>
            <a:spLocks noGrp="1" noChangeArrowheads="1"/>
          </p:cNvSpPr>
          <p:nvPr>
            <p:ph type="body" idx="1"/>
          </p:nvPr>
        </p:nvSpPr>
        <p:spPr>
          <a:xfrm>
            <a:off x="685800" y="1981200"/>
            <a:ext cx="7772400" cy="4208463"/>
          </a:xfrm>
          <a:ln/>
        </p:spPr>
        <p:txBody>
          <a:bodyPr/>
          <a:lstStyle/>
          <a:p>
            <a:pPr>
              <a:buFont typeface="Arial" panose="020B0604020202020204" pitchFamily="34" charset="0"/>
              <a:buChar char="•"/>
            </a:pPr>
            <a:r>
              <a:rPr lang="en-US" altLang="en-US" dirty="0"/>
              <a:t>Do you agree to incorporate 11-16/947r18 into the </a:t>
            </a:r>
            <a:r>
              <a:rPr lang="en-US" altLang="en-US" dirty="0" err="1"/>
              <a:t>TGax</a:t>
            </a:r>
            <a:r>
              <a:rPr lang="en-US" altLang="en-US" dirty="0"/>
              <a:t> draft?</a:t>
            </a:r>
          </a:p>
          <a:p>
            <a:pPr marL="0" indent="0"/>
            <a:endParaRPr lang="en-US" altLang="ko-KR" dirty="0">
              <a:ea typeface="굴림" pitchFamily="34" charset="-127"/>
            </a:endParaRPr>
          </a:p>
          <a:p>
            <a:pPr lvl="1">
              <a:buFont typeface="Arial" panose="020B0604020202020204" pitchFamily="34" charset="0"/>
              <a:buChar char="•"/>
            </a:pPr>
            <a:r>
              <a:rPr lang="en-US" altLang="ko-KR" dirty="0">
                <a:ea typeface="굴림" pitchFamily="34" charset="-127"/>
              </a:rPr>
              <a:t>Yes: 30</a:t>
            </a:r>
          </a:p>
          <a:p>
            <a:pPr lvl="1">
              <a:buFont typeface="Arial" panose="020B0604020202020204" pitchFamily="34" charset="0"/>
              <a:buChar char="•"/>
            </a:pPr>
            <a:r>
              <a:rPr lang="en-US" altLang="ko-KR" dirty="0">
                <a:ea typeface="굴림" pitchFamily="34" charset="-127"/>
              </a:rPr>
              <a:t>No: 2</a:t>
            </a:r>
          </a:p>
          <a:p>
            <a:pPr lvl="1">
              <a:buFont typeface="Arial" panose="020B0604020202020204" pitchFamily="34" charset="0"/>
              <a:buChar char="•"/>
            </a:pPr>
            <a:r>
              <a:rPr lang="en-US" altLang="ko-KR" dirty="0">
                <a:ea typeface="굴림" pitchFamily="34" charset="-127"/>
              </a:rPr>
              <a:t>Abstain: 16</a:t>
            </a:r>
          </a:p>
        </p:txBody>
      </p:sp>
      <p:sp>
        <p:nvSpPr>
          <p:cNvPr id="8" name="Date Placeholder 3"/>
          <p:cNvSpPr>
            <a:spLocks noGrp="1"/>
          </p:cNvSpPr>
          <p:nvPr>
            <p:ph type="dt" idx="15"/>
          </p:nvPr>
        </p:nvSpPr>
        <p:spPr>
          <a:xfrm>
            <a:off x="696912" y="333375"/>
            <a:ext cx="2589203" cy="273050"/>
          </a:xfrm>
        </p:spPr>
        <p:txBody>
          <a:bodyPr/>
          <a:lstStyle/>
          <a:p>
            <a:r>
              <a:rPr lang="en-US" dirty="0"/>
              <a:t>November 2016</a:t>
            </a:r>
            <a:endParaRPr lang="en-GB" dirty="0"/>
          </a:p>
        </p:txBody>
      </p:sp>
    </p:spTree>
    <p:extLst>
      <p:ext uri="{BB962C8B-B14F-4D97-AF65-F5344CB8AC3E}">
        <p14:creationId xmlns:p14="http://schemas.microsoft.com/office/powerpoint/2010/main" val="241898239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idx="14"/>
          </p:nvPr>
        </p:nvSpPr>
        <p:spPr>
          <a:xfrm>
            <a:off x="6143636" y="6475413"/>
            <a:ext cx="2398702" cy="180975"/>
          </a:xfrm>
        </p:spPr>
        <p:txBody>
          <a:bodyPr/>
          <a:lstStyle/>
          <a:p>
            <a:r>
              <a:rPr lang="en-GB"/>
              <a:t>Guido R. Hiertz, Ericsson et al.</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24</a:t>
            </a:fld>
            <a:endParaRPr lang="en-GB"/>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r>
              <a:rPr lang="en-US" dirty="0"/>
              <a:t>Straw Poll R20161107003</a:t>
            </a:r>
          </a:p>
        </p:txBody>
      </p:sp>
      <p:sp>
        <p:nvSpPr>
          <p:cNvPr id="10242" name="Rectangle 2"/>
          <p:cNvSpPr>
            <a:spLocks noGrp="1" noChangeArrowheads="1"/>
          </p:cNvSpPr>
          <p:nvPr>
            <p:ph type="body" idx="1"/>
          </p:nvPr>
        </p:nvSpPr>
        <p:spPr>
          <a:xfrm>
            <a:off x="685800" y="1981200"/>
            <a:ext cx="7772400" cy="4208463"/>
          </a:xfrm>
          <a:ln/>
        </p:spPr>
        <p:txBody>
          <a:bodyPr/>
          <a:lstStyle/>
          <a:p>
            <a:pPr>
              <a:buFont typeface="Arial" panose="020B0604020202020204" pitchFamily="34" charset="0"/>
              <a:buChar char="•"/>
            </a:pPr>
            <a:r>
              <a:rPr lang="en-US" altLang="en-US" dirty="0"/>
              <a:t>Do you agree to incorporate 11-16/1121r2 into the </a:t>
            </a:r>
            <a:r>
              <a:rPr lang="en-US" altLang="en-US" dirty="0" err="1"/>
              <a:t>TGax</a:t>
            </a:r>
            <a:r>
              <a:rPr lang="en-US" altLang="en-US" dirty="0"/>
              <a:t> draft?</a:t>
            </a:r>
          </a:p>
          <a:p>
            <a:pPr marL="0" indent="0"/>
            <a:endParaRPr lang="en-US" altLang="ko-KR" dirty="0">
              <a:ea typeface="굴림" pitchFamily="34" charset="-127"/>
            </a:endParaRPr>
          </a:p>
          <a:p>
            <a:pPr lvl="1">
              <a:buFont typeface="Arial" panose="020B0604020202020204" pitchFamily="34" charset="0"/>
              <a:buChar char="•"/>
            </a:pPr>
            <a:r>
              <a:rPr lang="en-US" altLang="ko-KR" dirty="0">
                <a:ea typeface="굴림" pitchFamily="34" charset="-127"/>
              </a:rPr>
              <a:t>Unanimously accepted </a:t>
            </a:r>
          </a:p>
        </p:txBody>
      </p:sp>
      <p:sp>
        <p:nvSpPr>
          <p:cNvPr id="8" name="Date Placeholder 3"/>
          <p:cNvSpPr>
            <a:spLocks noGrp="1"/>
          </p:cNvSpPr>
          <p:nvPr>
            <p:ph type="dt" idx="15"/>
          </p:nvPr>
        </p:nvSpPr>
        <p:spPr>
          <a:xfrm>
            <a:off x="696912" y="333375"/>
            <a:ext cx="2589203" cy="273050"/>
          </a:xfrm>
        </p:spPr>
        <p:txBody>
          <a:bodyPr/>
          <a:lstStyle/>
          <a:p>
            <a:r>
              <a:rPr lang="en-US" dirty="0"/>
              <a:t>November 2016</a:t>
            </a:r>
            <a:endParaRPr lang="en-GB" dirty="0"/>
          </a:p>
        </p:txBody>
      </p:sp>
    </p:spTree>
    <p:extLst>
      <p:ext uri="{BB962C8B-B14F-4D97-AF65-F5344CB8AC3E}">
        <p14:creationId xmlns:p14="http://schemas.microsoft.com/office/powerpoint/2010/main" val="121972097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idx="14"/>
          </p:nvPr>
        </p:nvSpPr>
        <p:spPr>
          <a:xfrm>
            <a:off x="6143636" y="6475413"/>
            <a:ext cx="2398702" cy="180975"/>
          </a:xfrm>
        </p:spPr>
        <p:txBody>
          <a:bodyPr/>
          <a:lstStyle/>
          <a:p>
            <a:r>
              <a:rPr lang="en-GB"/>
              <a:t>Guido R. Hiertz, Ericsson et al.</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25</a:t>
            </a:fld>
            <a:endParaRPr lang="en-GB"/>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r>
              <a:rPr lang="en-US" dirty="0"/>
              <a:t>Straw Poll R20161107004</a:t>
            </a:r>
          </a:p>
        </p:txBody>
      </p:sp>
      <p:sp>
        <p:nvSpPr>
          <p:cNvPr id="10242" name="Rectangle 2"/>
          <p:cNvSpPr>
            <a:spLocks noGrp="1" noChangeArrowheads="1"/>
          </p:cNvSpPr>
          <p:nvPr>
            <p:ph type="body" idx="1"/>
          </p:nvPr>
        </p:nvSpPr>
        <p:spPr>
          <a:xfrm>
            <a:off x="685800" y="1981200"/>
            <a:ext cx="7772400" cy="4208463"/>
          </a:xfrm>
          <a:ln/>
        </p:spPr>
        <p:txBody>
          <a:bodyPr/>
          <a:lstStyle/>
          <a:p>
            <a:pPr>
              <a:buFont typeface="Arial" panose="020B0604020202020204" pitchFamily="34" charset="0"/>
              <a:buChar char="•"/>
            </a:pPr>
            <a:r>
              <a:rPr lang="en-US" altLang="en-US" dirty="0"/>
              <a:t>Do you agree to accept the resolutions provided in 11-16/1337r0 for the comments with CIDs 187, 224, 803, 1233, 1578, 1579, 2284, 2433, 2666, 2912, 2915, 2916, 2917?</a:t>
            </a:r>
          </a:p>
          <a:p>
            <a:pPr marL="0" indent="0"/>
            <a:endParaRPr lang="en-US" altLang="ko-KR" dirty="0">
              <a:ea typeface="굴림" pitchFamily="34" charset="-127"/>
            </a:endParaRPr>
          </a:p>
          <a:p>
            <a:pPr lvl="1">
              <a:buFont typeface="Arial" panose="020B0604020202020204" pitchFamily="34" charset="0"/>
              <a:buChar char="•"/>
            </a:pPr>
            <a:r>
              <a:rPr lang="en-US" altLang="ko-KR" dirty="0">
                <a:ea typeface="굴림" pitchFamily="34" charset="-127"/>
              </a:rPr>
              <a:t>Unanimously accepted</a:t>
            </a:r>
          </a:p>
        </p:txBody>
      </p:sp>
      <p:sp>
        <p:nvSpPr>
          <p:cNvPr id="8" name="Date Placeholder 3"/>
          <p:cNvSpPr>
            <a:spLocks noGrp="1"/>
          </p:cNvSpPr>
          <p:nvPr>
            <p:ph type="dt" idx="15"/>
          </p:nvPr>
        </p:nvSpPr>
        <p:spPr>
          <a:xfrm>
            <a:off x="696912" y="333375"/>
            <a:ext cx="2589203" cy="273050"/>
          </a:xfrm>
        </p:spPr>
        <p:txBody>
          <a:bodyPr/>
          <a:lstStyle/>
          <a:p>
            <a:r>
              <a:rPr lang="en-US" dirty="0"/>
              <a:t>November 2016</a:t>
            </a:r>
            <a:endParaRPr lang="en-GB" dirty="0"/>
          </a:p>
        </p:txBody>
      </p:sp>
    </p:spTree>
    <p:extLst>
      <p:ext uri="{BB962C8B-B14F-4D97-AF65-F5344CB8AC3E}">
        <p14:creationId xmlns:p14="http://schemas.microsoft.com/office/powerpoint/2010/main" val="75135508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idx="14"/>
          </p:nvPr>
        </p:nvSpPr>
        <p:spPr>
          <a:xfrm>
            <a:off x="6143636" y="6475413"/>
            <a:ext cx="2398702" cy="180975"/>
          </a:xfrm>
        </p:spPr>
        <p:txBody>
          <a:bodyPr/>
          <a:lstStyle/>
          <a:p>
            <a:r>
              <a:rPr lang="en-GB"/>
              <a:t>Guido R. Hiertz, Ericsson et al.</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26</a:t>
            </a:fld>
            <a:endParaRPr lang="en-GB"/>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r>
              <a:rPr lang="en-US" dirty="0"/>
              <a:t>Straw Poll R20161107005</a:t>
            </a:r>
          </a:p>
        </p:txBody>
      </p:sp>
      <p:sp>
        <p:nvSpPr>
          <p:cNvPr id="10242" name="Rectangle 2"/>
          <p:cNvSpPr>
            <a:spLocks noGrp="1" noChangeArrowheads="1"/>
          </p:cNvSpPr>
          <p:nvPr>
            <p:ph type="body" idx="1"/>
          </p:nvPr>
        </p:nvSpPr>
        <p:spPr>
          <a:xfrm>
            <a:off x="685800" y="1981200"/>
            <a:ext cx="7772400" cy="4208463"/>
          </a:xfrm>
          <a:ln/>
        </p:spPr>
        <p:txBody>
          <a:bodyPr>
            <a:normAutofit/>
          </a:bodyPr>
          <a:lstStyle/>
          <a:p>
            <a:pPr>
              <a:buFont typeface="Arial" panose="020B0604020202020204" pitchFamily="34" charset="0"/>
              <a:buChar char="•"/>
            </a:pPr>
            <a:r>
              <a:rPr lang="en-US" altLang="en-US" dirty="0"/>
              <a:t>Do you agree to add the following text in the 11ax spec draft?</a:t>
            </a:r>
          </a:p>
          <a:p>
            <a:pPr lvl="1">
              <a:buFont typeface="Arial" panose="020B0604020202020204" pitchFamily="34" charset="0"/>
              <a:buChar char="•"/>
            </a:pPr>
            <a:r>
              <a:rPr lang="en-US" altLang="en-US" dirty="0"/>
              <a:t>“25.9.3 SRP-based Spatial reuse operation</a:t>
            </a:r>
          </a:p>
          <a:p>
            <a:pPr lvl="1">
              <a:buFont typeface="Arial" panose="020B0604020202020204" pitchFamily="34" charset="0"/>
              <a:buChar char="•"/>
            </a:pPr>
            <a:r>
              <a:rPr lang="en-US" altLang="en-US" dirty="0"/>
              <a:t>SR </a:t>
            </a:r>
            <a:r>
              <a:rPr lang="en-US" altLang="en-US" dirty="0" err="1"/>
              <a:t>Backoff</a:t>
            </a:r>
            <a:r>
              <a:rPr lang="en-US" altLang="en-US" dirty="0"/>
              <a:t> procedure for SR delayed case</a:t>
            </a:r>
          </a:p>
          <a:p>
            <a:pPr lvl="2">
              <a:buFont typeface="Arial" panose="020B0604020202020204" pitchFamily="34" charset="0"/>
              <a:buChar char="•"/>
            </a:pPr>
            <a:r>
              <a:rPr lang="en-US" altLang="en-US" dirty="0"/>
              <a:t>The STA may resume its </a:t>
            </a:r>
            <a:r>
              <a:rPr lang="en-US" altLang="en-US" dirty="0" err="1"/>
              <a:t>backoff</a:t>
            </a:r>
            <a:r>
              <a:rPr lang="en-US" altLang="en-US" dirty="0"/>
              <a:t> procedure after the end of the PPDU carrying the SR delay entry by following the procedure defined in 10.22.2 HCF contention based channel access (EDCA)</a:t>
            </a:r>
          </a:p>
          <a:p>
            <a:pPr lvl="2">
              <a:buFont typeface="Arial" panose="020B0604020202020204" pitchFamily="34" charset="0"/>
              <a:buChar char="•"/>
            </a:pPr>
            <a:r>
              <a:rPr lang="en-US" altLang="en-US" dirty="0"/>
              <a:t>NOTE - The countdown of an existing </a:t>
            </a:r>
            <a:r>
              <a:rPr lang="en-US" altLang="en-US" dirty="0" err="1"/>
              <a:t>backoff</a:t>
            </a:r>
            <a:r>
              <a:rPr lang="en-US" altLang="en-US" dirty="0"/>
              <a:t> procedure is suspended until the end of the PPDU carrying the SR delay entry since the medium is busy during the duration of the PPDU carrying the SR delay entry.”</a:t>
            </a:r>
            <a:endParaRPr lang="en-US" altLang="ko-KR" dirty="0">
              <a:ea typeface="굴림" pitchFamily="34" charset="-127"/>
            </a:endParaRPr>
          </a:p>
          <a:p>
            <a:pPr>
              <a:buFont typeface="Arial" panose="020B0604020202020204" pitchFamily="34" charset="0"/>
              <a:buChar char="•"/>
            </a:pPr>
            <a:r>
              <a:rPr lang="en-US" altLang="ko-KR" dirty="0">
                <a:ea typeface="굴림" pitchFamily="34" charset="-127"/>
              </a:rPr>
              <a:t>Unanimously accepted</a:t>
            </a:r>
          </a:p>
        </p:txBody>
      </p:sp>
      <p:sp>
        <p:nvSpPr>
          <p:cNvPr id="8" name="Date Placeholder 3"/>
          <p:cNvSpPr>
            <a:spLocks noGrp="1"/>
          </p:cNvSpPr>
          <p:nvPr>
            <p:ph type="dt" idx="15"/>
          </p:nvPr>
        </p:nvSpPr>
        <p:spPr>
          <a:xfrm>
            <a:off x="696912" y="333375"/>
            <a:ext cx="2589203" cy="273050"/>
          </a:xfrm>
        </p:spPr>
        <p:txBody>
          <a:bodyPr/>
          <a:lstStyle/>
          <a:p>
            <a:r>
              <a:rPr lang="en-US" dirty="0"/>
              <a:t>November 2016</a:t>
            </a:r>
            <a:endParaRPr lang="en-GB" dirty="0"/>
          </a:p>
        </p:txBody>
      </p:sp>
    </p:spTree>
    <p:extLst>
      <p:ext uri="{BB962C8B-B14F-4D97-AF65-F5344CB8AC3E}">
        <p14:creationId xmlns:p14="http://schemas.microsoft.com/office/powerpoint/2010/main" val="426519697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A</a:t>
            </a:r>
            <a:r>
              <a:rPr lang="en-US" dirty="0" err="1"/>
              <a:t>nnex</a:t>
            </a:r>
            <a:endParaRPr lang="fr-FR" dirty="0"/>
          </a:p>
        </p:txBody>
      </p:sp>
      <p:sp>
        <p:nvSpPr>
          <p:cNvPr id="7" name="Date Placeholder 3"/>
          <p:cNvSpPr>
            <a:spLocks noGrp="1"/>
          </p:cNvSpPr>
          <p:nvPr>
            <p:ph type="dt" idx="10"/>
          </p:nvPr>
        </p:nvSpPr>
        <p:spPr/>
        <p:txBody>
          <a:bodyPr/>
          <a:lstStyle/>
          <a:p>
            <a:r>
              <a:rPr lang="en-US" dirty="0"/>
              <a:t>November 2016</a:t>
            </a:r>
            <a:endParaRPr lang="en-GB" dirty="0"/>
          </a:p>
        </p:txBody>
      </p:sp>
      <p:sp>
        <p:nvSpPr>
          <p:cNvPr id="5" name="Espace réservé du pied de page 4"/>
          <p:cNvSpPr>
            <a:spLocks noGrp="1"/>
          </p:cNvSpPr>
          <p:nvPr>
            <p:ph type="ftr" idx="11"/>
          </p:nvPr>
        </p:nvSpPr>
        <p:spPr/>
        <p:txBody>
          <a:bodyPr/>
          <a:lstStyle/>
          <a:p>
            <a:r>
              <a:rPr lang="en-GB"/>
              <a:t>Guido R. Hiertz, Ericsson et al.</a:t>
            </a:r>
            <a:endParaRPr lang="en-GB" dirty="0"/>
          </a:p>
        </p:txBody>
      </p:sp>
      <p:sp>
        <p:nvSpPr>
          <p:cNvPr id="4" name="Espace réservé du numéro de diapositive 3"/>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Tree>
    <p:extLst>
      <p:ext uri="{BB962C8B-B14F-4D97-AF65-F5344CB8AC3E}">
        <p14:creationId xmlns:p14="http://schemas.microsoft.com/office/powerpoint/2010/main" val="210107546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idx="14"/>
          </p:nvPr>
        </p:nvSpPr>
        <p:spPr>
          <a:xfrm>
            <a:off x="6143636" y="6475413"/>
            <a:ext cx="2398702" cy="180975"/>
          </a:xfrm>
        </p:spPr>
        <p:txBody>
          <a:bodyPr/>
          <a:lstStyle/>
          <a:p>
            <a:r>
              <a:rPr lang="en-GB"/>
              <a:t>Guido R. Hiertz, Ericsson et al.</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28</a:t>
            </a:fld>
            <a:endParaRPr lang="en-GB"/>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r>
              <a:rPr lang="en-US" dirty="0"/>
              <a:t>Straw Poll A20150312001</a:t>
            </a:r>
          </a:p>
        </p:txBody>
      </p:sp>
      <p:sp>
        <p:nvSpPr>
          <p:cNvPr id="10242" name="Rectangle 2"/>
          <p:cNvSpPr>
            <a:spLocks noGrp="1" noChangeArrowheads="1"/>
          </p:cNvSpPr>
          <p:nvPr>
            <p:ph type="body" idx="1"/>
          </p:nvPr>
        </p:nvSpPr>
        <p:spPr>
          <a:xfrm>
            <a:off x="685800" y="1981200"/>
            <a:ext cx="7772400" cy="4208463"/>
          </a:xfrm>
          <a:ln/>
        </p:spPr>
        <p:txBody>
          <a:bodyPr/>
          <a:lstStyle/>
          <a:p>
            <a:pPr>
              <a:buFont typeface="Arial" panose="020B0604020202020204" pitchFamily="34" charset="0"/>
              <a:buChar char="•"/>
            </a:pPr>
            <a:r>
              <a:rPr lang="en-US" altLang="ko-KR" dirty="0">
                <a:ea typeface="굴림" pitchFamily="34" charset="-127"/>
              </a:rPr>
              <a:t>Your Question …</a:t>
            </a:r>
          </a:p>
          <a:p>
            <a:pPr lvl="1">
              <a:buFont typeface="Arial" panose="020B0604020202020204" pitchFamily="34" charset="0"/>
              <a:buChar char="•"/>
            </a:pPr>
            <a:r>
              <a:rPr lang="en-US" altLang="ko-KR" dirty="0">
                <a:ea typeface="굴림" pitchFamily="34" charset="-127"/>
              </a:rPr>
              <a:t>Yes/No/Abstain</a:t>
            </a:r>
          </a:p>
          <a:p>
            <a:pPr lvl="1">
              <a:buFont typeface="Arial" panose="020B0604020202020204" pitchFamily="34" charset="0"/>
              <a:buChar char="•"/>
            </a:pPr>
            <a:r>
              <a:rPr lang="en-US" altLang="ko-KR" dirty="0">
                <a:ea typeface="굴림" pitchFamily="34" charset="-127"/>
              </a:rPr>
              <a:t>Alternative A, B, C …</a:t>
            </a:r>
          </a:p>
        </p:txBody>
      </p:sp>
      <p:sp>
        <p:nvSpPr>
          <p:cNvPr id="8" name="TextBox 7"/>
          <p:cNvSpPr txBox="1"/>
          <p:nvPr/>
        </p:nvSpPr>
        <p:spPr>
          <a:xfrm rot="19748095">
            <a:off x="3797166" y="4036793"/>
            <a:ext cx="4104456" cy="1200329"/>
          </a:xfrm>
          <a:prstGeom prst="rect">
            <a:avLst/>
          </a:prstGeom>
          <a:noFill/>
        </p:spPr>
        <p:txBody>
          <a:bodyPr wrap="square" rtlCol="0">
            <a:spAutoFit/>
          </a:bodyPr>
          <a:lstStyle/>
          <a:p>
            <a:pPr algn="ctr"/>
            <a:r>
              <a:rPr lang="en-US" sz="7200" dirty="0">
                <a:solidFill>
                  <a:srgbClr val="00B0F0"/>
                </a:solidFill>
                <a:latin typeface="Arial" panose="020B0604020202020204" pitchFamily="34" charset="0"/>
                <a:cs typeface="Arial" panose="020B0604020202020204" pitchFamily="34" charset="0"/>
              </a:rPr>
              <a:t>Template</a:t>
            </a:r>
          </a:p>
        </p:txBody>
      </p:sp>
      <p:sp>
        <p:nvSpPr>
          <p:cNvPr id="9" name="Date Placeholder 3"/>
          <p:cNvSpPr>
            <a:spLocks noGrp="1"/>
          </p:cNvSpPr>
          <p:nvPr>
            <p:ph type="dt" idx="15"/>
          </p:nvPr>
        </p:nvSpPr>
        <p:spPr>
          <a:xfrm>
            <a:off x="696912" y="333375"/>
            <a:ext cx="2589203" cy="273050"/>
          </a:xfrm>
        </p:spPr>
        <p:txBody>
          <a:bodyPr/>
          <a:lstStyle/>
          <a:p>
            <a:r>
              <a:rPr lang="en-US" dirty="0"/>
              <a:t>November 2016</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idx="14"/>
          </p:nvPr>
        </p:nvSpPr>
        <p:spPr>
          <a:xfrm>
            <a:off x="6143636" y="6475413"/>
            <a:ext cx="2398702" cy="180975"/>
          </a:xfrm>
        </p:spPr>
        <p:txBody>
          <a:bodyPr/>
          <a:lstStyle/>
          <a:p>
            <a:r>
              <a:rPr lang="en-GB"/>
              <a:t>Guido R. Hiertz, Ericsson et al.</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29</a:t>
            </a:fld>
            <a:endParaRPr lang="en-GB"/>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r>
              <a:rPr lang="en-US" dirty="0"/>
              <a:t>Straw Poll R20150312001</a:t>
            </a:r>
          </a:p>
        </p:txBody>
      </p:sp>
      <p:sp>
        <p:nvSpPr>
          <p:cNvPr id="10242" name="Rectangle 2"/>
          <p:cNvSpPr>
            <a:spLocks noGrp="1" noChangeArrowheads="1"/>
          </p:cNvSpPr>
          <p:nvPr>
            <p:ph type="body" idx="1"/>
          </p:nvPr>
        </p:nvSpPr>
        <p:spPr>
          <a:xfrm>
            <a:off x="685800" y="1981200"/>
            <a:ext cx="7772400" cy="4208463"/>
          </a:xfrm>
          <a:ln/>
        </p:spPr>
        <p:txBody>
          <a:bodyPr/>
          <a:lstStyle/>
          <a:p>
            <a:pPr>
              <a:buFont typeface="Arial" panose="020B0604020202020204" pitchFamily="34" charset="0"/>
              <a:buChar char="•"/>
            </a:pPr>
            <a:r>
              <a:rPr lang="en-US" altLang="en-US" dirty="0"/>
              <a:t>Do you agree to add to the TG Specification Frame work document?</a:t>
            </a:r>
          </a:p>
          <a:p>
            <a:pPr>
              <a:buFont typeface="Arial" panose="020B0604020202020204" pitchFamily="34" charset="0"/>
              <a:buChar char="•"/>
            </a:pPr>
            <a:r>
              <a:rPr lang="en-US" altLang="en-US" dirty="0" err="1"/>
              <a:t>x.y.z</a:t>
            </a:r>
            <a:r>
              <a:rPr lang="en-US" altLang="en-US" dirty="0"/>
              <a:t>. &lt;feature description&gt;</a:t>
            </a:r>
          </a:p>
          <a:p>
            <a:pPr>
              <a:buFont typeface="Arial" panose="020B0604020202020204" pitchFamily="34" charset="0"/>
              <a:buChar char="•"/>
            </a:pPr>
            <a:endParaRPr lang="en-US" altLang="ko-KR" dirty="0">
              <a:ea typeface="굴림" pitchFamily="34" charset="-127"/>
            </a:endParaRPr>
          </a:p>
          <a:p>
            <a:pPr lvl="1">
              <a:buFont typeface="Arial" panose="020B0604020202020204" pitchFamily="34" charset="0"/>
              <a:buChar char="•"/>
            </a:pPr>
            <a:r>
              <a:rPr lang="en-US" altLang="ko-KR" dirty="0">
                <a:ea typeface="굴림" pitchFamily="34" charset="-127"/>
              </a:rPr>
              <a:t>Y:</a:t>
            </a:r>
          </a:p>
          <a:p>
            <a:pPr lvl="1">
              <a:buFont typeface="Arial" panose="020B0604020202020204" pitchFamily="34" charset="0"/>
              <a:buChar char="•"/>
            </a:pPr>
            <a:r>
              <a:rPr lang="en-US" altLang="ko-KR" dirty="0">
                <a:ea typeface="굴림" pitchFamily="34" charset="-127"/>
              </a:rPr>
              <a:t>N:</a:t>
            </a:r>
          </a:p>
          <a:p>
            <a:pPr lvl="1">
              <a:buFont typeface="Arial" panose="020B0604020202020204" pitchFamily="34" charset="0"/>
              <a:buChar char="•"/>
            </a:pPr>
            <a:r>
              <a:rPr lang="en-US" altLang="ko-KR" dirty="0">
                <a:ea typeface="굴림" pitchFamily="34" charset="-127"/>
              </a:rPr>
              <a:t>Abs:</a:t>
            </a:r>
          </a:p>
        </p:txBody>
      </p:sp>
      <p:sp>
        <p:nvSpPr>
          <p:cNvPr id="2" name="TextBox 1"/>
          <p:cNvSpPr txBox="1"/>
          <p:nvPr/>
        </p:nvSpPr>
        <p:spPr>
          <a:xfrm rot="19748095">
            <a:off x="3797166" y="4036793"/>
            <a:ext cx="4104456" cy="1200329"/>
          </a:xfrm>
          <a:prstGeom prst="rect">
            <a:avLst/>
          </a:prstGeom>
          <a:noFill/>
        </p:spPr>
        <p:txBody>
          <a:bodyPr wrap="square" rtlCol="0">
            <a:spAutoFit/>
          </a:bodyPr>
          <a:lstStyle/>
          <a:p>
            <a:pPr algn="ctr"/>
            <a:r>
              <a:rPr lang="en-US" sz="7200" dirty="0">
                <a:solidFill>
                  <a:srgbClr val="00B0F0"/>
                </a:solidFill>
                <a:latin typeface="Arial" panose="020B0604020202020204" pitchFamily="34" charset="0"/>
                <a:cs typeface="Arial" panose="020B0604020202020204" pitchFamily="34" charset="0"/>
              </a:rPr>
              <a:t>Template</a:t>
            </a:r>
          </a:p>
        </p:txBody>
      </p:sp>
      <p:sp>
        <p:nvSpPr>
          <p:cNvPr id="8" name="Date Placeholder 3"/>
          <p:cNvSpPr>
            <a:spLocks noGrp="1"/>
          </p:cNvSpPr>
          <p:nvPr>
            <p:ph type="dt" idx="15"/>
          </p:nvPr>
        </p:nvSpPr>
        <p:spPr>
          <a:xfrm>
            <a:off x="696912" y="333375"/>
            <a:ext cx="2589203" cy="273050"/>
          </a:xfrm>
        </p:spPr>
        <p:txBody>
          <a:bodyPr/>
          <a:lstStyle/>
          <a:p>
            <a:r>
              <a:rPr lang="en-US" dirty="0"/>
              <a:t>November 2016</a:t>
            </a:r>
            <a:endParaRPr lang="en-GB" dirty="0"/>
          </a:p>
        </p:txBody>
      </p:sp>
    </p:spTree>
    <p:extLst>
      <p:ext uri="{BB962C8B-B14F-4D97-AF65-F5344CB8AC3E}">
        <p14:creationId xmlns:p14="http://schemas.microsoft.com/office/powerpoint/2010/main" val="123626234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Ad-hoc Groups – from 6.8 of [3]</a:t>
            </a:r>
          </a:p>
        </p:txBody>
      </p:sp>
      <p:sp>
        <p:nvSpPr>
          <p:cNvPr id="3" name="Content Placeholder 2"/>
          <p:cNvSpPr>
            <a:spLocks noGrp="1"/>
          </p:cNvSpPr>
          <p:nvPr>
            <p:ph sz="half" idx="1"/>
          </p:nvPr>
        </p:nvSpPr>
        <p:spPr/>
        <p:txBody>
          <a:bodyPr>
            <a:normAutofit/>
          </a:bodyPr>
          <a:lstStyle/>
          <a:p>
            <a:pPr>
              <a:buFont typeface="Arial" panose="020B0604020202020204" pitchFamily="34" charset="0"/>
              <a:buChar char="•"/>
            </a:pPr>
            <a:r>
              <a:rPr lang="en-US" sz="2000" dirty="0"/>
              <a:t>“An ad-hoc group may be created to progress work on specific topics by either the WG or a TG.</a:t>
            </a:r>
          </a:p>
          <a:p>
            <a:pPr>
              <a:buFont typeface="Arial" panose="020B0604020202020204" pitchFamily="34" charset="0"/>
              <a:buChar char="•"/>
            </a:pPr>
            <a:r>
              <a:rPr lang="en-US" sz="2000" dirty="0"/>
              <a:t>There are no formal rules for the operation of an ad-hoc, although it may well define it own informal operating process.</a:t>
            </a:r>
          </a:p>
          <a:p>
            <a:pPr>
              <a:buFont typeface="Arial" panose="020B0604020202020204" pitchFamily="34" charset="0"/>
              <a:buChar char="•"/>
            </a:pPr>
            <a:endParaRPr lang="en-US" sz="2000" dirty="0"/>
          </a:p>
        </p:txBody>
      </p:sp>
      <p:sp>
        <p:nvSpPr>
          <p:cNvPr id="8" name="Content Placeholder 7"/>
          <p:cNvSpPr>
            <a:spLocks noGrp="1"/>
          </p:cNvSpPr>
          <p:nvPr>
            <p:ph sz="half" idx="2"/>
          </p:nvPr>
        </p:nvSpPr>
        <p:spPr/>
        <p:txBody>
          <a:bodyPr>
            <a:noAutofit/>
          </a:bodyPr>
          <a:lstStyle/>
          <a:p>
            <a:pPr>
              <a:buFont typeface="Arial" panose="020B0604020202020204" pitchFamily="34" charset="0"/>
              <a:buChar char="•"/>
            </a:pPr>
            <a:r>
              <a:rPr lang="en-US" sz="2000" dirty="0">
                <a:solidFill>
                  <a:srgbClr val="FF0000"/>
                </a:solidFill>
              </a:rPr>
              <a:t>An ad-hoc group cannot make any decisions</a:t>
            </a:r>
            <a:r>
              <a:rPr lang="en-US" sz="2000" dirty="0"/>
              <a:t> (i.e., no motion is in order at an ad-hoc), although </a:t>
            </a:r>
            <a:r>
              <a:rPr lang="en-US" sz="2000" dirty="0">
                <a:solidFill>
                  <a:srgbClr val="FF0000"/>
                </a:solidFill>
              </a:rPr>
              <a:t>it can test the will of its members using straw polls</a:t>
            </a:r>
            <a:r>
              <a:rPr lang="en-US" sz="2000" dirty="0"/>
              <a:t>, which have no formal effect.</a:t>
            </a:r>
          </a:p>
          <a:p>
            <a:pPr>
              <a:buFont typeface="Arial" panose="020B0604020202020204" pitchFamily="34" charset="0"/>
              <a:buChar char="•"/>
            </a:pPr>
            <a:r>
              <a:rPr lang="en-US" sz="2000" dirty="0"/>
              <a:t>The 802.11 agenda may reserve meeting time for ad-</a:t>
            </a:r>
            <a:r>
              <a:rPr lang="en-US" sz="2000" dirty="0" err="1"/>
              <a:t>hocs</a:t>
            </a:r>
            <a:r>
              <a:rPr lang="en-US" sz="2000" dirty="0"/>
              <a:t>, in which case </a:t>
            </a:r>
            <a:r>
              <a:rPr lang="en-US" sz="2000" dirty="0">
                <a:solidFill>
                  <a:srgbClr val="FF0000"/>
                </a:solidFill>
              </a:rPr>
              <a:t>attendance at such ad-hoc meetings counts towards the session attendance</a:t>
            </a:r>
            <a:r>
              <a:rPr lang="en-US" sz="2000" dirty="0"/>
              <a:t>.”</a:t>
            </a:r>
          </a:p>
          <a:p>
            <a:endParaRPr lang="en-US" sz="2000" dirty="0"/>
          </a:p>
        </p:txBody>
      </p:sp>
      <p:sp>
        <p:nvSpPr>
          <p:cNvPr id="6" name="Date Placeholder 5"/>
          <p:cNvSpPr>
            <a:spLocks noGrp="1"/>
          </p:cNvSpPr>
          <p:nvPr>
            <p:ph type="dt" idx="10"/>
          </p:nvPr>
        </p:nvSpPr>
        <p:spPr/>
        <p:txBody>
          <a:bodyPr/>
          <a:lstStyle/>
          <a:p>
            <a:r>
              <a:rPr lang="en-US" altLang="ko-KR" dirty="0"/>
              <a:t>November 2016</a:t>
            </a:r>
            <a:endParaRPr lang="en-GB" altLang="ko-KR" dirty="0"/>
          </a:p>
        </p:txBody>
      </p:sp>
      <p:sp>
        <p:nvSpPr>
          <p:cNvPr id="5" name="Footer Placeholder 4"/>
          <p:cNvSpPr>
            <a:spLocks noGrp="1"/>
          </p:cNvSpPr>
          <p:nvPr>
            <p:ph type="ftr" idx="11"/>
          </p:nvPr>
        </p:nvSpPr>
        <p:spPr/>
        <p:txBody>
          <a:bodyPr/>
          <a:lstStyle/>
          <a:p>
            <a:r>
              <a:rPr lang="en-GB"/>
              <a:t>Guido R. Hiertz, Ericsson et al.</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Tree>
    <p:extLst>
      <p:ext uri="{BB962C8B-B14F-4D97-AF65-F5344CB8AC3E}">
        <p14:creationId xmlns:p14="http://schemas.microsoft.com/office/powerpoint/2010/main" val="126588999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idx="14"/>
          </p:nvPr>
        </p:nvSpPr>
        <p:spPr>
          <a:xfrm>
            <a:off x="6215074" y="6475413"/>
            <a:ext cx="2327264" cy="180975"/>
          </a:xfrm>
        </p:spPr>
        <p:txBody>
          <a:bodyPr/>
          <a:lstStyle/>
          <a:p>
            <a:r>
              <a:rPr lang="en-GB"/>
              <a:t>Guido R. Hiertz, Ericsson et al.</a:t>
            </a: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30</a:t>
            </a:fld>
            <a:endParaRPr lang="en-GB"/>
          </a:p>
        </p:txBody>
      </p:sp>
      <p:sp>
        <p:nvSpPr>
          <p:cNvPr id="11265"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11266" name="Rectangle 2"/>
          <p:cNvSpPr>
            <a:spLocks noGrp="1" noChangeArrowheads="1"/>
          </p:cNvSpPr>
          <p:nvPr>
            <p:ph type="body" idx="1"/>
          </p:nvPr>
        </p:nvSpPr>
        <p:spPr>
          <a:xfrm>
            <a:off x="685800" y="1981200"/>
            <a:ext cx="7772400" cy="4208463"/>
          </a:xfrm>
          <a:ln/>
        </p:spPr>
        <p:txBody>
          <a:bodyPr>
            <a:normAutofit fontScale="85000" lnSpcReduction="20000"/>
          </a:bodyPr>
          <a:lstStyle/>
          <a:p>
            <a:pPr marL="457200" indent="-457200">
              <a:buFont typeface="+mj-lt"/>
              <a:buAutoNum type="arabicPeriod"/>
            </a:pPr>
            <a:r>
              <a:rPr lang="en-US" dirty="0">
                <a:hlinkClick r:id="rId3"/>
              </a:rPr>
              <a:t>http://ieee802.org/PNP/approved/IEEE_802_OM_v16.pdf</a:t>
            </a:r>
            <a:endParaRPr lang="en-US" dirty="0"/>
          </a:p>
          <a:p>
            <a:pPr marL="457200" indent="-457200">
              <a:buFont typeface="+mj-lt"/>
              <a:buAutoNum type="arabicPeriod"/>
            </a:pPr>
            <a:r>
              <a:rPr lang="en-US" dirty="0">
                <a:hlinkClick r:id="rId4"/>
              </a:rPr>
              <a:t>http://ieee802.org/PNP/approved/IEEE_802_WG_PandP_v16.pdf</a:t>
            </a:r>
            <a:endParaRPr lang="en-US" dirty="0"/>
          </a:p>
          <a:p>
            <a:pPr marL="457200" indent="-457200">
              <a:buFont typeface="+mj-lt"/>
              <a:buAutoNum type="arabicPeriod"/>
            </a:pPr>
            <a:r>
              <a:rPr lang="en-US" dirty="0"/>
              <a:t>A. Stephens, J. </a:t>
            </a:r>
            <a:r>
              <a:rPr lang="en-US" dirty="0" err="1"/>
              <a:t>Rosdahl</a:t>
            </a:r>
            <a:r>
              <a:rPr lang="en-US" dirty="0"/>
              <a:t>, and D. Stanley, “IEEE 802.11 Wireless Local Area Networks (WLANs) Operations Manual,” Submission 11-14/629r8, Apr. 2014, [Online]. Available: </a:t>
            </a:r>
            <a:r>
              <a:rPr lang="en-US" dirty="0">
                <a:hlinkClick r:id="rId5"/>
              </a:rPr>
              <a:t>https://mentor.ieee.org/802.11/dcn/14/11-14-0629-08-0000-802-11-operations-manual.docx</a:t>
            </a:r>
            <a:endParaRPr lang="en-US" dirty="0"/>
          </a:p>
          <a:p>
            <a:pPr marL="457200" indent="-457200">
              <a:buFont typeface="+mj-lt"/>
              <a:buAutoNum type="arabicPeriod"/>
            </a:pPr>
            <a:r>
              <a:rPr lang="en-US" dirty="0">
                <a:hlinkClick r:id="rId6"/>
              </a:rPr>
              <a:t>http://www.ieee.org/about/help/Task/my_account/web_account.html?WT.mc_id=msim_wa</a:t>
            </a:r>
            <a:endParaRPr lang="en-US" dirty="0"/>
          </a:p>
          <a:p>
            <a:pPr marL="457200" indent="-457200">
              <a:buFont typeface="+mj-lt"/>
              <a:buAutoNum type="arabicPeriod"/>
            </a:pPr>
            <a:r>
              <a:rPr lang="en-US" dirty="0">
                <a:hlinkClick r:id="rId7"/>
              </a:rPr>
              <a:t>https://imat.ieee.org/attendance</a:t>
            </a:r>
            <a:endParaRPr lang="en-US" dirty="0"/>
          </a:p>
          <a:p>
            <a:pPr marL="457200" indent="-457200">
              <a:buFont typeface="+mj-lt"/>
              <a:buAutoNum type="arabicPeriod"/>
            </a:pPr>
            <a:r>
              <a:rPr lang="en-US" dirty="0"/>
              <a:t>A. Stephens, “802.11 Vice Chair’s Report – May 2009,” Submission 11-09/517r0, May 2005. [Online]. Available: </a:t>
            </a:r>
            <a:r>
              <a:rPr lang="en-US" dirty="0">
                <a:hlinkClick r:id="rId8"/>
              </a:rPr>
              <a:t>https://mentor.ieee.org/802.11/dcn/09/11-09-0517-00-0000-vice-chair-s-report.ppt</a:t>
            </a:r>
            <a:endParaRPr lang="en-US" dirty="0"/>
          </a:p>
          <a:p>
            <a:pPr marL="457200" indent="-457200">
              <a:buFont typeface="+mj-lt"/>
              <a:buAutoNum type="arabicPeriod"/>
            </a:pPr>
            <a:endParaRPr lang="en-US" dirty="0"/>
          </a:p>
        </p:txBody>
      </p:sp>
      <p:sp>
        <p:nvSpPr>
          <p:cNvPr id="7" name="Date Placeholder 3"/>
          <p:cNvSpPr>
            <a:spLocks noGrp="1"/>
          </p:cNvSpPr>
          <p:nvPr>
            <p:ph type="dt" idx="15"/>
          </p:nvPr>
        </p:nvSpPr>
        <p:spPr>
          <a:xfrm>
            <a:off x="696912" y="333375"/>
            <a:ext cx="2589203" cy="273050"/>
          </a:xfrm>
        </p:spPr>
        <p:txBody>
          <a:bodyPr/>
          <a:lstStyle/>
          <a:p>
            <a:r>
              <a:rPr lang="en-US" dirty="0"/>
              <a:t>November 2016</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Summary of types of balloting/voting used in 802.11 – from 3.11 of [3]</a:t>
            </a:r>
          </a:p>
        </p:txBody>
      </p:sp>
      <p:sp>
        <p:nvSpPr>
          <p:cNvPr id="3" name="Content Placeholder 2"/>
          <p:cNvSpPr>
            <a:spLocks noGrp="1"/>
          </p:cNvSpPr>
          <p:nvPr>
            <p:ph sz="half" idx="1"/>
          </p:nvPr>
        </p:nvSpPr>
        <p:spPr/>
        <p:txBody>
          <a:bodyPr>
            <a:normAutofit/>
          </a:bodyPr>
          <a:lstStyle/>
          <a:p>
            <a:pPr marL="457200" indent="-457200">
              <a:buFont typeface="Arial" panose="020B0604020202020204" pitchFamily="34" charset="0"/>
              <a:buChar char="•"/>
            </a:pPr>
            <a:r>
              <a:rPr lang="en-US" sz="1500" dirty="0"/>
              <a:t>“Straw polls are </a:t>
            </a:r>
            <a:r>
              <a:rPr lang="en-US" sz="1500" dirty="0">
                <a:solidFill>
                  <a:schemeClr val="tx1"/>
                </a:solidFill>
              </a:rPr>
              <a:t>used to determine the opinion of those present at a meeting.</a:t>
            </a:r>
          </a:p>
          <a:p>
            <a:pPr marL="457200" indent="-457200">
              <a:buFont typeface="Arial" panose="020B0604020202020204" pitchFamily="34" charset="0"/>
              <a:buChar char="•"/>
            </a:pPr>
            <a:r>
              <a:rPr lang="en-US" sz="1500" dirty="0">
                <a:solidFill>
                  <a:schemeClr val="tx1"/>
                </a:solidFill>
              </a:rPr>
              <a:t>They are typically used to select between alternatives before spending (potentially lengthy) time crafting a motion that has a better chance of success. Straw polls have no formal effect; their outcome is not binding on the operation of any group.</a:t>
            </a:r>
          </a:p>
          <a:p>
            <a:pPr marL="457200" indent="-457200">
              <a:buFont typeface="Arial" panose="020B0604020202020204" pitchFamily="34" charset="0"/>
              <a:buChar char="•"/>
            </a:pPr>
            <a:r>
              <a:rPr lang="en-US" sz="1500" dirty="0">
                <a:solidFill>
                  <a:srgbClr val="FF0000"/>
                </a:solidFill>
              </a:rPr>
              <a:t>When a TG breaks into “ad-</a:t>
            </a:r>
            <a:r>
              <a:rPr lang="en-US" sz="1500" dirty="0" err="1">
                <a:solidFill>
                  <a:srgbClr val="FF0000"/>
                </a:solidFill>
              </a:rPr>
              <a:t>hocs</a:t>
            </a:r>
            <a:r>
              <a:rPr lang="en-US" sz="1500" dirty="0">
                <a:solidFill>
                  <a:srgbClr val="FF0000"/>
                </a:solidFill>
              </a:rPr>
              <a:t>”, it is formally recessed. </a:t>
            </a:r>
          </a:p>
        </p:txBody>
      </p:sp>
      <p:sp>
        <p:nvSpPr>
          <p:cNvPr id="4" name="Content Placeholder 3"/>
          <p:cNvSpPr>
            <a:spLocks noGrp="1"/>
          </p:cNvSpPr>
          <p:nvPr>
            <p:ph sz="half" idx="2"/>
          </p:nvPr>
        </p:nvSpPr>
        <p:spPr/>
        <p:txBody>
          <a:bodyPr>
            <a:noAutofit/>
          </a:bodyPr>
          <a:lstStyle/>
          <a:p>
            <a:pPr marL="457200" indent="-457200">
              <a:buFont typeface="Arial" panose="020B0604020202020204" pitchFamily="34" charset="0"/>
              <a:buChar char="•"/>
            </a:pPr>
            <a:r>
              <a:rPr lang="en-US" sz="1500" dirty="0">
                <a:solidFill>
                  <a:srgbClr val="FF0000"/>
                </a:solidFill>
              </a:rPr>
              <a:t>When in TG ad-</a:t>
            </a:r>
            <a:r>
              <a:rPr lang="en-US" sz="1500" dirty="0" err="1">
                <a:solidFill>
                  <a:srgbClr val="FF0000"/>
                </a:solidFill>
              </a:rPr>
              <a:t>hocs</a:t>
            </a:r>
            <a:r>
              <a:rPr lang="en-US" sz="1500" dirty="0">
                <a:solidFill>
                  <a:srgbClr val="FF0000"/>
                </a:solidFill>
              </a:rPr>
              <a:t>, no motions are in order. Because straw polls have no formal effect, they can be used in TG ad-</a:t>
            </a:r>
            <a:r>
              <a:rPr lang="en-US" sz="1500" dirty="0" err="1">
                <a:solidFill>
                  <a:srgbClr val="FF0000"/>
                </a:solidFill>
              </a:rPr>
              <a:t>hocs</a:t>
            </a:r>
            <a:r>
              <a:rPr lang="en-US" sz="1500" dirty="0">
                <a:solidFill>
                  <a:srgbClr val="FF0000"/>
                </a:solidFill>
              </a:rPr>
              <a:t> to determine the opinion of members </a:t>
            </a:r>
            <a:r>
              <a:rPr lang="en-US" sz="1500" dirty="0"/>
              <a:t>– for example, to determine if there is sufficient support to make it worthwhile to bring a motion in a subsequent TG meeting.</a:t>
            </a:r>
          </a:p>
          <a:p>
            <a:pPr marL="457200" indent="-457200">
              <a:buFont typeface="Arial" panose="020B0604020202020204" pitchFamily="34" charset="0"/>
              <a:buChar char="•"/>
            </a:pPr>
            <a:r>
              <a:rPr lang="en-US" sz="1500" dirty="0">
                <a:solidFill>
                  <a:srgbClr val="FF0000"/>
                </a:solidFill>
              </a:rPr>
              <a:t>A TG ad-hoc can distinguish between different types of straw poll if it so wishes. </a:t>
            </a:r>
            <a:r>
              <a:rPr lang="en-US" sz="1500" dirty="0"/>
              <a:t>This is just a matter of labeling and has no effect on the meaning of the result.</a:t>
            </a:r>
          </a:p>
          <a:p>
            <a:pPr marL="457200" indent="-457200">
              <a:buFont typeface="Arial" panose="020B0604020202020204" pitchFamily="34" charset="0"/>
              <a:buChar char="•"/>
            </a:pPr>
            <a:r>
              <a:rPr lang="en-US" sz="1500" dirty="0"/>
              <a:t>Regardless of what the TG ad-hoc calls the straw poll, it should make clear to its members that it is a straw poll, and that it has no formal effect.”</a:t>
            </a:r>
          </a:p>
        </p:txBody>
      </p:sp>
      <p:sp>
        <p:nvSpPr>
          <p:cNvPr id="5" name="Date Placeholder 4"/>
          <p:cNvSpPr>
            <a:spLocks noGrp="1"/>
          </p:cNvSpPr>
          <p:nvPr>
            <p:ph type="dt" idx="10"/>
          </p:nvPr>
        </p:nvSpPr>
        <p:spPr/>
        <p:txBody>
          <a:bodyPr/>
          <a:lstStyle/>
          <a:p>
            <a:r>
              <a:rPr lang="en-US" altLang="ko-KR" dirty="0"/>
              <a:t>November 2016</a:t>
            </a:r>
            <a:endParaRPr lang="en-GB" altLang="ko-KR" dirty="0"/>
          </a:p>
        </p:txBody>
      </p:sp>
      <p:sp>
        <p:nvSpPr>
          <p:cNvPr id="6" name="Footer Placeholder 5"/>
          <p:cNvSpPr>
            <a:spLocks noGrp="1"/>
          </p:cNvSpPr>
          <p:nvPr>
            <p:ph type="ftr" idx="11"/>
          </p:nvPr>
        </p:nvSpPr>
        <p:spPr/>
        <p:txBody>
          <a:bodyPr/>
          <a:lstStyle/>
          <a:p>
            <a:r>
              <a:rPr lang="en-GB"/>
              <a:t>Guido R. Hiertz, Ericsson et al.</a:t>
            </a:r>
          </a:p>
        </p:txBody>
      </p:sp>
      <p:sp>
        <p:nvSpPr>
          <p:cNvPr id="7" name="Slide Number Placeholder 6"/>
          <p:cNvSpPr>
            <a:spLocks noGrp="1"/>
          </p:cNvSpPr>
          <p:nvPr>
            <p:ph type="sldNum" idx="12"/>
          </p:nvPr>
        </p:nvSpPr>
        <p:spPr/>
        <p:txBody>
          <a:bodyPr/>
          <a:lstStyle/>
          <a:p>
            <a:r>
              <a:rPr lang="en-GB"/>
              <a:t>Slide </a:t>
            </a:r>
            <a:fld id="{1CD163DD-D5E7-41DA-95F2-71530C24F8C3}" type="slidenum">
              <a:rPr lang="en-GB" smtClean="0"/>
              <a:pPr/>
              <a:t>4</a:t>
            </a:fld>
            <a:endParaRPr lang="en-GB"/>
          </a:p>
        </p:txBody>
      </p:sp>
    </p:spTree>
    <p:extLst>
      <p:ext uri="{BB962C8B-B14F-4D97-AF65-F5344CB8AC3E}">
        <p14:creationId xmlns:p14="http://schemas.microsoft.com/office/powerpoint/2010/main" val="678549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No recordings!</a:t>
            </a:r>
          </a:p>
        </p:txBody>
      </p:sp>
      <p:sp>
        <p:nvSpPr>
          <p:cNvPr id="3" name="Content Placeholder 2"/>
          <p:cNvSpPr>
            <a:spLocks noGrp="1"/>
          </p:cNvSpPr>
          <p:nvPr>
            <p:ph sz="half" idx="1"/>
          </p:nvPr>
        </p:nvSpPr>
        <p:spPr/>
        <p:txBody>
          <a:bodyPr>
            <a:normAutofit fontScale="92500"/>
          </a:bodyPr>
          <a:lstStyle/>
          <a:p>
            <a:pPr marL="457200" indent="-457200">
              <a:buFont typeface="Arial" panose="020B0604020202020204" pitchFamily="34" charset="0"/>
              <a:buChar char="•"/>
            </a:pPr>
            <a:r>
              <a:rPr lang="en-US" dirty="0"/>
              <a:t>The use of </a:t>
            </a:r>
            <a:r>
              <a:rPr lang="en-US" dirty="0">
                <a:solidFill>
                  <a:srgbClr val="FF0000"/>
                </a:solidFill>
              </a:rPr>
              <a:t>audio/video recording </a:t>
            </a:r>
            <a:r>
              <a:rPr lang="en-US" dirty="0"/>
              <a:t>or the capture of photographs is </a:t>
            </a:r>
            <a:r>
              <a:rPr lang="en-US" dirty="0">
                <a:solidFill>
                  <a:srgbClr val="FF0000"/>
                </a:solidFill>
              </a:rPr>
              <a:t>prohibited</a:t>
            </a:r>
            <a:r>
              <a:rPr lang="en-US" dirty="0"/>
              <a:t> in 802.11 meetings, except when specifically announced by the 802.11 WG chairman</a:t>
            </a:r>
          </a:p>
        </p:txBody>
      </p:sp>
      <p:pic>
        <p:nvPicPr>
          <p:cNvPr id="5122" name="Picture 2" descr="C:\Users\eguihie\AppData\Local\Microsoft\Windows\Temporary Internet Files\Content.IE5\MRJM061K\camera photography stock photo 3d human character[1].jpg"/>
          <p:cNvPicPr>
            <a:picLocks noGrp="1" noChangeAspect="1" noChangeArrowheads="1"/>
          </p:cNvPicPr>
          <p:nvPr>
            <p:ph sz="half" idx="2"/>
          </p:nvPr>
        </p:nvPicPr>
        <p:blipFill>
          <a:blip r:embed="rId2" cstate="print">
            <a:extLst>
              <a:ext uri="{28A0092B-C50C-407E-A947-70E740481C1C}">
                <a14:useLocalDpi xmlns:a14="http://schemas.microsoft.com/office/drawing/2010/main" val="0"/>
              </a:ext>
            </a:extLst>
          </a:blip>
          <a:stretch>
            <a:fillRect/>
          </a:stretch>
        </p:blipFill>
        <p:spPr bwMode="auto">
          <a:xfrm>
            <a:off x="4990898" y="2477092"/>
            <a:ext cx="3121429" cy="3121429"/>
          </a:xfrm>
          <a:prstGeom prst="rect">
            <a:avLst/>
          </a:prstGeom>
          <a:noFill/>
          <a:extLst>
            <a:ext uri="{909E8E84-426E-40DD-AFC4-6F175D3DCCD1}">
              <a14:hiddenFill xmlns:a14="http://schemas.microsoft.com/office/drawing/2010/main">
                <a:solidFill>
                  <a:srgbClr val="FFFFFF"/>
                </a:solidFill>
              </a14:hiddenFill>
            </a:ext>
          </a:extLst>
        </p:spPr>
      </p:pic>
      <p:sp>
        <p:nvSpPr>
          <p:cNvPr id="6" name="Date Placeholder 5"/>
          <p:cNvSpPr>
            <a:spLocks noGrp="1"/>
          </p:cNvSpPr>
          <p:nvPr>
            <p:ph type="dt" idx="10"/>
          </p:nvPr>
        </p:nvSpPr>
        <p:spPr/>
        <p:txBody>
          <a:bodyPr/>
          <a:lstStyle/>
          <a:p>
            <a:r>
              <a:rPr lang="en-US" altLang="ko-KR" dirty="0"/>
              <a:t>November 2016</a:t>
            </a:r>
            <a:endParaRPr lang="en-GB" altLang="ko-KR" dirty="0"/>
          </a:p>
        </p:txBody>
      </p:sp>
      <p:sp>
        <p:nvSpPr>
          <p:cNvPr id="5" name="Footer Placeholder 4"/>
          <p:cNvSpPr>
            <a:spLocks noGrp="1"/>
          </p:cNvSpPr>
          <p:nvPr>
            <p:ph type="ftr" idx="11"/>
          </p:nvPr>
        </p:nvSpPr>
        <p:spPr/>
        <p:txBody>
          <a:bodyPr/>
          <a:lstStyle/>
          <a:p>
            <a:r>
              <a:rPr lang="en-GB"/>
              <a:t>Guido R. Hiertz, Ericsson et al.</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11" name="TextBox 10"/>
          <p:cNvSpPr txBox="1"/>
          <p:nvPr/>
        </p:nvSpPr>
        <p:spPr>
          <a:xfrm>
            <a:off x="5796136" y="2204864"/>
            <a:ext cx="1512168" cy="3939540"/>
          </a:xfrm>
          <a:prstGeom prst="rect">
            <a:avLst/>
          </a:prstGeom>
          <a:noFill/>
        </p:spPr>
        <p:txBody>
          <a:bodyPr wrap="square" rtlCol="0">
            <a:spAutoFit/>
          </a:bodyPr>
          <a:lstStyle/>
          <a:p>
            <a:pPr algn="ctr"/>
            <a:r>
              <a:rPr lang="en-US" sz="25000" b="1" dirty="0">
                <a:solidFill>
                  <a:srgbClr val="FF0000"/>
                </a:solidFill>
                <a:sym typeface="Wingdings 2"/>
              </a:rPr>
              <a:t></a:t>
            </a:r>
            <a:endParaRPr lang="en-US" sz="25000" b="1" dirty="0">
              <a:solidFill>
                <a:srgbClr val="FF0000"/>
              </a:solidFill>
            </a:endParaRPr>
          </a:p>
        </p:txBody>
      </p:sp>
    </p:spTree>
    <p:extLst>
      <p:ext uri="{BB962C8B-B14F-4D97-AF65-F5344CB8AC3E}">
        <p14:creationId xmlns:p14="http://schemas.microsoft.com/office/powerpoint/2010/main" val="16264665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Courtesy notice</a:t>
            </a:r>
          </a:p>
        </p:txBody>
      </p:sp>
      <p:sp>
        <p:nvSpPr>
          <p:cNvPr id="3" name="Content Placeholder 2"/>
          <p:cNvSpPr>
            <a:spLocks noGrp="1"/>
          </p:cNvSpPr>
          <p:nvPr>
            <p:ph sz="half" idx="1"/>
          </p:nvPr>
        </p:nvSpPr>
        <p:spPr>
          <a:xfrm>
            <a:off x="685801" y="1981200"/>
            <a:ext cx="3598168" cy="4113213"/>
          </a:xfrm>
        </p:spPr>
        <p:txBody>
          <a:bodyPr/>
          <a:lstStyle/>
          <a:p>
            <a:pPr>
              <a:buFont typeface="Arial" panose="020B0604020202020204" pitchFamily="34" charset="0"/>
              <a:buChar char="•"/>
            </a:pPr>
            <a:r>
              <a:rPr lang="en-US" dirty="0"/>
              <a:t>Please switch your mobile and/or smart phone to off/vibrate and </a:t>
            </a:r>
            <a:r>
              <a:rPr lang="en-US" dirty="0">
                <a:solidFill>
                  <a:srgbClr val="FF0000"/>
                </a:solidFill>
              </a:rPr>
              <a:t>mute any </a:t>
            </a:r>
            <a:r>
              <a:rPr lang="en-US" dirty="0">
                <a:solidFill>
                  <a:schemeClr val="tx1"/>
                </a:solidFill>
              </a:rPr>
              <a:t>other</a:t>
            </a:r>
            <a:r>
              <a:rPr lang="en-US" dirty="0">
                <a:solidFill>
                  <a:srgbClr val="FF0000"/>
                </a:solidFill>
              </a:rPr>
              <a:t> sources of noise </a:t>
            </a:r>
            <a:r>
              <a:rPr lang="en-US" dirty="0"/>
              <a:t>(e.g. laptop, tablet)</a:t>
            </a:r>
          </a:p>
        </p:txBody>
      </p:sp>
      <p:sp>
        <p:nvSpPr>
          <p:cNvPr id="6" name="Date Placeholder 5"/>
          <p:cNvSpPr>
            <a:spLocks noGrp="1"/>
          </p:cNvSpPr>
          <p:nvPr>
            <p:ph type="dt" idx="10"/>
          </p:nvPr>
        </p:nvSpPr>
        <p:spPr/>
        <p:txBody>
          <a:bodyPr/>
          <a:lstStyle/>
          <a:p>
            <a:r>
              <a:rPr lang="en-US" altLang="ko-KR" dirty="0"/>
              <a:t>November 2016</a:t>
            </a:r>
            <a:endParaRPr lang="en-GB" altLang="ko-KR" dirty="0"/>
          </a:p>
        </p:txBody>
      </p:sp>
      <p:sp>
        <p:nvSpPr>
          <p:cNvPr id="5" name="Footer Placeholder 4"/>
          <p:cNvSpPr>
            <a:spLocks noGrp="1"/>
          </p:cNvSpPr>
          <p:nvPr>
            <p:ph type="ftr" idx="11"/>
          </p:nvPr>
        </p:nvSpPr>
        <p:spPr/>
        <p:txBody>
          <a:bodyPr/>
          <a:lstStyle/>
          <a:p>
            <a:r>
              <a:rPr lang="en-GB"/>
              <a:t>Guido R. Hiertz, Ericsson et al.</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pic>
        <p:nvPicPr>
          <p:cNvPr id="4098" name="Picture 2" descr="C:\Users\eguihie\AppData\Local\Microsoft\Windows\Temporary Internet Files\Content.IE5\MRJM061K\keep-silence[1].jpg"/>
          <p:cNvPicPr>
            <a:picLocks noGrp="1" noChangeAspect="1" noChangeArrowheads="1"/>
          </p:cNvPicPr>
          <p:nvPr>
            <p:ph sz="half" idx="2"/>
          </p:nvPr>
        </p:nvPicPr>
        <p:blipFill>
          <a:blip r:embed="rId2">
            <a:extLst>
              <a:ext uri="{28A0092B-C50C-407E-A947-70E740481C1C}">
                <a14:useLocalDpi xmlns:a14="http://schemas.microsoft.com/office/drawing/2010/main" val="0"/>
              </a:ext>
            </a:extLst>
          </a:blip>
          <a:srcRect/>
          <a:stretch>
            <a:fillRect/>
          </a:stretch>
        </p:blipFill>
        <p:spPr bwMode="auto">
          <a:xfrm>
            <a:off x="4646613" y="2132806"/>
            <a:ext cx="3810000" cy="3810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707697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Attendance</a:t>
            </a:r>
          </a:p>
        </p:txBody>
      </p:sp>
      <p:sp>
        <p:nvSpPr>
          <p:cNvPr id="3" name="Content Placeholder 2"/>
          <p:cNvSpPr>
            <a:spLocks noGrp="1"/>
          </p:cNvSpPr>
          <p:nvPr>
            <p:ph idx="1"/>
          </p:nvPr>
        </p:nvSpPr>
        <p:spPr>
          <a:xfrm>
            <a:off x="685801" y="1981200"/>
            <a:ext cx="2878087" cy="4113213"/>
          </a:xfrm>
        </p:spPr>
        <p:txBody>
          <a:bodyPr/>
          <a:lstStyle/>
          <a:p>
            <a:pPr>
              <a:buFont typeface="Arial" panose="020B0604020202020204" pitchFamily="34" charset="0"/>
              <a:buChar char="•"/>
            </a:pPr>
            <a:r>
              <a:rPr lang="en-US" dirty="0"/>
              <a:t>Register at [4]</a:t>
            </a:r>
          </a:p>
          <a:p>
            <a:pPr lvl="1">
              <a:buFont typeface="Arial" panose="020B0604020202020204" pitchFamily="34" charset="0"/>
              <a:buChar char="•"/>
            </a:pPr>
            <a:r>
              <a:rPr lang="en-US" dirty="0"/>
              <a:t>See [6]  for more details </a:t>
            </a:r>
          </a:p>
          <a:p>
            <a:pPr>
              <a:buFont typeface="Arial" panose="020B0604020202020204" pitchFamily="34" charset="0"/>
              <a:buChar char="•"/>
            </a:pPr>
            <a:r>
              <a:rPr lang="en-US" dirty="0">
                <a:solidFill>
                  <a:srgbClr val="FF0000"/>
                </a:solidFill>
              </a:rPr>
              <a:t>Record your attendance at [5]</a:t>
            </a:r>
          </a:p>
          <a:p>
            <a:pPr lvl="1">
              <a:buFont typeface="Arial" panose="020B0604020202020204" pitchFamily="34" charset="0"/>
              <a:buChar char="•"/>
            </a:pPr>
            <a:r>
              <a:rPr lang="en-US" dirty="0"/>
              <a:t>Indicate affiliation for each session</a:t>
            </a:r>
          </a:p>
          <a:p>
            <a:pPr>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Guido R. Hiertz, Ericsson et al.</a:t>
            </a:r>
            <a:endParaRPr lang="en-GB" dirty="0"/>
          </a:p>
        </p:txBody>
      </p:sp>
      <p:sp>
        <p:nvSpPr>
          <p:cNvPr id="6" name="Date Placeholder 5"/>
          <p:cNvSpPr>
            <a:spLocks noGrp="1"/>
          </p:cNvSpPr>
          <p:nvPr>
            <p:ph type="dt" idx="15"/>
          </p:nvPr>
        </p:nvSpPr>
        <p:spPr/>
        <p:txBody>
          <a:bodyPr/>
          <a:lstStyle/>
          <a:p>
            <a:r>
              <a:rPr lang="en-US" altLang="ko-KR" dirty="0"/>
              <a:t>November 2016</a:t>
            </a:r>
            <a:endParaRPr lang="en-GB" altLang="ko-KR" dirty="0"/>
          </a:p>
        </p:txBody>
      </p:sp>
      <p:pic>
        <p:nvPicPr>
          <p:cNvPr id="7" name="Picture 6"/>
          <p:cNvPicPr>
            <a:picLocks noChangeAspect="1"/>
          </p:cNvPicPr>
          <p:nvPr/>
        </p:nvPicPr>
        <p:blipFill rotWithShape="1">
          <a:blip r:embed="rId2" cstate="print">
            <a:extLst>
              <a:ext uri="{28A0092B-C50C-407E-A947-70E740481C1C}">
                <a14:useLocalDpi xmlns:a14="http://schemas.microsoft.com/office/drawing/2010/main" val="0"/>
              </a:ext>
            </a:extLst>
          </a:blip>
          <a:srcRect/>
          <a:stretch/>
        </p:blipFill>
        <p:spPr>
          <a:xfrm>
            <a:off x="3851920" y="2132856"/>
            <a:ext cx="4534843" cy="3084940"/>
          </a:xfrm>
          <a:prstGeom prst="rect">
            <a:avLst/>
          </a:prstGeom>
        </p:spPr>
      </p:pic>
    </p:spTree>
    <p:extLst>
      <p:ext uri="{BB962C8B-B14F-4D97-AF65-F5344CB8AC3E}">
        <p14:creationId xmlns:p14="http://schemas.microsoft.com/office/powerpoint/2010/main" val="387110121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Member Affiliation</a:t>
            </a:r>
          </a:p>
        </p:txBody>
      </p:sp>
      <p:sp>
        <p:nvSpPr>
          <p:cNvPr id="3" name="Content Placeholder 2"/>
          <p:cNvSpPr>
            <a:spLocks noGrp="1"/>
          </p:cNvSpPr>
          <p:nvPr>
            <p:ph idx="1"/>
          </p:nvPr>
        </p:nvSpPr>
        <p:spPr/>
        <p:txBody>
          <a:bodyPr/>
          <a:lstStyle/>
          <a:p>
            <a:r>
              <a:rPr lang="en-US" altLang="ko-KR" dirty="0">
                <a:ea typeface="굴림" pitchFamily="34" charset="-127"/>
              </a:rPr>
              <a:t>It is defined in the </a:t>
            </a:r>
            <a:r>
              <a:rPr lang="en-US" altLang="ko-KR" i="1" dirty="0">
                <a:solidFill>
                  <a:srgbClr val="FF0000"/>
                </a:solidFill>
                <a:ea typeface="굴림" pitchFamily="34" charset="-127"/>
              </a:rPr>
              <a:t>IEEE-SA Standards Board Bylaws</a:t>
            </a:r>
            <a:r>
              <a:rPr lang="en-US" altLang="ko-KR" dirty="0">
                <a:solidFill>
                  <a:srgbClr val="FF0000"/>
                </a:solidFill>
                <a:ea typeface="굴림" pitchFamily="34" charset="-127"/>
              </a:rPr>
              <a:t>, 5.2.1.5 as: “An individual is deemed “affiliated</a:t>
            </a:r>
            <a:r>
              <a:rPr lang="en-US" altLang="ko-KR" dirty="0">
                <a:ea typeface="굴림" pitchFamily="34" charset="-127"/>
              </a:rPr>
              <a:t>” with any </a:t>
            </a:r>
            <a:r>
              <a:rPr lang="en-US" altLang="ko-KR" i="1" u="sng" dirty="0">
                <a:ea typeface="굴림" pitchFamily="34" charset="-127"/>
              </a:rPr>
              <a:t>individual or entity that has been, or will be, financially or materially supporting that individual’s participation in a particular IEEE standards activity</a:t>
            </a:r>
            <a:r>
              <a:rPr lang="en-US" altLang="ko-KR" dirty="0">
                <a:ea typeface="굴림" pitchFamily="34" charset="-127"/>
              </a:rPr>
              <a:t>. This includes, but is not limited to, his or her employer and any individual or entity that has or will have, either directly or indirectly, requested, paid for, or otherwise sponsored his or her participation.</a:t>
            </a:r>
          </a:p>
          <a:p>
            <a:r>
              <a:rPr lang="en-US" altLang="ko-KR" sz="2000" dirty="0">
                <a:ea typeface="굴림" pitchFamily="34" charset="-127"/>
                <a:hlinkClick r:id="rId2"/>
              </a:rPr>
              <a:t>http://standards.ieee.org/faqs/affiliationFAQ.html</a:t>
            </a:r>
            <a:endParaRPr lang="en-US" altLang="ko-KR" sz="2000" dirty="0">
              <a:ea typeface="굴림" pitchFamily="34" charset="-127"/>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Guido R. Hiertz, Ericsson et al.</a:t>
            </a:r>
            <a:endParaRPr lang="en-GB" dirty="0"/>
          </a:p>
        </p:txBody>
      </p:sp>
      <p:sp>
        <p:nvSpPr>
          <p:cNvPr id="6" name="Date Placeholder 5"/>
          <p:cNvSpPr>
            <a:spLocks noGrp="1"/>
          </p:cNvSpPr>
          <p:nvPr>
            <p:ph type="dt" idx="15"/>
          </p:nvPr>
        </p:nvSpPr>
        <p:spPr/>
        <p:txBody>
          <a:bodyPr/>
          <a:lstStyle/>
          <a:p>
            <a:r>
              <a:rPr lang="en-US" altLang="ko-KR" dirty="0"/>
              <a:t>November 2016</a:t>
            </a:r>
            <a:endParaRPr lang="en-GB" altLang="ko-KR" dirty="0"/>
          </a:p>
        </p:txBody>
      </p:sp>
    </p:spTree>
    <p:extLst>
      <p:ext uri="{BB962C8B-B14F-4D97-AF65-F5344CB8AC3E}">
        <p14:creationId xmlns:p14="http://schemas.microsoft.com/office/powerpoint/2010/main" val="162658313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Declaration of Affiliation</a:t>
            </a:r>
          </a:p>
        </p:txBody>
      </p:sp>
      <p:sp>
        <p:nvSpPr>
          <p:cNvPr id="3" name="Content Placeholder 2"/>
          <p:cNvSpPr>
            <a:spLocks noGrp="1"/>
          </p:cNvSpPr>
          <p:nvPr>
            <p:ph idx="1"/>
          </p:nvPr>
        </p:nvSpPr>
        <p:spPr/>
        <p:txBody>
          <a:bodyPr/>
          <a:lstStyle/>
          <a:p>
            <a:r>
              <a:rPr lang="en-US" altLang="ko-KR" dirty="0">
                <a:solidFill>
                  <a:srgbClr val="FF0066"/>
                </a:solidFill>
                <a:ea typeface="굴림" pitchFamily="34" charset="-127"/>
              </a:rPr>
              <a:t>Revision</a:t>
            </a:r>
            <a:r>
              <a:rPr lang="en-US" altLang="ko-KR" dirty="0">
                <a:ea typeface="굴림" pitchFamily="34" charset="-127"/>
              </a:rPr>
              <a:t>: May 2007 Standards Board Bylaw 5.2.1.1</a:t>
            </a:r>
          </a:p>
          <a:p>
            <a:pPr lvl="1"/>
            <a:r>
              <a:rPr lang="en-US" altLang="ko-KR" dirty="0">
                <a:ea typeface="굴림" pitchFamily="34" charset="-127"/>
              </a:rPr>
              <a:t>5.2.1.1 Openness</a:t>
            </a:r>
          </a:p>
          <a:p>
            <a:pPr lvl="2"/>
            <a:r>
              <a:rPr lang="en-US" altLang="ko-KR" dirty="0">
                <a:ea typeface="굴림" pitchFamily="34" charset="-127"/>
              </a:rPr>
              <a:t>Openness is defined as the quality of being not restricted to a particular type or category of participants. All meetings involving standards development an all IEEE Sponsor ballots shall be open </a:t>
            </a:r>
            <a:r>
              <a:rPr lang="en-US" altLang="ko-KR" dirty="0" err="1">
                <a:ea typeface="굴림" pitchFamily="34" charset="-127"/>
              </a:rPr>
              <a:t>toa</a:t>
            </a:r>
            <a:r>
              <a:rPr lang="en-US" altLang="ko-KR" dirty="0">
                <a:ea typeface="굴림" pitchFamily="34" charset="-127"/>
              </a:rPr>
              <a:t> all interested parties. </a:t>
            </a:r>
            <a:r>
              <a:rPr lang="en-US" altLang="ko-KR" b="1" i="1" dirty="0">
                <a:solidFill>
                  <a:schemeClr val="accent2"/>
                </a:solidFill>
                <a:ea typeface="굴림" pitchFamily="34" charset="-127"/>
              </a:rPr>
              <a:t>Each individual participant in IEEE Standards activities shall disclose his or her </a:t>
            </a:r>
            <a:r>
              <a:rPr lang="en-US" altLang="ko-KR" b="1" i="1" u="sng" dirty="0">
                <a:solidFill>
                  <a:srgbClr val="FF0066"/>
                </a:solidFill>
                <a:ea typeface="굴림" pitchFamily="34" charset="-127"/>
              </a:rPr>
              <a:t>affiliations</a:t>
            </a:r>
            <a:r>
              <a:rPr lang="en-US" altLang="ko-KR" b="1" i="1" dirty="0">
                <a:solidFill>
                  <a:schemeClr val="accent2"/>
                </a:solidFill>
                <a:ea typeface="굴림" pitchFamily="34" charset="-127"/>
              </a:rPr>
              <a:t> when requested</a:t>
            </a:r>
            <a:r>
              <a:rPr lang="en-US" altLang="ko-KR" dirty="0">
                <a:ea typeface="굴림" pitchFamily="34" charset="-127"/>
              </a:rPr>
              <a:t>. A person who knows or reasonably should know, that a participant’s disclosure is materially incomplete or incorrect should report that fact to the Secretary of the IEEE-SA Standards Board and the appropriate Sponsors. </a:t>
            </a:r>
          </a:p>
          <a:p>
            <a:pPr lvl="1"/>
            <a:r>
              <a:rPr lang="en-US" altLang="ko-KR" dirty="0">
                <a:ea typeface="굴림" pitchFamily="34" charset="-127"/>
                <a:hlinkClick r:id="rId2"/>
              </a:rPr>
              <a:t>http://standards.ieee.org/faqs/affiliationFAQ.html</a:t>
            </a:r>
            <a:endParaRPr lang="en-US" altLang="ko-KR" dirty="0">
              <a:ea typeface="굴림" pitchFamily="34" charset="-127"/>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Guido R. Hiertz, Ericsson et al.</a:t>
            </a:r>
            <a:endParaRPr lang="en-GB" dirty="0"/>
          </a:p>
        </p:txBody>
      </p:sp>
      <p:sp>
        <p:nvSpPr>
          <p:cNvPr id="6" name="Date Placeholder 5"/>
          <p:cNvSpPr>
            <a:spLocks noGrp="1"/>
          </p:cNvSpPr>
          <p:nvPr>
            <p:ph type="dt" idx="15"/>
          </p:nvPr>
        </p:nvSpPr>
        <p:spPr/>
        <p:txBody>
          <a:bodyPr/>
          <a:lstStyle/>
          <a:p>
            <a:r>
              <a:rPr lang="en-US" altLang="ko-KR" dirty="0"/>
              <a:t>November 2016</a:t>
            </a:r>
            <a:endParaRPr lang="en-GB" altLang="ko-KR" dirty="0"/>
          </a:p>
        </p:txBody>
      </p:sp>
    </p:spTree>
    <p:extLst>
      <p:ext uri="{BB962C8B-B14F-4D97-AF65-F5344CB8AC3E}">
        <p14:creationId xmlns:p14="http://schemas.microsoft.com/office/powerpoint/2010/main" val="1529922076"/>
      </p:ext>
    </p:extLst>
  </p:cSld>
  <p:clrMapOvr>
    <a:masterClrMapping/>
  </p:clrMapOvr>
</p:sld>
</file>

<file path=ppt/theme/theme1.xml><?xml version="1.0" encoding="utf-8"?>
<a:theme xmlns:a="http://schemas.openxmlformats.org/drawingml/2006/main" name="802-11-Submission">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0</TotalTime>
  <Words>2980</Words>
  <Application>Microsoft Office PowerPoint</Application>
  <PresentationFormat>On-screen Show (4:3)</PresentationFormat>
  <Paragraphs>364</Paragraphs>
  <Slides>30</Slides>
  <Notes>12</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30</vt:i4>
      </vt:variant>
    </vt:vector>
  </HeadingPairs>
  <TitlesOfParts>
    <vt:vector size="39" baseType="lpstr">
      <vt:lpstr>Arial Unicode MS</vt:lpstr>
      <vt:lpstr>굴림</vt:lpstr>
      <vt:lpstr>Malgun Gothic</vt:lpstr>
      <vt:lpstr>MS Gothic</vt:lpstr>
      <vt:lpstr>MS PGothic</vt:lpstr>
      <vt:lpstr>Arial</vt:lpstr>
      <vt:lpstr>Times New Roman</vt:lpstr>
      <vt:lpstr>Wingdings 2</vt:lpstr>
      <vt:lpstr>802-11-Submission</vt:lpstr>
      <vt:lpstr>802.11ax Spatial Reuse Ad Hoc Group Agenda</vt:lpstr>
      <vt:lpstr>Abstract</vt:lpstr>
      <vt:lpstr>Ad-hoc Groups – from 6.8 of [3]</vt:lpstr>
      <vt:lpstr>Summary of types of balloting/voting used in 802.11 – from 3.11 of [3]</vt:lpstr>
      <vt:lpstr>No recordings!</vt:lpstr>
      <vt:lpstr>Courtesy notice</vt:lpstr>
      <vt:lpstr>Attendance</vt:lpstr>
      <vt:lpstr>Member Affiliation</vt:lpstr>
      <vt:lpstr>Declaration of Affiliation</vt:lpstr>
      <vt:lpstr>Affiliation</vt:lpstr>
      <vt:lpstr>Instructions for the WG Chair</vt:lpstr>
      <vt:lpstr>Participants, Patents, and Duty to Inform</vt:lpstr>
      <vt:lpstr>Patent Related Links</vt:lpstr>
      <vt:lpstr>Call for Potentially Essential Patents</vt:lpstr>
      <vt:lpstr>Question for Potentially Essential Patents</vt:lpstr>
      <vt:lpstr>Other Guidelines for IEEE WG Meetings</vt:lpstr>
      <vt:lpstr>Ad Hoc Groups Operation</vt:lpstr>
      <vt:lpstr>Straw polls</vt:lpstr>
      <vt:lpstr>IEEE 802.11 TGax High Efficiency WLAN Task Group Ad hoc Group Spatial Reuse</vt:lpstr>
      <vt:lpstr>Agenda items</vt:lpstr>
      <vt:lpstr>Order of presentations</vt:lpstr>
      <vt:lpstr>Straw Poll R20161107001</vt:lpstr>
      <vt:lpstr>Straw Poll R20161107002</vt:lpstr>
      <vt:lpstr>Straw Poll R20161107003</vt:lpstr>
      <vt:lpstr>Straw Poll R20161107004</vt:lpstr>
      <vt:lpstr>Straw Poll R20161107005</vt:lpstr>
      <vt:lpstr>Annex</vt:lpstr>
      <vt:lpstr>Straw Poll A20150312001</vt:lpstr>
      <vt:lpstr>Straw Poll R20150312001</vt:lpstr>
      <vt:lpstr>References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802.11ax Spatial Reuse Ad Hoc Group Agenda</dc:title>
  <dc:creator/>
  <cp:keywords>11-16/1481</cp:keywords>
  <cp:lastModifiedBy/>
  <cp:revision>1</cp:revision>
  <dcterms:created xsi:type="dcterms:W3CDTF">2016-11-08T00:41:51Z</dcterms:created>
  <dcterms:modified xsi:type="dcterms:W3CDTF">2016-11-08T03:48:49Z</dcterms:modified>
  <cp:category>Submission</cp:category>
</cp:coreProperties>
</file>