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14" r:id="rId4"/>
    <p:sldId id="315" r:id="rId5"/>
    <p:sldId id="316" r:id="rId6"/>
    <p:sldId id="317" r:id="rId7"/>
    <p:sldId id="318" r:id="rId8"/>
    <p:sldId id="319" r:id="rId9"/>
    <p:sldId id="320" r:id="rId10"/>
    <p:sldId id="322" r:id="rId11"/>
    <p:sldId id="277" r:id="rId12"/>
    <p:sldId id="278" r:id="rId13"/>
    <p:sldId id="279" r:id="rId14"/>
    <p:sldId id="280" r:id="rId15"/>
    <p:sldId id="286" r:id="rId16"/>
    <p:sldId id="281" r:id="rId17"/>
    <p:sldId id="291" r:id="rId18"/>
    <p:sldId id="265" r:id="rId19"/>
    <p:sldId id="276" r:id="rId20"/>
    <p:sldId id="306" r:id="rId21"/>
    <p:sldId id="323" r:id="rId22"/>
    <p:sldId id="303" r:id="rId23"/>
    <p:sldId id="263" r:id="rId24"/>
    <p:sldId id="268" r:id="rId25"/>
    <p:sldId id="264"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97" autoAdjust="0"/>
    <p:restoredTop sz="94638" autoAdjust="0"/>
  </p:normalViewPr>
  <p:slideViewPr>
    <p:cSldViewPr>
      <p:cViewPr varScale="1">
        <p:scale>
          <a:sx n="73" d="100"/>
          <a:sy n="73" d="100"/>
        </p:scale>
        <p:origin x="918"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6330"/>
    </p:cViewPr>
  </p:sorterViewPr>
  <p:notesViewPr>
    <p:cSldViewPr>
      <p:cViewPr varScale="1">
        <p:scale>
          <a:sx n="63" d="100"/>
          <a:sy n="63" d="100"/>
        </p:scale>
        <p:origin x="-1445"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802.11-16/1481r0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de-DE"/>
              <a:t>November 2016</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Guido R. Hiertz, Ericsson et al.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802.11-16/1481r0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November 2016</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Guido R. Hiertz, Ericsson et 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802.11-16/1481r0</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802.11-16/1481r0</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802.11-16/1481r0</a:t>
            </a:r>
          </a:p>
        </p:txBody>
      </p:sp>
      <p:sp>
        <p:nvSpPr>
          <p:cNvPr id="5" name="Date Placeholder 4"/>
          <p:cNvSpPr>
            <a:spLocks noGrp="1"/>
          </p:cNvSpPr>
          <p:nvPr>
            <p:ph type="dt" idx="11"/>
          </p:nvPr>
        </p:nvSpPr>
        <p:spPr/>
        <p:txBody>
          <a:bodyPr/>
          <a:lstStyle/>
          <a:p>
            <a:r>
              <a:rPr lang="de-DE"/>
              <a:t>November 2016</a:t>
            </a:r>
            <a:endParaRPr lang="en-US"/>
          </a:p>
        </p:txBody>
      </p:sp>
      <p:sp>
        <p:nvSpPr>
          <p:cNvPr id="6" name="Footer Placeholder 5"/>
          <p:cNvSpPr>
            <a:spLocks noGrp="1"/>
          </p:cNvSpPr>
          <p:nvPr>
            <p:ph type="ftr" idx="12"/>
          </p:nvPr>
        </p:nvSpPr>
        <p:spPr/>
        <p:txBody>
          <a:bodyPr/>
          <a:lstStyle/>
          <a:p>
            <a:r>
              <a:rPr lang="en-US"/>
              <a:t>Guido R. Hiertz, Ericsson et al.</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755186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802.11-16/1481r0</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802.11-16/1481r0</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802.11-16/1481r0</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2016</a:t>
            </a:r>
            <a:endParaRPr lang="en-GB" dirty="0"/>
          </a:p>
        </p:txBody>
      </p:sp>
      <p:sp>
        <p:nvSpPr>
          <p:cNvPr id="5" name="Footer Placeholder 4"/>
          <p:cNvSpPr>
            <a:spLocks noGrp="1"/>
          </p:cNvSpPr>
          <p:nvPr>
            <p:ph type="ftr" idx="11"/>
          </p:nvPr>
        </p:nvSpPr>
        <p:spPr/>
        <p:txBody>
          <a:bodyPr/>
          <a:lstStyle>
            <a:lvl1pPr>
              <a:defRPr/>
            </a:lvl1pPr>
          </a:lstStyle>
          <a:p>
            <a:r>
              <a:rPr lang="en-GB"/>
              <a:t>Guido R. Hiertz, Ericsson et 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Guido R. Hiertz, Ericsson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2016</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2016</a:t>
            </a:r>
            <a:endParaRPr lang="en-GB" dirty="0"/>
          </a:p>
        </p:txBody>
      </p:sp>
      <p:sp>
        <p:nvSpPr>
          <p:cNvPr id="5" name="Footer Placeholder 4"/>
          <p:cNvSpPr>
            <a:spLocks noGrp="1"/>
          </p:cNvSpPr>
          <p:nvPr>
            <p:ph type="ftr" idx="11"/>
          </p:nvPr>
        </p:nvSpPr>
        <p:spPr/>
        <p:txBody>
          <a:bodyPr/>
          <a:lstStyle>
            <a:lvl1pPr>
              <a:defRPr/>
            </a:lvl1pPr>
          </a:lstStyle>
          <a:p>
            <a:r>
              <a:rPr lang="en-GB"/>
              <a:t>Guido R. Hiertz, Ericsson et al.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2016</a:t>
            </a:r>
            <a:endParaRPr lang="en-GB" dirty="0"/>
          </a:p>
        </p:txBody>
      </p:sp>
      <p:sp>
        <p:nvSpPr>
          <p:cNvPr id="6" name="Footer Placeholder 5"/>
          <p:cNvSpPr>
            <a:spLocks noGrp="1"/>
          </p:cNvSpPr>
          <p:nvPr>
            <p:ph type="ftr" idx="11"/>
          </p:nvPr>
        </p:nvSpPr>
        <p:spPr/>
        <p:txBody>
          <a:bodyPr/>
          <a:lstStyle>
            <a:lvl1pPr>
              <a:defRPr/>
            </a:lvl1pPr>
          </a:lstStyle>
          <a:p>
            <a:r>
              <a:rPr lang="en-GB"/>
              <a:t>Guido R. Hiertz, Ericsson et al.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Guido R. Hiertz, Ericsson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2016</a:t>
            </a:r>
            <a:endParaRPr lang="en-GB" dirty="0"/>
          </a:p>
        </p:txBody>
      </p:sp>
      <p:sp>
        <p:nvSpPr>
          <p:cNvPr id="4" name="Footer Placeholder 3"/>
          <p:cNvSpPr>
            <a:spLocks noGrp="1"/>
          </p:cNvSpPr>
          <p:nvPr>
            <p:ph type="ftr" idx="11"/>
          </p:nvPr>
        </p:nvSpPr>
        <p:spPr/>
        <p:txBody>
          <a:bodyPr/>
          <a:lstStyle>
            <a:lvl1pPr>
              <a:defRPr/>
            </a:lvl1pPr>
          </a:lstStyle>
          <a:p>
            <a:r>
              <a:rPr lang="en-GB"/>
              <a:t>Guido R. Hiertz, Ericsson et al.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2016</a:t>
            </a:r>
            <a:endParaRPr lang="en-GB" dirty="0"/>
          </a:p>
        </p:txBody>
      </p:sp>
      <p:sp>
        <p:nvSpPr>
          <p:cNvPr id="3" name="Footer Placeholder 2"/>
          <p:cNvSpPr>
            <a:spLocks noGrp="1"/>
          </p:cNvSpPr>
          <p:nvPr>
            <p:ph type="ftr" idx="11"/>
          </p:nvPr>
        </p:nvSpPr>
        <p:spPr/>
        <p:txBody>
          <a:bodyPr/>
          <a:lstStyle>
            <a:lvl1pPr>
              <a:defRPr/>
            </a:lvl1pPr>
          </a:lstStyle>
          <a:p>
            <a:r>
              <a:rPr lang="en-GB"/>
              <a:t>Guido R. Hiertz, Ericsson et al.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2016</a:t>
            </a:r>
            <a:endParaRPr lang="en-GB" dirty="0"/>
          </a:p>
        </p:txBody>
      </p:sp>
      <p:sp>
        <p:nvSpPr>
          <p:cNvPr id="5" name="Footer Placeholder 4"/>
          <p:cNvSpPr>
            <a:spLocks noGrp="1"/>
          </p:cNvSpPr>
          <p:nvPr>
            <p:ph type="ftr" idx="11"/>
          </p:nvPr>
        </p:nvSpPr>
        <p:spPr/>
        <p:txBody>
          <a:bodyPr/>
          <a:lstStyle>
            <a:lvl1pPr>
              <a:defRPr/>
            </a:lvl1pPr>
          </a:lstStyle>
          <a:p>
            <a:r>
              <a:rPr lang="en-GB"/>
              <a:t>Guido R. Hiertz, Ericsson et al.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2016</a:t>
            </a:r>
            <a:endParaRPr lang="en-GB" dirty="0"/>
          </a:p>
        </p:txBody>
      </p:sp>
      <p:sp>
        <p:nvSpPr>
          <p:cNvPr id="5" name="Footer Placeholder 4"/>
          <p:cNvSpPr>
            <a:spLocks noGrp="1"/>
          </p:cNvSpPr>
          <p:nvPr>
            <p:ph type="ftr" idx="11"/>
          </p:nvPr>
        </p:nvSpPr>
        <p:spPr/>
        <p:txBody>
          <a:bodyPr/>
          <a:lstStyle>
            <a:lvl1pPr>
              <a:defRPr/>
            </a:lvl1pPr>
          </a:lstStyle>
          <a:p>
            <a:r>
              <a:rPr lang="en-GB"/>
              <a:t>Guido R. Hiertz, Ericsson et 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Guido R. Hiertz, Ericsson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802.11-16/1481r0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09/11-09-0517-00-0000-vice-chair-s-report.ppt"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08-0000-802-11-operations-manual.docx" TargetMode="External"/><Relationship Id="rId4" Type="http://schemas.openxmlformats.org/officeDocument/2006/relationships/hyperlink" Target="http://ieee802.org/PNP/approved/IEEE_802_WG_PandP_v16.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Guido R. </a:t>
            </a:r>
            <a:r>
              <a:rPr lang="en-GB" dirty="0" err="1"/>
              <a:t>Hiertz</a:t>
            </a:r>
            <a:r>
              <a:rPr lang="en-GB" dirty="0"/>
              <a:t>, Ericsson et 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802.11ax Spatial Reuse Ad Hoc Group Agenda</a:t>
            </a:r>
          </a:p>
        </p:txBody>
      </p:sp>
      <p:sp>
        <p:nvSpPr>
          <p:cNvPr id="3074" name="Rectangle 2"/>
          <p:cNvSpPr>
            <a:spLocks noGrp="1" noChangeArrowheads="1"/>
          </p:cNvSpPr>
          <p:nvPr>
            <p:ph type="body" idx="1"/>
          </p:nvPr>
        </p:nvSpPr>
        <p:spPr>
          <a:xfrm>
            <a:off x="685800" y="199424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2016-11-07</a:t>
            </a:r>
          </a:p>
        </p:txBody>
      </p:sp>
      <p:sp>
        <p:nvSpPr>
          <p:cNvPr id="3076" name="Rectangle 4"/>
          <p:cNvSpPr>
            <a:spLocks noChangeArrowheads="1"/>
          </p:cNvSpPr>
          <p:nvPr/>
        </p:nvSpPr>
        <p:spPr bwMode="auto">
          <a:xfrm>
            <a:off x="533400" y="241017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3" name="Table 2"/>
          <p:cNvGraphicFramePr>
            <a:graphicFrameLocks noGrp="1"/>
          </p:cNvGraphicFramePr>
          <p:nvPr>
            <p:extLst>
              <p:ext uri="{D42A27DB-BD31-4B8C-83A1-F6EECF244321}">
                <p14:modId xmlns:p14="http://schemas.microsoft.com/office/powerpoint/2010/main" val="695455031"/>
              </p:ext>
            </p:extLst>
          </p:nvPr>
        </p:nvGraphicFramePr>
        <p:xfrm>
          <a:off x="688036" y="2810223"/>
          <a:ext cx="7772396" cy="2635001"/>
        </p:xfrm>
        <a:graphic>
          <a:graphicData uri="http://schemas.openxmlformats.org/drawingml/2006/table">
            <a:tbl>
              <a:tblPr firstRow="1" bandRow="1">
                <a:tableStyleId>{5940675A-B579-460E-94D1-54222C63F5DA}</a:tableStyleId>
              </a:tblPr>
              <a:tblGrid>
                <a:gridCol w="1354063">
                  <a:extLst>
                    <a:ext uri="{9D8B030D-6E8A-4147-A177-3AD203B41FA5}">
                      <a16:colId xmlns:a16="http://schemas.microsoft.com/office/drawing/2014/main" val="648383397"/>
                    </a:ext>
                  </a:extLst>
                </a:gridCol>
                <a:gridCol w="1442825">
                  <a:extLst>
                    <a:ext uri="{9D8B030D-6E8A-4147-A177-3AD203B41FA5}">
                      <a16:colId xmlns:a16="http://schemas.microsoft.com/office/drawing/2014/main" val="462405158"/>
                    </a:ext>
                  </a:extLst>
                </a:gridCol>
                <a:gridCol w="2019955">
                  <a:extLst>
                    <a:ext uri="{9D8B030D-6E8A-4147-A177-3AD203B41FA5}">
                      <a16:colId xmlns:a16="http://schemas.microsoft.com/office/drawing/2014/main" val="1346683030"/>
                    </a:ext>
                  </a:extLst>
                </a:gridCol>
                <a:gridCol w="937836">
                  <a:extLst>
                    <a:ext uri="{9D8B030D-6E8A-4147-A177-3AD203B41FA5}">
                      <a16:colId xmlns:a16="http://schemas.microsoft.com/office/drawing/2014/main" val="2967033486"/>
                    </a:ext>
                  </a:extLst>
                </a:gridCol>
                <a:gridCol w="2017717">
                  <a:extLst>
                    <a:ext uri="{9D8B030D-6E8A-4147-A177-3AD203B41FA5}">
                      <a16:colId xmlns:a16="http://schemas.microsoft.com/office/drawing/2014/main" val="3972668145"/>
                    </a:ext>
                  </a:extLst>
                </a:gridCol>
              </a:tblGrid>
              <a:tr h="358984">
                <a:tc>
                  <a:txBody>
                    <a:bodyPr/>
                    <a:lstStyle/>
                    <a:p>
                      <a:pPr>
                        <a:spcAft>
                          <a:spcPts val="0"/>
                        </a:spcAft>
                      </a:pPr>
                      <a:r>
                        <a:rPr lang="en-US" sz="2000" b="1" kern="0" dirty="0">
                          <a:effectLst/>
                        </a:rPr>
                        <a:t>Name</a:t>
                      </a:r>
                      <a:endParaRPr lang="de-DE" sz="2000" b="1" kern="0" dirty="0">
                        <a:effectLst/>
                        <a:latin typeface="Times New Roman" panose="02020603050405020304" pitchFamily="18" charset="0"/>
                      </a:endParaRPr>
                    </a:p>
                  </a:txBody>
                  <a:tcPr marL="68580" marR="68580" marT="0" marB="0"/>
                </a:tc>
                <a:tc>
                  <a:txBody>
                    <a:bodyPr/>
                    <a:lstStyle/>
                    <a:p>
                      <a:pPr>
                        <a:spcAft>
                          <a:spcPts val="0"/>
                        </a:spcAft>
                      </a:pPr>
                      <a:r>
                        <a:rPr lang="en-US" sz="2000" b="1">
                          <a:effectLst/>
                        </a:rPr>
                        <a:t>Affiliations</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a:effectLst/>
                        </a:rPr>
                        <a:t>Address</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a:effectLst/>
                        </a:rPr>
                        <a:t>Phone</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dirty="0">
                          <a:effectLst/>
                        </a:rPr>
                        <a:t>email</a:t>
                      </a:r>
                      <a:endParaRPr lang="de-DE" sz="2000" b="1" dirty="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a16="http://schemas.microsoft.com/office/drawing/2014/main" val="1899072140"/>
                  </a:ext>
                </a:extLst>
              </a:tr>
              <a:tr h="698120">
                <a:tc>
                  <a:txBody>
                    <a:bodyPr/>
                    <a:lstStyle/>
                    <a:p>
                      <a:pPr>
                        <a:spcAft>
                          <a:spcPts val="0"/>
                        </a:spcAft>
                      </a:pPr>
                      <a:r>
                        <a:rPr lang="en-US" sz="1400" dirty="0">
                          <a:effectLst/>
                        </a:rPr>
                        <a:t>Guido R. Hiertz</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Ericsson</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Ericsson Allee 1</a:t>
                      </a:r>
                      <a:br>
                        <a:rPr lang="en-US" sz="1400">
                          <a:effectLst/>
                        </a:rPr>
                      </a:br>
                      <a:r>
                        <a:rPr lang="en-US" sz="1400">
                          <a:effectLst/>
                        </a:rPr>
                        <a:t>52134 Herzogenrath</a:t>
                      </a:r>
                      <a:br>
                        <a:rPr lang="en-US" sz="1400">
                          <a:effectLst/>
                        </a:rPr>
                      </a:br>
                      <a:r>
                        <a:rPr lang="en-US" sz="1400">
                          <a:effectLst/>
                        </a:rPr>
                        <a:t>Germany</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+49-2407-575-5575</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hiertz@ieee.org</a:t>
                      </a:r>
                      <a:endParaRPr lang="de-DE" sz="140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a16="http://schemas.microsoft.com/office/drawing/2014/main" val="1661204860"/>
                  </a:ext>
                </a:extLst>
              </a:tr>
              <a:tr h="677928">
                <a:tc>
                  <a:txBody>
                    <a:bodyPr/>
                    <a:lstStyle/>
                    <a:p>
                      <a:pPr>
                        <a:spcAft>
                          <a:spcPts val="0"/>
                        </a:spcAft>
                      </a:pPr>
                      <a:r>
                        <a:rPr lang="en-US" sz="1400" dirty="0">
                          <a:effectLst/>
                        </a:rPr>
                        <a:t>Laurent </a:t>
                      </a:r>
                      <a:r>
                        <a:rPr lang="en-US" sz="1400" dirty="0" err="1">
                          <a:effectLst/>
                        </a:rPr>
                        <a:t>Cariou</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Intel</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2111 NE 21</a:t>
                      </a:r>
                      <a:r>
                        <a:rPr lang="en-US" sz="1400" baseline="30000">
                          <a:effectLst/>
                        </a:rPr>
                        <a:t>st</a:t>
                      </a:r>
                      <a:r>
                        <a:rPr lang="en-US" sz="1400">
                          <a:effectLst/>
                        </a:rPr>
                        <a:t> Avenue</a:t>
                      </a:r>
                      <a:br>
                        <a:rPr lang="en-US" sz="1400">
                          <a:effectLst/>
                        </a:rPr>
                      </a:br>
                      <a:r>
                        <a:rPr lang="en-US" sz="1400">
                          <a:effectLst/>
                        </a:rPr>
                        <a:t>Hilsboro</a:t>
                      </a:r>
                      <a:br>
                        <a:rPr lang="en-US" sz="1400">
                          <a:effectLst/>
                        </a:rPr>
                      </a:br>
                      <a:r>
                        <a:rPr lang="en-US" sz="1400">
                          <a:effectLst/>
                        </a:rPr>
                        <a:t>USA</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+1-503-329-4020	</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laurent.cariou@intel.com</a:t>
                      </a:r>
                      <a:endParaRPr lang="de-DE" sz="140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a16="http://schemas.microsoft.com/office/drawing/2014/main" val="4211427955"/>
                  </a:ext>
                </a:extLst>
              </a:tr>
              <a:tr h="899969">
                <a:tc>
                  <a:txBody>
                    <a:bodyPr/>
                    <a:lstStyle/>
                    <a:p>
                      <a:pPr>
                        <a:spcAft>
                          <a:spcPts val="0"/>
                        </a:spcAft>
                      </a:pPr>
                      <a:r>
                        <a:rPr lang="en-US" sz="1400">
                          <a:effectLst/>
                        </a:rPr>
                        <a:t>Jae Seung Lee</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ETRI	</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161 </a:t>
                      </a:r>
                      <a:r>
                        <a:rPr lang="en-US" sz="1400" dirty="0" err="1">
                          <a:effectLst/>
                        </a:rPr>
                        <a:t>Gajeong</a:t>
                      </a:r>
                      <a:r>
                        <a:rPr lang="en-US" sz="1400" dirty="0">
                          <a:effectLst/>
                        </a:rPr>
                        <a:t>-dong</a:t>
                      </a:r>
                      <a:br>
                        <a:rPr lang="en-US" sz="1400" dirty="0">
                          <a:effectLst/>
                        </a:rPr>
                      </a:br>
                      <a:r>
                        <a:rPr lang="en-US" sz="1400" dirty="0" err="1">
                          <a:effectLst/>
                        </a:rPr>
                        <a:t>Yuseong-gu</a:t>
                      </a:r>
                      <a:br>
                        <a:rPr lang="en-US" sz="1400" dirty="0">
                          <a:effectLst/>
                        </a:rPr>
                      </a:br>
                      <a:r>
                        <a:rPr lang="en-US" sz="1400" dirty="0">
                          <a:effectLst/>
                        </a:rPr>
                        <a:t>Daejeon</a:t>
                      </a:r>
                      <a:br>
                        <a:rPr lang="en-US" sz="1400" dirty="0">
                          <a:effectLst/>
                        </a:rPr>
                      </a:br>
                      <a:r>
                        <a:rPr lang="en-US" sz="1400" dirty="0">
                          <a:effectLst/>
                        </a:rPr>
                        <a:t>Korea</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+82-42-860-1326</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jasonlee@etri.re.kr</a:t>
                      </a:r>
                      <a:endParaRPr lang="de-DE" sz="1400" dirty="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a16="http://schemas.microsoft.com/office/drawing/2014/main" val="425433067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Affiliation</a:t>
            </a:r>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a:t>Although TG 802.11ax is formally recessed during an SR ad hoc session, attendance credits are granted</a:t>
            </a:r>
          </a:p>
          <a:p>
            <a:pPr lvl="1">
              <a:buFont typeface="Arial" panose="020B0604020202020204" pitchFamily="34" charset="0"/>
              <a:buChar char="•"/>
            </a:pPr>
            <a:r>
              <a:rPr lang="en-US" dirty="0"/>
              <a:t>Consequently, an SR ad hoc session is an official session and you must declare your affiliation</a:t>
            </a:r>
          </a:p>
          <a:p>
            <a:pPr>
              <a:buFont typeface="Arial" panose="020B0604020202020204" pitchFamily="34" charset="0"/>
              <a:buChar char="•"/>
            </a:pPr>
            <a:r>
              <a:rPr lang="en-US" dirty="0">
                <a:solidFill>
                  <a:srgbClr val="FF0000"/>
                </a:solidFill>
              </a:rPr>
              <a:t>Please declare your affiliation </a:t>
            </a:r>
            <a:r>
              <a:rPr lang="en-US" altLang="zh-CN" dirty="0">
                <a:solidFill>
                  <a:srgbClr val="FF0000"/>
                </a:solidFill>
              </a:rPr>
              <a:t>when you address the SR ad hoc group for the first time during a meeting slot</a:t>
            </a:r>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altLang="ko-KR" dirty="0"/>
              <a:t>November 2016</a:t>
            </a:r>
            <a:endParaRPr lang="en-GB" altLang="ko-KR" dirty="0"/>
          </a:p>
        </p:txBody>
      </p:sp>
      <p:sp>
        <p:nvSpPr>
          <p:cNvPr id="5" name="Footer Placeholder 4"/>
          <p:cNvSpPr>
            <a:spLocks noGrp="1"/>
          </p:cNvSpPr>
          <p:nvPr>
            <p:ph type="ftr" idx="11"/>
          </p:nvPr>
        </p:nvSpPr>
        <p:spPr/>
        <p:txBody>
          <a:bodyPr/>
          <a:lstStyle/>
          <a:p>
            <a:r>
              <a:rPr lang="en-GB"/>
              <a:t>Guido R. Hiertz, Ericsson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97956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a:t>The IEEE-SA strongly recommends that at each WG meeting the chair or a designee:</a:t>
            </a:r>
          </a:p>
          <a:p>
            <a:pPr>
              <a:buFont typeface="Arial" panose="020B0604020202020204" pitchFamily="34" charset="0"/>
              <a:buChar char="•"/>
            </a:pPr>
            <a:r>
              <a:rPr lang="en-US" dirty="0"/>
              <a:t>Advise 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p>
          <a:p>
            <a:r>
              <a:rPr lang="en-US" dirty="0"/>
              <a:t>Note: </a:t>
            </a:r>
            <a:r>
              <a:rPr lang="en-US" dirty="0">
                <a:solidFill>
                  <a:srgbClr val="FF0000"/>
                </a:solidFill>
              </a:rPr>
              <a:t>WG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2895057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a:t>Quoted 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search</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284510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a:t>Patent Policy is stated in these sources:</a:t>
            </a:r>
          </a:p>
          <a:p>
            <a:pPr lvl="1">
              <a:buFont typeface="Arial" panose="020B0604020202020204" pitchFamily="34" charset="0"/>
              <a:buChar char="•"/>
            </a:pPr>
            <a:r>
              <a:rPr lang="en-US" dirty="0"/>
              <a:t>IEEE-SA Standards Boards Bylaws</a:t>
            </a:r>
          </a:p>
          <a:p>
            <a:pPr lvl="1">
              <a:buFont typeface="Arial" panose="020B0604020202020204" pitchFamily="34" charset="0"/>
              <a:buChar char="•"/>
            </a:pPr>
            <a:r>
              <a:rPr lang="en-US" dirty="0">
                <a:hlinkClick r:id="rId2"/>
              </a:rPr>
              <a:t>http://standards.ieee.org/guides/bylaws/sect6-7.html#6</a:t>
            </a:r>
            <a:endParaRPr lang="en-US" dirty="0"/>
          </a:p>
          <a:p>
            <a:pPr lvl="1">
              <a:buFont typeface="Arial" panose="020B0604020202020204" pitchFamily="34" charset="0"/>
              <a:buChar char="•"/>
            </a:pPr>
            <a:r>
              <a:rPr lang="en-US" dirty="0"/>
              <a:t>IEEE-SA Standards Board Operations Manual</a:t>
            </a:r>
          </a:p>
          <a:p>
            <a:pPr lvl="1">
              <a:buFont typeface="Arial" panose="020B0604020202020204" pitchFamily="34" charset="0"/>
              <a:buChar char="•"/>
            </a:pPr>
            <a:r>
              <a:rPr lang="en-US" dirty="0">
                <a:hlinkClick r:id="rId3"/>
              </a:rPr>
              <a:t>http://standards.ieee.org/guides/opman/sect6.html#6.3</a:t>
            </a:r>
            <a:endParaRPr lang="en-US" dirty="0"/>
          </a:p>
          <a:p>
            <a:pPr lvl="1">
              <a:buFont typeface="Arial" panose="020B0604020202020204" pitchFamily="34" charset="0"/>
              <a:buChar char="•"/>
            </a:pPr>
            <a:r>
              <a:rPr lang="en-US" dirty="0"/>
              <a:t>Material about the patent policy is available at</a:t>
            </a:r>
          </a:p>
          <a:p>
            <a:pPr lvl="1">
              <a:buFont typeface="Arial" panose="020B0604020202020204" pitchFamily="34" charset="0"/>
              <a:buChar char="•"/>
            </a:pPr>
            <a:r>
              <a:rPr lang="en-US" dirty="0">
                <a:hlinkClick r:id="rId4"/>
              </a:rPr>
              <a:t>http://standards.ieee.org/board/pat/pat-material.html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3661665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possible or</a:t>
            </a:r>
          </a:p>
          <a:p>
            <a:pPr lvl="1">
              <a:buFont typeface="Arial" panose="020B0604020202020204" pitchFamily="34" charset="0"/>
              <a:buChar char="•"/>
            </a:pPr>
            <a:r>
              <a:rPr lang="en-US" dirty="0"/>
              <a:t>Cause an LOA to be submitted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16714826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p>
          <a:p>
            <a:pPr lvl="1">
              <a:buFont typeface="Arial" panose="020B0604020202020204" pitchFamily="34" charset="0"/>
              <a:buChar char="•"/>
            </a:pPr>
            <a:r>
              <a:rPr lang="en-US" dirty="0"/>
              <a:t>Minute that the question was asked.</a:t>
            </a:r>
          </a:p>
          <a:p>
            <a:pPr lvl="1">
              <a:buFont typeface="Arial" panose="020B0604020202020204" pitchFamily="34" charset="0"/>
              <a:buChar char="•"/>
            </a:pPr>
            <a:r>
              <a:rPr lang="en-US" dirty="0"/>
              <a:t>Minute any responses that were given</a:t>
            </a:r>
          </a:p>
          <a:p>
            <a:pPr lvl="2">
              <a:buFont typeface="Arial" panose="020B0604020202020204" pitchFamily="34" charset="0"/>
              <a:buChar char="•"/>
            </a:pPr>
            <a:r>
              <a:rPr lang="en-US" dirty="0"/>
              <a:t>Specifically the patent claim(s)/patent application claim(s)</a:t>
            </a:r>
          </a:p>
          <a:p>
            <a:pPr lvl="2">
              <a:buFont typeface="Arial" panose="020B0604020202020204" pitchFamily="34" charset="0"/>
              <a:buChar char="•"/>
            </a:pPr>
            <a:r>
              <a:rPr lang="en-US" dirty="0"/>
              <a:t>The holder of the patent claim(s)/patent application claim(s) that were identified (if any)</a:t>
            </a:r>
          </a:p>
          <a:p>
            <a:pPr lvl="2">
              <a:buFont typeface="Arial" panose="020B0604020202020204" pitchFamily="34" charset="0"/>
              <a:buChar char="•"/>
            </a:pPr>
            <a:r>
              <a:rPr lang="en-US" dirty="0"/>
              <a:t>And by whom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3675236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p>
          <a:p>
            <a:pPr lvl="1">
              <a:buFont typeface="Arial" panose="020B0604020202020204" pitchFamily="34" charset="0"/>
              <a:buChar char="•"/>
            </a:pPr>
            <a:endParaRPr lang="en-US" dirty="0"/>
          </a:p>
          <a:p>
            <a:pPr marL="0" indent="0" algn="ctr"/>
            <a:r>
              <a:rPr lang="en-US" dirty="0"/>
              <a:t>See IEEE-SA Standards Board Operations Manual, clause 5.3.10 and “Promoting Competition and Innovation: What You Need to Know about the IEEE Standards Association's Antitrust and Competition Policy” for more details.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Guido R. </a:t>
            </a:r>
            <a:r>
              <a:rPr lang="en-GB" dirty="0" err="1"/>
              <a:t>Hiertz</a:t>
            </a:r>
            <a:r>
              <a:rPr lang="en-GB" dirty="0"/>
              <a:t>, Ericsson et al.</a:t>
            </a:r>
          </a:p>
        </p:txBody>
      </p:sp>
      <p:sp>
        <p:nvSpPr>
          <p:cNvPr id="7"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4697376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a:t>No more than 2 Ad Hoc group meetings at any point in time.</a:t>
            </a:r>
          </a:p>
          <a:p>
            <a:r>
              <a:rPr lang="en-US" altLang="en-US" dirty="0"/>
              <a:t>Straw Polls are only allowed during Ad Hoc group meeting // no motions, anyone can vote</a:t>
            </a:r>
          </a:p>
          <a:p>
            <a:r>
              <a:rPr lang="en-US" altLang="en-US" dirty="0"/>
              <a:t>A straw poll affecting the Spec Framework has to start with, </a:t>
            </a:r>
          </a:p>
          <a:p>
            <a:pPr lvl="1"/>
            <a:r>
              <a:rPr lang="en-US" altLang="en-US" dirty="0">
                <a:solidFill>
                  <a:srgbClr val="FF0000"/>
                </a:solidFill>
              </a:rPr>
              <a:t>Do you agree to add to the TG Specification Frame work document?</a:t>
            </a:r>
          </a:p>
          <a:p>
            <a:pPr lvl="1"/>
            <a:r>
              <a:rPr lang="en-US" altLang="en-US" dirty="0" err="1">
                <a:solidFill>
                  <a:srgbClr val="FF0000"/>
                </a:solidFill>
              </a:rPr>
              <a:t>x.y.z</a:t>
            </a:r>
            <a:r>
              <a:rPr lang="en-US" altLang="en-US" dirty="0">
                <a:solidFill>
                  <a:srgbClr val="FF0000"/>
                </a:solidFill>
              </a:rPr>
              <a:t>. &lt;feature description&gt;</a:t>
            </a:r>
          </a:p>
          <a:p>
            <a:r>
              <a:rPr lang="en-US" altLang="en-US" dirty="0"/>
              <a:t>A straw poll needs to achieves at least 75% to be converted to a motion at the TG level.</a:t>
            </a:r>
          </a:p>
        </p:txBody>
      </p:sp>
      <p:sp>
        <p:nvSpPr>
          <p:cNvPr id="25605" name="Footer Placeholder 4"/>
          <p:cNvSpPr>
            <a:spLocks noGrp="1"/>
          </p:cNvSpPr>
          <p:nvPr>
            <p:ph type="ftr" sz="quarter" idx="4294967295"/>
          </p:nvPr>
        </p:nvSpPr>
        <p:spPr>
          <a:xfrm>
            <a:off x="6504731" y="6462617"/>
            <a:ext cx="2459757" cy="20674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17</a:t>
            </a:fld>
            <a:endParaRPr lang="en-US" altLang="en-US"/>
          </a:p>
        </p:txBody>
      </p:sp>
      <p:sp>
        <p:nvSpPr>
          <p:cNvPr id="8"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2607525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polls</a:t>
            </a:r>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a:t>All straw polls to be sequentially numbered by chairmen</a:t>
            </a:r>
          </a:p>
          <a:p>
            <a:pPr lvl="1">
              <a:buFont typeface="Arial" panose="020B0604020202020204" pitchFamily="34" charset="0"/>
              <a:buChar char="•"/>
            </a:pPr>
            <a:r>
              <a:rPr lang="en-US" sz="1800" dirty="0"/>
              <a:t>Year, Month, Day, three digits: </a:t>
            </a:r>
            <a:r>
              <a:rPr lang="en-US" sz="1800" dirty="0" err="1"/>
              <a:t>YYYYMMDDxyz</a:t>
            </a:r>
            <a:endParaRPr lang="en-US" sz="1800" dirty="0"/>
          </a:p>
          <a:p>
            <a:pPr>
              <a:buFont typeface="Arial" panose="020B0604020202020204" pitchFamily="34" charset="0"/>
              <a:buChar char="•"/>
            </a:pPr>
            <a:r>
              <a:rPr lang="en-US" sz="2400" dirty="0"/>
              <a:t>Two Straw Poll categories</a:t>
            </a:r>
          </a:p>
          <a:p>
            <a:pPr lvl="1">
              <a:buFont typeface="Arial" panose="020B0604020202020204" pitchFamily="34" charset="0"/>
              <a:buChar char="•"/>
            </a:pPr>
            <a:r>
              <a:rPr lang="en-US" sz="1800" dirty="0">
                <a:solidFill>
                  <a:srgbClr val="FF0000"/>
                </a:solidFill>
              </a:rPr>
              <a:t>Ad hoc Straw Polls</a:t>
            </a:r>
            <a:r>
              <a:rPr lang="en-US" sz="1800" dirty="0"/>
              <a:t>: A20150312001</a:t>
            </a:r>
          </a:p>
          <a:p>
            <a:pPr lvl="2">
              <a:buFont typeface="Arial" panose="020B0604020202020204" pitchFamily="34" charset="0"/>
              <a:buChar char="•"/>
            </a:pPr>
            <a:r>
              <a:rPr lang="en-US" sz="1600" dirty="0"/>
              <a:t>During discussions</a:t>
            </a:r>
          </a:p>
          <a:p>
            <a:pPr lvl="2">
              <a:buFont typeface="Arial" panose="020B0604020202020204" pitchFamily="34" charset="0"/>
              <a:buChar char="•"/>
            </a:pPr>
            <a:r>
              <a:rPr lang="en-US" sz="1600" dirty="0"/>
              <a:t>Test for Ad hoc group internal opinions</a:t>
            </a:r>
          </a:p>
          <a:p>
            <a:pPr lvl="1">
              <a:buFont typeface="Arial" panose="020B0604020202020204" pitchFamily="34" charset="0"/>
              <a:buChar char="•"/>
            </a:pPr>
            <a:r>
              <a:rPr lang="en-US" sz="1800" dirty="0">
                <a:solidFill>
                  <a:srgbClr val="FF0000"/>
                </a:solidFill>
              </a:rPr>
              <a:t>Report Straw Polls</a:t>
            </a:r>
            <a:r>
              <a:rPr lang="en-US" sz="1800" dirty="0"/>
              <a:t>: R20150312001</a:t>
            </a:r>
          </a:p>
          <a:p>
            <a:pPr lvl="2">
              <a:buFont typeface="Arial" panose="020B0604020202020204" pitchFamily="34" charset="0"/>
              <a:buChar char="•"/>
            </a:pPr>
            <a:r>
              <a:rPr lang="en-US" sz="1600" dirty="0"/>
              <a:t>Result to be reported to Task Group 802.11ax</a:t>
            </a:r>
          </a:p>
          <a:p>
            <a:pPr lvl="2">
              <a:buFont typeface="Arial" panose="020B0604020202020204" pitchFamily="34" charset="0"/>
              <a:buChar char="•"/>
            </a:pPr>
            <a:r>
              <a:rPr lang="en-US" sz="1600" dirty="0"/>
              <a:t>Meant as advise for Task Group (motion)</a:t>
            </a:r>
          </a:p>
        </p:txBody>
      </p:sp>
      <p:sp>
        <p:nvSpPr>
          <p:cNvPr id="6" name="Date Placeholder 5"/>
          <p:cNvSpPr>
            <a:spLocks noGrp="1"/>
          </p:cNvSpPr>
          <p:nvPr>
            <p:ph type="dt" idx="10"/>
          </p:nvPr>
        </p:nvSpPr>
        <p:spPr/>
        <p:txBody>
          <a:bodyPr/>
          <a:lstStyle/>
          <a:p>
            <a:r>
              <a:rPr lang="en-US" dirty="0"/>
              <a:t>November 2016</a:t>
            </a:r>
            <a:endParaRPr lang="en-GB" dirty="0"/>
          </a:p>
        </p:txBody>
      </p:sp>
      <p:sp>
        <p:nvSpPr>
          <p:cNvPr id="5" name="Footer Placeholder 4"/>
          <p:cNvSpPr>
            <a:spLocks noGrp="1"/>
          </p:cNvSpPr>
          <p:nvPr>
            <p:ph type="ftr" idx="11"/>
          </p:nvPr>
        </p:nvSpPr>
        <p:spPr/>
        <p:txBody>
          <a:bodyPr/>
          <a:lstStyle/>
          <a:p>
            <a:r>
              <a:rPr lang="en-GB" dirty="0"/>
              <a:t>Guido R. </a:t>
            </a:r>
            <a:r>
              <a:rPr lang="en-GB" dirty="0" err="1"/>
              <a:t>Hiertz</a:t>
            </a:r>
            <a:r>
              <a:rPr lang="en-GB" dirty="0"/>
              <a:t>, Ericsson et al.</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a:t>IEEE 802.11 </a:t>
            </a:r>
            <a:r>
              <a:rPr lang="en-US" dirty="0" err="1"/>
              <a:t>TGax</a:t>
            </a:r>
            <a:br>
              <a:rPr lang="en-US" dirty="0"/>
            </a:br>
            <a:r>
              <a:rPr lang="en-US" dirty="0"/>
              <a:t>High Efficiency WLAN Task Group</a:t>
            </a:r>
            <a:br>
              <a:rPr lang="en-US" dirty="0"/>
            </a:br>
            <a:r>
              <a:rPr lang="en-US" dirty="0"/>
              <a:t>Ad hoc Group Spatial Reuse</a:t>
            </a:r>
          </a:p>
        </p:txBody>
      </p:sp>
      <p:sp>
        <p:nvSpPr>
          <p:cNvPr id="8" name="Subtitle 7"/>
          <p:cNvSpPr>
            <a:spLocks noGrp="1"/>
          </p:cNvSpPr>
          <p:nvPr>
            <p:ph type="subTitle" idx="1"/>
          </p:nvPr>
        </p:nvSpPr>
        <p:spPr>
          <a:xfrm>
            <a:off x="1371600" y="2880518"/>
            <a:ext cx="6400800" cy="2276673"/>
          </a:xfrm>
        </p:spPr>
        <p:txBody>
          <a:bodyPr/>
          <a:lstStyle/>
          <a:p>
            <a:r>
              <a:rPr lang="en-US" dirty="0"/>
              <a:t>San Antonio, Texas, USA</a:t>
            </a:r>
          </a:p>
          <a:p>
            <a:r>
              <a:rPr lang="en-US" dirty="0"/>
              <a:t>2016-11-07 &amp; 2016-11-08</a:t>
            </a:r>
          </a:p>
          <a:p>
            <a:r>
              <a:rPr lang="en-US" dirty="0"/>
              <a:t>Ad hoc chairmen:</a:t>
            </a:r>
          </a:p>
          <a:p>
            <a:r>
              <a:rPr lang="en-US" dirty="0"/>
              <a:t>Jae </a:t>
            </a:r>
            <a:r>
              <a:rPr lang="en-US" dirty="0" err="1"/>
              <a:t>Seung</a:t>
            </a:r>
            <a:r>
              <a:rPr lang="en-US" dirty="0"/>
              <a:t> Lee (ETRI), Laurent </a:t>
            </a:r>
            <a:r>
              <a:rPr lang="en-US" dirty="0" err="1"/>
              <a:t>Cariou</a:t>
            </a:r>
            <a:r>
              <a:rPr lang="en-US" dirty="0"/>
              <a:t> (Intel), Guido R. Hiertz (Ericsson)</a:t>
            </a:r>
          </a:p>
        </p:txBody>
      </p:sp>
      <p:sp>
        <p:nvSpPr>
          <p:cNvPr id="6" name="Date Placeholder 5"/>
          <p:cNvSpPr>
            <a:spLocks noGrp="1"/>
          </p:cNvSpPr>
          <p:nvPr>
            <p:ph type="dt" idx="10"/>
          </p:nvPr>
        </p:nvSpPr>
        <p:spPr/>
        <p:txBody>
          <a:bodyPr/>
          <a:lstStyle/>
          <a:p>
            <a:r>
              <a:rPr lang="en-US" dirty="0"/>
              <a:t>November 2016</a:t>
            </a:r>
            <a:endParaRPr lang="en-GB" dirty="0"/>
          </a:p>
        </p:txBody>
      </p:sp>
      <p:sp>
        <p:nvSpPr>
          <p:cNvPr id="5" name="Footer Placeholder 4"/>
          <p:cNvSpPr>
            <a:spLocks noGrp="1"/>
          </p:cNvSpPr>
          <p:nvPr>
            <p:ph type="ftr" idx="11"/>
          </p:nvPr>
        </p:nvSpPr>
        <p:spPr/>
        <p:txBody>
          <a:bodyPr/>
          <a:lstStyle/>
          <a:p>
            <a:r>
              <a:rPr lang="en-GB"/>
              <a:t>Guido R. Hiertz, Ericsson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453435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802.11ax Spatial Reuse (SR) ad hoc 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No decisions can be taken in this ad hoc group. In an ad hoc group, any attendee can call for a straw poll. A straw poll tests the opinion of those attendees present. No voting rights are needed to respond to a straw poll.</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4" name="Date Placeholder 3"/>
          <p:cNvSpPr>
            <a:spLocks noGrp="1"/>
          </p:cNvSpPr>
          <p:nvPr>
            <p:ph type="dt" idx="15"/>
          </p:nvPr>
        </p:nvSpPr>
        <p:spPr/>
        <p:txBody>
          <a:bodyPr/>
          <a:lstStyle/>
          <a:p>
            <a:r>
              <a:rPr lang="en-US" dirty="0"/>
              <a:t>November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a:t>
            </a:r>
          </a:p>
        </p:txBody>
      </p:sp>
      <p:sp>
        <p:nvSpPr>
          <p:cNvPr id="3" name="Content Placeholder 2"/>
          <p:cNvSpPr>
            <a:spLocks noGrp="1"/>
          </p:cNvSpPr>
          <p:nvPr>
            <p:ph idx="1"/>
          </p:nvPr>
        </p:nvSpPr>
        <p:spPr>
          <a:xfrm>
            <a:off x="685800" y="1981200"/>
            <a:ext cx="7846640" cy="4113213"/>
          </a:xfrm>
        </p:spPr>
        <p:txBody>
          <a:bodyPr>
            <a:normAutofit/>
          </a:bodyPr>
          <a:lstStyle/>
          <a:p>
            <a:pPr>
              <a:buFont typeface="Arial" panose="020B0604020202020204" pitchFamily="34" charset="0"/>
              <a:buChar char="•"/>
            </a:pPr>
            <a:r>
              <a:rPr lang="en-US" dirty="0">
                <a:solidFill>
                  <a:schemeClr val="tx1"/>
                </a:solidFill>
              </a:rPr>
              <a:t>Call meeting to order </a:t>
            </a:r>
          </a:p>
          <a:p>
            <a:pPr>
              <a:buFont typeface="Arial" panose="020B0604020202020204" pitchFamily="34" charset="0"/>
              <a:buChar char="•"/>
            </a:pPr>
            <a:r>
              <a:rPr lang="en-US" dirty="0">
                <a:solidFill>
                  <a:schemeClr val="tx1"/>
                </a:solidFill>
              </a:rPr>
              <a:t>Patent policy, etc.</a:t>
            </a:r>
          </a:p>
          <a:p>
            <a:pPr>
              <a:buFont typeface="Arial" panose="020B0604020202020204" pitchFamily="34" charset="0"/>
              <a:buChar char="•"/>
            </a:pPr>
            <a:r>
              <a:rPr lang="en-US" dirty="0">
                <a:solidFill>
                  <a:schemeClr val="tx1"/>
                </a:solidFill>
              </a:rPr>
              <a:t>Approve agenda</a:t>
            </a:r>
          </a:p>
          <a:p>
            <a:pPr>
              <a:buFont typeface="Arial" panose="020B0604020202020204" pitchFamily="34" charset="0"/>
              <a:buChar char="•"/>
            </a:pPr>
            <a:r>
              <a:rPr lang="en-US" dirty="0">
                <a:solidFill>
                  <a:schemeClr val="tx1"/>
                </a:solidFill>
              </a:rPr>
              <a:t>Review ad hoc rules </a:t>
            </a:r>
          </a:p>
          <a:p>
            <a:pPr>
              <a:buFont typeface="Arial" panose="020B0604020202020204" pitchFamily="34" charset="0"/>
              <a:buChar char="•"/>
            </a:pPr>
            <a:r>
              <a:rPr lang="en-US" dirty="0">
                <a:solidFill>
                  <a:schemeClr val="tx1"/>
                </a:solidFill>
              </a:rPr>
              <a:t>Presentations</a:t>
            </a:r>
          </a:p>
          <a:p>
            <a:pPr>
              <a:buFont typeface="Arial" panose="020B0604020202020204" pitchFamily="34" charset="0"/>
              <a:buChar char="•"/>
            </a:pPr>
            <a:r>
              <a:rPr lang="en-US" dirty="0">
                <a:solidFill>
                  <a:schemeClr val="tx1"/>
                </a:solidFill>
              </a:rPr>
              <a:t>Any other technical presentations</a:t>
            </a:r>
          </a:p>
          <a:p>
            <a:pPr>
              <a:buFont typeface="Arial" panose="020B0604020202020204" pitchFamily="34" charset="0"/>
              <a:buChar char="•"/>
            </a:pPr>
            <a:r>
              <a:rPr lang="en-US" dirty="0">
                <a:solidFill>
                  <a:schemeClr val="tx1"/>
                </a:solidFill>
              </a:rPr>
              <a:t>Any other business</a:t>
            </a:r>
          </a:p>
          <a:p>
            <a:pPr>
              <a:buFont typeface="Arial" panose="020B0604020202020204" pitchFamily="34" charset="0"/>
              <a:buChar char="•"/>
            </a:pPr>
            <a:r>
              <a:rPr lang="en-US"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6" name="Date Placeholder 5"/>
          <p:cNvSpPr>
            <a:spLocks noGrp="1"/>
          </p:cNvSpPr>
          <p:nvPr>
            <p:ph type="dt" idx="15"/>
          </p:nvPr>
        </p:nvSpPr>
        <p:spPr/>
        <p:txBody>
          <a:bodyPr/>
          <a:lstStyle/>
          <a:p>
            <a:r>
              <a:rPr lang="en-US" dirty="0"/>
              <a:t>November 2016</a:t>
            </a:r>
            <a:endParaRPr lang="en-GB" dirty="0"/>
          </a:p>
        </p:txBody>
      </p:sp>
    </p:spTree>
    <p:extLst>
      <p:ext uri="{BB962C8B-B14F-4D97-AF65-F5344CB8AC3E}">
        <p14:creationId xmlns:p14="http://schemas.microsoft.com/office/powerpoint/2010/main" val="41537031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Order of presentations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6" name="Date Placeholder 5"/>
          <p:cNvSpPr>
            <a:spLocks noGrp="1"/>
          </p:cNvSpPr>
          <p:nvPr>
            <p:ph type="dt" idx="15"/>
          </p:nvPr>
        </p:nvSpPr>
        <p:spPr/>
        <p:txBody>
          <a:bodyPr/>
          <a:lstStyle/>
          <a:p>
            <a:r>
              <a:rPr lang="en-US" dirty="0"/>
              <a:t>November 2016</a:t>
            </a:r>
            <a:endParaRPr lang="en-GB"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127744207"/>
              </p:ext>
            </p:extLst>
          </p:nvPr>
        </p:nvGraphicFramePr>
        <p:xfrm>
          <a:off x="861219" y="2015073"/>
          <a:ext cx="7421563" cy="4006215"/>
        </p:xfrm>
        <a:graphic>
          <a:graphicData uri="http://schemas.openxmlformats.org/drawingml/2006/table">
            <a:tbl>
              <a:tblPr firstRow="1">
                <a:tableStyleId>{793D81CF-94F2-401A-BA57-92F5A7B2D0C5}</a:tableStyleId>
              </a:tblPr>
              <a:tblGrid>
                <a:gridCol w="1580513">
                  <a:extLst>
                    <a:ext uri="{9D8B030D-6E8A-4147-A177-3AD203B41FA5}">
                      <a16:colId xmlns:a16="http://schemas.microsoft.com/office/drawing/2014/main" val="20000"/>
                    </a:ext>
                  </a:extLst>
                </a:gridCol>
                <a:gridCol w="3786452">
                  <a:extLst>
                    <a:ext uri="{9D8B030D-6E8A-4147-A177-3AD203B41FA5}">
                      <a16:colId xmlns:a16="http://schemas.microsoft.com/office/drawing/2014/main" val="20001"/>
                    </a:ext>
                  </a:extLst>
                </a:gridCol>
                <a:gridCol w="2054598">
                  <a:extLst>
                    <a:ext uri="{9D8B030D-6E8A-4147-A177-3AD203B41FA5}">
                      <a16:colId xmlns:a16="http://schemas.microsoft.com/office/drawing/2014/main" val="20002"/>
                    </a:ext>
                  </a:extLst>
                </a:gridCol>
              </a:tblGrid>
              <a:tr h="190500">
                <a:tc>
                  <a:txBody>
                    <a:bodyPr/>
                    <a:lstStyle/>
                    <a:p>
                      <a:pPr algn="ctr" fontAlgn="b"/>
                      <a:r>
                        <a:rPr lang="en-US" sz="1600" u="none" strike="noStrike" dirty="0">
                          <a:effectLst/>
                          <a:latin typeface="Arial" panose="020B0604020202020204" pitchFamily="34" charset="0"/>
                          <a:cs typeface="Arial" panose="020B0604020202020204" pitchFamily="34" charset="0"/>
                        </a:rPr>
                        <a:t>DCN</a:t>
                      </a:r>
                      <a:endParaRPr lang="en-US" sz="16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tc>
                <a:tc>
                  <a:txBody>
                    <a:bodyPr/>
                    <a:lstStyle/>
                    <a:p>
                      <a:pPr algn="ctr" fontAlgn="b"/>
                      <a:r>
                        <a:rPr lang="en-US" sz="1600" u="none" strike="noStrike">
                          <a:effectLst/>
                          <a:latin typeface="Arial" panose="020B0604020202020204" pitchFamily="34" charset="0"/>
                          <a:cs typeface="Arial" panose="020B0604020202020204" pitchFamily="34" charset="0"/>
                        </a:rPr>
                        <a:t>Title</a:t>
                      </a:r>
                      <a:endParaRPr lang="en-US" sz="1600" b="1" i="0" u="none" strike="noStrike">
                        <a:solidFill>
                          <a:srgbClr val="FFFFFF"/>
                        </a:solidFill>
                        <a:effectLst/>
                        <a:latin typeface="Arial" panose="020B0604020202020204" pitchFamily="34" charset="0"/>
                        <a:cs typeface="Arial" panose="020B0604020202020204" pitchFamily="34" charset="0"/>
                      </a:endParaRPr>
                    </a:p>
                  </a:txBody>
                  <a:tcPr marL="9525" marR="9525" marT="9525" marB="0"/>
                </a:tc>
                <a:tc>
                  <a:txBody>
                    <a:bodyPr/>
                    <a:lstStyle/>
                    <a:p>
                      <a:pPr algn="ctr" fontAlgn="b"/>
                      <a:r>
                        <a:rPr lang="en-US" sz="1600" u="none" strike="noStrike">
                          <a:effectLst/>
                          <a:latin typeface="Arial" panose="020B0604020202020204" pitchFamily="34" charset="0"/>
                          <a:cs typeface="Arial" panose="020B0604020202020204" pitchFamily="34" charset="0"/>
                        </a:rPr>
                        <a:t>Author</a:t>
                      </a:r>
                      <a:endParaRPr lang="en-US" sz="1600" b="1" i="0" u="none" strike="noStrike">
                        <a:solidFill>
                          <a:srgbClr val="FFFFFF"/>
                        </a:solidFill>
                        <a:effectLst/>
                        <a:latin typeface="Arial" panose="020B0604020202020204" pitchFamily="34" charset="0"/>
                        <a:cs typeface="Arial" panose="020B0604020202020204" pitchFamily="34" charset="0"/>
                      </a:endParaRPr>
                    </a:p>
                  </a:txBody>
                  <a:tcPr marL="9525" marR="9525" marT="9525" marB="0"/>
                </a:tc>
                <a:extLst>
                  <a:ext uri="{0D108BD9-81ED-4DB2-BD59-A6C34878D82A}">
                    <a16:rowId xmlns:a16="http://schemas.microsoft.com/office/drawing/2014/main" val="10000"/>
                  </a:ext>
                </a:extLst>
              </a:tr>
              <a:tr h="190500">
                <a:tc>
                  <a:txBody>
                    <a:bodyPr/>
                    <a:lstStyle/>
                    <a:p>
                      <a:pPr algn="l" fontAlgn="b"/>
                      <a:r>
                        <a:rPr lang="en-US" sz="1600" u="none" strike="noStrike">
                          <a:effectLst/>
                          <a:latin typeface="Arial" panose="020B0604020202020204" pitchFamily="34" charset="0"/>
                          <a:cs typeface="Arial" panose="020B0604020202020204" pitchFamily="34" charset="0"/>
                        </a:rPr>
                        <a:t>11-16/0947</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a:effectLst/>
                          <a:latin typeface="Arial" panose="020B0604020202020204" pitchFamily="34" charset="0"/>
                          <a:cs typeface="Arial" panose="020B0604020202020204" pitchFamily="34" charset="0"/>
                        </a:rPr>
                        <a:t>Proposed text changes for OBSS_PD-based SR parameters</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a:effectLst/>
                          <a:latin typeface="Arial" panose="020B0604020202020204" pitchFamily="34" charset="0"/>
                          <a:cs typeface="Arial" panose="020B0604020202020204" pitchFamily="34" charset="0"/>
                        </a:rPr>
                        <a:t>Matthew Fischer </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extLst>
                  <a:ext uri="{0D108BD9-81ED-4DB2-BD59-A6C34878D82A}">
                    <a16:rowId xmlns:a16="http://schemas.microsoft.com/office/drawing/2014/main" val="10001"/>
                  </a:ext>
                </a:extLst>
              </a:tr>
              <a:tr h="190500">
                <a:tc>
                  <a:txBody>
                    <a:bodyPr/>
                    <a:lstStyle/>
                    <a:p>
                      <a:pPr algn="l" fontAlgn="b"/>
                      <a:r>
                        <a:rPr lang="en-US" sz="1600" u="none" strike="noStrike">
                          <a:effectLst/>
                          <a:latin typeface="Arial" panose="020B0604020202020204" pitchFamily="34" charset="0"/>
                          <a:cs typeface="Arial" panose="020B0604020202020204" pitchFamily="34" charset="0"/>
                        </a:rPr>
                        <a:t>11-16/1063</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a:effectLst/>
                          <a:latin typeface="Arial" panose="020B0604020202020204" pitchFamily="34" charset="0"/>
                          <a:cs typeface="Arial" panose="020B0604020202020204" pitchFamily="34" charset="0"/>
                        </a:rPr>
                        <a:t>Unified SR text DSC, ATPC, inter-BSS</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a:effectLst/>
                          <a:latin typeface="Arial" panose="020B0604020202020204" pitchFamily="34" charset="0"/>
                          <a:cs typeface="Arial" panose="020B0604020202020204" pitchFamily="34" charset="0"/>
                        </a:rPr>
                        <a:t>Graham Smith</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extLst>
                  <a:ext uri="{0D108BD9-81ED-4DB2-BD59-A6C34878D82A}">
                    <a16:rowId xmlns:a16="http://schemas.microsoft.com/office/drawing/2014/main" val="10002"/>
                  </a:ext>
                </a:extLst>
              </a:tr>
              <a:tr h="190500">
                <a:tc>
                  <a:txBody>
                    <a:bodyPr/>
                    <a:lstStyle/>
                    <a:p>
                      <a:pPr algn="l" fontAlgn="b"/>
                      <a:r>
                        <a:rPr lang="en-US" sz="1600" u="none" strike="noStrike">
                          <a:effectLst/>
                          <a:latin typeface="Arial" panose="020B0604020202020204" pitchFamily="34" charset="0"/>
                          <a:cs typeface="Arial" panose="020B0604020202020204" pitchFamily="34" charset="0"/>
                        </a:rPr>
                        <a:t>11-16/1064</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a:effectLst/>
                          <a:latin typeface="Arial" panose="020B0604020202020204" pitchFamily="34" charset="0"/>
                          <a:cs typeface="Arial" panose="020B0604020202020204" pitchFamily="34" charset="0"/>
                        </a:rPr>
                        <a:t>Unified SR approach DSC, ATPC and Inter-BSS</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a:effectLst/>
                          <a:latin typeface="Arial" panose="020B0604020202020204" pitchFamily="34" charset="0"/>
                          <a:cs typeface="Arial" panose="020B0604020202020204" pitchFamily="34" charset="0"/>
                        </a:rPr>
                        <a:t>Graham Smith</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extLst>
                  <a:ext uri="{0D108BD9-81ED-4DB2-BD59-A6C34878D82A}">
                    <a16:rowId xmlns:a16="http://schemas.microsoft.com/office/drawing/2014/main" val="10003"/>
                  </a:ext>
                </a:extLst>
              </a:tr>
              <a:tr h="190500">
                <a:tc>
                  <a:txBody>
                    <a:bodyPr/>
                    <a:lstStyle/>
                    <a:p>
                      <a:pPr algn="l" fontAlgn="b"/>
                      <a:r>
                        <a:rPr lang="en-US" sz="1600" u="none" strike="noStrike">
                          <a:effectLst/>
                          <a:latin typeface="Arial" panose="020B0604020202020204" pitchFamily="34" charset="0"/>
                          <a:cs typeface="Arial" panose="020B0604020202020204" pitchFamily="34" charset="0"/>
                        </a:rPr>
                        <a:t>11-16/1121</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a:effectLst/>
                          <a:latin typeface="Arial" panose="020B0604020202020204" pitchFamily="34" charset="0"/>
                          <a:cs typeface="Arial" panose="020B0604020202020204" pitchFamily="34" charset="0"/>
                        </a:rPr>
                        <a:t>Spec Texts: Spatial Reuse Indication for Trigger</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a:effectLst/>
                          <a:latin typeface="Arial" panose="020B0604020202020204" pitchFamily="34" charset="0"/>
                          <a:cs typeface="Arial" panose="020B0604020202020204" pitchFamily="34" charset="0"/>
                        </a:rPr>
                        <a:t>Po-Kai Huang</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extLst>
                  <a:ext uri="{0D108BD9-81ED-4DB2-BD59-A6C34878D82A}">
                    <a16:rowId xmlns:a16="http://schemas.microsoft.com/office/drawing/2014/main" val="10004"/>
                  </a:ext>
                </a:extLst>
              </a:tr>
              <a:tr h="190500">
                <a:tc>
                  <a:txBody>
                    <a:bodyPr/>
                    <a:lstStyle/>
                    <a:p>
                      <a:pPr algn="l" fontAlgn="b"/>
                      <a:r>
                        <a:rPr lang="en-US" sz="1600" u="none" strike="noStrike">
                          <a:effectLst/>
                          <a:latin typeface="Arial" panose="020B0604020202020204" pitchFamily="34" charset="0"/>
                          <a:cs typeface="Arial" panose="020B0604020202020204" pitchFamily="34" charset="0"/>
                        </a:rPr>
                        <a:t>11-16/1337</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a:effectLst/>
                          <a:latin typeface="Arial" panose="020B0604020202020204" pitchFamily="34" charset="0"/>
                          <a:cs typeface="Arial" panose="020B0604020202020204" pitchFamily="34" charset="0"/>
                        </a:rPr>
                        <a:t>cr-on-SR-CCA-rules-clause-25.9</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a:effectLst/>
                          <a:latin typeface="Arial" panose="020B0604020202020204" pitchFamily="34" charset="0"/>
                          <a:cs typeface="Arial" panose="020B0604020202020204" pitchFamily="34" charset="0"/>
                        </a:rPr>
                        <a:t>Bo Sun</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extLst>
                  <a:ext uri="{0D108BD9-81ED-4DB2-BD59-A6C34878D82A}">
                    <a16:rowId xmlns:a16="http://schemas.microsoft.com/office/drawing/2014/main" val="10005"/>
                  </a:ext>
                </a:extLst>
              </a:tr>
              <a:tr h="190500">
                <a:tc>
                  <a:txBody>
                    <a:bodyPr/>
                    <a:lstStyle/>
                    <a:p>
                      <a:pPr algn="l" fontAlgn="b"/>
                      <a:r>
                        <a:rPr lang="en-US" sz="1600" u="none" strike="noStrike">
                          <a:effectLst/>
                          <a:latin typeface="Arial" panose="020B0604020202020204" pitchFamily="34" charset="0"/>
                          <a:cs typeface="Arial" panose="020B0604020202020204" pitchFamily="34" charset="0"/>
                        </a:rPr>
                        <a:t>11-16/1403</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a:effectLst/>
                          <a:latin typeface="Arial" panose="020B0604020202020204" pitchFamily="34" charset="0"/>
                          <a:cs typeface="Arial" panose="020B0604020202020204" pitchFamily="34" charset="0"/>
                        </a:rPr>
                        <a:t>SR Backoff Procedure</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a:effectLst/>
                          <a:latin typeface="Arial" panose="020B0604020202020204" pitchFamily="34" charset="0"/>
                          <a:cs typeface="Arial" panose="020B0604020202020204" pitchFamily="34" charset="0"/>
                        </a:rPr>
                        <a:t>Jayh hyunhee Park </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extLst>
                  <a:ext uri="{0D108BD9-81ED-4DB2-BD59-A6C34878D82A}">
                    <a16:rowId xmlns:a16="http://schemas.microsoft.com/office/drawing/2014/main" val="10006"/>
                  </a:ext>
                </a:extLst>
              </a:tr>
              <a:tr h="190500">
                <a:tc>
                  <a:txBody>
                    <a:bodyPr/>
                    <a:lstStyle/>
                    <a:p>
                      <a:pPr algn="l" fontAlgn="b"/>
                      <a:r>
                        <a:rPr lang="en-US" sz="1600" u="none" strike="noStrike">
                          <a:effectLst/>
                          <a:latin typeface="Arial" panose="020B0604020202020204" pitchFamily="34" charset="0"/>
                          <a:cs typeface="Arial" panose="020B0604020202020204" pitchFamily="34" charset="0"/>
                        </a:rPr>
                        <a:t>11-16/1430</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a:effectLst/>
                          <a:latin typeface="Arial" panose="020B0604020202020204" pitchFamily="34" charset="0"/>
                          <a:cs typeface="Arial" panose="020B0604020202020204" pitchFamily="34" charset="0"/>
                        </a:rPr>
                        <a:t>Comment Resolution for SR on BSS Color</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a:effectLst/>
                          <a:latin typeface="Arial" panose="020B0604020202020204" pitchFamily="34" charset="0"/>
                          <a:cs typeface="Arial" panose="020B0604020202020204" pitchFamily="34" charset="0"/>
                        </a:rPr>
                        <a:t>Junichi Iwatani </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extLst>
                  <a:ext uri="{0D108BD9-81ED-4DB2-BD59-A6C34878D82A}">
                    <a16:rowId xmlns:a16="http://schemas.microsoft.com/office/drawing/2014/main" val="10007"/>
                  </a:ext>
                </a:extLst>
              </a:tr>
              <a:tr h="190500">
                <a:tc>
                  <a:txBody>
                    <a:bodyPr/>
                    <a:lstStyle/>
                    <a:p>
                      <a:pPr algn="l" fontAlgn="b"/>
                      <a:r>
                        <a:rPr lang="en-US" sz="1600" u="none" strike="noStrike">
                          <a:effectLst/>
                          <a:latin typeface="Arial" panose="020B0604020202020204" pitchFamily="34" charset="0"/>
                          <a:cs typeface="Arial" panose="020B0604020202020204" pitchFamily="34" charset="0"/>
                        </a:rPr>
                        <a:t>11-16/1440</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a:effectLst/>
                          <a:latin typeface="Arial" panose="020B0604020202020204" pitchFamily="34" charset="0"/>
                          <a:cs typeface="Arial" panose="020B0604020202020204" pitchFamily="34" charset="0"/>
                        </a:rPr>
                        <a:t>Proposed Resolutions to CID 2719</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a:effectLst/>
                          <a:latin typeface="Arial" panose="020B0604020202020204" pitchFamily="34" charset="0"/>
                          <a:cs typeface="Arial" panose="020B0604020202020204" pitchFamily="34" charset="0"/>
                        </a:rPr>
                        <a:t>Jing Ma </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extLst>
                  <a:ext uri="{0D108BD9-81ED-4DB2-BD59-A6C34878D82A}">
                    <a16:rowId xmlns:a16="http://schemas.microsoft.com/office/drawing/2014/main" val="10008"/>
                  </a:ext>
                </a:extLst>
              </a:tr>
              <a:tr h="190500">
                <a:tc>
                  <a:txBody>
                    <a:bodyPr/>
                    <a:lstStyle/>
                    <a:p>
                      <a:pPr algn="l" fontAlgn="b"/>
                      <a:r>
                        <a:rPr lang="en-US" sz="1600" u="none" strike="noStrike">
                          <a:effectLst/>
                          <a:latin typeface="Arial" panose="020B0604020202020204" pitchFamily="34" charset="0"/>
                          <a:cs typeface="Arial" panose="020B0604020202020204" pitchFamily="34" charset="0"/>
                        </a:rPr>
                        <a:t>11-16/1450</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a:effectLst/>
                          <a:latin typeface="Arial" panose="020B0604020202020204" pitchFamily="34" charset="0"/>
                          <a:cs typeface="Arial" panose="020B0604020202020204" pitchFamily="34" charset="0"/>
                        </a:rPr>
                        <a:t>CR-for-CID 2492-section-25-9-spatial-reuse-operation</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a:effectLst/>
                          <a:latin typeface="Arial" panose="020B0604020202020204" pitchFamily="34" charset="0"/>
                          <a:cs typeface="Arial" panose="020B0604020202020204" pitchFamily="34" charset="0"/>
                        </a:rPr>
                        <a:t>Kaiying Lv </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extLst>
                  <a:ext uri="{0D108BD9-81ED-4DB2-BD59-A6C34878D82A}">
                    <a16:rowId xmlns:a16="http://schemas.microsoft.com/office/drawing/2014/main" val="10009"/>
                  </a:ext>
                </a:extLst>
              </a:tr>
              <a:tr h="190500">
                <a:tc>
                  <a:txBody>
                    <a:bodyPr/>
                    <a:lstStyle/>
                    <a:p>
                      <a:pPr algn="l" fontAlgn="b"/>
                      <a:r>
                        <a:rPr lang="en-US" sz="1600" u="none" strike="noStrike">
                          <a:effectLst/>
                          <a:latin typeface="Arial" panose="020B0604020202020204" pitchFamily="34" charset="0"/>
                          <a:cs typeface="Arial" panose="020B0604020202020204" pitchFamily="34" charset="0"/>
                        </a:rPr>
                        <a:t>11-16/1476</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dirty="0">
                          <a:effectLst/>
                          <a:latin typeface="Arial" panose="020B0604020202020204" pitchFamily="34" charset="0"/>
                          <a:cs typeface="Arial" panose="020B0604020202020204" pitchFamily="34" charset="0"/>
                        </a:rPr>
                        <a:t>SRP</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tc>
                <a:tc>
                  <a:txBody>
                    <a:bodyPr/>
                    <a:lstStyle/>
                    <a:p>
                      <a:pPr algn="l" fontAlgn="b"/>
                      <a:r>
                        <a:rPr lang="en-US" sz="1600" u="none" strike="noStrike" dirty="0">
                          <a:effectLst/>
                          <a:latin typeface="Arial" panose="020B0604020202020204" pitchFamily="34" charset="0"/>
                          <a:cs typeface="Arial" panose="020B0604020202020204" pitchFamily="34" charset="0"/>
                        </a:rPr>
                        <a:t>Matthew Fischer </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1655275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a:t>
            </a:r>
            <a:r>
              <a:rPr lang="en-US" dirty="0" err="1"/>
              <a:t>nnex</a:t>
            </a:r>
            <a:endParaRPr lang="fr-FR" dirty="0"/>
          </a:p>
        </p:txBody>
      </p:sp>
      <p:sp>
        <p:nvSpPr>
          <p:cNvPr id="7" name="Date Placeholder 3"/>
          <p:cNvSpPr>
            <a:spLocks noGrp="1"/>
          </p:cNvSpPr>
          <p:nvPr>
            <p:ph type="dt" idx="10"/>
          </p:nvPr>
        </p:nvSpPr>
        <p:spPr/>
        <p:txBody>
          <a:bodyPr/>
          <a:lstStyle/>
          <a:p>
            <a:r>
              <a:rPr lang="en-US" dirty="0"/>
              <a:t>November 2016</a:t>
            </a:r>
            <a:endParaRPr lang="en-GB" dirty="0"/>
          </a:p>
        </p:txBody>
      </p:sp>
      <p:sp>
        <p:nvSpPr>
          <p:cNvPr id="5" name="Espace réservé du pied de page 4"/>
          <p:cNvSpPr>
            <a:spLocks noGrp="1"/>
          </p:cNvSpPr>
          <p:nvPr>
            <p:ph type="ftr" idx="11"/>
          </p:nvPr>
        </p:nvSpPr>
        <p:spPr/>
        <p:txBody>
          <a:bodyPr/>
          <a:lstStyle/>
          <a:p>
            <a:r>
              <a:rPr lang="en-GB"/>
              <a:t>Guido R. Hiertz, Ericsson et al.</a:t>
            </a:r>
            <a:endParaRPr lang="en-GB" dirty="0"/>
          </a:p>
        </p:txBody>
      </p:sp>
      <p:sp>
        <p:nvSpPr>
          <p:cNvPr id="4" name="Espace réservé du numéro de diapositive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1010754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A20150312001</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a:ea typeface="굴림" pitchFamily="34" charset="-127"/>
              </a:rPr>
              <a:t>Your Question …</a:t>
            </a:r>
          </a:p>
          <a:p>
            <a:pPr lvl="1">
              <a:buFont typeface="Arial" panose="020B0604020202020204" pitchFamily="34" charset="0"/>
              <a:buChar char="•"/>
            </a:pPr>
            <a:r>
              <a:rPr lang="en-US" altLang="ko-KR" dirty="0">
                <a:ea typeface="굴림" pitchFamily="34" charset="-127"/>
              </a:rPr>
              <a:t>Yes/No/Abstain</a:t>
            </a:r>
          </a:p>
          <a:p>
            <a:pPr lvl="1">
              <a:buFont typeface="Arial" panose="020B0604020202020204" pitchFamily="34" charset="0"/>
              <a:buChar char="•"/>
            </a:pPr>
            <a:r>
              <a:rPr lang="en-US" altLang="ko-KR" dirty="0">
                <a:ea typeface="굴림" pitchFamily="34" charset="-127"/>
              </a:rPr>
              <a:t>Alternative A, B, C …</a:t>
            </a: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a:solidFill>
                  <a:srgbClr val="00B0F0"/>
                </a:solidFill>
                <a:latin typeface="Arial" panose="020B0604020202020204" pitchFamily="34" charset="0"/>
                <a:cs typeface="Arial" panose="020B0604020202020204" pitchFamily="34" charset="0"/>
              </a:rPr>
              <a:t>Template</a:t>
            </a:r>
          </a:p>
        </p:txBody>
      </p:sp>
      <p:sp>
        <p:nvSpPr>
          <p:cNvPr id="9"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R20150312001</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add to the TG Specification Frame work document?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Y:</a:t>
            </a:r>
          </a:p>
          <a:p>
            <a:pPr lvl="1">
              <a:buFont typeface="Arial" panose="020B0604020202020204" pitchFamily="34" charset="0"/>
              <a:buChar char="•"/>
            </a:pPr>
            <a:r>
              <a:rPr lang="en-US" altLang="ko-KR" dirty="0">
                <a:ea typeface="굴림" pitchFamily="34" charset="-127"/>
              </a:rPr>
              <a:t>N:</a:t>
            </a:r>
          </a:p>
          <a:p>
            <a:pPr lvl="1">
              <a:buFont typeface="Arial" panose="020B0604020202020204" pitchFamily="34" charset="0"/>
              <a:buChar char="•"/>
            </a:pPr>
            <a:r>
              <a:rPr lang="en-US" altLang="ko-KR" dirty="0">
                <a:ea typeface="굴림" pitchFamily="34" charset="-127"/>
              </a:rPr>
              <a:t>Abs:</a:t>
            </a: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a:solidFill>
                  <a:srgbClr val="00B0F0"/>
                </a:solidFill>
                <a:latin typeface="Arial" panose="020B0604020202020204" pitchFamily="34" charset="0"/>
                <a:cs typeface="Arial" panose="020B0604020202020204" pitchFamily="34" charset="0"/>
              </a:rPr>
              <a:t>Template</a:t>
            </a:r>
          </a:p>
        </p:txBody>
      </p:sp>
      <p:sp>
        <p:nvSpPr>
          <p:cNvPr id="8"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20000"/>
          </a:bodyPr>
          <a:lstStyle/>
          <a:p>
            <a:pPr marL="457200" indent="-457200">
              <a:buFont typeface="+mj-lt"/>
              <a:buAutoNum type="arabicPeriod"/>
            </a:pPr>
            <a:r>
              <a:rPr lang="en-US" dirty="0">
                <a:hlinkClick r:id="rId3"/>
              </a:rPr>
              <a:t>http://ieee802.org/PNP/approved/IEEE_802_OM_v16.pdf</a:t>
            </a:r>
            <a:endParaRPr lang="en-US" dirty="0"/>
          </a:p>
          <a:p>
            <a:pPr marL="457200" indent="-457200">
              <a:buFont typeface="+mj-lt"/>
              <a:buAutoNum type="arabicPeriod"/>
            </a:pPr>
            <a:r>
              <a:rPr lang="en-US" dirty="0">
                <a:hlinkClick r:id="rId4"/>
              </a:rPr>
              <a:t>http://ieee802.org/PNP/approved/IEEE_802_WG_PandP_v16.pdf</a:t>
            </a:r>
            <a:endParaRPr lang="en-US" dirty="0"/>
          </a:p>
          <a:p>
            <a:pPr marL="457200" indent="-457200">
              <a:buFont typeface="+mj-lt"/>
              <a:buAutoNum type="arabicPeriod"/>
            </a:pPr>
            <a:r>
              <a:rPr lang="en-US" dirty="0"/>
              <a:t>A. Stephens, J. </a:t>
            </a:r>
            <a:r>
              <a:rPr lang="en-US" dirty="0" err="1"/>
              <a:t>Rosdahl</a:t>
            </a:r>
            <a:r>
              <a:rPr lang="en-US" dirty="0"/>
              <a:t>, and D. Stanley, “IEEE 802.11 Wireless Local Area Networks (WLANs) Operations Manual,” Submission 11-14/629r8, Apr. 2014, [Online]. Available: </a:t>
            </a:r>
            <a:r>
              <a:rPr lang="en-US" dirty="0">
                <a:hlinkClick r:id="rId5"/>
              </a:rPr>
              <a:t>https://mentor.ieee.org/802.11/dcn/14/11-14-0629-08-0000-802-11-operations-manual.docx</a:t>
            </a:r>
            <a:endParaRPr lang="en-US" dirty="0"/>
          </a:p>
          <a:p>
            <a:pPr marL="457200" indent="-457200">
              <a:buFont typeface="+mj-lt"/>
              <a:buAutoNum type="arabicPeriod"/>
            </a:pPr>
            <a:r>
              <a:rPr lang="en-US" dirty="0">
                <a:hlinkClick r:id="rId6"/>
              </a:rPr>
              <a:t>http://www.ieee.org/about/help/Task/my_account/web_account.html?WT.mc_id=msim_wa</a:t>
            </a:r>
            <a:endParaRPr lang="en-US" dirty="0"/>
          </a:p>
          <a:p>
            <a:pPr marL="457200" indent="-457200">
              <a:buFont typeface="+mj-lt"/>
              <a:buAutoNum type="arabicPeriod"/>
            </a:pPr>
            <a:r>
              <a:rPr lang="en-US" dirty="0">
                <a:hlinkClick r:id="rId7"/>
              </a:rPr>
              <a:t>https://imat.ieee.org/attendance</a:t>
            </a:r>
            <a:endParaRPr lang="en-US" dirty="0"/>
          </a:p>
          <a:p>
            <a:pPr marL="457200" indent="-457200">
              <a:buFont typeface="+mj-lt"/>
              <a:buAutoNum type="arabicPeriod"/>
            </a:pPr>
            <a:r>
              <a:rPr lang="en-US" dirty="0"/>
              <a:t>A. Stephens, “802.11 Vice Chair’s Report – May 2009,” Submission 11-09/517r0, May 2005. [Online]. Available: </a:t>
            </a:r>
            <a:r>
              <a:rPr lang="en-US" dirty="0">
                <a:hlinkClick r:id="rId8"/>
              </a:rPr>
              <a:t>https://mentor.ieee.org/802.11/dcn/09/11-09-0517-00-0000-vice-chair-s-report.ppt</a:t>
            </a:r>
            <a:endParaRPr lang="en-US" dirty="0"/>
          </a:p>
          <a:p>
            <a:pPr marL="457200" indent="-457200">
              <a:buFont typeface="+mj-lt"/>
              <a:buAutoNum type="arabicPeriod"/>
            </a:pPr>
            <a:endParaRPr lang="en-US" dirty="0"/>
          </a:p>
        </p:txBody>
      </p:sp>
      <p:sp>
        <p:nvSpPr>
          <p:cNvPr id="7" name="Date Placeholder 3"/>
          <p:cNvSpPr>
            <a:spLocks noGrp="1"/>
          </p:cNvSpPr>
          <p:nvPr>
            <p:ph type="dt" idx="15"/>
          </p:nvPr>
        </p:nvSpPr>
        <p:spPr>
          <a:xfrm>
            <a:off x="696912" y="333375"/>
            <a:ext cx="2589203" cy="273050"/>
          </a:xfrm>
        </p:spPr>
        <p:txBody>
          <a:bodyPr/>
          <a:lstStyle/>
          <a:p>
            <a:r>
              <a:rPr lang="en-US" dirty="0"/>
              <a:t>November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Ad-hoc Groups – from 6.8 of [3]</a:t>
            </a:r>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a:t>“An ad-hoc group may be created to progress work on specific topics by either the WG or a TG.</a:t>
            </a:r>
          </a:p>
          <a:p>
            <a:pPr>
              <a:buFont typeface="Arial" panose="020B0604020202020204" pitchFamily="34" charset="0"/>
              <a:buChar char="•"/>
            </a:pPr>
            <a:r>
              <a:rPr lang="en-US" sz="2000" dirty="0"/>
              <a:t>There are no formal rules for the operation of an ad-hoc, although it may well define it own informal operating 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a:t>, in which case </a:t>
            </a:r>
            <a:r>
              <a:rPr lang="en-US" sz="2000" dirty="0">
                <a:solidFill>
                  <a:srgbClr val="FF0000"/>
                </a:solidFill>
              </a:rPr>
              <a:t>attendance at such ad-hoc meetings counts towards the session attendance</a:t>
            </a:r>
            <a:r>
              <a:rPr lang="en-US" sz="2000" dirty="0"/>
              <a:t>.”</a:t>
            </a:r>
          </a:p>
          <a:p>
            <a:endParaRPr lang="en-US" sz="2000" dirty="0"/>
          </a:p>
        </p:txBody>
      </p:sp>
      <p:sp>
        <p:nvSpPr>
          <p:cNvPr id="6" name="Date Placeholder 5"/>
          <p:cNvSpPr>
            <a:spLocks noGrp="1"/>
          </p:cNvSpPr>
          <p:nvPr>
            <p:ph type="dt" idx="10"/>
          </p:nvPr>
        </p:nvSpPr>
        <p:spPr/>
        <p:txBody>
          <a:bodyPr/>
          <a:lstStyle/>
          <a:p>
            <a:r>
              <a:rPr lang="en-US" altLang="ko-KR" dirty="0"/>
              <a:t>November 2016</a:t>
            </a:r>
            <a:endParaRPr lang="en-GB" altLang="ko-KR" dirty="0"/>
          </a:p>
        </p:txBody>
      </p:sp>
      <p:sp>
        <p:nvSpPr>
          <p:cNvPr id="5" name="Footer Placeholder 4"/>
          <p:cNvSpPr>
            <a:spLocks noGrp="1"/>
          </p:cNvSpPr>
          <p:nvPr>
            <p:ph type="ftr" idx="11"/>
          </p:nvPr>
        </p:nvSpPr>
        <p:spPr/>
        <p:txBody>
          <a:bodyPr/>
          <a:lstStyle/>
          <a:p>
            <a:r>
              <a:rPr lang="en-GB"/>
              <a:t>Guido R. Hiertz, Ericsson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265889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types of balloting/voting used in 802.11 – from 3.11 of [3]</a:t>
            </a:r>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a:t>“Straw polls are </a:t>
            </a:r>
            <a:r>
              <a:rPr lang="en-US" sz="1500" dirty="0">
                <a:solidFill>
                  <a:schemeClr val="tx1"/>
                </a:solidFill>
              </a:rPr>
              <a:t>used to determine the opinion of those present at a meeting.</a:t>
            </a: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 Straw polls have no formal effect; their outcome is not binding on the operation of any group.</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a:solidFill>
                  <a:srgbClr val="FF0000"/>
                </a:solidFill>
              </a:rPr>
              <a:t>When in TG ad-</a:t>
            </a:r>
            <a:r>
              <a:rPr lang="en-US" sz="1500" dirty="0" err="1">
                <a:solidFill>
                  <a:srgbClr val="FF0000"/>
                </a:solidFill>
              </a:rPr>
              <a:t>hocs</a:t>
            </a:r>
            <a:r>
              <a:rPr lang="en-US" sz="1500" dirty="0">
                <a:solidFill>
                  <a:srgbClr val="FF0000"/>
                </a:solidFill>
              </a:rPr>
              <a:t>, no motions are in order. Because 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a:t>This is just a matter of labeling and has no effect on the meaning of the result.</a:t>
            </a:r>
          </a:p>
          <a:p>
            <a:pPr marL="457200" indent="-457200">
              <a:buFont typeface="Arial" panose="020B0604020202020204" pitchFamily="34" charset="0"/>
              <a:buChar char="•"/>
            </a:pPr>
            <a:r>
              <a:rPr lang="en-US" sz="1500" dirty="0"/>
              <a:t>Regardless of what the TG ad-hoc calls the straw poll, it should make clear to its members that it is a straw poll, and that it has no formal effect.”</a:t>
            </a:r>
          </a:p>
        </p:txBody>
      </p:sp>
      <p:sp>
        <p:nvSpPr>
          <p:cNvPr id="5" name="Date Placeholder 4"/>
          <p:cNvSpPr>
            <a:spLocks noGrp="1"/>
          </p:cNvSpPr>
          <p:nvPr>
            <p:ph type="dt" idx="10"/>
          </p:nvPr>
        </p:nvSpPr>
        <p:spPr/>
        <p:txBody>
          <a:bodyPr/>
          <a:lstStyle/>
          <a:p>
            <a:r>
              <a:rPr lang="en-US" altLang="ko-KR" dirty="0"/>
              <a:t>November 2016</a:t>
            </a:r>
            <a:endParaRPr lang="en-GB" altLang="ko-KR" dirty="0"/>
          </a:p>
        </p:txBody>
      </p:sp>
      <p:sp>
        <p:nvSpPr>
          <p:cNvPr id="6" name="Footer Placeholder 5"/>
          <p:cNvSpPr>
            <a:spLocks noGrp="1"/>
          </p:cNvSpPr>
          <p:nvPr>
            <p:ph type="ftr" idx="11"/>
          </p:nvPr>
        </p:nvSpPr>
        <p:spPr/>
        <p:txBody>
          <a:bodyPr/>
          <a:lstStyle/>
          <a:p>
            <a:r>
              <a:rPr lang="en-GB"/>
              <a:t>Guido R. Hiertz, Ericsson et al.</a:t>
            </a:r>
          </a:p>
        </p:txBody>
      </p:sp>
      <p:sp>
        <p:nvSpPr>
          <p:cNvPr id="7" name="Slide Number Placeholder 6"/>
          <p:cNvSpPr>
            <a:spLocks noGrp="1"/>
          </p:cNvSpPr>
          <p:nvPr>
            <p:ph type="sldNum" idx="12"/>
          </p:nvPr>
        </p:nvSpPr>
        <p:spPr/>
        <p:txBody>
          <a:bodyPr/>
          <a:lstStyle/>
          <a:p>
            <a:r>
              <a:rPr lang="en-GB"/>
              <a:t>Slide </a:t>
            </a:r>
            <a:fld id="{1CD163DD-D5E7-41DA-95F2-71530C24F8C3}" type="slidenum">
              <a:rPr lang="en-GB" smtClean="0"/>
              <a:pPr/>
              <a:t>4</a:t>
            </a:fld>
            <a:endParaRPr lang="en-GB"/>
          </a:p>
        </p:txBody>
      </p:sp>
    </p:spTree>
    <p:extLst>
      <p:ext uri="{BB962C8B-B14F-4D97-AF65-F5344CB8AC3E}">
        <p14:creationId xmlns:p14="http://schemas.microsoft.com/office/powerpoint/2010/main" val="67854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No recordings!</a:t>
            </a:r>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a:solidFill>
                  <a:srgbClr val="FF0000"/>
                </a:solidFill>
              </a:rPr>
              <a:t>audio/video recording </a:t>
            </a:r>
            <a:r>
              <a:rPr lang="en-US" dirty="0"/>
              <a:t>or the capture of photographs is </a:t>
            </a:r>
            <a:r>
              <a:rPr lang="en-US" dirty="0">
                <a:solidFill>
                  <a:srgbClr val="FF0000"/>
                </a:solidFill>
              </a:rPr>
              <a:t>prohibited</a:t>
            </a:r>
            <a:r>
              <a:rPr lang="en-US" dirty="0"/>
              <a:t> in 802.11 meetings, except when specifically announced by the 802.11 WG chairman</a:t>
            </a:r>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tretch>
            <a:fillRect/>
          </a:stretch>
        </p:blipFill>
        <p:spPr bwMode="auto">
          <a:xfrm>
            <a:off x="4990898" y="2477092"/>
            <a:ext cx="3121429" cy="3121429"/>
          </a:xfrm>
          <a:prstGeom prst="rect">
            <a:avLst/>
          </a:prstGeom>
          <a:noFill/>
          <a:extLst>
            <a:ext uri="{909E8E84-426E-40DD-AFC4-6F175D3DCCD1}">
              <a14:hiddenFill xmlns:a14="http://schemas.microsoft.com/office/drawing/2010/main">
                <a:solidFill>
                  <a:srgbClr val="FFFFFF"/>
                </a:solidFill>
              </a14:hiddenFill>
            </a:ext>
          </a:extLst>
        </p:spPr>
      </p:pic>
      <p:sp>
        <p:nvSpPr>
          <p:cNvPr id="6" name="Date Placeholder 5"/>
          <p:cNvSpPr>
            <a:spLocks noGrp="1"/>
          </p:cNvSpPr>
          <p:nvPr>
            <p:ph type="dt" idx="10"/>
          </p:nvPr>
        </p:nvSpPr>
        <p:spPr/>
        <p:txBody>
          <a:bodyPr/>
          <a:lstStyle/>
          <a:p>
            <a:r>
              <a:rPr lang="en-US" altLang="ko-KR" dirty="0"/>
              <a:t>November 2016</a:t>
            </a:r>
            <a:endParaRPr lang="en-GB" altLang="ko-KR" dirty="0"/>
          </a:p>
        </p:txBody>
      </p:sp>
      <p:sp>
        <p:nvSpPr>
          <p:cNvPr id="5" name="Footer Placeholder 4"/>
          <p:cNvSpPr>
            <a:spLocks noGrp="1"/>
          </p:cNvSpPr>
          <p:nvPr>
            <p:ph type="ftr" idx="11"/>
          </p:nvPr>
        </p:nvSpPr>
        <p:spPr/>
        <p:txBody>
          <a:bodyPr/>
          <a:lstStyle/>
          <a:p>
            <a:r>
              <a:rPr lang="en-GB"/>
              <a:t>Guido R. Hiertz, Ericsson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1626466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Courtesy notice</a:t>
            </a:r>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mobile and/or smart phone to off/vibrate 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 laptop, tablet)</a:t>
            </a:r>
          </a:p>
        </p:txBody>
      </p:sp>
      <p:sp>
        <p:nvSpPr>
          <p:cNvPr id="6" name="Date Placeholder 5"/>
          <p:cNvSpPr>
            <a:spLocks noGrp="1"/>
          </p:cNvSpPr>
          <p:nvPr>
            <p:ph type="dt" idx="10"/>
          </p:nvPr>
        </p:nvSpPr>
        <p:spPr/>
        <p:txBody>
          <a:bodyPr/>
          <a:lstStyle/>
          <a:p>
            <a:r>
              <a:rPr lang="en-US" altLang="ko-KR" dirty="0"/>
              <a:t>November 2016</a:t>
            </a:r>
            <a:endParaRPr lang="en-GB" altLang="ko-KR" dirty="0"/>
          </a:p>
        </p:txBody>
      </p:sp>
      <p:sp>
        <p:nvSpPr>
          <p:cNvPr id="5" name="Footer Placeholder 4"/>
          <p:cNvSpPr>
            <a:spLocks noGrp="1"/>
          </p:cNvSpPr>
          <p:nvPr>
            <p:ph type="ftr" idx="11"/>
          </p:nvPr>
        </p:nvSpPr>
        <p:spPr/>
        <p:txBody>
          <a:bodyPr/>
          <a:lstStyle/>
          <a:p>
            <a:r>
              <a:rPr lang="en-GB"/>
              <a:t>Guido R. Hiertz, Ericsson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769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lvl="1">
              <a:buFont typeface="Arial" panose="020B0604020202020204" pitchFamily="34" charset="0"/>
              <a:buChar char="•"/>
            </a:pPr>
            <a:r>
              <a:rPr lang="en-US" dirty="0"/>
              <a:t>See [6]  for more details </a:t>
            </a:r>
          </a:p>
          <a:p>
            <a:pPr>
              <a:buFont typeface="Arial" panose="020B0604020202020204" pitchFamily="34" charset="0"/>
              <a:buChar char="•"/>
            </a:pPr>
            <a:r>
              <a:rPr lang="en-US" dirty="0">
                <a:solidFill>
                  <a:srgbClr val="FF0000"/>
                </a:solidFill>
              </a:rPr>
              <a:t>Record your attendance at [5]</a:t>
            </a:r>
          </a:p>
          <a:p>
            <a:pPr lvl="1">
              <a:buFont typeface="Arial" panose="020B0604020202020204" pitchFamily="34" charset="0"/>
              <a:buChar char="•"/>
            </a:pPr>
            <a:r>
              <a:rPr lang="en-US" dirty="0"/>
              <a:t>Indicate affiliation for each session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6" name="Date Placeholder 5"/>
          <p:cNvSpPr>
            <a:spLocks noGrp="1"/>
          </p:cNvSpPr>
          <p:nvPr>
            <p:ph type="dt" idx="15"/>
          </p:nvPr>
        </p:nvSpPr>
        <p:spPr/>
        <p:txBody>
          <a:bodyPr/>
          <a:lstStyle/>
          <a:p>
            <a:r>
              <a:rPr lang="en-US" altLang="ko-KR" dirty="0"/>
              <a:t>November 2016</a:t>
            </a:r>
            <a:endParaRPr lang="en-GB" altLang="ko-KR" dirty="0"/>
          </a:p>
        </p:txBody>
      </p:sp>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3851920" y="2132856"/>
            <a:ext cx="4534843" cy="3084940"/>
          </a:xfrm>
          <a:prstGeom prst="rect">
            <a:avLst/>
          </a:prstGeom>
        </p:spPr>
      </p:pic>
    </p:spTree>
    <p:extLst>
      <p:ext uri="{BB962C8B-B14F-4D97-AF65-F5344CB8AC3E}">
        <p14:creationId xmlns:p14="http://schemas.microsoft.com/office/powerpoint/2010/main" val="3871101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Member Affiliation</a:t>
            </a:r>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2"/>
              </a:rPr>
              <a:t>http://standards.ieee.org/faqs/affiliationFAQ.html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6" name="Date Placeholder 5"/>
          <p:cNvSpPr>
            <a:spLocks noGrp="1"/>
          </p:cNvSpPr>
          <p:nvPr>
            <p:ph type="dt" idx="15"/>
          </p:nvPr>
        </p:nvSpPr>
        <p:spPr/>
        <p:txBody>
          <a:bodyPr/>
          <a:lstStyle/>
          <a:p>
            <a:r>
              <a:rPr lang="en-US" altLang="ko-KR" dirty="0"/>
              <a:t>November 2016</a:t>
            </a:r>
            <a:endParaRPr lang="en-GB" altLang="ko-KR" dirty="0"/>
          </a:p>
        </p:txBody>
      </p:sp>
    </p:spTree>
    <p:extLst>
      <p:ext uri="{BB962C8B-B14F-4D97-AF65-F5344CB8AC3E}">
        <p14:creationId xmlns:p14="http://schemas.microsoft.com/office/powerpoint/2010/main" val="1626583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Declaration of Affiliation</a:t>
            </a:r>
          </a:p>
        </p:txBody>
      </p:sp>
      <p:sp>
        <p:nvSpPr>
          <p:cNvPr id="3" name="Content Placeholder 2"/>
          <p:cNvSpPr>
            <a:spLocks noGrp="1"/>
          </p:cNvSpPr>
          <p:nvPr>
            <p:ph idx="1"/>
          </p:nvPr>
        </p:nvSpPr>
        <p:spPr/>
        <p:txBody>
          <a:bodyPr/>
          <a:lstStyle/>
          <a:p>
            <a:r>
              <a:rPr lang="en-US" altLang="ko-KR" dirty="0">
                <a:solidFill>
                  <a:srgbClr val="FF0066"/>
                </a:solidFill>
                <a:ea typeface="굴림" pitchFamily="34" charset="-127"/>
              </a:rPr>
              <a:t>Revision</a:t>
            </a:r>
            <a:r>
              <a:rPr lang="en-US" altLang="ko-KR" dirty="0">
                <a:ea typeface="굴림" pitchFamily="34" charset="-127"/>
              </a:rPr>
              <a:t>: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solidFill>
                  <a:schemeClr val="accent2"/>
                </a:solidFill>
                <a:ea typeface="굴림" pitchFamily="34" charset="-127"/>
              </a:rPr>
              <a:t>Each individual participant in IEEE Standards activities shall disclose his or her </a:t>
            </a:r>
            <a:r>
              <a:rPr lang="en-US" altLang="ko-KR" b="1" i="1" u="sng" dirty="0">
                <a:solidFill>
                  <a:srgbClr val="FF0066"/>
                </a:solidFill>
                <a:ea typeface="굴림" pitchFamily="34" charset="-127"/>
              </a:rPr>
              <a:t>affiliations</a:t>
            </a:r>
            <a:r>
              <a:rPr lang="en-US" altLang="ko-KR" b="1" i="1" dirty="0">
                <a:solidFill>
                  <a:schemeClr val="accent2"/>
                </a:solidFill>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2"/>
              </a:rPr>
              <a:t>http://standards.ieee.org/faqs/affiliationFAQ.html</a:t>
            </a:r>
            <a:endParaRPr lang="en-US" altLang="ko-KR" dirty="0">
              <a:ea typeface="굴림" pitchFamily="34" charset="-127"/>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6" name="Date Placeholder 5"/>
          <p:cNvSpPr>
            <a:spLocks noGrp="1"/>
          </p:cNvSpPr>
          <p:nvPr>
            <p:ph type="dt" idx="15"/>
          </p:nvPr>
        </p:nvSpPr>
        <p:spPr/>
        <p:txBody>
          <a:bodyPr/>
          <a:lstStyle/>
          <a:p>
            <a:r>
              <a:rPr lang="en-US" altLang="ko-KR" dirty="0"/>
              <a:t>November 2016</a:t>
            </a:r>
            <a:endParaRPr lang="en-GB" altLang="ko-KR" dirty="0"/>
          </a:p>
        </p:txBody>
      </p:sp>
    </p:spTree>
    <p:extLst>
      <p:ext uri="{BB962C8B-B14F-4D97-AF65-F5344CB8AC3E}">
        <p14:creationId xmlns:p14="http://schemas.microsoft.com/office/powerpoint/2010/main" val="1529922076"/>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2618</Words>
  <Application>Microsoft Office PowerPoint</Application>
  <PresentationFormat>On-screen Show (4:3)</PresentationFormat>
  <Paragraphs>302</Paragraphs>
  <Slides>25</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Arial Unicode MS</vt:lpstr>
      <vt:lpstr>굴림</vt:lpstr>
      <vt:lpstr>Malgun Gothic</vt:lpstr>
      <vt:lpstr>MS Gothic</vt:lpstr>
      <vt:lpstr>MS PGothic</vt:lpstr>
      <vt:lpstr>Arial</vt:lpstr>
      <vt:lpstr>Times New Roman</vt:lpstr>
      <vt:lpstr>Wingdings 2</vt:lpstr>
      <vt:lpstr>802-11-Submission</vt:lpstr>
      <vt:lpstr>802.11ax Spatial Reuse Ad Hoc Group Agenda</vt:lpstr>
      <vt:lpstr>Abstract</vt:lpstr>
      <vt:lpstr>Ad-hoc Groups – from 6.8 of [3]</vt:lpstr>
      <vt:lpstr>Summary of types of balloting/voting used in 802.11 – from 3.11 of [3]</vt:lpstr>
      <vt:lpstr>No recordings!</vt:lpstr>
      <vt:lpstr>Courtesy notice</vt:lpstr>
      <vt:lpstr>Attendance</vt:lpstr>
      <vt:lpstr>Member Affiliation</vt:lpstr>
      <vt:lpstr>Declaration of Affiliation</vt:lpstr>
      <vt:lpstr>Affiliation</vt:lpstr>
      <vt:lpstr>Instructions for the WG Chair</vt:lpstr>
      <vt:lpstr>Participants, Patents, and Duty to Inform</vt:lpstr>
      <vt:lpstr>Patent Related Links</vt:lpstr>
      <vt:lpstr>Call for Potentially Essential Patents</vt:lpstr>
      <vt:lpstr>Question for Potentially Essential Patents</vt:lpstr>
      <vt:lpstr>Other Guidelines for IEEE WG Meetings</vt:lpstr>
      <vt:lpstr>Ad Hoc Groups Operation</vt:lpstr>
      <vt:lpstr>Straw polls</vt:lpstr>
      <vt:lpstr>IEEE 802.11 TGax High Efficiency WLAN Task Group Ad hoc Group Spatial Reuse</vt:lpstr>
      <vt:lpstr>Agenda items</vt:lpstr>
      <vt:lpstr>Order of presentations</vt:lpstr>
      <vt:lpstr>Annex</vt:lpstr>
      <vt:lpstr>Straw Poll A20150312001</vt:lpstr>
      <vt:lpstr>Straw Poll R20150312001</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Spatial Reuse Ad Hoc Group Agenda</dc:title>
  <dc:creator/>
  <cp:keywords>11-16/1481</cp:keywords>
  <cp:lastModifiedBy/>
  <cp:revision>1</cp:revision>
  <dcterms:created xsi:type="dcterms:W3CDTF">2016-11-08T00:41:51Z</dcterms:created>
  <dcterms:modified xsi:type="dcterms:W3CDTF">2016-11-08T00:44:05Z</dcterms:modified>
  <cp:category>Submission</cp:category>
</cp:coreProperties>
</file>