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393" r:id="rId3"/>
    <p:sldId id="324" r:id="rId4"/>
    <p:sldId id="352" r:id="rId5"/>
    <p:sldId id="317" r:id="rId6"/>
    <p:sldId id="318" r:id="rId7"/>
    <p:sldId id="319" r:id="rId8"/>
    <p:sldId id="320" r:id="rId9"/>
    <p:sldId id="321" r:id="rId10"/>
    <p:sldId id="322" r:id="rId11"/>
    <p:sldId id="498" r:id="rId12"/>
    <p:sldId id="499" r:id="rId13"/>
    <p:sldId id="483" r:id="rId14"/>
    <p:sldId id="502" r:id="rId15"/>
    <p:sldId id="503" r:id="rId16"/>
    <p:sldId id="504" r:id="rId17"/>
    <p:sldId id="505" r:id="rId18"/>
    <p:sldId id="506" r:id="rId19"/>
    <p:sldId id="507" r:id="rId20"/>
    <p:sldId id="508" r:id="rId21"/>
    <p:sldId id="509" r:id="rId22"/>
    <p:sldId id="510" r:id="rId23"/>
    <p:sldId id="511" r:id="rId24"/>
    <p:sldId id="512" r:id="rId25"/>
    <p:sldId id="513" r:id="rId26"/>
    <p:sldId id="514" r:id="rId27"/>
    <p:sldId id="515" r:id="rId28"/>
    <p:sldId id="516" r:id="rId29"/>
    <p:sldId id="517" r:id="rId30"/>
    <p:sldId id="519" r:id="rId31"/>
    <p:sldId id="518" r:id="rId32"/>
    <p:sldId id="520" r:id="rId33"/>
    <p:sldId id="521" r:id="rId34"/>
    <p:sldId id="522" r:id="rId35"/>
    <p:sldId id="523" r:id="rId36"/>
    <p:sldId id="525" r:id="rId37"/>
    <p:sldId id="524" r:id="rId38"/>
    <p:sldId id="526" r:id="rId39"/>
    <p:sldId id="527" r:id="rId40"/>
    <p:sldId id="528" r:id="rId41"/>
    <p:sldId id="349" r:id="rId42"/>
    <p:sldId id="434" r:id="rId43"/>
    <p:sldId id="435" r:id="rId44"/>
    <p:sldId id="436"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32" autoAdjust="0"/>
    <p:restoredTop sz="94660"/>
  </p:normalViewPr>
  <p:slideViewPr>
    <p:cSldViewPr>
      <p:cViewPr varScale="1">
        <p:scale>
          <a:sx n="97" d="100"/>
          <a:sy n="97" d="100"/>
        </p:scale>
        <p:origin x="142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608964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695419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623029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643789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065110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781674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811212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398722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1056351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3358020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2349134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15933761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1012421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3549554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1233861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14830615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3308411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2820405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36022972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3448040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24534057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5189693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36592813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34334886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37</a:t>
            </a:fld>
            <a:endParaRPr lang="en-US" altLang="en-US"/>
          </a:p>
        </p:txBody>
      </p:sp>
    </p:spTree>
    <p:extLst>
      <p:ext uri="{BB962C8B-B14F-4D97-AF65-F5344CB8AC3E}">
        <p14:creationId xmlns:p14="http://schemas.microsoft.com/office/powerpoint/2010/main" val="37782695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38</a:t>
            </a:fld>
            <a:endParaRPr lang="en-US" altLang="en-US"/>
          </a:p>
        </p:txBody>
      </p:sp>
    </p:spTree>
    <p:extLst>
      <p:ext uri="{BB962C8B-B14F-4D97-AF65-F5344CB8AC3E}">
        <p14:creationId xmlns:p14="http://schemas.microsoft.com/office/powerpoint/2010/main" val="36122879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39</a:t>
            </a:fld>
            <a:endParaRPr lang="en-US" altLang="en-US"/>
          </a:p>
        </p:txBody>
      </p:sp>
    </p:spTree>
    <p:extLst>
      <p:ext uri="{BB962C8B-B14F-4D97-AF65-F5344CB8AC3E}">
        <p14:creationId xmlns:p14="http://schemas.microsoft.com/office/powerpoint/2010/main" val="2225400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40</a:t>
            </a:fld>
            <a:endParaRPr lang="en-US" altLang="en-US"/>
          </a:p>
        </p:txBody>
      </p:sp>
    </p:spTree>
    <p:extLst>
      <p:ext uri="{BB962C8B-B14F-4D97-AF65-F5344CB8AC3E}">
        <p14:creationId xmlns:p14="http://schemas.microsoft.com/office/powerpoint/2010/main" val="36321876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41</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42</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43</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264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November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802.11-16/1478r2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November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318"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3775929825"/>
              </p:ext>
            </p:extLst>
          </p:nvPr>
        </p:nvGraphicFramePr>
        <p:xfrm>
          <a:off x="838201" y="1226820"/>
          <a:ext cx="7619998" cy="46005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335776">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761999">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dirty="0">
                          <a:solidFill>
                            <a:srgbClr val="00B050"/>
                          </a:solidFill>
                          <a:effectLst/>
                          <a:latin typeface="Calibri" panose="020F0502020204030204" pitchFamily="34" charset="0"/>
                        </a:rPr>
                        <a:t>11-16/1238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Setting Quiet time period - text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Chao-Chun Wang</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1"/>
                  </a:ext>
                </a:extLst>
              </a:tr>
              <a:tr h="143933">
                <a:tc>
                  <a:txBody>
                    <a:bodyPr/>
                    <a:lstStyle/>
                    <a:p>
                      <a:pPr algn="l" fontAlgn="b"/>
                      <a:r>
                        <a:rPr lang="en-US" sz="1400" u="none" strike="noStrike" dirty="0">
                          <a:solidFill>
                            <a:srgbClr val="00B050"/>
                          </a:solidFill>
                          <a:effectLst/>
                          <a:latin typeface="Calibri" panose="020F0502020204030204" pitchFamily="34" charset="0"/>
                        </a:rPr>
                        <a:t>11-16/1352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CC23 MAC CR Miscellaneous Part-1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Yongho Seok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2"/>
                  </a:ext>
                </a:extLst>
              </a:tr>
              <a:tr h="143933">
                <a:tc>
                  <a:txBody>
                    <a:bodyPr/>
                    <a:lstStyle/>
                    <a:p>
                      <a:pPr algn="l" fontAlgn="b"/>
                      <a:r>
                        <a:rPr lang="en-US" sz="1400" u="none" strike="noStrike" dirty="0">
                          <a:solidFill>
                            <a:srgbClr val="00B050"/>
                          </a:solidFill>
                          <a:effectLst/>
                          <a:latin typeface="Calibri" panose="020F0502020204030204" pitchFamily="34" charset="0"/>
                        </a:rPr>
                        <a:t>11-16/1354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CC23 CR Annex C</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Yongho Seok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3"/>
                  </a:ext>
                </a:extLst>
              </a:tr>
              <a:tr h="143933">
                <a:tc>
                  <a:txBody>
                    <a:bodyPr/>
                    <a:lstStyle/>
                    <a:p>
                      <a:pPr algn="l" fontAlgn="b"/>
                      <a:r>
                        <a:rPr lang="en-US" sz="1400" u="none" strike="noStrike" dirty="0">
                          <a:solidFill>
                            <a:srgbClr val="00B050"/>
                          </a:solidFill>
                          <a:effectLst/>
                          <a:latin typeface="Calibri" panose="020F0502020204030204" pitchFamily="34" charset="0"/>
                        </a:rPr>
                        <a:t>11-16/1355</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Spec text for 10.22.2.5 and 3.2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Yongho Seok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4"/>
                  </a:ext>
                </a:extLst>
              </a:tr>
              <a:tr h="143933">
                <a:tc>
                  <a:txBody>
                    <a:bodyPr/>
                    <a:lstStyle/>
                    <a:p>
                      <a:pPr algn="l" fontAlgn="b"/>
                      <a:r>
                        <a:rPr lang="en-US" sz="1400" u="none" strike="noStrike" dirty="0">
                          <a:solidFill>
                            <a:srgbClr val="00B050"/>
                          </a:solidFill>
                          <a:effectLst/>
                          <a:latin typeface="Calibri" panose="020F0502020204030204" pitchFamily="34" charset="0"/>
                        </a:rPr>
                        <a:t>11-16/1358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CC0-Remaining CIDs on BA</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5"/>
                  </a:ext>
                </a:extLst>
              </a:tr>
              <a:tr h="143933">
                <a:tc>
                  <a:txBody>
                    <a:bodyPr/>
                    <a:lstStyle/>
                    <a:p>
                      <a:pPr algn="l" fontAlgn="b"/>
                      <a:r>
                        <a:rPr lang="en-US" sz="1400" u="none" strike="noStrike" dirty="0">
                          <a:solidFill>
                            <a:srgbClr val="00B050"/>
                          </a:solidFill>
                          <a:effectLst/>
                          <a:latin typeface="Calibri" panose="020F0502020204030204" pitchFamily="34" charset="0"/>
                        </a:rPr>
                        <a:t>11-16/1359</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CC0-Some remaining CIDs related to TWT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6"/>
                  </a:ext>
                </a:extLst>
              </a:tr>
              <a:tr h="143933">
                <a:tc>
                  <a:txBody>
                    <a:bodyPr/>
                    <a:lstStyle/>
                    <a:p>
                      <a:pPr algn="l" fontAlgn="b"/>
                      <a:r>
                        <a:rPr lang="en-US" sz="1400" u="none" strike="noStrike" dirty="0">
                          <a:solidFill>
                            <a:srgbClr val="00B050"/>
                          </a:solidFill>
                          <a:effectLst/>
                          <a:latin typeface="Calibri" panose="020F0502020204030204" pitchFamily="34" charset="0"/>
                        </a:rPr>
                        <a:t>11-16/1360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CC0-HE variant HT control - Some Remaining CIDs</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7"/>
                  </a:ext>
                </a:extLst>
              </a:tr>
              <a:tr h="143933">
                <a:tc>
                  <a:txBody>
                    <a:bodyPr/>
                    <a:lstStyle/>
                    <a:p>
                      <a:pPr algn="l" fontAlgn="b"/>
                      <a:r>
                        <a:rPr lang="en-US" sz="1400" u="none" strike="noStrike" dirty="0">
                          <a:solidFill>
                            <a:srgbClr val="00B050"/>
                          </a:solidFill>
                          <a:effectLst/>
                          <a:latin typeface="Calibri" panose="020F0502020204030204" pitchFamily="34" charset="0"/>
                        </a:rPr>
                        <a:t>11-16/1362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CC0-Complete </a:t>
                      </a:r>
                      <a:r>
                        <a:rPr lang="en-US" sz="1400" u="none" strike="noStrike" dirty="0" err="1">
                          <a:solidFill>
                            <a:srgbClr val="00B050"/>
                          </a:solidFill>
                          <a:effectLst/>
                          <a:latin typeface="Calibri" panose="020F0502020204030204" pitchFamily="34" charset="0"/>
                        </a:rPr>
                        <a:t>RTS_Enablement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8"/>
                  </a:ext>
                </a:extLst>
              </a:tr>
              <a:tr h="143933">
                <a:tc>
                  <a:txBody>
                    <a:bodyPr/>
                    <a:lstStyle/>
                    <a:p>
                      <a:pPr algn="l" fontAlgn="b"/>
                      <a:r>
                        <a:rPr lang="en-US" sz="1400" u="none" strike="noStrike" dirty="0">
                          <a:solidFill>
                            <a:srgbClr val="00B050"/>
                          </a:solidFill>
                          <a:effectLst/>
                          <a:latin typeface="Calibri" panose="020F0502020204030204" pitchFamily="34" charset="0"/>
                        </a:rPr>
                        <a:t>11-16/1367</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NDP feedback report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Laurent </a:t>
                      </a:r>
                      <a:r>
                        <a:rPr lang="en-US" sz="1400" u="none" strike="noStrike" dirty="0" err="1">
                          <a:solidFill>
                            <a:srgbClr val="00B050"/>
                          </a:solidFill>
                          <a:effectLst/>
                          <a:latin typeface="Calibri" panose="020F0502020204030204" pitchFamily="34" charset="0"/>
                        </a:rPr>
                        <a:t>cariou</a:t>
                      </a:r>
                      <a:r>
                        <a:rPr lang="en-US" sz="1400" u="none" strike="noStrike" dirty="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9"/>
                  </a:ext>
                </a:extLst>
              </a:tr>
              <a:tr h="143933">
                <a:tc>
                  <a:txBody>
                    <a:bodyPr/>
                    <a:lstStyle/>
                    <a:p>
                      <a:pPr algn="l" fontAlgn="b"/>
                      <a:r>
                        <a:rPr lang="en-US" sz="1400" u="none" strike="noStrike" dirty="0">
                          <a:solidFill>
                            <a:srgbClr val="00B050"/>
                          </a:solidFill>
                          <a:effectLst/>
                          <a:latin typeface="Calibri" panose="020F0502020204030204" pitchFamily="34" charset="0"/>
                        </a:rPr>
                        <a:t>11-16/1368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Follow-up on MU EDCA parameters</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Laurent </a:t>
                      </a:r>
                      <a:r>
                        <a:rPr lang="en-US" sz="1400" u="none" strike="noStrike" dirty="0" err="1">
                          <a:solidFill>
                            <a:srgbClr val="00B050"/>
                          </a:solidFill>
                          <a:effectLst/>
                          <a:latin typeface="Calibri" panose="020F0502020204030204" pitchFamily="34" charset="0"/>
                        </a:rPr>
                        <a:t>cariou</a:t>
                      </a:r>
                      <a:r>
                        <a:rPr lang="en-US" sz="1400" u="none" strike="noStrike" dirty="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0"/>
                  </a:ext>
                </a:extLst>
              </a:tr>
              <a:tr h="143933">
                <a:tc>
                  <a:txBody>
                    <a:bodyPr/>
                    <a:lstStyle/>
                    <a:p>
                      <a:pPr algn="l" fontAlgn="b"/>
                      <a:r>
                        <a:rPr lang="en-US" sz="1400" u="none" strike="noStrike" dirty="0">
                          <a:solidFill>
                            <a:srgbClr val="00B050"/>
                          </a:solidFill>
                          <a:effectLst/>
                          <a:latin typeface="Calibri" panose="020F0502020204030204" pitchFamily="34" charset="0"/>
                        </a:rPr>
                        <a:t>11-16/1380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Proposed text changes for TWT in congested environment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Laurent cariou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1"/>
                  </a:ext>
                </a:extLst>
              </a:tr>
              <a:tr h="143933">
                <a:tc>
                  <a:txBody>
                    <a:bodyPr/>
                    <a:lstStyle/>
                    <a:p>
                      <a:pPr algn="l" fontAlgn="b"/>
                      <a:r>
                        <a:rPr lang="en-US" sz="1400" u="none" strike="noStrike" dirty="0">
                          <a:solidFill>
                            <a:srgbClr val="00B050"/>
                          </a:solidFill>
                          <a:effectLst/>
                          <a:latin typeface="Calibri" panose="020F0502020204030204" pitchFamily="34" charset="0"/>
                        </a:rPr>
                        <a:t>11-16/1381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Proposed text changes for fragmentation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Laurent cariou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2"/>
                  </a:ext>
                </a:extLst>
              </a:tr>
              <a:tr h="143933">
                <a:tc>
                  <a:txBody>
                    <a:bodyPr/>
                    <a:lstStyle/>
                    <a:p>
                      <a:pPr algn="l" fontAlgn="b"/>
                      <a:r>
                        <a:rPr lang="en-US" sz="1400" u="none" strike="noStrike" dirty="0">
                          <a:solidFill>
                            <a:srgbClr val="00B050"/>
                          </a:solidFill>
                          <a:effectLst/>
                          <a:latin typeface="Calibri" panose="020F0502020204030204" pitchFamily="34" charset="0"/>
                        </a:rPr>
                        <a:t>11-16/1404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Early TWT SP Termination in TWT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Jayh </a:t>
                      </a:r>
                      <a:r>
                        <a:rPr lang="en-US" sz="1400" u="none" strike="noStrike" dirty="0" err="1">
                          <a:solidFill>
                            <a:srgbClr val="00B050"/>
                          </a:solidFill>
                          <a:effectLst/>
                          <a:latin typeface="Calibri" panose="020F0502020204030204" pitchFamily="34" charset="0"/>
                        </a:rPr>
                        <a:t>hyunhee</a:t>
                      </a:r>
                      <a:r>
                        <a:rPr lang="en-US" sz="1400" u="none" strike="noStrike" dirty="0">
                          <a:solidFill>
                            <a:srgbClr val="00B050"/>
                          </a:solidFill>
                          <a:effectLst/>
                          <a:latin typeface="Calibri" panose="020F0502020204030204" pitchFamily="34" charset="0"/>
                        </a:rPr>
                        <a:t> Park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3"/>
                  </a:ext>
                </a:extLst>
              </a:tr>
              <a:tr h="143933">
                <a:tc>
                  <a:txBody>
                    <a:bodyPr/>
                    <a:lstStyle/>
                    <a:p>
                      <a:pPr algn="l" fontAlgn="b"/>
                      <a:r>
                        <a:rPr lang="en-US" sz="1400" u="none" strike="noStrike" dirty="0">
                          <a:solidFill>
                            <a:srgbClr val="00B050"/>
                          </a:solidFill>
                          <a:effectLst/>
                          <a:latin typeface="Calibri" panose="020F0502020204030204" pitchFamily="34" charset="0"/>
                        </a:rPr>
                        <a:t>11-16/1409</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A-MSDU Fragmentation</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Matthew Fischer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4"/>
                  </a:ext>
                </a:extLst>
              </a:tr>
              <a:tr h="143933">
                <a:tc>
                  <a:txBody>
                    <a:bodyPr/>
                    <a:lstStyle/>
                    <a:p>
                      <a:pPr algn="l" fontAlgn="b"/>
                      <a:r>
                        <a:rPr lang="en-US" sz="1400" u="none" strike="noStrike" dirty="0">
                          <a:solidFill>
                            <a:srgbClr val="00B050"/>
                          </a:solidFill>
                          <a:effectLst/>
                          <a:latin typeface="Calibri" panose="020F0502020204030204" pitchFamily="34" charset="0"/>
                        </a:rPr>
                        <a:t>11-16/1413</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CID193 BSS Color Disabled Indication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Abhishek Patil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5"/>
                  </a:ext>
                </a:extLst>
              </a:tr>
              <a:tr h="143933">
                <a:tc>
                  <a:txBody>
                    <a:bodyPr/>
                    <a:lstStyle/>
                    <a:p>
                      <a:pPr algn="l" fontAlgn="b"/>
                      <a:r>
                        <a:rPr lang="en-US" sz="1400" u="none" strike="noStrike" dirty="0">
                          <a:solidFill>
                            <a:srgbClr val="00B050"/>
                          </a:solidFill>
                          <a:effectLst/>
                          <a:latin typeface="Calibri" panose="020F0502020204030204" pitchFamily="34" charset="0"/>
                        </a:rPr>
                        <a:t>11-16/1415</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CID72 BSS Color change mechanism</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Abhishek Patil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6"/>
                  </a:ext>
                </a:extLst>
              </a:tr>
              <a:tr h="143933">
                <a:tc>
                  <a:txBody>
                    <a:bodyPr/>
                    <a:lstStyle/>
                    <a:p>
                      <a:pPr algn="l" fontAlgn="b"/>
                      <a:r>
                        <a:rPr lang="en-US" sz="1400" u="none" strike="noStrike" dirty="0">
                          <a:solidFill>
                            <a:srgbClr val="00B050"/>
                          </a:solidFill>
                          <a:effectLst/>
                          <a:latin typeface="Calibri" panose="020F0502020204030204" pitchFamily="34" charset="0"/>
                        </a:rPr>
                        <a:t>11-16/1417</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CC0-HE BSS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8"/>
                  </a:ext>
                </a:extLst>
              </a:tr>
              <a:tr h="143933">
                <a:tc>
                  <a:txBody>
                    <a:bodyPr/>
                    <a:lstStyle/>
                    <a:p>
                      <a:pPr algn="l" fontAlgn="b"/>
                      <a:r>
                        <a:rPr lang="en-US" sz="1400" u="none" strike="noStrike">
                          <a:solidFill>
                            <a:srgbClr val="00B050"/>
                          </a:solidFill>
                          <a:effectLst/>
                          <a:latin typeface="Calibri" panose="020F0502020204030204" pitchFamily="34" charset="0"/>
                        </a:rPr>
                        <a:t>11-16/1418</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CC0-HE Multirate Support and 2G4 40MHz HE STA</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Alfred Asterjadhi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9"/>
                  </a:ext>
                </a:extLst>
              </a:tr>
              <a:tr h="143933">
                <a:tc>
                  <a:txBody>
                    <a:bodyPr/>
                    <a:lstStyle/>
                    <a:p>
                      <a:pPr algn="l" fontAlgn="b"/>
                      <a:r>
                        <a:rPr lang="en-US" sz="1400" u="none" strike="noStrike" dirty="0">
                          <a:solidFill>
                            <a:srgbClr val="00B050"/>
                          </a:solidFill>
                          <a:effectLst/>
                          <a:latin typeface="Calibri" panose="020F0502020204030204" pitchFamily="34" charset="0"/>
                        </a:rPr>
                        <a:t>11-16/1419</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MCS_NSS_BW_PPDU_Selection_for_11ax</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20"/>
                  </a:ext>
                </a:extLst>
              </a:tr>
              <a:tr h="143933">
                <a:tc>
                  <a:txBody>
                    <a:bodyPr/>
                    <a:lstStyle/>
                    <a:p>
                      <a:pPr algn="l" fontAlgn="b"/>
                      <a:r>
                        <a:rPr lang="en-US" sz="1400" u="none" strike="noStrike" dirty="0">
                          <a:solidFill>
                            <a:srgbClr val="00B050"/>
                          </a:solidFill>
                          <a:effectLst/>
                          <a:latin typeface="Calibri" panose="020F0502020204030204" pitchFamily="34" charset="0"/>
                        </a:rPr>
                        <a:t>11-16/1420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TWT Information frames in 11ax</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674313210"/>
              </p:ext>
            </p:extLst>
          </p:nvPr>
        </p:nvGraphicFramePr>
        <p:xfrm>
          <a:off x="838201" y="1226820"/>
          <a:ext cx="7619998" cy="328612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183376">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838199">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chemeClr val="dk1"/>
                          </a:solidFill>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dirty="0">
                          <a:solidFill>
                            <a:srgbClr val="00B050"/>
                          </a:solidFill>
                          <a:effectLst/>
                          <a:latin typeface="Calibri" panose="020F0502020204030204" pitchFamily="34" charset="0"/>
                        </a:rPr>
                        <a:t>11-16/1423</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NAV Update Rule Considering UL MU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00B050"/>
                          </a:solidFill>
                          <a:effectLst/>
                          <a:latin typeface="Calibri" panose="020F0502020204030204" pitchFamily="34" charset="0"/>
                        </a:rPr>
                        <a:t>Geonjung</a:t>
                      </a:r>
                      <a:r>
                        <a:rPr lang="en-US" sz="1400" u="none" strike="noStrike" dirty="0">
                          <a:solidFill>
                            <a:srgbClr val="00B050"/>
                          </a:solidFill>
                          <a:effectLst/>
                          <a:latin typeface="Calibri" panose="020F0502020204030204" pitchFamily="34" charset="0"/>
                        </a:rPr>
                        <a:t> Ko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2"/>
                  </a:ext>
                </a:extLst>
              </a:tr>
              <a:tr h="143933">
                <a:tc>
                  <a:txBody>
                    <a:bodyPr/>
                    <a:lstStyle/>
                    <a:p>
                      <a:pPr algn="l" fontAlgn="b"/>
                      <a:r>
                        <a:rPr lang="en-US" sz="1400" u="none" strike="noStrike" dirty="0">
                          <a:solidFill>
                            <a:srgbClr val="00B050"/>
                          </a:solidFill>
                          <a:effectLst/>
                          <a:latin typeface="Calibri" panose="020F0502020204030204" pitchFamily="34" charset="0"/>
                        </a:rPr>
                        <a:t>11-16/1424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Issue on the </a:t>
                      </a:r>
                      <a:r>
                        <a:rPr lang="en-US" sz="1400" u="none" strike="noStrike" dirty="0" err="1">
                          <a:solidFill>
                            <a:srgbClr val="00B050"/>
                          </a:solidFill>
                          <a:effectLst/>
                          <a:latin typeface="Calibri" panose="020F0502020204030204" pitchFamily="34" charset="0"/>
                        </a:rPr>
                        <a:t>CWmax</a:t>
                      </a:r>
                      <a:r>
                        <a:rPr lang="en-US" sz="1400" u="none" strike="noStrike" dirty="0">
                          <a:solidFill>
                            <a:srgbClr val="00B050"/>
                          </a:solidFill>
                          <a:effectLst/>
                          <a:latin typeface="Calibri" panose="020F0502020204030204" pitchFamily="34" charset="0"/>
                        </a:rPr>
                        <a:t> value in MU EDCA</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00B050"/>
                          </a:solidFill>
                          <a:effectLst/>
                          <a:latin typeface="Calibri" panose="020F0502020204030204" pitchFamily="34" charset="0"/>
                        </a:rPr>
                        <a:t>Woojin</a:t>
                      </a:r>
                      <a:r>
                        <a:rPr lang="en-US" sz="1400" u="none" strike="noStrike" dirty="0">
                          <a:solidFill>
                            <a:srgbClr val="00B050"/>
                          </a:solidFill>
                          <a:effectLst/>
                          <a:latin typeface="Calibri" panose="020F0502020204030204" pitchFamily="34" charset="0"/>
                        </a:rPr>
                        <a:t> Ahn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3"/>
                  </a:ext>
                </a:extLst>
              </a:tr>
              <a:tr h="143933">
                <a:tc>
                  <a:txBody>
                    <a:bodyPr/>
                    <a:lstStyle/>
                    <a:p>
                      <a:pPr algn="l" fontAlgn="b"/>
                      <a:r>
                        <a:rPr lang="en-US" sz="1400" u="none" strike="noStrike" dirty="0">
                          <a:solidFill>
                            <a:srgbClr val="00B050"/>
                          </a:solidFill>
                          <a:effectLst/>
                          <a:latin typeface="Calibri" panose="020F0502020204030204" pitchFamily="34" charset="0"/>
                        </a:rPr>
                        <a:t>11-16/1425</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Clarification on applying MU EDCA parameter set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00B050"/>
                          </a:solidFill>
                          <a:effectLst/>
                          <a:latin typeface="Calibri" panose="020F0502020204030204" pitchFamily="34" charset="0"/>
                        </a:rPr>
                        <a:t>Woojin</a:t>
                      </a:r>
                      <a:r>
                        <a:rPr lang="en-US" sz="1400" u="none" strike="noStrike" dirty="0">
                          <a:solidFill>
                            <a:srgbClr val="00B050"/>
                          </a:solidFill>
                          <a:effectLst/>
                          <a:latin typeface="Calibri" panose="020F0502020204030204" pitchFamily="34" charset="0"/>
                        </a:rPr>
                        <a:t> Ahn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4"/>
                  </a:ext>
                </a:extLst>
              </a:tr>
              <a:tr h="143933">
                <a:tc>
                  <a:txBody>
                    <a:bodyPr/>
                    <a:lstStyle/>
                    <a:p>
                      <a:pPr algn="l" fontAlgn="b"/>
                      <a:r>
                        <a:rPr lang="en-US" sz="1400" u="none" strike="noStrike" dirty="0">
                          <a:solidFill>
                            <a:srgbClr val="00B050"/>
                          </a:solidFill>
                          <a:effectLst/>
                          <a:latin typeface="Calibri" panose="020F0502020204030204" pitchFamily="34" charset="0"/>
                        </a:rPr>
                        <a:t>11-16/1431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IEEE 802.11ax Annex G</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Osama </a:t>
                      </a:r>
                      <a:r>
                        <a:rPr lang="en-US" sz="1400" u="none" strike="noStrike" dirty="0" err="1">
                          <a:solidFill>
                            <a:srgbClr val="00B050"/>
                          </a:solidFill>
                          <a:effectLst/>
                          <a:latin typeface="Calibri" panose="020F0502020204030204" pitchFamily="34" charset="0"/>
                        </a:rPr>
                        <a:t>Aboul-Magd</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5"/>
                  </a:ext>
                </a:extLst>
              </a:tr>
              <a:tr h="143933">
                <a:tc>
                  <a:txBody>
                    <a:bodyPr/>
                    <a:lstStyle/>
                    <a:p>
                      <a:pPr algn="l" fontAlgn="b"/>
                      <a:r>
                        <a:rPr lang="en-US" sz="1400" u="none" strike="noStrike" dirty="0">
                          <a:solidFill>
                            <a:srgbClr val="00B050"/>
                          </a:solidFill>
                          <a:effectLst/>
                          <a:latin typeface="Calibri" panose="020F0502020204030204" pitchFamily="34" charset="0"/>
                        </a:rPr>
                        <a:t>11-16/1442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Spec texts for section 25.4 BA</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00B050"/>
                          </a:solidFill>
                          <a:effectLst/>
                          <a:latin typeface="Calibri" panose="020F0502020204030204" pitchFamily="34" charset="0"/>
                        </a:rPr>
                        <a:t>Jeongki</a:t>
                      </a:r>
                      <a:r>
                        <a:rPr lang="en-US" sz="1400" u="none" strike="noStrike" dirty="0">
                          <a:solidFill>
                            <a:srgbClr val="00B050"/>
                          </a:solidFill>
                          <a:effectLst/>
                          <a:latin typeface="Calibri" panose="020F0502020204030204" pitchFamily="34" charset="0"/>
                        </a:rPr>
                        <a:t> Kim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6"/>
                  </a:ext>
                </a:extLst>
              </a:tr>
              <a:tr h="143933">
                <a:tc>
                  <a:txBody>
                    <a:bodyPr/>
                    <a:lstStyle/>
                    <a:p>
                      <a:pPr algn="l" fontAlgn="b"/>
                      <a:r>
                        <a:rPr lang="en-US" sz="1400" u="none" strike="noStrike" dirty="0">
                          <a:solidFill>
                            <a:srgbClr val="00B050"/>
                          </a:solidFill>
                          <a:effectLst/>
                          <a:latin typeface="Calibri" panose="020F0502020204030204" pitchFamily="34" charset="0"/>
                        </a:rPr>
                        <a:t>11-16/1452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Multiple BSSID and MU</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Liwen Chu</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7"/>
                  </a:ext>
                </a:extLst>
              </a:tr>
              <a:tr h="143933">
                <a:tc>
                  <a:txBody>
                    <a:bodyPr/>
                    <a:lstStyle/>
                    <a:p>
                      <a:pPr algn="l" fontAlgn="b"/>
                      <a:r>
                        <a:rPr lang="en-US" sz="1400" u="none" strike="noStrike" dirty="0">
                          <a:solidFill>
                            <a:srgbClr val="00B050"/>
                          </a:solidFill>
                          <a:effectLst/>
                          <a:latin typeface="Calibri" panose="020F0502020204030204" pitchFamily="34" charset="0"/>
                        </a:rPr>
                        <a:t>11-16/1453</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A-MPDU content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Liwen Chu</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8"/>
                  </a:ext>
                </a:extLst>
              </a:tr>
              <a:tr h="143933">
                <a:tc>
                  <a:txBody>
                    <a:bodyPr/>
                    <a:lstStyle/>
                    <a:p>
                      <a:pPr algn="l" fontAlgn="b"/>
                      <a:r>
                        <a:rPr lang="en-US" sz="1400" u="none" strike="noStrike" dirty="0">
                          <a:solidFill>
                            <a:srgbClr val="00B050"/>
                          </a:solidFill>
                          <a:effectLst/>
                          <a:latin typeface="Calibri" panose="020F0502020204030204" pitchFamily="34" charset="0"/>
                        </a:rPr>
                        <a:t>11-16/1454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Multiple BSSID and MU Discussion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Liwen Chu</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9"/>
                  </a:ext>
                </a:extLst>
              </a:tr>
              <a:tr h="143933">
                <a:tc>
                  <a:txBody>
                    <a:bodyPr/>
                    <a:lstStyle/>
                    <a:p>
                      <a:pPr algn="l" fontAlgn="b"/>
                      <a:r>
                        <a:rPr lang="en-US" sz="1400" u="none" strike="noStrike" dirty="0">
                          <a:solidFill>
                            <a:srgbClr val="00B050"/>
                          </a:solidFill>
                          <a:effectLst/>
                          <a:latin typeface="Calibri" panose="020F0502020204030204" pitchFamily="34" charset="0"/>
                        </a:rPr>
                        <a:t>11-16/1456</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A-MPDU content discussion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Liwen Chu</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0"/>
                  </a:ext>
                </a:extLst>
              </a:tr>
              <a:tr h="143933">
                <a:tc>
                  <a:txBody>
                    <a:bodyPr/>
                    <a:lstStyle/>
                    <a:p>
                      <a:pPr algn="l" fontAlgn="b"/>
                      <a:r>
                        <a:rPr lang="en-US" sz="1400" u="none" strike="noStrike" dirty="0">
                          <a:solidFill>
                            <a:srgbClr val="00B050"/>
                          </a:solidFill>
                          <a:effectLst/>
                          <a:latin typeface="Calibri" panose="020F0502020204030204" pitchFamily="34" charset="0"/>
                        </a:rPr>
                        <a:t>11-16/1458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Comment Resolution for Sub-clause 25.13.2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Chittabrata Ghosh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1"/>
                  </a:ext>
                </a:extLst>
              </a:tr>
              <a:tr h="143933">
                <a:tc>
                  <a:txBody>
                    <a:bodyPr/>
                    <a:lstStyle/>
                    <a:p>
                      <a:pPr algn="l" fontAlgn="b"/>
                      <a:r>
                        <a:rPr lang="en-US" sz="1400" u="none" strike="noStrike">
                          <a:solidFill>
                            <a:srgbClr val="FF0000"/>
                          </a:solidFill>
                          <a:effectLst/>
                          <a:latin typeface="Calibri" panose="020F0502020204030204" pitchFamily="34" charset="0"/>
                        </a:rPr>
                        <a:t>11-16/1459</a:t>
                      </a:r>
                      <a:endParaRPr lang="en-US" sz="1400" b="0" i="0" u="none" strike="noStrike">
                        <a:solidFill>
                          <a:srgbClr val="FF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FF0000"/>
                          </a:solidFill>
                          <a:effectLst/>
                          <a:latin typeface="Calibri" panose="020F0502020204030204" pitchFamily="34" charset="0"/>
                        </a:rPr>
                        <a:t>Considerations on Quiet Time Period</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FF0000"/>
                          </a:solidFill>
                          <a:effectLst/>
                          <a:latin typeface="Calibri" panose="020F0502020204030204" pitchFamily="34" charset="0"/>
                        </a:rPr>
                        <a:t>Jinsoo</a:t>
                      </a:r>
                      <a:r>
                        <a:rPr lang="en-US" sz="1400" u="none" strike="noStrike" dirty="0">
                          <a:solidFill>
                            <a:srgbClr val="FF0000"/>
                          </a:solidFill>
                          <a:effectLst/>
                          <a:latin typeface="Calibri" panose="020F0502020204030204" pitchFamily="34" charset="0"/>
                        </a:rPr>
                        <a:t> Ahn </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FF0000"/>
                          </a:solidFill>
                          <a:effectLst/>
                          <a:latin typeface="Calibri" panose="020F0502020204030204" pitchFamily="34" charset="0"/>
                        </a:rPr>
                        <a:t>Withdrawn</a:t>
                      </a:r>
                    </a:p>
                  </a:txBody>
                  <a:tcPr marL="5715" marR="5715" marT="5715" marB="0" anchor="b"/>
                </a:tc>
                <a:extLst>
                  <a:ext uri="{0D108BD9-81ED-4DB2-BD59-A6C34878D82A}">
                    <a16:rowId xmlns:a16="http://schemas.microsoft.com/office/drawing/2014/main" val="10032"/>
                  </a:ext>
                </a:extLst>
              </a:tr>
              <a:tr h="143933">
                <a:tc>
                  <a:txBody>
                    <a:bodyPr/>
                    <a:lstStyle/>
                    <a:p>
                      <a:pPr algn="l" fontAlgn="b"/>
                      <a:r>
                        <a:rPr lang="en-US" sz="1400" u="none" strike="noStrike" dirty="0">
                          <a:solidFill>
                            <a:srgbClr val="00B050"/>
                          </a:solidFill>
                          <a:effectLst/>
                          <a:latin typeface="Calibri" panose="020F0502020204030204" pitchFamily="34" charset="0"/>
                        </a:rPr>
                        <a:t>11-16/1461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MU BAR comment resolutions</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Reza Hedayat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2</a:t>
                      </a:r>
                    </a:p>
                  </a:txBody>
                  <a:tcPr marL="5715" marR="5715" marT="5715" marB="0" anchor="b"/>
                </a:tc>
                <a:extLst>
                  <a:ext uri="{0D108BD9-81ED-4DB2-BD59-A6C34878D82A}">
                    <a16:rowId xmlns:a16="http://schemas.microsoft.com/office/drawing/2014/main" val="10033"/>
                  </a:ext>
                </a:extLst>
              </a:tr>
              <a:tr h="143933">
                <a:tc>
                  <a:txBody>
                    <a:bodyPr/>
                    <a:lstStyle/>
                    <a:p>
                      <a:pPr algn="l" fontAlgn="b"/>
                      <a:r>
                        <a:rPr lang="en-US" sz="1400" u="none" strike="noStrike" dirty="0">
                          <a:solidFill>
                            <a:srgbClr val="00B050"/>
                          </a:solidFill>
                          <a:effectLst/>
                          <a:latin typeface="Calibri" panose="020F0502020204030204" pitchFamily="34" charset="0"/>
                        </a:rPr>
                        <a:t>11-16/1464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RD Protocol</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Jarkko Kneckt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4"/>
                  </a:ext>
                </a:extLst>
              </a:tr>
              <a:tr h="143933">
                <a:tc>
                  <a:txBody>
                    <a:bodyPr/>
                    <a:lstStyle/>
                    <a:p>
                      <a:pPr algn="l" fontAlgn="b"/>
                      <a:r>
                        <a:rPr lang="en-US" sz="1400" u="none" strike="noStrike" dirty="0">
                          <a:solidFill>
                            <a:srgbClr val="FF0000"/>
                          </a:solidFill>
                          <a:effectLst/>
                          <a:latin typeface="Calibri" panose="020F0502020204030204" pitchFamily="34" charset="0"/>
                        </a:rPr>
                        <a:t>11-16/1468</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FF0000"/>
                          </a:solidFill>
                          <a:effectLst/>
                          <a:latin typeface="Calibri" panose="020F0502020204030204" pitchFamily="34" charset="0"/>
                        </a:rPr>
                        <a:t>A-MPDU Content Capabilities</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rtl="0" fontAlgn="b"/>
                      <a:r>
                        <a:rPr lang="en-US" sz="1400" u="none" strike="noStrike" dirty="0">
                          <a:solidFill>
                            <a:srgbClr val="FF0000"/>
                          </a:solidFill>
                          <a:effectLst/>
                          <a:latin typeface="Calibri" panose="020F0502020204030204" pitchFamily="34" charset="0"/>
                        </a:rPr>
                        <a:t>Raja Banerjea</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FF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5"/>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070014250"/>
              </p:ext>
            </p:extLst>
          </p:nvPr>
        </p:nvGraphicFramePr>
        <p:xfrm>
          <a:off x="838202" y="4495800"/>
          <a:ext cx="7619998" cy="2190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1461191028"/>
                    </a:ext>
                  </a:extLst>
                </a:gridCol>
                <a:gridCol w="4183375">
                  <a:extLst>
                    <a:ext uri="{9D8B030D-6E8A-4147-A177-3AD203B41FA5}">
                      <a16:colId xmlns:a16="http://schemas.microsoft.com/office/drawing/2014/main" val="1924391799"/>
                    </a:ext>
                  </a:extLst>
                </a:gridCol>
                <a:gridCol w="1600200">
                  <a:extLst>
                    <a:ext uri="{9D8B030D-6E8A-4147-A177-3AD203B41FA5}">
                      <a16:colId xmlns:a16="http://schemas.microsoft.com/office/drawing/2014/main" val="3701320867"/>
                    </a:ext>
                  </a:extLst>
                </a:gridCol>
                <a:gridCol w="838200">
                  <a:extLst>
                    <a:ext uri="{9D8B030D-6E8A-4147-A177-3AD203B41FA5}">
                      <a16:colId xmlns:a16="http://schemas.microsoft.com/office/drawing/2014/main" val="3506316619"/>
                    </a:ext>
                  </a:extLst>
                </a:gridCol>
              </a:tblGrid>
              <a:tr h="143933">
                <a:tc>
                  <a:txBody>
                    <a:bodyPr/>
                    <a:lstStyle/>
                    <a:p>
                      <a:pPr algn="l" fontAlgn="b"/>
                      <a:r>
                        <a:rPr lang="en-US" sz="1400" u="none" strike="noStrike" dirty="0">
                          <a:solidFill>
                            <a:srgbClr val="00B050"/>
                          </a:solidFill>
                          <a:effectLst/>
                          <a:latin typeface="Calibri" panose="020F0502020204030204" pitchFamily="34" charset="0"/>
                        </a:rPr>
                        <a:t>11-16/1357</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 Remaining CIDs on sounding</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22478939"/>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84427446"/>
              </p:ext>
            </p:extLst>
          </p:nvPr>
        </p:nvGraphicFramePr>
        <p:xfrm>
          <a:off x="838200" y="4733925"/>
          <a:ext cx="7619998" cy="2190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1461191028"/>
                    </a:ext>
                  </a:extLst>
                </a:gridCol>
                <a:gridCol w="4183377">
                  <a:extLst>
                    <a:ext uri="{9D8B030D-6E8A-4147-A177-3AD203B41FA5}">
                      <a16:colId xmlns:a16="http://schemas.microsoft.com/office/drawing/2014/main" val="1924391799"/>
                    </a:ext>
                  </a:extLst>
                </a:gridCol>
                <a:gridCol w="1600198">
                  <a:extLst>
                    <a:ext uri="{9D8B030D-6E8A-4147-A177-3AD203B41FA5}">
                      <a16:colId xmlns:a16="http://schemas.microsoft.com/office/drawing/2014/main" val="3701320867"/>
                    </a:ext>
                  </a:extLst>
                </a:gridCol>
                <a:gridCol w="838200">
                  <a:extLst>
                    <a:ext uri="{9D8B030D-6E8A-4147-A177-3AD203B41FA5}">
                      <a16:colId xmlns:a16="http://schemas.microsoft.com/office/drawing/2014/main" val="3506316619"/>
                    </a:ext>
                  </a:extLst>
                </a:gridCol>
              </a:tblGrid>
              <a:tr h="143933">
                <a:tc>
                  <a:txBody>
                    <a:bodyPr/>
                    <a:lstStyle/>
                    <a:p>
                      <a:pPr algn="l" fontAlgn="b"/>
                      <a:r>
                        <a:rPr lang="en-US" sz="1400" u="none" strike="noStrike" dirty="0">
                          <a:solidFill>
                            <a:srgbClr val="00B050"/>
                          </a:solidFill>
                          <a:effectLst/>
                          <a:latin typeface="Calibri" panose="020F0502020204030204" pitchFamily="34" charset="0"/>
                        </a:rPr>
                        <a:t>11-16/1503</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CR for CID 991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00B050"/>
                          </a:solidFill>
                          <a:effectLst/>
                          <a:latin typeface="Calibri" panose="020F0502020204030204" pitchFamily="34" charset="0"/>
                        </a:rPr>
                        <a:t>Yonggang</a:t>
                      </a:r>
                      <a:r>
                        <a:rPr lang="en-US" sz="1400" u="none" strike="noStrike" dirty="0">
                          <a:solidFill>
                            <a:srgbClr val="00B050"/>
                          </a:solidFill>
                          <a:effectLst/>
                          <a:latin typeface="Calibri" panose="020F0502020204030204" pitchFamily="34" charset="0"/>
                        </a:rPr>
                        <a:t> Fang</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2247893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37098626"/>
              </p:ext>
            </p:extLst>
          </p:nvPr>
        </p:nvGraphicFramePr>
        <p:xfrm>
          <a:off x="838200" y="4953000"/>
          <a:ext cx="7619998" cy="2190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1461191028"/>
                    </a:ext>
                  </a:extLst>
                </a:gridCol>
                <a:gridCol w="4183377">
                  <a:extLst>
                    <a:ext uri="{9D8B030D-6E8A-4147-A177-3AD203B41FA5}">
                      <a16:colId xmlns:a16="http://schemas.microsoft.com/office/drawing/2014/main" val="1924391799"/>
                    </a:ext>
                  </a:extLst>
                </a:gridCol>
                <a:gridCol w="1600198">
                  <a:extLst>
                    <a:ext uri="{9D8B030D-6E8A-4147-A177-3AD203B41FA5}">
                      <a16:colId xmlns:a16="http://schemas.microsoft.com/office/drawing/2014/main" val="3701320867"/>
                    </a:ext>
                  </a:extLst>
                </a:gridCol>
                <a:gridCol w="838200">
                  <a:extLst>
                    <a:ext uri="{9D8B030D-6E8A-4147-A177-3AD203B41FA5}">
                      <a16:colId xmlns:a16="http://schemas.microsoft.com/office/drawing/2014/main" val="3506316619"/>
                    </a:ext>
                  </a:extLst>
                </a:gridCol>
              </a:tblGrid>
              <a:tr h="143933">
                <a:tc>
                  <a:txBody>
                    <a:bodyPr/>
                    <a:lstStyle/>
                    <a:p>
                      <a:pPr algn="l" fontAlgn="b"/>
                      <a:r>
                        <a:rPr lang="en-US" sz="1400" u="none" strike="noStrike" dirty="0">
                          <a:solidFill>
                            <a:srgbClr val="00B050"/>
                          </a:solidFill>
                          <a:effectLst/>
                          <a:latin typeface="Calibri" panose="020F0502020204030204" pitchFamily="34" charset="0"/>
                        </a:rPr>
                        <a:t>11-16/1477</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CC 23PR  TWT</a:t>
                      </a: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Matt Fischer</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22478939"/>
                  </a:ext>
                </a:extLst>
              </a:tr>
            </a:tbl>
          </a:graphicData>
        </a:graphic>
      </p:graphicFrame>
    </p:spTree>
    <p:extLst>
      <p:ext uri="{BB962C8B-B14F-4D97-AF65-F5344CB8AC3E}">
        <p14:creationId xmlns:p14="http://schemas.microsoft.com/office/powerpoint/2010/main" val="33981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16/1352r1 for CIDs: 1920, 2441, 2671, 2262, 2396, 2454, 2604, 2605, 1734, 118, 691, 822, 1353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7653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16/1354r0 for CIDs: 150, 1020, 2201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352568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16/1355r0.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883724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16/1358r0 for CIDs: 135, 658, 2389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30548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16/1359r0 for CIDs: 385, 419, 458, 459, 514, 630, 741, 743, 2844, 2846</a:t>
            </a:r>
          </a:p>
          <a:p>
            <a:pPr lvl="0"/>
            <a:endParaRPr lang="en-US" sz="2000" dirty="0">
              <a:latin typeface="Calibri" panose="020F0502020204030204" pitchFamily="34" charset="0"/>
            </a:endParaRPr>
          </a:p>
          <a:p>
            <a:pPr lvl="0"/>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108670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16/1360r1 for CIDs: 93, 824, 819, 989, 1067, 2388, 147, 161</a:t>
            </a:r>
          </a:p>
          <a:p>
            <a:pPr lvl="0"/>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712030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16/1362r1.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6352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slide 16 of document 16/1367r0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Y/N/A: 29/1/18</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4196715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16/1368r2.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a:latin typeface="Calibri" panose="020F0502020204030204" pitchFamily="34" charset="0"/>
              </a:rPr>
              <a:t>Strawpoll passed  without objection</a:t>
            </a: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403606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slide 16 of document 16/1404r1.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957778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16/1415r2 </a:t>
            </a:r>
            <a:r>
              <a:rPr lang="en-US" sz="2000" dirty="0">
                <a:solidFill>
                  <a:srgbClr val="00B050"/>
                </a:solidFill>
                <a:latin typeface="Calibri" panose="020F0502020204030204" pitchFamily="34" charset="0"/>
              </a:rPr>
              <a:t>for CID 72</a:t>
            </a:r>
            <a:r>
              <a:rPr lang="en-US" sz="2000" dirty="0">
                <a:latin typeface="Calibri" panose="020F0502020204030204" pitchFamily="34" charset="0"/>
              </a:rPr>
              <a:t>.</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65258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16/1409r3.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92569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slides 8, 9 and 10 in document 16/1420r0.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52794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16/1380r3.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984710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MAC10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slide 6 of document 16/1425r2.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1852647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16/1452r2.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404669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16/1453r1.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592927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a:t>
            </a:r>
          </a:p>
          <a:p>
            <a:pPr lvl="1"/>
            <a:r>
              <a:rPr lang="en-US" altLang="en-US" sz="1800" b="1" dirty="0">
                <a:solidFill>
                  <a:srgbClr val="0070C0"/>
                </a:solidFill>
              </a:rPr>
              <a:t>Wed:PM1, PM2</a:t>
            </a:r>
          </a:p>
          <a:p>
            <a:pPr lvl="1"/>
            <a:r>
              <a:rPr lang="en-US" altLang="en-US" sz="1800" b="1" dirty="0">
                <a:solidFill>
                  <a:srgbClr val="0070C0"/>
                </a:solidFill>
              </a:rPr>
              <a:t>Thu: AM1</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16/1413r8 </a:t>
            </a:r>
            <a:r>
              <a:rPr lang="en-US" sz="2000" dirty="0">
                <a:solidFill>
                  <a:srgbClr val="00B050"/>
                </a:solidFill>
                <a:latin typeface="Calibri" panose="020F0502020204030204" pitchFamily="34" charset="0"/>
              </a:rPr>
              <a:t>for CID 193</a:t>
            </a:r>
            <a:r>
              <a:rPr lang="en-US" sz="2000" dirty="0">
                <a:latin typeface="Calibri" panose="020F0502020204030204" pitchFamily="34" charset="0"/>
              </a:rPr>
              <a:t>.</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Y/N/A: 22/0/13</a:t>
            </a: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639242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16/1381r2.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56413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add to the 11ax specification D0.5 the comment resolutions in document 16/1458r0 for CIDs: 195, 723, 779, 780, 1087, 1088, 2179, 2387, 2672, 2673, and 2674</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003398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16/1461r1 for CID 6 and 7.</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2642810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MAC-CR10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add to the 11ax specification D0.5 the comment resolutions in document 16/1357r0 for CIDs: 969, 1517, 1558, 1560, 1917, 2180.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65311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support to instruct the </a:t>
            </a:r>
            <a:r>
              <a:rPr lang="en-US" sz="2000" dirty="0" err="1">
                <a:latin typeface="Calibri" panose="020F0502020204030204" pitchFamily="34" charset="0"/>
              </a:rPr>
              <a:t>TGax</a:t>
            </a:r>
            <a:r>
              <a:rPr lang="en-US" sz="2000" dirty="0">
                <a:latin typeface="Calibri" panose="020F0502020204030204" pitchFamily="34" charset="0"/>
              </a:rPr>
              <a:t> editor to remove the sentence below from IEEE802.11ax D0.5 in clause 9.3.1.23.</a:t>
            </a:r>
          </a:p>
          <a:p>
            <a:pPr marL="0" indent="0">
              <a:buNone/>
            </a:pPr>
            <a:r>
              <a:rPr lang="en-US" sz="2000" dirty="0">
                <a:latin typeface="Calibri" panose="020F0502020204030204" pitchFamily="34" charset="0"/>
              </a:rPr>
              <a:t>	The exact location of each 20 MHz for 80 MHz BW is TBD.</a:t>
            </a:r>
          </a:p>
          <a:p>
            <a:endParaRPr lang="en-US" sz="2000" dirty="0">
              <a:latin typeface="Calibri" panose="020F0502020204030204" pitchFamily="34" charset="0"/>
            </a:endParaRP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4041770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support to instruct the </a:t>
            </a:r>
            <a:r>
              <a:rPr lang="en-US" sz="2000" dirty="0" err="1">
                <a:latin typeface="Calibri" panose="020F0502020204030204" pitchFamily="34" charset="0"/>
              </a:rPr>
              <a:t>TGax</a:t>
            </a:r>
            <a:r>
              <a:rPr lang="en-US" sz="2000" dirty="0">
                <a:latin typeface="Calibri" panose="020F0502020204030204" pitchFamily="34" charset="0"/>
              </a:rPr>
              <a:t> Editor to make the following changes (related to HE Link adaptation A-Control format):</a:t>
            </a:r>
          </a:p>
          <a:p>
            <a:pPr lvl="1"/>
            <a:r>
              <a:rPr lang="en-US" sz="1600" dirty="0">
                <a:latin typeface="Calibri" panose="020F0502020204030204" pitchFamily="34" charset="0"/>
              </a:rPr>
              <a:t>Replace “TBD”  with “16” in P17L21 of </a:t>
            </a:r>
            <a:r>
              <a:rPr lang="en-US" sz="1600" dirty="0" err="1">
                <a:latin typeface="Calibri" panose="020F0502020204030204" pitchFamily="34" charset="0"/>
              </a:rPr>
              <a:t>TGax</a:t>
            </a:r>
            <a:r>
              <a:rPr lang="en-US" sz="1600" dirty="0">
                <a:latin typeface="Calibri" panose="020F0502020204030204" pitchFamily="34" charset="0"/>
              </a:rPr>
              <a:t> D0.5</a:t>
            </a:r>
          </a:p>
          <a:p>
            <a:pPr lvl="1"/>
            <a:r>
              <a:rPr lang="en-US" sz="1600" dirty="0">
                <a:latin typeface="Calibri" panose="020F0502020204030204" pitchFamily="34" charset="0"/>
              </a:rPr>
              <a:t>Replace “TBD” with “Reserved” in P19L8 of </a:t>
            </a:r>
            <a:r>
              <a:rPr lang="en-US" sz="1600" dirty="0" err="1">
                <a:latin typeface="Calibri" panose="020F0502020204030204" pitchFamily="34" charset="0"/>
              </a:rPr>
              <a:t>TGax</a:t>
            </a:r>
            <a:r>
              <a:rPr lang="en-US" sz="1600" dirty="0">
                <a:latin typeface="Calibri" panose="020F0502020204030204" pitchFamily="34" charset="0"/>
              </a:rPr>
              <a:t> D0.5</a:t>
            </a:r>
          </a:p>
          <a:p>
            <a:pPr lvl="1"/>
            <a:r>
              <a:rPr lang="en-US" sz="1600" dirty="0">
                <a:latin typeface="Calibri" panose="020F0502020204030204" pitchFamily="34" charset="0"/>
              </a:rPr>
              <a:t>Replace “B6+X” with “B15” in P19L6 of </a:t>
            </a:r>
            <a:r>
              <a:rPr lang="en-US" sz="1600" dirty="0" err="1">
                <a:latin typeface="Calibri" panose="020F0502020204030204" pitchFamily="34" charset="0"/>
              </a:rPr>
              <a:t>TGax</a:t>
            </a:r>
            <a:r>
              <a:rPr lang="en-US" sz="1600" dirty="0">
                <a:latin typeface="Calibri" panose="020F0502020204030204" pitchFamily="34" charset="0"/>
              </a:rPr>
              <a:t> D0.5</a:t>
            </a:r>
          </a:p>
          <a:p>
            <a:pPr lvl="1"/>
            <a:r>
              <a:rPr lang="en-US" sz="1600" dirty="0">
                <a:latin typeface="Calibri" panose="020F0502020204030204" pitchFamily="34" charset="0"/>
              </a:rPr>
              <a:t>Replace “X” with “9” in P19L6 of </a:t>
            </a:r>
            <a:r>
              <a:rPr lang="en-US" sz="1600" dirty="0" err="1">
                <a:latin typeface="Calibri" panose="020F0502020204030204" pitchFamily="34" charset="0"/>
              </a:rPr>
              <a:t>TGax</a:t>
            </a:r>
            <a:r>
              <a:rPr lang="en-US" sz="1600" dirty="0">
                <a:latin typeface="Calibri" panose="020F0502020204030204" pitchFamily="34" charset="0"/>
              </a:rPr>
              <a:t> D0.5</a:t>
            </a:r>
          </a:p>
          <a:p>
            <a:endParaRPr lang="en-US" sz="2000" dirty="0">
              <a:latin typeface="Calibri" panose="020F0502020204030204" pitchFamily="34" charset="0"/>
            </a:endParaRP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970388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support to instruct the </a:t>
            </a:r>
            <a:r>
              <a:rPr lang="en-US" sz="2000" dirty="0" err="1">
                <a:latin typeface="Calibri" panose="020F0502020204030204" pitchFamily="34" charset="0"/>
              </a:rPr>
              <a:t>TGax</a:t>
            </a:r>
            <a:r>
              <a:rPr lang="en-US" sz="2000" dirty="0">
                <a:latin typeface="Calibri" panose="020F0502020204030204" pitchFamily="34" charset="0"/>
              </a:rPr>
              <a:t> Editor to make the following changes as shown in 16/1529r0</a:t>
            </a:r>
          </a:p>
          <a:p>
            <a:endParaRPr lang="en-US" sz="2000" dirty="0">
              <a:latin typeface="Calibri" panose="020F0502020204030204" pitchFamily="34" charset="0"/>
            </a:endParaRP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8886636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add to the 11ax specification D0.5 the comment resolutions in document 16/1477r2 for CID 682.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448965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support to instruct the </a:t>
            </a:r>
            <a:r>
              <a:rPr lang="en-US" sz="2000" dirty="0" err="1">
                <a:latin typeface="Calibri" panose="020F0502020204030204" pitchFamily="34" charset="0"/>
              </a:rPr>
              <a:t>TGax</a:t>
            </a:r>
            <a:r>
              <a:rPr lang="en-US" sz="2000" dirty="0">
                <a:latin typeface="Calibri" panose="020F0502020204030204" pitchFamily="34" charset="0"/>
              </a:rPr>
              <a:t> Editor to make the following changes as shown in slide 6 of document 16/1424r2</a:t>
            </a:r>
          </a:p>
          <a:p>
            <a:endParaRPr lang="en-US" sz="2000" dirty="0">
              <a:latin typeface="Calibri" panose="020F0502020204030204" pitchFamily="34" charset="0"/>
            </a:endParaRP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12278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MAC19</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add to the 11ax specification D0.5 the comment resolutions in document 16/1503r2 for CID 991</a:t>
            </a:r>
          </a:p>
          <a:p>
            <a:endParaRPr lang="en-US" sz="2000" dirty="0">
              <a:latin typeface="Calibri" panose="020F0502020204030204" pitchFamily="34" charset="0"/>
            </a:endParaRPr>
          </a:p>
          <a:p>
            <a:r>
              <a:rPr lang="en-US" sz="2000" dirty="0">
                <a:latin typeface="Calibri" panose="020F0502020204030204" pitchFamily="34" charset="0"/>
              </a:rPr>
              <a:t>Results: Y/N/A: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40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9051392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522591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853569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24390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31844</TotalTime>
  <Words>2583</Words>
  <Application>Microsoft Office PowerPoint</Application>
  <PresentationFormat>On-screen Show (4:3)</PresentationFormat>
  <Paragraphs>617</Paragraphs>
  <Slides>44</Slides>
  <Notes>44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November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November MAC Submissions</vt:lpstr>
      <vt:lpstr>November MAC Submissions</vt:lpstr>
      <vt:lpstr>Straw-poll MAC-CR1 </vt:lpstr>
      <vt:lpstr>Straw-poll MAC-CR2 </vt:lpstr>
      <vt:lpstr>Straw-poll MAC1 </vt:lpstr>
      <vt:lpstr>Straw-poll MAC-CR3 </vt:lpstr>
      <vt:lpstr>Straw-poll MAC-CR4 </vt:lpstr>
      <vt:lpstr>Straw-poll MAC-CR5 </vt:lpstr>
      <vt:lpstr>Straw-poll MAC2 </vt:lpstr>
      <vt:lpstr>Straw-poll MAC3 </vt:lpstr>
      <vt:lpstr>Straw-poll MAC4 </vt:lpstr>
      <vt:lpstr>Straw-poll MAC5 </vt:lpstr>
      <vt:lpstr>Straw-poll MAC-CR6 </vt:lpstr>
      <vt:lpstr>Straw-poll MAC7 </vt:lpstr>
      <vt:lpstr>Straw-poll MAC8 </vt:lpstr>
      <vt:lpstr>Straw-poll MAC9 </vt:lpstr>
      <vt:lpstr>Straw-poll MAC10 </vt:lpstr>
      <vt:lpstr>Straw-poll MAC11 </vt:lpstr>
      <vt:lpstr>Straw-poll MAC12 </vt:lpstr>
      <vt:lpstr>Straw-poll MAC-CR7 </vt:lpstr>
      <vt:lpstr>Straw-poll MAC14 </vt:lpstr>
      <vt:lpstr>Straw-poll MAC-CR8 </vt:lpstr>
      <vt:lpstr>Straw-poll MAC-CR9 </vt:lpstr>
      <vt:lpstr>Straw-poll MAC-CR10 </vt:lpstr>
      <vt:lpstr>Straw-poll MAC15 </vt:lpstr>
      <vt:lpstr>Straw-poll MAC16 </vt:lpstr>
      <vt:lpstr>Straw-poll MAC17 </vt:lpstr>
      <vt:lpstr>Straw-poll MAC-CR11 </vt:lpstr>
      <vt:lpstr>Straw-poll MAC18 </vt:lpstr>
      <vt:lpstr>Straw-poll MAC19</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1649</cp:revision>
  <cp:lastPrinted>1998-02-10T13:28:06Z</cp:lastPrinted>
  <dcterms:created xsi:type="dcterms:W3CDTF">2007-04-17T18:10:23Z</dcterms:created>
  <dcterms:modified xsi:type="dcterms:W3CDTF">2016-11-10T04:37:15Z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