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393" r:id="rId3"/>
    <p:sldId id="324" r:id="rId4"/>
    <p:sldId id="352" r:id="rId5"/>
    <p:sldId id="317" r:id="rId6"/>
    <p:sldId id="318" r:id="rId7"/>
    <p:sldId id="319" r:id="rId8"/>
    <p:sldId id="320" r:id="rId9"/>
    <p:sldId id="321" r:id="rId10"/>
    <p:sldId id="322" r:id="rId11"/>
    <p:sldId id="498" r:id="rId12"/>
    <p:sldId id="499" r:id="rId13"/>
    <p:sldId id="483" r:id="rId14"/>
    <p:sldId id="502" r:id="rId15"/>
    <p:sldId id="503" r:id="rId16"/>
    <p:sldId id="504" r:id="rId17"/>
    <p:sldId id="505" r:id="rId18"/>
    <p:sldId id="506" r:id="rId19"/>
    <p:sldId id="507" r:id="rId20"/>
    <p:sldId id="508" r:id="rId21"/>
    <p:sldId id="509" r:id="rId22"/>
    <p:sldId id="510" r:id="rId23"/>
    <p:sldId id="511" r:id="rId24"/>
    <p:sldId id="512" r:id="rId25"/>
    <p:sldId id="513" r:id="rId26"/>
    <p:sldId id="514" r:id="rId27"/>
    <p:sldId id="500" r:id="rId28"/>
    <p:sldId id="501" r:id="rId29"/>
    <p:sldId id="349" r:id="rId30"/>
    <p:sldId id="434" r:id="rId31"/>
    <p:sldId id="435" r:id="rId32"/>
    <p:sldId id="436"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32" autoAdjust="0"/>
    <p:restoredTop sz="94660"/>
  </p:normalViewPr>
  <p:slideViewPr>
    <p:cSldViewPr>
      <p:cViewPr varScale="1">
        <p:scale>
          <a:sx n="97" d="100"/>
          <a:sy n="97" d="100"/>
        </p:scale>
        <p:origin x="142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267891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371176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7595697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6089643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20629176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36954195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16230294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36437898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20651106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18</a:t>
            </a:fld>
            <a:endParaRPr lang="en-US" altLang="en-US"/>
          </a:p>
        </p:txBody>
      </p:sp>
    </p:spTree>
    <p:extLst>
      <p:ext uri="{BB962C8B-B14F-4D97-AF65-F5344CB8AC3E}">
        <p14:creationId xmlns:p14="http://schemas.microsoft.com/office/powerpoint/2010/main" val="37816748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19</a:t>
            </a:fld>
            <a:endParaRPr lang="en-US" altLang="en-US"/>
          </a:p>
        </p:txBody>
      </p:sp>
    </p:spTree>
    <p:extLst>
      <p:ext uri="{BB962C8B-B14F-4D97-AF65-F5344CB8AC3E}">
        <p14:creationId xmlns:p14="http://schemas.microsoft.com/office/powerpoint/2010/main" val="811212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Brian Hart (Cisco Systems)</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20</a:t>
            </a:fld>
            <a:endParaRPr lang="en-US" altLang="en-US"/>
          </a:p>
        </p:txBody>
      </p:sp>
    </p:spTree>
    <p:extLst>
      <p:ext uri="{BB962C8B-B14F-4D97-AF65-F5344CB8AC3E}">
        <p14:creationId xmlns:p14="http://schemas.microsoft.com/office/powerpoint/2010/main" val="13987229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21</a:t>
            </a:fld>
            <a:endParaRPr lang="en-US" altLang="en-US"/>
          </a:p>
        </p:txBody>
      </p:sp>
    </p:spTree>
    <p:extLst>
      <p:ext uri="{BB962C8B-B14F-4D97-AF65-F5344CB8AC3E}">
        <p14:creationId xmlns:p14="http://schemas.microsoft.com/office/powerpoint/2010/main" val="10563514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22</a:t>
            </a:fld>
            <a:endParaRPr lang="en-US" altLang="en-US"/>
          </a:p>
        </p:txBody>
      </p:sp>
    </p:spTree>
    <p:extLst>
      <p:ext uri="{BB962C8B-B14F-4D97-AF65-F5344CB8AC3E}">
        <p14:creationId xmlns:p14="http://schemas.microsoft.com/office/powerpoint/2010/main" val="33580204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23</a:t>
            </a:fld>
            <a:endParaRPr lang="en-US" altLang="en-US"/>
          </a:p>
        </p:txBody>
      </p:sp>
    </p:spTree>
    <p:extLst>
      <p:ext uri="{BB962C8B-B14F-4D97-AF65-F5344CB8AC3E}">
        <p14:creationId xmlns:p14="http://schemas.microsoft.com/office/powerpoint/2010/main" val="23491347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24</a:t>
            </a:fld>
            <a:endParaRPr lang="en-US" altLang="en-US"/>
          </a:p>
        </p:txBody>
      </p:sp>
    </p:spTree>
    <p:extLst>
      <p:ext uri="{BB962C8B-B14F-4D97-AF65-F5344CB8AC3E}">
        <p14:creationId xmlns:p14="http://schemas.microsoft.com/office/powerpoint/2010/main" val="15933761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25</a:t>
            </a:fld>
            <a:endParaRPr lang="en-US" altLang="en-US"/>
          </a:p>
        </p:txBody>
      </p:sp>
    </p:spTree>
    <p:extLst>
      <p:ext uri="{BB962C8B-B14F-4D97-AF65-F5344CB8AC3E}">
        <p14:creationId xmlns:p14="http://schemas.microsoft.com/office/powerpoint/2010/main" val="10124216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26</a:t>
            </a:fld>
            <a:endParaRPr lang="en-US" altLang="en-US"/>
          </a:p>
        </p:txBody>
      </p:sp>
    </p:spTree>
    <p:extLst>
      <p:ext uri="{BB962C8B-B14F-4D97-AF65-F5344CB8AC3E}">
        <p14:creationId xmlns:p14="http://schemas.microsoft.com/office/powerpoint/2010/main" val="35495546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27</a:t>
            </a:fld>
            <a:endParaRPr lang="en-US" altLang="en-US"/>
          </a:p>
        </p:txBody>
      </p:sp>
    </p:spTree>
    <p:extLst>
      <p:ext uri="{BB962C8B-B14F-4D97-AF65-F5344CB8AC3E}">
        <p14:creationId xmlns:p14="http://schemas.microsoft.com/office/powerpoint/2010/main" val="34885231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28</a:t>
            </a:fld>
            <a:endParaRPr lang="en-US" altLang="en-US"/>
          </a:p>
        </p:txBody>
      </p:sp>
    </p:spTree>
    <p:extLst>
      <p:ext uri="{BB962C8B-B14F-4D97-AF65-F5344CB8AC3E}">
        <p14:creationId xmlns:p14="http://schemas.microsoft.com/office/powerpoint/2010/main" val="14880382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29</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30</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31</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32</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Brian Hart (Cisco Systems)</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00204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757273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1511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94210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1139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US" dirty="0"/>
              <a:t>November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US" dirty="0"/>
              <a:t>November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US" dirty="0"/>
              <a:t>November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US" dirty="0"/>
              <a:t>November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152644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Calibri" panose="020F0502020204030204" pitchFamily="34" charset="0"/>
              </a:defRPr>
            </a:lvl1pPr>
          </a:lstStyle>
          <a:p>
            <a:pPr>
              <a:defRPr/>
            </a:pPr>
            <a:r>
              <a:rPr lang="en-US" dirty="0"/>
              <a:t>November 2016</a:t>
            </a:r>
          </a:p>
        </p:txBody>
      </p:sp>
      <p:sp>
        <p:nvSpPr>
          <p:cNvPr id="1029" name="Rectangle 5"/>
          <p:cNvSpPr>
            <a:spLocks noGrp="1" noChangeArrowheads="1"/>
          </p:cNvSpPr>
          <p:nvPr>
            <p:ph type="ftr" sz="quarter" idx="3"/>
          </p:nvPr>
        </p:nvSpPr>
        <p:spPr bwMode="auto">
          <a:xfrm>
            <a:off x="6863977" y="6475413"/>
            <a:ext cx="1679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Reza Hedayat (Newracom)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308299" y="332601"/>
            <a:ext cx="314990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baseline="0" dirty="0">
                <a:latin typeface="Calibri" panose="020F0502020204030204" pitchFamily="34" charset="0"/>
              </a:rPr>
              <a:t>doc.: IEEE 802.11-16/1478r1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a:latin typeface="Calibri" panose="020F0502020204030204" pitchFamily="34" charset="0"/>
              </a:rPr>
              <a:t>TGax MAC Ad Hoc </a:t>
            </a:r>
            <a:br>
              <a:rPr lang="en-US" altLang="en-US" dirty="0">
                <a:latin typeface="Calibri" panose="020F0502020204030204" pitchFamily="34" charset="0"/>
              </a:rPr>
            </a:br>
            <a:r>
              <a:rPr lang="en-US" altLang="en-US" dirty="0">
                <a:latin typeface="Calibri" panose="020F0502020204030204" pitchFamily="34" charset="0"/>
              </a:rPr>
              <a:t>November 2016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a:latin typeface="Calibri" panose="020F0502020204030204" pitchFamily="34" charset="0"/>
              </a:rPr>
              <a:t>Date:</a:t>
            </a:r>
            <a:r>
              <a:rPr lang="en-US" altLang="en-US" sz="2000" b="0" dirty="0">
                <a:latin typeface="Calibri" panose="020F0502020204030204" pitchFamily="34" charset="0"/>
              </a:rPr>
              <a:t> 2016-11-07</a:t>
            </a:r>
          </a:p>
        </p:txBody>
      </p:sp>
      <p:graphicFrame>
        <p:nvGraphicFramePr>
          <p:cNvPr id="1026" name="Object 11"/>
          <p:cNvGraphicFramePr>
            <a:graphicFrameLocks noChangeAspect="1"/>
          </p:cNvGraphicFramePr>
          <p:nvPr>
            <p:extLst>
              <p:ext uri="{D42A27DB-BD31-4B8C-83A1-F6EECF244321}">
                <p14:modId xmlns:p14="http://schemas.microsoft.com/office/powerpoint/2010/main" val="3859183129"/>
              </p:ext>
            </p:extLst>
          </p:nvPr>
        </p:nvGraphicFramePr>
        <p:xfrm>
          <a:off x="457200" y="2720975"/>
          <a:ext cx="7594600" cy="2654300"/>
        </p:xfrm>
        <a:graphic>
          <a:graphicData uri="http://schemas.openxmlformats.org/presentationml/2006/ole">
            <mc:AlternateContent xmlns:mc="http://schemas.openxmlformats.org/markup-compatibility/2006">
              <mc:Choice xmlns:v="urn:schemas-microsoft-com:vml" Requires="v">
                <p:oleObj spid="_x0000_s1299" name="Document" r:id="rId4" imgW="8320168" imgH="2912493" progId="Word.Document.8">
                  <p:embed/>
                </p:oleObj>
              </mc:Choice>
              <mc:Fallback>
                <p:oleObj name="Document" r:id="rId4" imgW="8320168" imgH="2912493" progId="Word.Document.8">
                  <p:embed/>
                  <p:pic>
                    <p:nvPicPr>
                      <p:cNvPr id="0" name="Object 11"/>
                      <p:cNvPicPr>
                        <a:picLocks noChangeAspect="1" noChangeArrowheads="1"/>
                      </p:cNvPicPr>
                      <p:nvPr/>
                    </p:nvPicPr>
                    <p:blipFill>
                      <a:blip r:embed="rId5"/>
                      <a:srcRect/>
                      <a:stretch>
                        <a:fillRect/>
                      </a:stretch>
                    </p:blipFill>
                    <p:spPr bwMode="auto">
                      <a:xfrm>
                        <a:off x="457200" y="2720975"/>
                        <a:ext cx="7594600" cy="2654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a:latin typeface="Calibri" panose="020F0502020204030204" pitchFamily="34" charset="0"/>
              </a:rPr>
              <a:t>Authors:</a:t>
            </a:r>
            <a:endParaRPr lang="en-US" altLang="en-US" sz="2000" dirty="0">
              <a:latin typeface="Calibri" panose="020F0502020204030204" pitchFamily="34" charset="0"/>
            </a:endParaRP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the interpretation, validity, or essentiality of patents/patent claims. </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the status or substance of ongoing or threatened litigation.</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914400"/>
          </a:xfrm>
        </p:spPr>
        <p:txBody>
          <a:bodyPr/>
          <a:lstStyle/>
          <a:p>
            <a:r>
              <a:rPr lang="en-US" altLang="en-US" sz="2800" dirty="0">
                <a:solidFill>
                  <a:schemeClr val="tx1"/>
                </a:solidFill>
                <a:latin typeface="Calibri" panose="020F0502020204030204" pitchFamily="34" charset="0"/>
              </a:rPr>
              <a:t>November MAC Submissions</a:t>
            </a:r>
            <a:endParaRPr lang="en-US" altLang="en-US" sz="2000" dirty="0">
              <a:solidFill>
                <a:schemeClr val="tx1"/>
              </a:solidFill>
              <a:latin typeface="Calibri" panose="020F0502020204030204" pitchFamily="34" charset="0"/>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graphicFrame>
        <p:nvGraphicFramePr>
          <p:cNvPr id="7" name="Table 6"/>
          <p:cNvGraphicFramePr>
            <a:graphicFrameLocks noGrp="1"/>
          </p:cNvGraphicFramePr>
          <p:nvPr>
            <p:extLst>
              <p:ext uri="{D42A27DB-BD31-4B8C-83A1-F6EECF244321}">
                <p14:modId xmlns:p14="http://schemas.microsoft.com/office/powerpoint/2010/main" val="3727892004"/>
              </p:ext>
            </p:extLst>
          </p:nvPr>
        </p:nvGraphicFramePr>
        <p:xfrm>
          <a:off x="838201" y="1226820"/>
          <a:ext cx="7619998" cy="4600575"/>
        </p:xfrm>
        <a:graphic>
          <a:graphicData uri="http://schemas.openxmlformats.org/drawingml/2006/table">
            <a:tbl>
              <a:tblPr>
                <a:tableStyleId>{5C22544A-7EE6-4342-B048-85BDC9FD1C3A}</a:tableStyleId>
              </a:tblPr>
              <a:tblGrid>
                <a:gridCol w="998223">
                  <a:extLst>
                    <a:ext uri="{9D8B030D-6E8A-4147-A177-3AD203B41FA5}">
                      <a16:colId xmlns:a16="http://schemas.microsoft.com/office/drawing/2014/main" val="20000"/>
                    </a:ext>
                  </a:extLst>
                </a:gridCol>
                <a:gridCol w="4335776">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761999">
                  <a:extLst>
                    <a:ext uri="{9D8B030D-6E8A-4147-A177-3AD203B41FA5}">
                      <a16:colId xmlns:a16="http://schemas.microsoft.com/office/drawing/2014/main" val="20003"/>
                    </a:ext>
                  </a:extLst>
                </a:gridCol>
              </a:tblGrid>
              <a:tr h="143933">
                <a:tc>
                  <a:txBody>
                    <a:bodyPr/>
                    <a:lstStyle/>
                    <a:p>
                      <a:pPr algn="l" fontAlgn="b"/>
                      <a:r>
                        <a:rPr lang="en-US" sz="1400" u="none" strike="noStrike" dirty="0">
                          <a:effectLst/>
                          <a:latin typeface="Calibri" panose="020F0502020204030204" pitchFamily="34" charset="0"/>
                        </a:rPr>
                        <a:t>DCN</a:t>
                      </a:r>
                      <a:endParaRPr lang="en-US" sz="1400" b="1" i="0" u="none" strike="noStrike" dirty="0">
                        <a:solidFill>
                          <a:srgbClr val="FFFFFF"/>
                        </a:solidFill>
                        <a:effectLst/>
                        <a:latin typeface="Calibri" panose="020F0502020204030204" pitchFamily="34" charset="0"/>
                      </a:endParaRPr>
                    </a:p>
                  </a:txBody>
                  <a:tcPr marL="5715" marR="5715" marT="5715" marB="0" anchor="b"/>
                </a:tc>
                <a:tc>
                  <a:txBody>
                    <a:bodyPr/>
                    <a:lstStyle/>
                    <a:p>
                      <a:pPr algn="l" fontAlgn="b"/>
                      <a:r>
                        <a:rPr lang="en-US" sz="1400" u="none" strike="noStrike" dirty="0">
                          <a:effectLst/>
                          <a:latin typeface="Calibri" panose="020F0502020204030204" pitchFamily="34" charset="0"/>
                        </a:rPr>
                        <a:t>Title</a:t>
                      </a:r>
                      <a:endParaRPr lang="en-US" sz="1400" b="1" i="0" u="none" strike="noStrike" dirty="0">
                        <a:solidFill>
                          <a:srgbClr val="FFFFFF"/>
                        </a:solidFill>
                        <a:effectLst/>
                        <a:latin typeface="Calibri" panose="020F0502020204030204" pitchFamily="34" charset="0"/>
                      </a:endParaRPr>
                    </a:p>
                  </a:txBody>
                  <a:tcPr marL="5715" marR="5715" marT="5715" marB="0" anchor="b"/>
                </a:tc>
                <a:tc>
                  <a:txBody>
                    <a:bodyPr/>
                    <a:lstStyle/>
                    <a:p>
                      <a:pPr algn="l" fontAlgn="b"/>
                      <a:r>
                        <a:rPr lang="en-US" sz="1400" u="none" strike="noStrike" dirty="0">
                          <a:effectLst/>
                          <a:latin typeface="Calibri" panose="020F0502020204030204" pitchFamily="34" charset="0"/>
                        </a:rPr>
                        <a:t>Author</a:t>
                      </a:r>
                      <a:endParaRPr lang="en-US" sz="1400" b="1" i="0" u="none" strike="noStrike" dirty="0">
                        <a:solidFill>
                          <a:srgbClr val="FFFFFF"/>
                        </a:solidFill>
                        <a:effectLst/>
                        <a:latin typeface="Calibri" panose="020F0502020204030204" pitchFamily="34" charset="0"/>
                      </a:endParaRPr>
                    </a:p>
                  </a:txBody>
                  <a:tcPr marL="5715" marR="5715" marT="5715" marB="0" anchor="b"/>
                </a:tc>
                <a:tc>
                  <a:txBody>
                    <a:bodyPr/>
                    <a:lstStyle/>
                    <a:p>
                      <a:pPr algn="l" fontAlgn="b"/>
                      <a:r>
                        <a:rPr lang="en-US" sz="1400" u="none" strike="noStrike" dirty="0">
                          <a:effectLst/>
                          <a:latin typeface="Calibri" panose="020F0502020204030204" pitchFamily="34" charset="0"/>
                        </a:rPr>
                        <a:t>#CIDs</a:t>
                      </a:r>
                      <a:endParaRPr lang="en-US" sz="1400" b="1" i="0" u="none" strike="noStrike" dirty="0">
                        <a:solidFill>
                          <a:srgbClr val="FFFFFF"/>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0"/>
                  </a:ext>
                </a:extLst>
              </a:tr>
              <a:tr h="143933">
                <a:tc>
                  <a:txBody>
                    <a:bodyPr/>
                    <a:lstStyle/>
                    <a:p>
                      <a:pPr algn="l" fontAlgn="b"/>
                      <a:r>
                        <a:rPr lang="en-US" sz="1400" u="none" strike="noStrike" dirty="0">
                          <a:solidFill>
                            <a:srgbClr val="00B050"/>
                          </a:solidFill>
                          <a:effectLst/>
                          <a:latin typeface="Calibri" panose="020F0502020204030204" pitchFamily="34" charset="0"/>
                        </a:rPr>
                        <a:t>11-16/1238</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Setting Quiet time period - text</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Chao-Chun Wang</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01"/>
                  </a:ext>
                </a:extLst>
              </a:tr>
              <a:tr h="143933">
                <a:tc>
                  <a:txBody>
                    <a:bodyPr/>
                    <a:lstStyle/>
                    <a:p>
                      <a:pPr algn="l" fontAlgn="b"/>
                      <a:r>
                        <a:rPr lang="en-US" sz="1400" u="none" strike="noStrike" dirty="0">
                          <a:solidFill>
                            <a:srgbClr val="00B050"/>
                          </a:solidFill>
                          <a:effectLst/>
                          <a:latin typeface="Calibri" panose="020F0502020204030204" pitchFamily="34" charset="0"/>
                        </a:rPr>
                        <a:t>11-16/1352</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CC23 MAC CR Miscellaneous Part-1</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Yongho Seok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2"/>
                  </a:ext>
                </a:extLst>
              </a:tr>
              <a:tr h="143933">
                <a:tc>
                  <a:txBody>
                    <a:bodyPr/>
                    <a:lstStyle/>
                    <a:p>
                      <a:pPr algn="l" fontAlgn="b"/>
                      <a:r>
                        <a:rPr lang="en-US" sz="1400" u="none" strike="noStrike" dirty="0">
                          <a:solidFill>
                            <a:srgbClr val="00B050"/>
                          </a:solidFill>
                          <a:effectLst/>
                          <a:latin typeface="Calibri" panose="020F0502020204030204" pitchFamily="34" charset="0"/>
                        </a:rPr>
                        <a:t>11-16/1354</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CC23 CR Annex C</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a:solidFill>
                            <a:srgbClr val="00B050"/>
                          </a:solidFill>
                          <a:effectLst/>
                          <a:latin typeface="Calibri" panose="020F0502020204030204" pitchFamily="34" charset="0"/>
                        </a:rPr>
                        <a:t>Yongho Seok </a:t>
                      </a:r>
                      <a:endParaRPr lang="en-US" sz="1400" b="0" i="0" u="none" strike="noStrike">
                        <a:solidFill>
                          <a:srgbClr val="00B05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3"/>
                  </a:ext>
                </a:extLst>
              </a:tr>
              <a:tr h="143933">
                <a:tc>
                  <a:txBody>
                    <a:bodyPr/>
                    <a:lstStyle/>
                    <a:p>
                      <a:pPr algn="l" fontAlgn="b"/>
                      <a:r>
                        <a:rPr lang="en-US" sz="1400" u="none" strike="noStrike" dirty="0">
                          <a:solidFill>
                            <a:srgbClr val="00B050"/>
                          </a:solidFill>
                          <a:effectLst/>
                          <a:latin typeface="Calibri" panose="020F0502020204030204" pitchFamily="34" charset="0"/>
                        </a:rPr>
                        <a:t>11-16/1355</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Spec text for 10.22.2.5 and 3.2</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Yongho Seok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4"/>
                  </a:ext>
                </a:extLst>
              </a:tr>
              <a:tr h="143933">
                <a:tc>
                  <a:txBody>
                    <a:bodyPr/>
                    <a:lstStyle/>
                    <a:p>
                      <a:pPr algn="l" fontAlgn="b"/>
                      <a:r>
                        <a:rPr lang="en-US" sz="1400" u="none" strike="noStrike" dirty="0">
                          <a:solidFill>
                            <a:srgbClr val="00B050"/>
                          </a:solidFill>
                          <a:effectLst/>
                          <a:latin typeface="Calibri" panose="020F0502020204030204" pitchFamily="34" charset="0"/>
                        </a:rPr>
                        <a:t>11-16/1358</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CC0-Remaining CIDs on BA</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Alfred Asterjadhi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5"/>
                  </a:ext>
                </a:extLst>
              </a:tr>
              <a:tr h="143933">
                <a:tc>
                  <a:txBody>
                    <a:bodyPr/>
                    <a:lstStyle/>
                    <a:p>
                      <a:pPr algn="l" fontAlgn="b"/>
                      <a:r>
                        <a:rPr lang="en-US" sz="1400" u="none" strike="noStrike" dirty="0">
                          <a:solidFill>
                            <a:srgbClr val="00B050"/>
                          </a:solidFill>
                          <a:effectLst/>
                          <a:latin typeface="Calibri" panose="020F0502020204030204" pitchFamily="34" charset="0"/>
                        </a:rPr>
                        <a:t>11-16/1359</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CC0-Some remaining CIDs related to TWT</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Alfred Asterjadhi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6"/>
                  </a:ext>
                </a:extLst>
              </a:tr>
              <a:tr h="143933">
                <a:tc>
                  <a:txBody>
                    <a:bodyPr/>
                    <a:lstStyle/>
                    <a:p>
                      <a:pPr algn="l" fontAlgn="b"/>
                      <a:r>
                        <a:rPr lang="en-US" sz="1400" u="none" strike="noStrike" dirty="0">
                          <a:solidFill>
                            <a:srgbClr val="00B050"/>
                          </a:solidFill>
                          <a:effectLst/>
                          <a:latin typeface="Calibri" panose="020F0502020204030204" pitchFamily="34" charset="0"/>
                        </a:rPr>
                        <a:t>11-16/1360</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CC0-HE variant HT control - Some Remaining CIDs</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Alfred Asterjadhi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7"/>
                  </a:ext>
                </a:extLst>
              </a:tr>
              <a:tr h="143933">
                <a:tc>
                  <a:txBody>
                    <a:bodyPr/>
                    <a:lstStyle/>
                    <a:p>
                      <a:pPr algn="l" fontAlgn="b"/>
                      <a:r>
                        <a:rPr lang="en-US" sz="1400" u="none" strike="noStrike" dirty="0">
                          <a:solidFill>
                            <a:srgbClr val="00B050"/>
                          </a:solidFill>
                          <a:effectLst/>
                          <a:latin typeface="Calibri" panose="020F0502020204030204" pitchFamily="34" charset="0"/>
                        </a:rPr>
                        <a:t>11-16/1362</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CC0-Complete </a:t>
                      </a:r>
                      <a:r>
                        <a:rPr lang="en-US" sz="1400" u="none" strike="noStrike" dirty="0" err="1">
                          <a:solidFill>
                            <a:srgbClr val="00B050"/>
                          </a:solidFill>
                          <a:effectLst/>
                          <a:latin typeface="Calibri" panose="020F0502020204030204" pitchFamily="34" charset="0"/>
                        </a:rPr>
                        <a:t>RTS_Enablement</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Alfred Asterjadhi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08"/>
                  </a:ext>
                </a:extLst>
              </a:tr>
              <a:tr h="143933">
                <a:tc>
                  <a:txBody>
                    <a:bodyPr/>
                    <a:lstStyle/>
                    <a:p>
                      <a:pPr algn="l" fontAlgn="b"/>
                      <a:r>
                        <a:rPr lang="en-US" sz="1400" u="none" strike="noStrike" dirty="0">
                          <a:solidFill>
                            <a:srgbClr val="00B050"/>
                          </a:solidFill>
                          <a:effectLst/>
                          <a:latin typeface="Calibri" panose="020F0502020204030204" pitchFamily="34" charset="0"/>
                        </a:rPr>
                        <a:t>11-16/1367</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NDP feedback report</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Laurent </a:t>
                      </a:r>
                      <a:r>
                        <a:rPr lang="en-US" sz="1400" u="none" strike="noStrike" dirty="0" err="1">
                          <a:solidFill>
                            <a:srgbClr val="00B050"/>
                          </a:solidFill>
                          <a:effectLst/>
                          <a:latin typeface="Calibri" panose="020F0502020204030204" pitchFamily="34" charset="0"/>
                        </a:rPr>
                        <a:t>cariou</a:t>
                      </a:r>
                      <a:r>
                        <a:rPr lang="en-US" sz="1400" u="none" strike="noStrike" dirty="0">
                          <a:solidFill>
                            <a:srgbClr val="00B050"/>
                          </a:solidFill>
                          <a:effectLst/>
                          <a:latin typeface="Calibri" panose="020F0502020204030204" pitchFamily="34" charset="0"/>
                        </a:rPr>
                        <a:t>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09"/>
                  </a:ext>
                </a:extLst>
              </a:tr>
              <a:tr h="143933">
                <a:tc>
                  <a:txBody>
                    <a:bodyPr/>
                    <a:lstStyle/>
                    <a:p>
                      <a:pPr algn="l" fontAlgn="b"/>
                      <a:r>
                        <a:rPr lang="en-US" sz="1400" u="none" strike="noStrike" dirty="0">
                          <a:solidFill>
                            <a:srgbClr val="00B050"/>
                          </a:solidFill>
                          <a:effectLst/>
                          <a:latin typeface="Calibri" panose="020F0502020204030204" pitchFamily="34" charset="0"/>
                        </a:rPr>
                        <a:t>11-16/1368</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Follow-up on MU EDCA parameters</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Laurent </a:t>
                      </a:r>
                      <a:r>
                        <a:rPr lang="en-US" sz="1400" u="none" strike="noStrike" dirty="0" err="1">
                          <a:solidFill>
                            <a:srgbClr val="00B050"/>
                          </a:solidFill>
                          <a:effectLst/>
                          <a:latin typeface="Calibri" panose="020F0502020204030204" pitchFamily="34" charset="0"/>
                        </a:rPr>
                        <a:t>cariou</a:t>
                      </a:r>
                      <a:r>
                        <a:rPr lang="en-US" sz="1400" u="none" strike="noStrike" dirty="0">
                          <a:solidFill>
                            <a:srgbClr val="00B050"/>
                          </a:solidFill>
                          <a:effectLst/>
                          <a:latin typeface="Calibri" panose="020F0502020204030204" pitchFamily="34" charset="0"/>
                        </a:rPr>
                        <a:t>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10"/>
                  </a:ext>
                </a:extLst>
              </a:tr>
              <a:tr h="143933">
                <a:tc>
                  <a:txBody>
                    <a:bodyPr/>
                    <a:lstStyle/>
                    <a:p>
                      <a:pPr algn="l" fontAlgn="b"/>
                      <a:r>
                        <a:rPr lang="en-US" sz="1400" u="none" strike="noStrike" dirty="0">
                          <a:solidFill>
                            <a:srgbClr val="00B050"/>
                          </a:solidFill>
                          <a:effectLst/>
                          <a:latin typeface="Calibri" panose="020F0502020204030204" pitchFamily="34" charset="0"/>
                        </a:rPr>
                        <a:t>11-16/1380</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Proposed text changes for TWT in congested environment</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a:solidFill>
                            <a:srgbClr val="00B050"/>
                          </a:solidFill>
                          <a:effectLst/>
                          <a:latin typeface="Calibri" panose="020F0502020204030204" pitchFamily="34" charset="0"/>
                        </a:rPr>
                        <a:t>Laurent cariou </a:t>
                      </a:r>
                      <a:endParaRPr lang="en-US" sz="1400" b="0" i="0" u="none" strike="noStrike">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11"/>
                  </a:ext>
                </a:extLst>
              </a:tr>
              <a:tr h="143933">
                <a:tc>
                  <a:txBody>
                    <a:bodyPr/>
                    <a:lstStyle/>
                    <a:p>
                      <a:pPr algn="l" fontAlgn="b"/>
                      <a:r>
                        <a:rPr lang="en-US" sz="1400" u="none" strike="noStrike" dirty="0">
                          <a:solidFill>
                            <a:srgbClr val="00B050"/>
                          </a:solidFill>
                          <a:effectLst/>
                          <a:latin typeface="Calibri" panose="020F0502020204030204" pitchFamily="34" charset="0"/>
                        </a:rPr>
                        <a:t>11-16/1381</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Proposed text changes for fragmentation operation</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a:solidFill>
                            <a:srgbClr val="00B050"/>
                          </a:solidFill>
                          <a:effectLst/>
                          <a:latin typeface="Calibri" panose="020F0502020204030204" pitchFamily="34" charset="0"/>
                        </a:rPr>
                        <a:t>Laurent cariou </a:t>
                      </a:r>
                      <a:endParaRPr lang="en-US" sz="1400" b="0" i="0" u="none" strike="noStrike">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12"/>
                  </a:ext>
                </a:extLst>
              </a:tr>
              <a:tr h="143933">
                <a:tc>
                  <a:txBody>
                    <a:bodyPr/>
                    <a:lstStyle/>
                    <a:p>
                      <a:pPr algn="l" fontAlgn="b"/>
                      <a:r>
                        <a:rPr lang="en-US" sz="1400" u="none" strike="noStrike" dirty="0">
                          <a:solidFill>
                            <a:srgbClr val="00B050"/>
                          </a:solidFill>
                          <a:effectLst/>
                          <a:latin typeface="Calibri" panose="020F0502020204030204" pitchFamily="34" charset="0"/>
                        </a:rPr>
                        <a:t>11-16/1404</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Early TWT SP Termination in TWT Operation</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Jayh </a:t>
                      </a:r>
                      <a:r>
                        <a:rPr lang="en-US" sz="1400" u="none" strike="noStrike" dirty="0" err="1">
                          <a:solidFill>
                            <a:srgbClr val="00B050"/>
                          </a:solidFill>
                          <a:effectLst/>
                          <a:latin typeface="Calibri" panose="020F0502020204030204" pitchFamily="34" charset="0"/>
                        </a:rPr>
                        <a:t>hyunhee</a:t>
                      </a:r>
                      <a:r>
                        <a:rPr lang="en-US" sz="1400" u="none" strike="noStrike" dirty="0">
                          <a:solidFill>
                            <a:srgbClr val="00B050"/>
                          </a:solidFill>
                          <a:effectLst/>
                          <a:latin typeface="Calibri" panose="020F0502020204030204" pitchFamily="34" charset="0"/>
                        </a:rPr>
                        <a:t> Park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13"/>
                  </a:ext>
                </a:extLst>
              </a:tr>
              <a:tr h="143933">
                <a:tc>
                  <a:txBody>
                    <a:bodyPr/>
                    <a:lstStyle/>
                    <a:p>
                      <a:pPr algn="l" fontAlgn="b"/>
                      <a:r>
                        <a:rPr lang="en-US" sz="1400" u="none" strike="noStrike" dirty="0">
                          <a:solidFill>
                            <a:srgbClr val="00B050"/>
                          </a:solidFill>
                          <a:effectLst/>
                          <a:latin typeface="Calibri" panose="020F0502020204030204" pitchFamily="34" charset="0"/>
                        </a:rPr>
                        <a:t>11-16/1409</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a:solidFill>
                            <a:srgbClr val="00B050"/>
                          </a:solidFill>
                          <a:effectLst/>
                          <a:latin typeface="Calibri" panose="020F0502020204030204" pitchFamily="34" charset="0"/>
                        </a:rPr>
                        <a:t>A-MSDU Fragmentation</a:t>
                      </a:r>
                      <a:endParaRPr lang="en-US" sz="1400" b="0" i="0" u="none" strike="noStrike">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a:solidFill>
                            <a:srgbClr val="00B050"/>
                          </a:solidFill>
                          <a:effectLst/>
                          <a:latin typeface="Calibri" panose="020F0502020204030204" pitchFamily="34" charset="0"/>
                        </a:rPr>
                        <a:t>Matthew Fischer </a:t>
                      </a:r>
                      <a:endParaRPr lang="en-US" sz="1400" b="0" i="0" u="none" strike="noStrike">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14"/>
                  </a:ext>
                </a:extLst>
              </a:tr>
              <a:tr h="143933">
                <a:tc>
                  <a:txBody>
                    <a:bodyPr/>
                    <a:lstStyle/>
                    <a:p>
                      <a:pPr algn="l" fontAlgn="b"/>
                      <a:r>
                        <a:rPr lang="en-US" sz="1400" u="none" strike="noStrike" dirty="0">
                          <a:solidFill>
                            <a:srgbClr val="00B050"/>
                          </a:solidFill>
                          <a:effectLst/>
                          <a:latin typeface="Calibri" panose="020F0502020204030204" pitchFamily="34" charset="0"/>
                        </a:rPr>
                        <a:t>11-16/1413</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CID193 BSS Color Disabled Indication</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Abhishek Patil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1</a:t>
                      </a:r>
                    </a:p>
                  </a:txBody>
                  <a:tcPr marL="5715" marR="5715" marT="5715" marB="0" anchor="b"/>
                </a:tc>
                <a:extLst>
                  <a:ext uri="{0D108BD9-81ED-4DB2-BD59-A6C34878D82A}">
                    <a16:rowId xmlns:a16="http://schemas.microsoft.com/office/drawing/2014/main" val="10015"/>
                  </a:ext>
                </a:extLst>
              </a:tr>
              <a:tr h="143933">
                <a:tc>
                  <a:txBody>
                    <a:bodyPr/>
                    <a:lstStyle/>
                    <a:p>
                      <a:pPr algn="l" fontAlgn="b"/>
                      <a:r>
                        <a:rPr lang="en-US" sz="1400" u="none" strike="noStrike" dirty="0">
                          <a:solidFill>
                            <a:srgbClr val="00B050"/>
                          </a:solidFill>
                          <a:effectLst/>
                          <a:latin typeface="Calibri" panose="020F0502020204030204" pitchFamily="34" charset="0"/>
                        </a:rPr>
                        <a:t>11-16/1415</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CID72 BSS Color change mechanism</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Abhishek Patil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1</a:t>
                      </a:r>
                    </a:p>
                  </a:txBody>
                  <a:tcPr marL="5715" marR="5715" marT="5715" marB="0" anchor="b"/>
                </a:tc>
                <a:extLst>
                  <a:ext uri="{0D108BD9-81ED-4DB2-BD59-A6C34878D82A}">
                    <a16:rowId xmlns:a16="http://schemas.microsoft.com/office/drawing/2014/main" val="10016"/>
                  </a:ext>
                </a:extLst>
              </a:tr>
              <a:tr h="143933">
                <a:tc>
                  <a:txBody>
                    <a:bodyPr/>
                    <a:lstStyle/>
                    <a:p>
                      <a:pPr algn="l" fontAlgn="b"/>
                      <a:r>
                        <a:rPr lang="en-US" sz="1400" u="none" strike="noStrike" dirty="0">
                          <a:effectLst/>
                          <a:latin typeface="Calibri" panose="020F0502020204030204" pitchFamily="34" charset="0"/>
                        </a:rPr>
                        <a:t>11-16/1417</a:t>
                      </a:r>
                      <a:endParaRPr lang="en-US" sz="14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CC0-HE BSS operation</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Alfred Asterjadhi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0000"/>
                          </a:solidFill>
                          <a:effectLst/>
                          <a:latin typeface="Calibri" panose="020F0502020204030204" pitchFamily="34" charset="0"/>
                        </a:rPr>
                        <a:t>1</a:t>
                      </a:r>
                    </a:p>
                  </a:txBody>
                  <a:tcPr marL="5715" marR="5715" marT="5715" marB="0" anchor="b"/>
                </a:tc>
                <a:extLst>
                  <a:ext uri="{0D108BD9-81ED-4DB2-BD59-A6C34878D82A}">
                    <a16:rowId xmlns:a16="http://schemas.microsoft.com/office/drawing/2014/main" val="10018"/>
                  </a:ext>
                </a:extLst>
              </a:tr>
              <a:tr h="143933">
                <a:tc>
                  <a:txBody>
                    <a:bodyPr/>
                    <a:lstStyle/>
                    <a:p>
                      <a:pPr algn="l" fontAlgn="b"/>
                      <a:r>
                        <a:rPr lang="en-US" sz="1400" u="none" strike="noStrike">
                          <a:effectLst/>
                          <a:latin typeface="Calibri" panose="020F0502020204030204" pitchFamily="34" charset="0"/>
                        </a:rPr>
                        <a:t>11-16/1418</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CC0-HE Multirate Support and 2G4 40MHz HE STA</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Alfred Asterjadhi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0000"/>
                          </a:solidFill>
                          <a:effectLst/>
                          <a:latin typeface="Calibri" panose="020F0502020204030204" pitchFamily="34" charset="0"/>
                        </a:rPr>
                        <a:t>1</a:t>
                      </a:r>
                    </a:p>
                  </a:txBody>
                  <a:tcPr marL="5715" marR="5715" marT="5715" marB="0" anchor="b"/>
                </a:tc>
                <a:extLst>
                  <a:ext uri="{0D108BD9-81ED-4DB2-BD59-A6C34878D82A}">
                    <a16:rowId xmlns:a16="http://schemas.microsoft.com/office/drawing/2014/main" val="10019"/>
                  </a:ext>
                </a:extLst>
              </a:tr>
              <a:tr h="143933">
                <a:tc>
                  <a:txBody>
                    <a:bodyPr/>
                    <a:lstStyle/>
                    <a:p>
                      <a:pPr algn="l" fontAlgn="b"/>
                      <a:r>
                        <a:rPr lang="en-US" sz="1400" u="none" strike="noStrike">
                          <a:effectLst/>
                          <a:latin typeface="Calibri" panose="020F0502020204030204" pitchFamily="34" charset="0"/>
                        </a:rPr>
                        <a:t>11-16/1419</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MCS_NSS_BW_PPDU_Selection_for_11ax</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Alfred Asterjadhi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0000"/>
                          </a:solidFill>
                          <a:effectLst/>
                          <a:latin typeface="Calibri" panose="020F0502020204030204" pitchFamily="34" charset="0"/>
                        </a:rPr>
                        <a:t>1</a:t>
                      </a:r>
                    </a:p>
                  </a:txBody>
                  <a:tcPr marL="5715" marR="5715" marT="5715" marB="0" anchor="b"/>
                </a:tc>
                <a:extLst>
                  <a:ext uri="{0D108BD9-81ED-4DB2-BD59-A6C34878D82A}">
                    <a16:rowId xmlns:a16="http://schemas.microsoft.com/office/drawing/2014/main" val="10020"/>
                  </a:ext>
                </a:extLst>
              </a:tr>
              <a:tr h="143933">
                <a:tc>
                  <a:txBody>
                    <a:bodyPr/>
                    <a:lstStyle/>
                    <a:p>
                      <a:pPr algn="l" fontAlgn="b"/>
                      <a:r>
                        <a:rPr lang="en-US" sz="1400" u="none" strike="noStrike" dirty="0">
                          <a:solidFill>
                            <a:srgbClr val="00B050"/>
                          </a:solidFill>
                          <a:effectLst/>
                          <a:latin typeface="Calibri" panose="020F0502020204030204" pitchFamily="34" charset="0"/>
                        </a:rPr>
                        <a:t>11-16/1420</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TWT Information frames in 11ax</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Alfred Asterjadhi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B05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21"/>
                  </a:ext>
                </a:extLst>
              </a:tr>
            </a:tbl>
          </a:graphicData>
        </a:graphic>
      </p:graphicFrame>
    </p:spTree>
    <p:extLst>
      <p:ext uri="{BB962C8B-B14F-4D97-AF65-F5344CB8AC3E}">
        <p14:creationId xmlns:p14="http://schemas.microsoft.com/office/powerpoint/2010/main" val="137883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914400"/>
          </a:xfrm>
        </p:spPr>
        <p:txBody>
          <a:bodyPr/>
          <a:lstStyle/>
          <a:p>
            <a:r>
              <a:rPr lang="en-US" altLang="en-US" sz="2800" dirty="0">
                <a:solidFill>
                  <a:schemeClr val="tx1"/>
                </a:solidFill>
                <a:latin typeface="Calibri" panose="020F0502020204030204" pitchFamily="34" charset="0"/>
              </a:rPr>
              <a:t>November MAC Submissions</a:t>
            </a:r>
            <a:endParaRPr lang="en-US" altLang="en-US" sz="2000" dirty="0">
              <a:solidFill>
                <a:schemeClr val="tx1"/>
              </a:solidFill>
              <a:latin typeface="Calibri" panose="020F0502020204030204" pitchFamily="34" charset="0"/>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graphicFrame>
        <p:nvGraphicFramePr>
          <p:cNvPr id="7" name="Table 6"/>
          <p:cNvGraphicFramePr>
            <a:graphicFrameLocks noGrp="1"/>
          </p:cNvGraphicFramePr>
          <p:nvPr>
            <p:extLst>
              <p:ext uri="{D42A27DB-BD31-4B8C-83A1-F6EECF244321}">
                <p14:modId xmlns:p14="http://schemas.microsoft.com/office/powerpoint/2010/main" val="2856965301"/>
              </p:ext>
            </p:extLst>
          </p:nvPr>
        </p:nvGraphicFramePr>
        <p:xfrm>
          <a:off x="838201" y="1226820"/>
          <a:ext cx="7619998" cy="3286125"/>
        </p:xfrm>
        <a:graphic>
          <a:graphicData uri="http://schemas.openxmlformats.org/drawingml/2006/table">
            <a:tbl>
              <a:tblPr>
                <a:tableStyleId>{5C22544A-7EE6-4342-B048-85BDC9FD1C3A}</a:tableStyleId>
              </a:tblPr>
              <a:tblGrid>
                <a:gridCol w="998223">
                  <a:extLst>
                    <a:ext uri="{9D8B030D-6E8A-4147-A177-3AD203B41FA5}">
                      <a16:colId xmlns:a16="http://schemas.microsoft.com/office/drawing/2014/main" val="20000"/>
                    </a:ext>
                  </a:extLst>
                </a:gridCol>
                <a:gridCol w="4183376">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838199">
                  <a:extLst>
                    <a:ext uri="{9D8B030D-6E8A-4147-A177-3AD203B41FA5}">
                      <a16:colId xmlns:a16="http://schemas.microsoft.com/office/drawing/2014/main" val="20003"/>
                    </a:ext>
                  </a:extLst>
                </a:gridCol>
              </a:tblGrid>
              <a:tr h="143933">
                <a:tc>
                  <a:txBody>
                    <a:bodyPr/>
                    <a:lstStyle/>
                    <a:p>
                      <a:pPr algn="l" fontAlgn="b"/>
                      <a:r>
                        <a:rPr lang="en-US" sz="1400" u="none" strike="noStrike" dirty="0">
                          <a:effectLst/>
                          <a:latin typeface="Calibri" panose="020F0502020204030204" pitchFamily="34" charset="0"/>
                        </a:rPr>
                        <a:t>DCN</a:t>
                      </a:r>
                      <a:endParaRPr lang="en-US" sz="1400" b="1" i="0" u="none" strike="noStrike" dirty="0">
                        <a:solidFill>
                          <a:srgbClr val="FFFFFF"/>
                        </a:solidFill>
                        <a:effectLst/>
                        <a:latin typeface="Calibri" panose="020F0502020204030204" pitchFamily="34" charset="0"/>
                      </a:endParaRPr>
                    </a:p>
                  </a:txBody>
                  <a:tcPr marL="5715" marR="5715" marT="5715" marB="0" anchor="b"/>
                </a:tc>
                <a:tc>
                  <a:txBody>
                    <a:bodyPr/>
                    <a:lstStyle/>
                    <a:p>
                      <a:pPr algn="l" fontAlgn="b"/>
                      <a:r>
                        <a:rPr lang="en-US" sz="1400" u="none" strike="noStrike" dirty="0">
                          <a:effectLst/>
                          <a:latin typeface="Calibri" panose="020F0502020204030204" pitchFamily="34" charset="0"/>
                        </a:rPr>
                        <a:t>Title</a:t>
                      </a:r>
                      <a:endParaRPr lang="en-US" sz="1400" b="1" i="0" u="none" strike="noStrike" dirty="0">
                        <a:solidFill>
                          <a:srgbClr val="FFFFFF"/>
                        </a:solidFill>
                        <a:effectLst/>
                        <a:latin typeface="Calibri" panose="020F0502020204030204" pitchFamily="34" charset="0"/>
                      </a:endParaRPr>
                    </a:p>
                  </a:txBody>
                  <a:tcPr marL="5715" marR="5715" marT="5715" marB="0" anchor="b"/>
                </a:tc>
                <a:tc>
                  <a:txBody>
                    <a:bodyPr/>
                    <a:lstStyle/>
                    <a:p>
                      <a:pPr algn="l" fontAlgn="b"/>
                      <a:r>
                        <a:rPr lang="en-US" sz="1400" u="none" strike="noStrike" dirty="0">
                          <a:effectLst/>
                          <a:latin typeface="Calibri" panose="020F0502020204030204" pitchFamily="34" charset="0"/>
                        </a:rPr>
                        <a:t>Author</a:t>
                      </a:r>
                      <a:endParaRPr lang="en-US" sz="1400" b="1" i="0" u="none" strike="noStrike" dirty="0">
                        <a:solidFill>
                          <a:srgbClr val="FFFFFF"/>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chemeClr val="dk1"/>
                          </a:solidFill>
                          <a:effectLst/>
                          <a:latin typeface="Calibri" panose="020F0502020204030204" pitchFamily="34" charset="0"/>
                        </a:rPr>
                        <a:t>#CIDs</a:t>
                      </a:r>
                      <a:endParaRPr lang="en-US" sz="1400" b="1" i="0" u="none" strike="noStrike" dirty="0">
                        <a:solidFill>
                          <a:srgbClr val="FFFFFF"/>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0"/>
                  </a:ext>
                </a:extLst>
              </a:tr>
              <a:tr h="143933">
                <a:tc>
                  <a:txBody>
                    <a:bodyPr/>
                    <a:lstStyle/>
                    <a:p>
                      <a:pPr algn="l" fontAlgn="b"/>
                      <a:r>
                        <a:rPr lang="en-US" sz="1400" u="none" strike="noStrike" dirty="0">
                          <a:effectLst/>
                          <a:latin typeface="Calibri" panose="020F0502020204030204" pitchFamily="34" charset="0"/>
                        </a:rPr>
                        <a:t>11-16/1423</a:t>
                      </a:r>
                      <a:endParaRPr lang="en-US" sz="14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NAV Update Rule Considering UL MU Operation</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Geonjung Ko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000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22"/>
                  </a:ext>
                </a:extLst>
              </a:tr>
              <a:tr h="143933">
                <a:tc>
                  <a:txBody>
                    <a:bodyPr/>
                    <a:lstStyle/>
                    <a:p>
                      <a:pPr algn="l" fontAlgn="b"/>
                      <a:r>
                        <a:rPr lang="en-US" sz="1400" u="none" strike="noStrike">
                          <a:effectLst/>
                          <a:latin typeface="Calibri" panose="020F0502020204030204" pitchFamily="34" charset="0"/>
                        </a:rPr>
                        <a:t>11-16/1424</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Issue on the CWmax value in MU EDCA</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Woojin Ahn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000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23"/>
                  </a:ext>
                </a:extLst>
              </a:tr>
              <a:tr h="143933">
                <a:tc>
                  <a:txBody>
                    <a:bodyPr/>
                    <a:lstStyle/>
                    <a:p>
                      <a:pPr algn="l" fontAlgn="b"/>
                      <a:r>
                        <a:rPr lang="en-US" sz="1400" u="none" strike="noStrike">
                          <a:effectLst/>
                          <a:latin typeface="Calibri" panose="020F0502020204030204" pitchFamily="34" charset="0"/>
                        </a:rPr>
                        <a:t>11-16/1425</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Clarification on applying MU EDCA parameter set</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Woojin Ahn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000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24"/>
                  </a:ext>
                </a:extLst>
              </a:tr>
              <a:tr h="143933">
                <a:tc>
                  <a:txBody>
                    <a:bodyPr/>
                    <a:lstStyle/>
                    <a:p>
                      <a:pPr algn="l" fontAlgn="b"/>
                      <a:r>
                        <a:rPr lang="en-US" sz="1400" u="none" strike="noStrike">
                          <a:effectLst/>
                          <a:latin typeface="Calibri" panose="020F0502020204030204" pitchFamily="34" charset="0"/>
                        </a:rPr>
                        <a:t>11-16/1431</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IEEE 802.11ax Annex G</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Osama Aboul-Magd</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25"/>
                  </a:ext>
                </a:extLst>
              </a:tr>
              <a:tr h="143933">
                <a:tc>
                  <a:txBody>
                    <a:bodyPr/>
                    <a:lstStyle/>
                    <a:p>
                      <a:pPr algn="l" fontAlgn="b"/>
                      <a:r>
                        <a:rPr lang="en-US" sz="1400" u="none" strike="noStrike">
                          <a:effectLst/>
                          <a:latin typeface="Calibri" panose="020F0502020204030204" pitchFamily="34" charset="0"/>
                        </a:rPr>
                        <a:t>11-16/1442</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Spec texts for section 25.4 BA</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Jeongki Kim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0000"/>
                          </a:solidFill>
                          <a:effectLst/>
                          <a:latin typeface="Calibri" panose="020F0502020204030204" pitchFamily="34" charset="0"/>
                        </a:rPr>
                        <a:t>NA</a:t>
                      </a:r>
                    </a:p>
                  </a:txBody>
                  <a:tcPr marL="5715" marR="5715" marT="5715" marB="0" anchor="b"/>
                </a:tc>
                <a:extLst>
                  <a:ext uri="{0D108BD9-81ED-4DB2-BD59-A6C34878D82A}">
                    <a16:rowId xmlns:a16="http://schemas.microsoft.com/office/drawing/2014/main" val="10026"/>
                  </a:ext>
                </a:extLst>
              </a:tr>
              <a:tr h="143933">
                <a:tc>
                  <a:txBody>
                    <a:bodyPr/>
                    <a:lstStyle/>
                    <a:p>
                      <a:pPr algn="l" fontAlgn="b"/>
                      <a:r>
                        <a:rPr lang="en-US" sz="1400" u="none" strike="noStrike">
                          <a:effectLst/>
                          <a:latin typeface="Calibri" panose="020F0502020204030204" pitchFamily="34" charset="0"/>
                        </a:rPr>
                        <a:t>11-16/1452</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Multiple BSSID and MU</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Liwen Chu</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27"/>
                  </a:ext>
                </a:extLst>
              </a:tr>
              <a:tr h="143933">
                <a:tc>
                  <a:txBody>
                    <a:bodyPr/>
                    <a:lstStyle/>
                    <a:p>
                      <a:pPr algn="l" fontAlgn="b"/>
                      <a:r>
                        <a:rPr lang="en-US" sz="1400" u="none" strike="noStrike">
                          <a:effectLst/>
                          <a:latin typeface="Calibri" panose="020F0502020204030204" pitchFamily="34" charset="0"/>
                        </a:rPr>
                        <a:t>11-16/1453</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A-MPDU content</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Liwen Chu</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28"/>
                  </a:ext>
                </a:extLst>
              </a:tr>
              <a:tr h="143933">
                <a:tc>
                  <a:txBody>
                    <a:bodyPr/>
                    <a:lstStyle/>
                    <a:p>
                      <a:pPr algn="l" fontAlgn="b"/>
                      <a:r>
                        <a:rPr lang="en-US" sz="1400" u="none" strike="noStrike">
                          <a:effectLst/>
                          <a:latin typeface="Calibri" panose="020F0502020204030204" pitchFamily="34" charset="0"/>
                        </a:rPr>
                        <a:t>11-16/1454</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Multiple BSSID and MU Discussion</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Liwen Chu</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29"/>
                  </a:ext>
                </a:extLst>
              </a:tr>
              <a:tr h="143933">
                <a:tc>
                  <a:txBody>
                    <a:bodyPr/>
                    <a:lstStyle/>
                    <a:p>
                      <a:pPr algn="l" fontAlgn="b"/>
                      <a:r>
                        <a:rPr lang="en-US" sz="1400" u="none" strike="noStrike">
                          <a:effectLst/>
                          <a:latin typeface="Calibri" panose="020F0502020204030204" pitchFamily="34" charset="0"/>
                        </a:rPr>
                        <a:t>11-16/1456</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A-MPDU content discussion</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Liwen Chu</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30"/>
                  </a:ext>
                </a:extLst>
              </a:tr>
              <a:tr h="143933">
                <a:tc>
                  <a:txBody>
                    <a:bodyPr/>
                    <a:lstStyle/>
                    <a:p>
                      <a:pPr algn="l" fontAlgn="b"/>
                      <a:r>
                        <a:rPr lang="en-US" sz="1400" u="none" strike="noStrike">
                          <a:effectLst/>
                          <a:latin typeface="Calibri" panose="020F0502020204030204" pitchFamily="34" charset="0"/>
                        </a:rPr>
                        <a:t>11-16/1458</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Comment Resolution for Sub-clause 25.13.2</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Chittabrata Ghosh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31"/>
                  </a:ext>
                </a:extLst>
              </a:tr>
              <a:tr h="143933">
                <a:tc>
                  <a:txBody>
                    <a:bodyPr/>
                    <a:lstStyle/>
                    <a:p>
                      <a:pPr algn="l" fontAlgn="b"/>
                      <a:r>
                        <a:rPr lang="en-US" sz="1400" u="none" strike="noStrike">
                          <a:solidFill>
                            <a:srgbClr val="FF0000"/>
                          </a:solidFill>
                          <a:effectLst/>
                          <a:latin typeface="Calibri" panose="020F0502020204030204" pitchFamily="34" charset="0"/>
                        </a:rPr>
                        <a:t>11-16/1459</a:t>
                      </a:r>
                      <a:endParaRPr lang="en-US" sz="1400" b="0" i="0" u="none" strike="noStrike">
                        <a:solidFill>
                          <a:srgbClr val="FF000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FF0000"/>
                          </a:solidFill>
                          <a:effectLst/>
                          <a:latin typeface="Calibri" panose="020F0502020204030204" pitchFamily="34" charset="0"/>
                        </a:rPr>
                        <a:t>Considerations on Quiet Time Period</a:t>
                      </a:r>
                      <a:endParaRPr lang="en-US" sz="1400" b="0" i="0" u="none" strike="noStrike" dirty="0">
                        <a:solidFill>
                          <a:srgbClr val="FF0000"/>
                        </a:solidFill>
                        <a:effectLst/>
                        <a:latin typeface="Calibri" panose="020F0502020204030204" pitchFamily="34" charset="0"/>
                      </a:endParaRPr>
                    </a:p>
                  </a:txBody>
                  <a:tcPr marL="5715" marR="5715" marT="5715" marB="0" anchor="b"/>
                </a:tc>
                <a:tc>
                  <a:txBody>
                    <a:bodyPr/>
                    <a:lstStyle/>
                    <a:p>
                      <a:pPr algn="l" fontAlgn="b"/>
                      <a:r>
                        <a:rPr lang="en-US" sz="1400" u="none" strike="noStrike" dirty="0" err="1">
                          <a:solidFill>
                            <a:srgbClr val="FF0000"/>
                          </a:solidFill>
                          <a:effectLst/>
                          <a:latin typeface="Calibri" panose="020F0502020204030204" pitchFamily="34" charset="0"/>
                        </a:rPr>
                        <a:t>Jinsoo</a:t>
                      </a:r>
                      <a:r>
                        <a:rPr lang="en-US" sz="1400" u="none" strike="noStrike" dirty="0">
                          <a:solidFill>
                            <a:srgbClr val="FF0000"/>
                          </a:solidFill>
                          <a:effectLst/>
                          <a:latin typeface="Calibri" panose="020F0502020204030204" pitchFamily="34" charset="0"/>
                        </a:rPr>
                        <a:t> Ahn </a:t>
                      </a:r>
                      <a:endParaRPr lang="en-US" sz="1400" b="0" i="0" u="none" strike="noStrike" dirty="0">
                        <a:solidFill>
                          <a:srgbClr val="FF000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FF0000"/>
                          </a:solidFill>
                          <a:effectLst/>
                          <a:latin typeface="Calibri" panose="020F0502020204030204" pitchFamily="34" charset="0"/>
                        </a:rPr>
                        <a:t>Withdrawn</a:t>
                      </a:r>
                    </a:p>
                  </a:txBody>
                  <a:tcPr marL="5715" marR="5715" marT="5715" marB="0" anchor="b"/>
                </a:tc>
                <a:extLst>
                  <a:ext uri="{0D108BD9-81ED-4DB2-BD59-A6C34878D82A}">
                    <a16:rowId xmlns:a16="http://schemas.microsoft.com/office/drawing/2014/main" val="10032"/>
                  </a:ext>
                </a:extLst>
              </a:tr>
              <a:tr h="143933">
                <a:tc>
                  <a:txBody>
                    <a:bodyPr/>
                    <a:lstStyle/>
                    <a:p>
                      <a:pPr algn="l" fontAlgn="b"/>
                      <a:r>
                        <a:rPr lang="en-US" sz="1400" u="none" strike="noStrike">
                          <a:effectLst/>
                          <a:latin typeface="Calibri" panose="020F0502020204030204" pitchFamily="34" charset="0"/>
                        </a:rPr>
                        <a:t>11-16/1461</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MU BAR comment resolutions</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Reza Hedayat</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rgbClr val="000000"/>
                          </a:solidFill>
                          <a:effectLst/>
                          <a:latin typeface="Calibri" panose="020F0502020204030204" pitchFamily="34" charset="0"/>
                        </a:rPr>
                        <a:t>2</a:t>
                      </a:r>
                    </a:p>
                  </a:txBody>
                  <a:tcPr marL="5715" marR="5715" marT="5715" marB="0" anchor="b"/>
                </a:tc>
                <a:extLst>
                  <a:ext uri="{0D108BD9-81ED-4DB2-BD59-A6C34878D82A}">
                    <a16:rowId xmlns:a16="http://schemas.microsoft.com/office/drawing/2014/main" val="10033"/>
                  </a:ext>
                </a:extLst>
              </a:tr>
              <a:tr h="143933">
                <a:tc>
                  <a:txBody>
                    <a:bodyPr/>
                    <a:lstStyle/>
                    <a:p>
                      <a:pPr algn="l" fontAlgn="b"/>
                      <a:r>
                        <a:rPr lang="en-US" sz="1400" u="none" strike="noStrike" dirty="0">
                          <a:solidFill>
                            <a:srgbClr val="00B050"/>
                          </a:solidFill>
                          <a:effectLst/>
                          <a:latin typeface="Calibri" panose="020F0502020204030204" pitchFamily="34" charset="0"/>
                        </a:rPr>
                        <a:t>11-16/1464</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RD Protocol</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r>
                        <a:rPr lang="en-US" sz="1400" u="none" strike="noStrike" dirty="0">
                          <a:solidFill>
                            <a:srgbClr val="00B050"/>
                          </a:solidFill>
                          <a:effectLst/>
                          <a:latin typeface="Calibri" panose="020F0502020204030204" pitchFamily="34" charset="0"/>
                        </a:rPr>
                        <a:t>Jarkko Kneckt </a:t>
                      </a:r>
                      <a:endParaRPr lang="en-US" sz="1400" b="0" i="0" u="none" strike="noStrike" dirty="0">
                        <a:solidFill>
                          <a:srgbClr val="00B05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B05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34"/>
                  </a:ext>
                </a:extLst>
              </a:tr>
              <a:tr h="143933">
                <a:tc>
                  <a:txBody>
                    <a:bodyPr/>
                    <a:lstStyle/>
                    <a:p>
                      <a:pPr algn="l" fontAlgn="b"/>
                      <a:r>
                        <a:rPr lang="en-US" sz="1400" u="none" strike="noStrike" dirty="0">
                          <a:effectLst/>
                          <a:latin typeface="Calibri" panose="020F0502020204030204" pitchFamily="34" charset="0"/>
                        </a:rPr>
                        <a:t>11-16/1468</a:t>
                      </a:r>
                      <a:endParaRPr lang="en-US" sz="14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dirty="0">
                          <a:effectLst/>
                          <a:latin typeface="Calibri" panose="020F0502020204030204" pitchFamily="34" charset="0"/>
                        </a:rPr>
                        <a:t>A-MPDU Content Capabilities</a:t>
                      </a:r>
                      <a:endParaRPr lang="en-US" sz="14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dirty="0">
                          <a:effectLst/>
                          <a:latin typeface="Calibri" panose="020F0502020204030204" pitchFamily="34" charset="0"/>
                        </a:rPr>
                        <a:t>Raja Banerjea</a:t>
                      </a:r>
                      <a:endParaRPr lang="en-US" sz="14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35"/>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1643313109"/>
              </p:ext>
            </p:extLst>
          </p:nvPr>
        </p:nvGraphicFramePr>
        <p:xfrm>
          <a:off x="838202" y="4495800"/>
          <a:ext cx="7619998" cy="219075"/>
        </p:xfrm>
        <a:graphic>
          <a:graphicData uri="http://schemas.openxmlformats.org/drawingml/2006/table">
            <a:tbl>
              <a:tblPr>
                <a:tableStyleId>{5C22544A-7EE6-4342-B048-85BDC9FD1C3A}</a:tableStyleId>
              </a:tblPr>
              <a:tblGrid>
                <a:gridCol w="998223">
                  <a:extLst>
                    <a:ext uri="{9D8B030D-6E8A-4147-A177-3AD203B41FA5}">
                      <a16:colId xmlns:a16="http://schemas.microsoft.com/office/drawing/2014/main" val="1461191028"/>
                    </a:ext>
                  </a:extLst>
                </a:gridCol>
                <a:gridCol w="4259575">
                  <a:extLst>
                    <a:ext uri="{9D8B030D-6E8A-4147-A177-3AD203B41FA5}">
                      <a16:colId xmlns:a16="http://schemas.microsoft.com/office/drawing/2014/main" val="1924391799"/>
                    </a:ext>
                  </a:extLst>
                </a:gridCol>
                <a:gridCol w="1524000">
                  <a:extLst>
                    <a:ext uri="{9D8B030D-6E8A-4147-A177-3AD203B41FA5}">
                      <a16:colId xmlns:a16="http://schemas.microsoft.com/office/drawing/2014/main" val="3701320867"/>
                    </a:ext>
                  </a:extLst>
                </a:gridCol>
                <a:gridCol w="838200">
                  <a:extLst>
                    <a:ext uri="{9D8B030D-6E8A-4147-A177-3AD203B41FA5}">
                      <a16:colId xmlns:a16="http://schemas.microsoft.com/office/drawing/2014/main" val="3506316619"/>
                    </a:ext>
                  </a:extLst>
                </a:gridCol>
              </a:tblGrid>
              <a:tr h="143933">
                <a:tc>
                  <a:txBody>
                    <a:bodyPr/>
                    <a:lstStyle/>
                    <a:p>
                      <a:pPr algn="l" fontAlgn="b"/>
                      <a:r>
                        <a:rPr lang="en-US" sz="1400" u="none" strike="noStrike" dirty="0">
                          <a:effectLst/>
                          <a:latin typeface="Calibri" panose="020F0502020204030204" pitchFamily="34" charset="0"/>
                        </a:rPr>
                        <a:t>11-16/1357</a:t>
                      </a:r>
                      <a:endParaRPr lang="en-US" sz="14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dirty="0">
                          <a:effectLst/>
                          <a:latin typeface="Calibri" panose="020F0502020204030204" pitchFamily="34" charset="0"/>
                        </a:rPr>
                        <a:t>CC0 Remaining CIDs on sounding</a:t>
                      </a:r>
                      <a:endParaRPr lang="en-US" sz="14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dirty="0">
                          <a:effectLst/>
                          <a:latin typeface="Calibri" panose="020F0502020204030204" pitchFamily="34" charset="0"/>
                        </a:rPr>
                        <a:t>Alfred Asterjadhi </a:t>
                      </a:r>
                      <a:endParaRPr lang="en-US" sz="14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22478939"/>
                  </a:ext>
                </a:extLst>
              </a:tr>
            </a:tbl>
          </a:graphicData>
        </a:graphic>
      </p:graphicFrame>
    </p:spTree>
    <p:extLst>
      <p:ext uri="{BB962C8B-B14F-4D97-AF65-F5344CB8AC3E}">
        <p14:creationId xmlns:p14="http://schemas.microsoft.com/office/powerpoint/2010/main" val="339818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MAC-CR1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D0.5 the comment resolutions in document 16/1352r1 for CIDs: 1920, 2441, 2671, 2262, 2396, 2454, 2604, 2605, 1734, 118, 691, 822, 1353</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sz="1600" dirty="0">
                <a:latin typeface="Calibri" panose="020F0502020204030204" pitchFamily="34" charset="0"/>
              </a:rPr>
              <a:t>Strawpoll passed  without objection</a:t>
            </a:r>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276538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MAC-CR2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D0.5 the comment resolutions in document 16/1354r0 for CIDs: 150, 1020, 2201 </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sz="1600" dirty="0">
                <a:latin typeface="Calibri" panose="020F0502020204030204" pitchFamily="34" charset="0"/>
              </a:rPr>
              <a:t>Strawpoll passed  without objection</a:t>
            </a:r>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23525683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MAC1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update the 11ax specification D0.5 according to the instructions in document 16/1355r0.</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sz="1600" dirty="0">
                <a:latin typeface="Calibri" panose="020F0502020204030204" pitchFamily="34" charset="0"/>
              </a:rPr>
              <a:t>Strawpoll passed  without objection</a:t>
            </a:r>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15</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883724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MAC-CR3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D0.5 the comment resolutions in document 16/1358r0 for CIDs: 135, 658, 2389 </a:t>
            </a:r>
          </a:p>
          <a:p>
            <a:r>
              <a:rPr lang="en-US" sz="2000" dirty="0">
                <a:latin typeface="Calibri" panose="020F0502020204030204" pitchFamily="34" charset="0"/>
              </a:rPr>
              <a:t>Results:</a:t>
            </a:r>
          </a:p>
          <a:p>
            <a:pPr lvl="1"/>
            <a:r>
              <a:rPr lang="en-US" sz="1600" dirty="0">
                <a:latin typeface="Calibri" panose="020F0502020204030204" pitchFamily="34" charset="0"/>
              </a:rPr>
              <a:t>Strawpoll passed  without objection</a:t>
            </a:r>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16</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2305483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MAC-CR4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D0.5 the comment resolutions in document 16/1359r0 for CIDs: 385, 419, 458, 459, 514, 630, 741, 743, 2844, 2846</a:t>
            </a:r>
          </a:p>
          <a:p>
            <a:pPr lvl="0"/>
            <a:endParaRPr lang="en-US" sz="2000" dirty="0">
              <a:latin typeface="Calibri" panose="020F0502020204030204" pitchFamily="34" charset="0"/>
            </a:endParaRPr>
          </a:p>
          <a:p>
            <a:pPr lvl="0"/>
            <a:r>
              <a:rPr lang="en-US" sz="2000" dirty="0">
                <a:latin typeface="Calibri" panose="020F0502020204030204" pitchFamily="34" charset="0"/>
              </a:rPr>
              <a:t>Results:</a:t>
            </a:r>
          </a:p>
          <a:p>
            <a:pPr lvl="1"/>
            <a:r>
              <a:rPr lang="en-US" sz="1600" dirty="0">
                <a:latin typeface="Calibri" panose="020F0502020204030204" pitchFamily="34" charset="0"/>
              </a:rPr>
              <a:t>Strawpoll passed  without objection</a:t>
            </a:r>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17</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2108670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MAC-CR5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D0.5 the comment resolutions in document 16/1360r1 for CIDs: 93, 824, 819, 989, 1067, 2388, 147, 161</a:t>
            </a:r>
          </a:p>
          <a:p>
            <a:pPr lvl="0"/>
            <a:r>
              <a:rPr lang="en-US" sz="2000" dirty="0">
                <a:latin typeface="Calibri" panose="020F0502020204030204" pitchFamily="34" charset="0"/>
              </a:rPr>
              <a:t>Results:</a:t>
            </a:r>
          </a:p>
          <a:p>
            <a:pPr lvl="1"/>
            <a:r>
              <a:rPr lang="en-US" sz="1600" dirty="0">
                <a:latin typeface="Calibri" panose="020F0502020204030204" pitchFamily="34" charset="0"/>
              </a:rPr>
              <a:t>Strawpoll passed  without objection</a:t>
            </a:r>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18</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3712030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MAC2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update the 11ax specification D0.5 according to the instructions in document 16/1362r1.</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sz="1600" dirty="0">
                <a:latin typeface="Calibri" panose="020F0502020204030204" pitchFamily="34" charset="0"/>
              </a:rPr>
              <a:t>Strawpoll passed  without objection</a:t>
            </a:r>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19</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635221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a:solidFill>
                  <a:srgbClr val="0070C0"/>
                </a:solidFill>
                <a:latin typeface="Arial Black" pitchFamily="34" charset="0"/>
              </a:rPr>
              <a:t>IEEE 802.11 TGax</a:t>
            </a:r>
            <a:br>
              <a:rPr lang="en-US" altLang="en-US" dirty="0">
                <a:solidFill>
                  <a:srgbClr val="0070C0"/>
                </a:solidFill>
                <a:latin typeface="Arial Black" pitchFamily="34" charset="0"/>
              </a:rPr>
            </a:br>
            <a:r>
              <a:rPr lang="en-US" altLang="en-US" dirty="0">
                <a:solidFill>
                  <a:srgbClr val="0070C0"/>
                </a:solidFill>
                <a:latin typeface="Arial Black" pitchFamily="34" charset="0"/>
              </a:rPr>
              <a:t>High Efficiency WLAN</a:t>
            </a:r>
            <a:br>
              <a:rPr lang="en-US" altLang="en-US" dirty="0">
                <a:solidFill>
                  <a:srgbClr val="0070C0"/>
                </a:solidFill>
                <a:latin typeface="Arial Black" pitchFamily="34" charset="0"/>
              </a:rPr>
            </a:br>
            <a:r>
              <a:rPr lang="en-US" altLang="en-US" dirty="0">
                <a:solidFill>
                  <a:srgbClr val="0070C0"/>
                </a:solidFill>
                <a:latin typeface="Arial Black" pitchFamily="34" charset="0"/>
              </a:rPr>
              <a:t>MAC Ad Hoc</a:t>
            </a:r>
            <a:endParaRPr lang="en-CA" altLang="en-US" dirty="0">
              <a:solidFill>
                <a:srgbClr val="0070C0"/>
              </a:solidFill>
            </a:endParaRPr>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a:latin typeface="Arial" pitchFamily="34" charset="0"/>
              </a:rPr>
              <a:t>Co-Chairs: </a:t>
            </a:r>
          </a:p>
          <a:p>
            <a:pPr algn="ctr">
              <a:lnSpc>
                <a:spcPct val="90000"/>
              </a:lnSpc>
              <a:buFontTx/>
              <a:buNone/>
            </a:pPr>
            <a:r>
              <a:rPr lang="en-US" altLang="en-US" sz="2000" dirty="0">
                <a:latin typeface="Arial" pitchFamily="34" charset="0"/>
              </a:rPr>
              <a:t>Brian Hart (Cisco Systems)</a:t>
            </a:r>
          </a:p>
          <a:p>
            <a:pPr algn="ctr">
              <a:lnSpc>
                <a:spcPct val="90000"/>
              </a:lnSpc>
              <a:buFontTx/>
              <a:buNone/>
            </a:pPr>
            <a:r>
              <a:rPr lang="en-US" altLang="en-US" sz="2000" dirty="0">
                <a:latin typeface="Arial" pitchFamily="34" charset="0"/>
              </a:rPr>
              <a:t>Reza Hedayat (Newracom)</a:t>
            </a:r>
          </a:p>
          <a:p>
            <a:pPr algn="ctr">
              <a:lnSpc>
                <a:spcPct val="90000"/>
              </a:lnSpc>
              <a:buFontTx/>
              <a:buNone/>
            </a:pPr>
            <a:r>
              <a:rPr lang="en-US" altLang="en-US" sz="2000" dirty="0">
                <a:latin typeface="Arial" pitchFamily="34" charset="0"/>
              </a:rPr>
              <a:t>Eric Wong (Apple)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MAC3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update the 11ax specification D0.5 according to the instructions in slide 16 of document 16/1367r0</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Y/N/A: 29/1/18</a:t>
            </a: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20</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4196715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MAC4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update the 11ax specification D0.5 according to the instructions in document 16/1368r2.</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r>
              <a:rPr lang="en-US" sz="2000" b="0" dirty="0">
                <a:latin typeface="Calibri" panose="020F0502020204030204" pitchFamily="34" charset="0"/>
              </a:rPr>
              <a:t>Strawpoll passed  without objection</a:t>
            </a:r>
          </a:p>
          <a:p>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21</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40360683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MAC5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r>
              <a:rPr lang="en-US" sz="2000" dirty="0">
                <a:latin typeface="Calibri" panose="020F0502020204030204" pitchFamily="34" charset="0"/>
              </a:rPr>
              <a:t>Do you agree to update the 11ax specification D0.5 according to the instructions in slide 16 of document 16/1404r1.</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r>
              <a:rPr lang="en-US" sz="2000" b="0" dirty="0" err="1">
                <a:latin typeface="Calibri" panose="020F0502020204030204" pitchFamily="34" charset="0"/>
              </a:rPr>
              <a:t>Strawpoll</a:t>
            </a:r>
            <a:r>
              <a:rPr lang="en-US" sz="2000" b="0" dirty="0">
                <a:latin typeface="Calibri" panose="020F0502020204030204" pitchFamily="34" charset="0"/>
              </a:rPr>
              <a:t> passed  without objection</a:t>
            </a:r>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22</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39577782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MAC6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r>
              <a:rPr lang="en-US" sz="2000" dirty="0">
                <a:latin typeface="Calibri" panose="020F0502020204030204" pitchFamily="34" charset="0"/>
              </a:rPr>
              <a:t>Do you agree to update the 11ax specification D0.5 according to the instructions in document 16/1415r2.</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r>
              <a:rPr lang="en-US" sz="2000" b="0" dirty="0" err="1">
                <a:latin typeface="Calibri" panose="020F0502020204030204" pitchFamily="34" charset="0"/>
              </a:rPr>
              <a:t>Strawpoll</a:t>
            </a:r>
            <a:r>
              <a:rPr lang="en-US" sz="2000" b="0" dirty="0">
                <a:latin typeface="Calibri" panose="020F0502020204030204" pitchFamily="34" charset="0"/>
              </a:rPr>
              <a:t> passed  without objection</a:t>
            </a:r>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23</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1652587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MAC7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r>
              <a:rPr lang="en-US" sz="2000" dirty="0">
                <a:latin typeface="Calibri" panose="020F0502020204030204" pitchFamily="34" charset="0"/>
              </a:rPr>
              <a:t>Do you agree to update the 11ax specification D0.5 according to the instructions in document 16/1409r3.</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r>
              <a:rPr lang="en-US" sz="2000" b="0" dirty="0" err="1">
                <a:latin typeface="Calibri" panose="020F0502020204030204" pitchFamily="34" charset="0"/>
              </a:rPr>
              <a:t>Strawpoll</a:t>
            </a:r>
            <a:r>
              <a:rPr lang="en-US" sz="2000" b="0" dirty="0">
                <a:latin typeface="Calibri" panose="020F0502020204030204" pitchFamily="34" charset="0"/>
              </a:rPr>
              <a:t> passed  without objection</a:t>
            </a:r>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24</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9256989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MAC8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r>
              <a:rPr lang="en-US" sz="2000" dirty="0">
                <a:latin typeface="Calibri" panose="020F0502020204030204" pitchFamily="34" charset="0"/>
              </a:rPr>
              <a:t>Do you agree to update the 11ax specification D0.5 according to the instructions in slides 8, 9 and 10 in document 16/1420r0.</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r>
              <a:rPr lang="en-US" sz="2000" b="0" dirty="0" err="1">
                <a:latin typeface="Calibri" panose="020F0502020204030204" pitchFamily="34" charset="0"/>
              </a:rPr>
              <a:t>Strawpoll</a:t>
            </a:r>
            <a:r>
              <a:rPr lang="en-US" sz="2000" b="0" dirty="0">
                <a:latin typeface="Calibri" panose="020F0502020204030204" pitchFamily="34" charset="0"/>
              </a:rPr>
              <a:t> passed  without objection</a:t>
            </a:r>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25</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2527942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MAC9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r>
              <a:rPr lang="en-US" sz="2000" dirty="0">
                <a:latin typeface="Calibri" panose="020F0502020204030204" pitchFamily="34" charset="0"/>
              </a:rPr>
              <a:t>Do you agree to update the 11ax specification D0.5 according to the instructions in document 16/1380r3.</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r>
              <a:rPr lang="en-US" sz="2000" b="0" dirty="0" err="1">
                <a:latin typeface="Calibri" panose="020F0502020204030204" pitchFamily="34" charset="0"/>
              </a:rPr>
              <a:t>Strawpoll</a:t>
            </a:r>
            <a:r>
              <a:rPr lang="en-US" sz="2000" b="0" dirty="0">
                <a:latin typeface="Calibri" panose="020F0502020204030204" pitchFamily="34" charset="0"/>
              </a:rPr>
              <a:t> passed  without objection</a:t>
            </a:r>
            <a:endParaRPr lang="en-US" sz="2000" dirty="0">
              <a:latin typeface="Calibri" panose="020F0502020204030204" pitchFamily="34" charset="0"/>
            </a:endParaRPr>
          </a:p>
          <a:p>
            <a:endParaRPr lang="en-US" sz="20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26</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19847106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MAC-CR1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D0.5 the comment resolutions in document 16/xyzr0 for CIDs:</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sz="1600" dirty="0">
                <a:latin typeface="Calibri" panose="020F0502020204030204" pitchFamily="34" charset="0"/>
              </a:rPr>
              <a:t>Y/N/A: </a:t>
            </a:r>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27</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7109888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MAC-CR1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D0.5 the comment resolutions in document 16/xyzr0 for CIDs:</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sz="1600" dirty="0">
                <a:latin typeface="Calibri" panose="020F0502020204030204" pitchFamily="34" charset="0"/>
              </a:rPr>
              <a:t>Y/N/A: </a:t>
            </a:r>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28</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8282478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29</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Backup Slides</a:t>
            </a:r>
          </a:p>
        </p:txBody>
      </p:sp>
      <p:sp>
        <p:nvSpPr>
          <p:cNvPr id="6"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7"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a:t>Call 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a:t>Note ad hoc rules // Slides 13-14</a:t>
            </a:r>
          </a:p>
          <a:p>
            <a:r>
              <a:rPr lang="en-US" altLang="en-US" sz="2000" dirty="0"/>
              <a:t>Note MAC ad hoc sessions this week </a:t>
            </a:r>
          </a:p>
          <a:p>
            <a:pPr lvl="1"/>
            <a:r>
              <a:rPr lang="en-US" altLang="en-US" sz="1800" b="1" dirty="0">
                <a:solidFill>
                  <a:srgbClr val="0070C0"/>
                </a:solidFill>
              </a:rPr>
              <a:t>Mon: PM2</a:t>
            </a:r>
          </a:p>
          <a:p>
            <a:pPr lvl="1"/>
            <a:r>
              <a:rPr lang="en-US" altLang="en-US" sz="1800" b="1" dirty="0">
                <a:solidFill>
                  <a:srgbClr val="0070C0"/>
                </a:solidFill>
              </a:rPr>
              <a:t>Tue: AM2 </a:t>
            </a:r>
          </a:p>
          <a:p>
            <a:pPr lvl="1"/>
            <a:r>
              <a:rPr lang="en-US" altLang="en-US" sz="1800" b="1" dirty="0">
                <a:solidFill>
                  <a:srgbClr val="0070C0"/>
                </a:solidFill>
              </a:rPr>
              <a:t>Wed:PM1, PM2</a:t>
            </a:r>
          </a:p>
          <a:p>
            <a:pPr lvl="1"/>
            <a:r>
              <a:rPr lang="en-US" altLang="en-US" sz="1800" b="1" dirty="0">
                <a:solidFill>
                  <a:srgbClr val="0070C0"/>
                </a:solidFill>
              </a:rPr>
              <a:t>Thu: AM1</a:t>
            </a:r>
          </a:p>
          <a:p>
            <a:r>
              <a:rPr lang="en-CA" altLang="en-US" sz="2000" dirty="0"/>
              <a:t>Technical Presentations approved by 802.11ax chair for presentation this week, and related straw polls</a:t>
            </a:r>
          </a:p>
          <a:p>
            <a:r>
              <a:rPr lang="en-CA" altLang="en-US" sz="2000" dirty="0"/>
              <a:t>Any other technical presentations </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30</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Approve TGax MAC ad hoc  minutes of meetings and teleconferences from the July 2015 meeting until today:  </a:t>
            </a:r>
          </a:p>
          <a:p>
            <a:pPr lvl="1"/>
            <a:r>
              <a:rPr lang="en-US" altLang="en-US" sz="1600" dirty="0"/>
              <a:t>&lt;Doc reference&gt;</a:t>
            </a:r>
          </a:p>
          <a:p>
            <a:pPr lvl="1"/>
            <a:endParaRPr lang="en-US" altLang="en-US" sz="1600" dirty="0"/>
          </a:p>
          <a:p>
            <a:r>
              <a:rPr lang="en-US" altLang="en-US" sz="2000" dirty="0"/>
              <a:t>Mover:		Seconder:</a:t>
            </a:r>
          </a:p>
          <a:p>
            <a:endParaRPr lang="en-US" altLang="en-US" sz="2000" dirty="0"/>
          </a:p>
          <a:p>
            <a:r>
              <a:rPr lang="en-US" altLang="en-US" sz="2000" dirty="0"/>
              <a:t>Y: </a:t>
            </a:r>
          </a:p>
          <a:p>
            <a:r>
              <a:rPr lang="en-US" altLang="en-US" sz="2000" dirty="0"/>
              <a:t>N: </a:t>
            </a:r>
          </a:p>
          <a:p>
            <a:r>
              <a:rPr lang="en-US" altLang="en-US" sz="2000" dirty="0"/>
              <a:t>Abstain: </a:t>
            </a:r>
          </a:p>
          <a:p>
            <a:endParaRPr lang="en-US" altLang="en-US" sz="2000" dirty="0"/>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15225913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31</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Strawpoll </a:t>
            </a:r>
            <a:r>
              <a:rPr lang="en-US" altLang="en-US" dirty="0" err="1"/>
              <a:t>xxxx</a:t>
            </a:r>
            <a:r>
              <a:rPr lang="en-US" altLang="en-US" dirty="0"/>
              <a:t> </a:t>
            </a:r>
            <a:br>
              <a:rPr lang="en-US" altLang="en-US" dirty="0"/>
            </a:br>
            <a:r>
              <a:rPr lang="en-US" altLang="en-US" dirty="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 </a:t>
            </a:r>
            <a:r>
              <a:rPr lang="en-US" altLang="en-US" sz="2000" dirty="0" err="1"/>
              <a:t>xxxx</a:t>
            </a:r>
            <a:endParaRPr lang="en-US" altLang="en-US" sz="2000" dirty="0"/>
          </a:p>
          <a:p>
            <a:pPr lvl="1"/>
            <a:endParaRPr lang="en-US" altLang="en-US" sz="1600" dirty="0"/>
          </a:p>
          <a:p>
            <a:r>
              <a:rPr lang="en-US" altLang="en-US" sz="2000" dirty="0"/>
              <a:t>Y: </a:t>
            </a:r>
          </a:p>
          <a:p>
            <a:r>
              <a:rPr lang="en-US" altLang="en-US" sz="2000" dirty="0"/>
              <a:t>N: </a:t>
            </a:r>
          </a:p>
          <a:p>
            <a:r>
              <a:rPr lang="en-US" altLang="en-US" sz="2000" dirty="0"/>
              <a:t>Abstain: </a:t>
            </a:r>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28535696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32</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Strawpoll </a:t>
            </a:r>
            <a:r>
              <a:rPr lang="en-US" altLang="en-US" dirty="0" err="1"/>
              <a:t>xxxx</a:t>
            </a:r>
            <a:r>
              <a:rPr lang="en-US" altLang="en-US" dirty="0"/>
              <a:t> </a:t>
            </a:r>
            <a:br>
              <a:rPr lang="en-US" altLang="en-US" dirty="0"/>
            </a:br>
            <a:r>
              <a:rPr lang="en-US" altLang="en-US" dirty="0"/>
              <a:t>(“</a:t>
            </a:r>
            <a:r>
              <a:rPr lang="en-US" altLang="en-US" dirty="0" err="1"/>
              <a:t>Premotion</a:t>
            </a:r>
            <a:r>
              <a:rPr lang="en-US" altLang="en-US" dirty="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a:p>
          <a:p>
            <a:r>
              <a:rPr lang="en-US" altLang="en-US" sz="2000" dirty="0"/>
              <a:t>Y: </a:t>
            </a:r>
          </a:p>
          <a:p>
            <a:r>
              <a:rPr lang="en-US" altLang="en-US" sz="2000" dirty="0"/>
              <a:t>N: </a:t>
            </a:r>
          </a:p>
          <a:p>
            <a:r>
              <a:rPr lang="en-US" altLang="en-US" sz="2000" dirty="0"/>
              <a:t>Abstain: </a:t>
            </a:r>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3243905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slot</a:t>
            </a:r>
          </a:p>
          <a:p>
            <a:r>
              <a:rPr lang="en-US" altLang="en-US" dirty="0"/>
              <a:t>Cell Phones to be silent or Off</a:t>
            </a:r>
          </a:p>
          <a:p>
            <a:r>
              <a:rPr lang="en-US" altLang="en-US" dirty="0"/>
              <a:t>Register your attendance via </a:t>
            </a:r>
            <a:r>
              <a:rPr lang="en-US" altLang="en-US" dirty="0">
                <a:hlinkClick r:id="rId3"/>
              </a:rPr>
              <a:t>https://imat.ieee.org</a:t>
            </a:r>
            <a:r>
              <a:rPr lang="en-US" altLang="en-US" dirty="0"/>
              <a:t> while on a meeting SSID (e.g. </a:t>
            </a:r>
            <a:r>
              <a:rPr lang="en-US" altLang="en-US" dirty="0" err="1"/>
              <a:t>Verilan</a:t>
            </a:r>
            <a:r>
              <a:rPr lang="en-US" altLang="en-US" dirty="0"/>
              <a:t>-secure)</a:t>
            </a:r>
          </a:p>
          <a:p>
            <a:r>
              <a:rPr lang="en-US" altLang="en-US" dirty="0"/>
              <a:t>Make sure your badges are correct </a:t>
            </a:r>
          </a:p>
          <a:p>
            <a:r>
              <a:rPr lang="en-US" altLang="en-US" dirty="0"/>
              <a:t>If you plan to make a submission, be sure it does not contain company logos or advertising</a:t>
            </a:r>
          </a:p>
          <a:p>
            <a:r>
              <a:rPr lang="en-US" altLang="en-US" dirty="0"/>
              <a:t>Questions on Voting status, Ballot pool, Access to Reflector, Documentation,  Member</a:t>
            </a:r>
            <a:r>
              <a:rPr lang="en-US" altLang="ja-JP" dirty="0"/>
              <a:t>’s Area</a:t>
            </a:r>
          </a:p>
          <a:p>
            <a:pPr lvl="1"/>
            <a:r>
              <a:rPr lang="en-US" altLang="en-US" sz="2400" dirty="0"/>
              <a:t>Contact Jon Rosdahl –  </a:t>
            </a:r>
            <a:r>
              <a:rPr lang="en-US" altLang="en-US" sz="2400" dirty="0">
                <a:hlinkClick r:id="rId4"/>
              </a:rPr>
              <a:t>jrosdahl@ieee.org</a:t>
            </a:r>
            <a:endParaRPr lang="en-US" altLang="en-US" dirty="0"/>
          </a:p>
          <a:p>
            <a:pPr lvl="1"/>
            <a:endParaRPr lang="en-US" altLang="en-US" dirty="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a:t>Patent Policy and Other Guidelines</a:t>
            </a:r>
          </a:p>
        </p:txBody>
      </p:sp>
      <p:sp>
        <p:nvSpPr>
          <p:cNvPr id="13318" name="Rectangle 3"/>
          <p:cNvSpPr>
            <a:spLocks noGrp="1" noChangeArrowheads="1"/>
          </p:cNvSpPr>
          <p:nvPr>
            <p:ph type="body" idx="1"/>
          </p:nvPr>
        </p:nvSpPr>
        <p:spPr/>
        <p:txBody>
          <a:bodyPr/>
          <a:lstStyle/>
          <a:p>
            <a:r>
              <a:rPr lang="en-US" altLang="en-US" dirty="0"/>
              <a:t>See the following 5 slides</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a:t>	</a:t>
            </a:r>
            <a:r>
              <a:rPr lang="en-US" altLang="en-US" sz="1400" b="0"/>
              <a:t>The IEEE-SA strongly recommends that at each WG meeting the chair or a designee:</a:t>
            </a:r>
            <a:endParaRPr lang="en-US" altLang="en-US" sz="1400"/>
          </a:p>
          <a:p>
            <a:pPr lvl="1">
              <a:lnSpc>
                <a:spcPct val="80000"/>
              </a:lnSpc>
            </a:pPr>
            <a:r>
              <a:rPr lang="en-US" altLang="en-US" sz="1400" b="1"/>
              <a:t>Show slides #1 through #4 of this presentation</a:t>
            </a:r>
          </a:p>
          <a:p>
            <a:pPr lvl="1">
              <a:lnSpc>
                <a:spcPct val="80000"/>
              </a:lnSpc>
            </a:pPr>
            <a:r>
              <a:rPr lang="en-US" altLang="en-US" sz="1400" b="1"/>
              <a:t>Advise the WG attendees that:</a:t>
            </a:r>
            <a:r>
              <a:rPr lang="en-US" altLang="en-US" sz="1400"/>
              <a:t> </a:t>
            </a:r>
          </a:p>
          <a:p>
            <a:pPr lvl="2">
              <a:lnSpc>
                <a:spcPct val="80000"/>
              </a:lnSpc>
            </a:pPr>
            <a:r>
              <a:rPr lang="en-US" altLang="en-US" sz="1400"/>
              <a:t>The IEEE</a:t>
            </a:r>
            <a:r>
              <a:rPr lang="ja-JP" altLang="en-US" sz="1400"/>
              <a:t>’</a:t>
            </a:r>
            <a:r>
              <a:rPr lang="en-US" altLang="ja-JP" sz="1400"/>
              <a:t>s patent policy is consistent with the ANSI patent policy and is described in Clause 6 of the </a:t>
            </a:r>
            <a:r>
              <a:rPr lang="en-US" altLang="ja-JP" sz="1400" i="1"/>
              <a:t>IEEE-SA Standards Board Bylaws</a:t>
            </a:r>
            <a:r>
              <a:rPr lang="en-US" altLang="ja-JP" sz="1400"/>
              <a:t>;</a:t>
            </a:r>
          </a:p>
          <a:p>
            <a:pPr lvl="2">
              <a:lnSpc>
                <a:spcPct val="80000"/>
              </a:lnSpc>
            </a:pPr>
            <a:r>
              <a:rPr lang="en-US" altLang="en-US" sz="1400"/>
              <a:t>Early identification of patent claims which may be essential for the use of standards under development is strongly encouraged; </a:t>
            </a:r>
          </a:p>
          <a:p>
            <a:pPr lvl="2">
              <a:lnSpc>
                <a:spcPct val="80000"/>
              </a:lnSpc>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pPr>
            <a:r>
              <a:rPr lang="en-US" altLang="en-US" sz="1400" b="1"/>
              <a:t>Instruct the WG Secretary to record in the minutes of the relevant WG meeting:</a:t>
            </a:r>
            <a:r>
              <a:rPr lang="en-US" altLang="en-US" sz="700"/>
              <a:t> </a:t>
            </a:r>
          </a:p>
          <a:p>
            <a:pPr lvl="2">
              <a:lnSpc>
                <a:spcPct val="80000"/>
              </a:lnSpc>
            </a:pPr>
            <a:r>
              <a:rPr lang="en-US" altLang="en-US" sz="1400"/>
              <a:t>That the foregoing information was provided and that slides 1 through 4 (and this slide 0, if applicable) were shown; </a:t>
            </a:r>
          </a:p>
          <a:p>
            <a:pPr lvl="2">
              <a:lnSpc>
                <a:spcPct val="80000"/>
              </a:lnSpc>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a:p>
          <a:p>
            <a:pPr lvl="1">
              <a:lnSpc>
                <a:spcPct val="80000"/>
              </a:lnSpc>
              <a:spcBef>
                <a:spcPct val="5000"/>
              </a:spcBef>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a:t>It is recommended that the WG chair review the guidance in </a:t>
            </a:r>
            <a:r>
              <a:rPr lang="en-US" altLang="en-US" sz="1400" i="1"/>
              <a:t>IEEE-SA Standards Board Operations Manual</a:t>
            </a:r>
            <a:r>
              <a:rPr lang="en-US" altLang="en-US" sz="1400"/>
              <a:t> 6.3.5 and in FAQs 12 and 12a on inclusion of potential Essential Patent Claims by incorporation or by reference.</a:t>
            </a:r>
            <a:r>
              <a:rPr lang="en-US" altLang="en-US" sz="1400">
                <a:solidFill>
                  <a:srgbClr val="FF3300"/>
                </a:solidFill>
              </a:rPr>
              <a:t> </a:t>
            </a:r>
          </a:p>
          <a:p>
            <a:pPr lvl="1">
              <a:lnSpc>
                <a:spcPct val="80000"/>
              </a:lnSpc>
              <a:spcBef>
                <a:spcPct val="5000"/>
              </a:spcBef>
              <a:buFontTx/>
              <a:buNone/>
            </a:pPr>
            <a:endParaRPr lang="en-US" altLang="en-US" sz="1200"/>
          </a:p>
          <a:p>
            <a:pPr lvl="1">
              <a:lnSpc>
                <a:spcPct val="80000"/>
              </a:lnSpc>
              <a:spcBef>
                <a:spcPct val="5000"/>
              </a:spcBef>
              <a:buFontTx/>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a:t>Patent Related Links</a:t>
            </a:r>
            <a:endParaRPr lang="en-US" altLang="en-US" u="sng"/>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a:cs typeface="Times New Roman" pitchFamily="18" charset="0"/>
              </a:rPr>
              <a:t>	</a:t>
            </a:r>
            <a:r>
              <a:rPr lang="en-US" altLang="en-US">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a:cs typeface="Times New Roman" pitchFamily="18" charset="0"/>
              </a:rPr>
              <a:t>	Patent Policy is stated in these sources:</a:t>
            </a:r>
          </a:p>
          <a:p>
            <a:pPr lvl="1">
              <a:lnSpc>
                <a:spcPct val="90000"/>
              </a:lnSpc>
              <a:buFontTx/>
              <a:buNone/>
            </a:pPr>
            <a:r>
              <a:rPr lang="en-GB" altLang="en-US"/>
              <a:t>		IEEE-SA Standards Boards Bylaws</a:t>
            </a:r>
          </a:p>
          <a:p>
            <a:pPr lvl="1">
              <a:lnSpc>
                <a:spcPct val="90000"/>
              </a:lnSpc>
              <a:buFontTx/>
              <a:buNone/>
            </a:pPr>
            <a:r>
              <a:rPr lang="en-US" altLang="en-US" sz="1900"/>
              <a:t>		</a:t>
            </a:r>
            <a:r>
              <a:rPr lang="en-US" altLang="en-US" sz="1900" i="1"/>
              <a:t>http://standards.ieee.org/guides/bylaws/sect6-7.html#6</a:t>
            </a:r>
          </a:p>
          <a:p>
            <a:pPr lvl="1">
              <a:lnSpc>
                <a:spcPct val="90000"/>
              </a:lnSpc>
              <a:buFontTx/>
              <a:buNone/>
            </a:pPr>
            <a:r>
              <a:rPr lang="en-GB" altLang="en-US"/>
              <a:t>		IEEE-SA Standards Board Operations Manual</a:t>
            </a:r>
          </a:p>
          <a:p>
            <a:pPr lvl="1">
              <a:lnSpc>
                <a:spcPct val="90000"/>
              </a:lnSpc>
              <a:buFontTx/>
              <a:buNone/>
            </a:pPr>
            <a:r>
              <a:rPr lang="en-US" altLang="en-US"/>
              <a:t>		</a:t>
            </a:r>
            <a:r>
              <a:rPr lang="en-US" altLang="en-US" sz="1900" i="1"/>
              <a:t>http://standards.ieee.org/guides/opman/sect6.html#6.3</a:t>
            </a:r>
            <a:endParaRPr lang="en-US" altLang="en-US"/>
          </a:p>
          <a:p>
            <a:pPr lvl="1">
              <a:lnSpc>
                <a:spcPct val="90000"/>
              </a:lnSpc>
              <a:buFontTx/>
              <a:buNone/>
            </a:pPr>
            <a:r>
              <a:rPr lang="en-US" altLang="en-US">
                <a:cs typeface="Times New Roman" pitchFamily="18" charset="0"/>
              </a:rPr>
              <a:t>	Material about the patent policy is available at</a:t>
            </a:r>
            <a:r>
              <a:rPr lang="en-US" altLang="en-US"/>
              <a:t> </a:t>
            </a:r>
          </a:p>
          <a:p>
            <a:pPr lvl="1">
              <a:lnSpc>
                <a:spcPct val="90000"/>
              </a:lnSpc>
              <a:buFontTx/>
              <a:buNone/>
            </a:pPr>
            <a:r>
              <a:rPr lang="en-US" altLang="en-US"/>
              <a:t>		</a:t>
            </a:r>
            <a:r>
              <a:rPr lang="en-US" altLang="en-US" sz="1900" i="1"/>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a:t>Either speak up now or</a:t>
            </a:r>
          </a:p>
          <a:p>
            <a:pPr lvl="1"/>
            <a:r>
              <a:rPr lang="en-US" altLang="en-US" sz="1600"/>
              <a:t>Provide the chair of this group with the identity of the holder(s) of any and all such claims as soon as possible or</a:t>
            </a:r>
          </a:p>
          <a:p>
            <a:pPr lvl="1"/>
            <a:r>
              <a:rPr lang="en-US" altLang="en-US" sz="160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31295</TotalTime>
  <Words>1941</Words>
  <Application>Microsoft Office PowerPoint</Application>
  <PresentationFormat>On-screen Show (4:3)</PresentationFormat>
  <Paragraphs>484</Paragraphs>
  <Slides>32</Slides>
  <Notes>32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2" baseType="lpstr">
      <vt:lpstr>MS PGothic</vt:lpstr>
      <vt:lpstr>MS PGothic</vt:lpstr>
      <vt:lpstr>Arial</vt:lpstr>
      <vt:lpstr>Arial Black</vt:lpstr>
      <vt:lpstr>Calibri</vt:lpstr>
      <vt:lpstr>Helvetica</vt:lpstr>
      <vt:lpstr>Monotype Sorts</vt:lpstr>
      <vt:lpstr>Times New Roman</vt:lpstr>
      <vt:lpstr>802-11-Submission</vt:lpstr>
      <vt:lpstr>Document</vt:lpstr>
      <vt:lpstr>TGax MAC Ad Hoc  November 2016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November MAC Submissions</vt:lpstr>
      <vt:lpstr>November MAC Submissions</vt:lpstr>
      <vt:lpstr>Straw-poll MAC-CR1 </vt:lpstr>
      <vt:lpstr>Straw-poll MAC-CR2 </vt:lpstr>
      <vt:lpstr>Straw-poll MAC1 </vt:lpstr>
      <vt:lpstr>Straw-poll MAC-CR3 </vt:lpstr>
      <vt:lpstr>Straw-poll MAC-CR4 </vt:lpstr>
      <vt:lpstr>Straw-poll MAC-CR5 </vt:lpstr>
      <vt:lpstr>Straw-poll MAC2 </vt:lpstr>
      <vt:lpstr>Straw-poll MAC3 </vt:lpstr>
      <vt:lpstr>Straw-poll MAC4 </vt:lpstr>
      <vt:lpstr>Straw-poll MAC5 </vt:lpstr>
      <vt:lpstr>Straw-poll MAC6 </vt:lpstr>
      <vt:lpstr>Straw-poll MAC7 </vt:lpstr>
      <vt:lpstr>Straw-poll MAC8 </vt:lpstr>
      <vt:lpstr>Straw-poll MAC9 </vt:lpstr>
      <vt:lpstr>Straw-poll MAC-CR1 </vt:lpstr>
      <vt:lpstr>Straw-poll MAC-CR1 </vt:lpstr>
      <vt:lpstr>Backup Slides</vt:lpstr>
      <vt:lpstr>Approval of  MAC Ad Hoc Minutes</vt:lpstr>
      <vt:lpstr>Strawpoll xxxx  (“Testing the temperature of the room”)</vt:lpstr>
      <vt:lpstr>Strawpoll xxxx  (“Premotion”)</vt:lpstr>
    </vt:vector>
  </TitlesOfParts>
  <Company>Newracom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Reza Hedayat</dc:creator>
  <cp:lastModifiedBy>Reza</cp:lastModifiedBy>
  <cp:revision>1624</cp:revision>
  <cp:lastPrinted>1998-02-10T13:28:06Z</cp:lastPrinted>
  <dcterms:created xsi:type="dcterms:W3CDTF">2007-04-17T18:10:23Z</dcterms:created>
  <dcterms:modified xsi:type="dcterms:W3CDTF">2016-11-09T14:11:01Z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