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393" r:id="rId3"/>
    <p:sldId id="324" r:id="rId4"/>
    <p:sldId id="352" r:id="rId5"/>
    <p:sldId id="317" r:id="rId6"/>
    <p:sldId id="318" r:id="rId7"/>
    <p:sldId id="319" r:id="rId8"/>
    <p:sldId id="320" r:id="rId9"/>
    <p:sldId id="321" r:id="rId10"/>
    <p:sldId id="322" r:id="rId11"/>
    <p:sldId id="498" r:id="rId12"/>
    <p:sldId id="499" r:id="rId13"/>
    <p:sldId id="483" r:id="rId14"/>
    <p:sldId id="502" r:id="rId15"/>
    <p:sldId id="503" r:id="rId16"/>
    <p:sldId id="504" r:id="rId17"/>
    <p:sldId id="505" r:id="rId18"/>
    <p:sldId id="506" r:id="rId19"/>
    <p:sldId id="507" r:id="rId20"/>
    <p:sldId id="508" r:id="rId21"/>
    <p:sldId id="509" r:id="rId22"/>
    <p:sldId id="510" r:id="rId23"/>
    <p:sldId id="511" r:id="rId24"/>
    <p:sldId id="512" r:id="rId25"/>
    <p:sldId id="513" r:id="rId26"/>
    <p:sldId id="514" r:id="rId27"/>
    <p:sldId id="500" r:id="rId28"/>
    <p:sldId id="501" r:id="rId29"/>
    <p:sldId id="349" r:id="rId30"/>
    <p:sldId id="434" r:id="rId31"/>
    <p:sldId id="435" r:id="rId32"/>
    <p:sldId id="436"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32" autoAdjust="0"/>
    <p:restoredTop sz="94660"/>
  </p:normalViewPr>
  <p:slideViewPr>
    <p:cSldViewPr>
      <p:cViewPr varScale="1">
        <p:scale>
          <a:sx n="97" d="100"/>
          <a:sy n="97" d="100"/>
        </p:scale>
        <p:origin x="142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75956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608964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695419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623029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643789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065110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781674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81121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1398722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1056351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3358020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2349134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15933761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1012421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3549554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34885231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14880382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5264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November 2016</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802.11-16/1478r1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November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2016-11-07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299"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November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graphicFrame>
        <p:nvGraphicFramePr>
          <p:cNvPr id="7" name="Table 6"/>
          <p:cNvGraphicFramePr>
            <a:graphicFrameLocks noGrp="1"/>
          </p:cNvGraphicFramePr>
          <p:nvPr>
            <p:extLst>
              <p:ext uri="{D42A27DB-BD31-4B8C-83A1-F6EECF244321}">
                <p14:modId xmlns:p14="http://schemas.microsoft.com/office/powerpoint/2010/main" val="3727892004"/>
              </p:ext>
            </p:extLst>
          </p:nvPr>
        </p:nvGraphicFramePr>
        <p:xfrm>
          <a:off x="838201" y="1226820"/>
          <a:ext cx="7619998" cy="460057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20000"/>
                    </a:ext>
                  </a:extLst>
                </a:gridCol>
                <a:gridCol w="4335776">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761999">
                  <a:extLst>
                    <a:ext uri="{9D8B030D-6E8A-4147-A177-3AD203B41FA5}">
                      <a16:colId xmlns:a16="http://schemas.microsoft.com/office/drawing/2014/main" val="20003"/>
                    </a:ext>
                  </a:extLst>
                </a:gridCol>
              </a:tblGrid>
              <a:tr h="143933">
                <a:tc>
                  <a:txBody>
                    <a:bodyPr/>
                    <a:lstStyle/>
                    <a:p>
                      <a:pPr algn="l" fontAlgn="b"/>
                      <a:r>
                        <a:rPr lang="en-US" sz="1400" u="none" strike="noStrike" dirty="0">
                          <a:effectLst/>
                          <a:latin typeface="Calibri" panose="020F0502020204030204" pitchFamily="34" charset="0"/>
                        </a:rPr>
                        <a:t>DCN</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Title</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Author</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#CIDs</a:t>
                      </a:r>
                      <a:endParaRPr lang="en-US" sz="1400" b="1" i="0" u="none" strike="noStrike" dirty="0">
                        <a:solidFill>
                          <a:srgbClr val="FFFFFF"/>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0"/>
                  </a:ext>
                </a:extLst>
              </a:tr>
              <a:tr h="143933">
                <a:tc>
                  <a:txBody>
                    <a:bodyPr/>
                    <a:lstStyle/>
                    <a:p>
                      <a:pPr algn="l" fontAlgn="b"/>
                      <a:r>
                        <a:rPr lang="en-US" sz="1400" u="none" strike="noStrike" dirty="0">
                          <a:solidFill>
                            <a:srgbClr val="00B050"/>
                          </a:solidFill>
                          <a:effectLst/>
                          <a:latin typeface="Calibri" panose="020F0502020204030204" pitchFamily="34" charset="0"/>
                        </a:rPr>
                        <a:t>11-16/1238</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Setting Quiet time period - text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Chao-Chun Wang</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01"/>
                  </a:ext>
                </a:extLst>
              </a:tr>
              <a:tr h="143933">
                <a:tc>
                  <a:txBody>
                    <a:bodyPr/>
                    <a:lstStyle/>
                    <a:p>
                      <a:pPr algn="l" fontAlgn="b"/>
                      <a:r>
                        <a:rPr lang="en-US" sz="1400" u="none" strike="noStrike" dirty="0">
                          <a:solidFill>
                            <a:srgbClr val="00B050"/>
                          </a:solidFill>
                          <a:effectLst/>
                          <a:latin typeface="Calibri" panose="020F0502020204030204" pitchFamily="34" charset="0"/>
                        </a:rPr>
                        <a:t>11-16/1352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CC23 MAC CR Miscellaneous Part-1</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Yongho Seok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2"/>
                  </a:ext>
                </a:extLst>
              </a:tr>
              <a:tr h="143933">
                <a:tc>
                  <a:txBody>
                    <a:bodyPr/>
                    <a:lstStyle/>
                    <a:p>
                      <a:pPr algn="l" fontAlgn="b"/>
                      <a:r>
                        <a:rPr lang="en-US" sz="1400" u="none" strike="noStrike" dirty="0">
                          <a:solidFill>
                            <a:srgbClr val="00B050"/>
                          </a:solidFill>
                          <a:effectLst/>
                          <a:latin typeface="Calibri" panose="020F0502020204030204" pitchFamily="34" charset="0"/>
                        </a:rPr>
                        <a:t>11-16/1354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CC23 CR Annex C</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Yongho Seok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3"/>
                  </a:ext>
                </a:extLst>
              </a:tr>
              <a:tr h="143933">
                <a:tc>
                  <a:txBody>
                    <a:bodyPr/>
                    <a:lstStyle/>
                    <a:p>
                      <a:pPr algn="l" fontAlgn="b"/>
                      <a:r>
                        <a:rPr lang="en-US" sz="1400" u="none" strike="noStrike" dirty="0">
                          <a:solidFill>
                            <a:srgbClr val="00B050"/>
                          </a:solidFill>
                          <a:effectLst/>
                          <a:latin typeface="Calibri" panose="020F0502020204030204" pitchFamily="34" charset="0"/>
                        </a:rPr>
                        <a:t>11-16/1355</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Spec text for 10.22.2.5 and 3.2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Yongho Seok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4"/>
                  </a:ext>
                </a:extLst>
              </a:tr>
              <a:tr h="143933">
                <a:tc>
                  <a:txBody>
                    <a:bodyPr/>
                    <a:lstStyle/>
                    <a:p>
                      <a:pPr algn="l" fontAlgn="b"/>
                      <a:r>
                        <a:rPr lang="en-US" sz="1400" u="none" strike="noStrike" dirty="0">
                          <a:solidFill>
                            <a:srgbClr val="00B050"/>
                          </a:solidFill>
                          <a:effectLst/>
                          <a:latin typeface="Calibri" panose="020F0502020204030204" pitchFamily="34" charset="0"/>
                        </a:rPr>
                        <a:t>11-16/1358</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CC0-Remaining CIDs on BA</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5"/>
                  </a:ext>
                </a:extLst>
              </a:tr>
              <a:tr h="143933">
                <a:tc>
                  <a:txBody>
                    <a:bodyPr/>
                    <a:lstStyle/>
                    <a:p>
                      <a:pPr algn="l" fontAlgn="b"/>
                      <a:r>
                        <a:rPr lang="en-US" sz="1400" u="none" strike="noStrike" dirty="0">
                          <a:solidFill>
                            <a:srgbClr val="00B050"/>
                          </a:solidFill>
                          <a:effectLst/>
                          <a:latin typeface="Calibri" panose="020F0502020204030204" pitchFamily="34" charset="0"/>
                        </a:rPr>
                        <a:t>11-16/1359</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CC0-Some remaining CIDs related to TWT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6"/>
                  </a:ext>
                </a:extLst>
              </a:tr>
              <a:tr h="143933">
                <a:tc>
                  <a:txBody>
                    <a:bodyPr/>
                    <a:lstStyle/>
                    <a:p>
                      <a:pPr algn="l" fontAlgn="b"/>
                      <a:r>
                        <a:rPr lang="en-US" sz="1400" u="none" strike="noStrike" dirty="0">
                          <a:solidFill>
                            <a:srgbClr val="00B050"/>
                          </a:solidFill>
                          <a:effectLst/>
                          <a:latin typeface="Calibri" panose="020F0502020204030204" pitchFamily="34" charset="0"/>
                        </a:rPr>
                        <a:t>11-16/1360</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CC0-HE variant HT control - Some Remaining CIDs</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7"/>
                  </a:ext>
                </a:extLst>
              </a:tr>
              <a:tr h="143933">
                <a:tc>
                  <a:txBody>
                    <a:bodyPr/>
                    <a:lstStyle/>
                    <a:p>
                      <a:pPr algn="l" fontAlgn="b"/>
                      <a:r>
                        <a:rPr lang="en-US" sz="1400" u="none" strike="noStrike" dirty="0">
                          <a:solidFill>
                            <a:srgbClr val="00B050"/>
                          </a:solidFill>
                          <a:effectLst/>
                          <a:latin typeface="Calibri" panose="020F0502020204030204" pitchFamily="34" charset="0"/>
                        </a:rPr>
                        <a:t>11-16/1362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CC0-Complete </a:t>
                      </a:r>
                      <a:r>
                        <a:rPr lang="en-US" sz="1400" u="none" strike="noStrike" dirty="0" err="1">
                          <a:solidFill>
                            <a:srgbClr val="00B050"/>
                          </a:solidFill>
                          <a:effectLst/>
                          <a:latin typeface="Calibri" panose="020F0502020204030204" pitchFamily="34" charset="0"/>
                        </a:rPr>
                        <a:t>RTS_Enablement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08"/>
                  </a:ext>
                </a:extLst>
              </a:tr>
              <a:tr h="143933">
                <a:tc>
                  <a:txBody>
                    <a:bodyPr/>
                    <a:lstStyle/>
                    <a:p>
                      <a:pPr algn="l" fontAlgn="b"/>
                      <a:r>
                        <a:rPr lang="en-US" sz="1400" u="none" strike="noStrike" dirty="0">
                          <a:solidFill>
                            <a:srgbClr val="00B050"/>
                          </a:solidFill>
                          <a:effectLst/>
                          <a:latin typeface="Calibri" panose="020F0502020204030204" pitchFamily="34" charset="0"/>
                        </a:rPr>
                        <a:t>11-16/1367</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NDP feedback report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Laurent </a:t>
                      </a:r>
                      <a:r>
                        <a:rPr lang="en-US" sz="1400" u="none" strike="noStrike" dirty="0" err="1">
                          <a:solidFill>
                            <a:srgbClr val="00B050"/>
                          </a:solidFill>
                          <a:effectLst/>
                          <a:latin typeface="Calibri" panose="020F0502020204030204" pitchFamily="34" charset="0"/>
                        </a:rPr>
                        <a:t>cariou</a:t>
                      </a:r>
                      <a:r>
                        <a:rPr lang="en-US" sz="1400" u="none" strike="noStrike" dirty="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09"/>
                  </a:ext>
                </a:extLst>
              </a:tr>
              <a:tr h="143933">
                <a:tc>
                  <a:txBody>
                    <a:bodyPr/>
                    <a:lstStyle/>
                    <a:p>
                      <a:pPr algn="l" fontAlgn="b"/>
                      <a:r>
                        <a:rPr lang="en-US" sz="1400" u="none" strike="noStrike" dirty="0">
                          <a:solidFill>
                            <a:srgbClr val="00B050"/>
                          </a:solidFill>
                          <a:effectLst/>
                          <a:latin typeface="Calibri" panose="020F0502020204030204" pitchFamily="34" charset="0"/>
                        </a:rPr>
                        <a:t>11-16/1368</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Follow-up on MU EDCA parameters</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Laurent </a:t>
                      </a:r>
                      <a:r>
                        <a:rPr lang="en-US" sz="1400" u="none" strike="noStrike" dirty="0" err="1">
                          <a:solidFill>
                            <a:srgbClr val="00B050"/>
                          </a:solidFill>
                          <a:effectLst/>
                          <a:latin typeface="Calibri" panose="020F0502020204030204" pitchFamily="34" charset="0"/>
                        </a:rPr>
                        <a:t>cariou</a:t>
                      </a:r>
                      <a:r>
                        <a:rPr lang="en-US" sz="1400" u="none" strike="noStrike" dirty="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0"/>
                  </a:ext>
                </a:extLst>
              </a:tr>
              <a:tr h="143933">
                <a:tc>
                  <a:txBody>
                    <a:bodyPr/>
                    <a:lstStyle/>
                    <a:p>
                      <a:pPr algn="l" fontAlgn="b"/>
                      <a:r>
                        <a:rPr lang="en-US" sz="1400" u="none" strike="noStrike" dirty="0">
                          <a:solidFill>
                            <a:srgbClr val="00B050"/>
                          </a:solidFill>
                          <a:effectLst/>
                          <a:latin typeface="Calibri" panose="020F0502020204030204" pitchFamily="34" charset="0"/>
                        </a:rPr>
                        <a:t>11-16/1380</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Proposed text changes for TWT in congested environment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Laurent cariou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1"/>
                  </a:ext>
                </a:extLst>
              </a:tr>
              <a:tr h="143933">
                <a:tc>
                  <a:txBody>
                    <a:bodyPr/>
                    <a:lstStyle/>
                    <a:p>
                      <a:pPr algn="l" fontAlgn="b"/>
                      <a:r>
                        <a:rPr lang="en-US" sz="1400" u="none" strike="noStrike" dirty="0">
                          <a:solidFill>
                            <a:srgbClr val="00B050"/>
                          </a:solidFill>
                          <a:effectLst/>
                          <a:latin typeface="Calibri" panose="020F0502020204030204" pitchFamily="34" charset="0"/>
                        </a:rPr>
                        <a:t>11-16/1381</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Proposed text changes for fragmentation operation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Laurent cariou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2"/>
                  </a:ext>
                </a:extLst>
              </a:tr>
              <a:tr h="143933">
                <a:tc>
                  <a:txBody>
                    <a:bodyPr/>
                    <a:lstStyle/>
                    <a:p>
                      <a:pPr algn="l" fontAlgn="b"/>
                      <a:r>
                        <a:rPr lang="en-US" sz="1400" u="none" strike="noStrike" dirty="0">
                          <a:solidFill>
                            <a:srgbClr val="00B050"/>
                          </a:solidFill>
                          <a:effectLst/>
                          <a:latin typeface="Calibri" panose="020F0502020204030204" pitchFamily="34" charset="0"/>
                        </a:rPr>
                        <a:t>11-16/1404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Early TWT SP Termination in TWT Operation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Jayh </a:t>
                      </a:r>
                      <a:r>
                        <a:rPr lang="en-US" sz="1400" u="none" strike="noStrike" dirty="0" err="1">
                          <a:solidFill>
                            <a:srgbClr val="00B050"/>
                          </a:solidFill>
                          <a:effectLst/>
                          <a:latin typeface="Calibri" panose="020F0502020204030204" pitchFamily="34" charset="0"/>
                        </a:rPr>
                        <a:t>hyunhee</a:t>
                      </a:r>
                      <a:r>
                        <a:rPr lang="en-US" sz="1400" u="none" strike="noStrike" dirty="0">
                          <a:solidFill>
                            <a:srgbClr val="00B050"/>
                          </a:solidFill>
                          <a:effectLst/>
                          <a:latin typeface="Calibri" panose="020F0502020204030204" pitchFamily="34" charset="0"/>
                        </a:rPr>
                        <a:t> Park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3"/>
                  </a:ext>
                </a:extLst>
              </a:tr>
              <a:tr h="143933">
                <a:tc>
                  <a:txBody>
                    <a:bodyPr/>
                    <a:lstStyle/>
                    <a:p>
                      <a:pPr algn="l" fontAlgn="b"/>
                      <a:r>
                        <a:rPr lang="en-US" sz="1400" u="none" strike="noStrike" dirty="0">
                          <a:solidFill>
                            <a:srgbClr val="00B050"/>
                          </a:solidFill>
                          <a:effectLst/>
                          <a:latin typeface="Calibri" panose="020F0502020204030204" pitchFamily="34" charset="0"/>
                        </a:rPr>
                        <a:t>11-16/1409</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A-MSDU Fragmentation</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Matthew Fischer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4"/>
                  </a:ext>
                </a:extLst>
              </a:tr>
              <a:tr h="143933">
                <a:tc>
                  <a:txBody>
                    <a:bodyPr/>
                    <a:lstStyle/>
                    <a:p>
                      <a:pPr algn="l" fontAlgn="b"/>
                      <a:r>
                        <a:rPr lang="en-US" sz="1400" u="none" strike="noStrike" dirty="0">
                          <a:solidFill>
                            <a:srgbClr val="00B050"/>
                          </a:solidFill>
                          <a:effectLst/>
                          <a:latin typeface="Calibri" panose="020F0502020204030204" pitchFamily="34" charset="0"/>
                        </a:rPr>
                        <a:t>11-16/1413</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CID193 BSS Color Disabled Indication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Abhishek Patil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5"/>
                  </a:ext>
                </a:extLst>
              </a:tr>
              <a:tr h="143933">
                <a:tc>
                  <a:txBody>
                    <a:bodyPr/>
                    <a:lstStyle/>
                    <a:p>
                      <a:pPr algn="l" fontAlgn="b"/>
                      <a:r>
                        <a:rPr lang="en-US" sz="1400" u="none" strike="noStrike" dirty="0">
                          <a:solidFill>
                            <a:srgbClr val="00B050"/>
                          </a:solidFill>
                          <a:effectLst/>
                          <a:latin typeface="Calibri" panose="020F0502020204030204" pitchFamily="34" charset="0"/>
                        </a:rPr>
                        <a:t>11-16/1415</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CID72 BSS Color change mechanism</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Abhishek Patil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6"/>
                  </a:ext>
                </a:extLst>
              </a:tr>
              <a:tr h="143933">
                <a:tc>
                  <a:txBody>
                    <a:bodyPr/>
                    <a:lstStyle/>
                    <a:p>
                      <a:pPr algn="l" fontAlgn="b"/>
                      <a:r>
                        <a:rPr lang="en-US" sz="1400" u="none" strike="noStrike" dirty="0">
                          <a:effectLst/>
                          <a:latin typeface="Calibri" panose="020F0502020204030204" pitchFamily="34" charset="0"/>
                        </a:rPr>
                        <a:t>11-16/1417</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CC0-HE BSS operation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8"/>
                  </a:ext>
                </a:extLst>
              </a:tr>
              <a:tr h="143933">
                <a:tc>
                  <a:txBody>
                    <a:bodyPr/>
                    <a:lstStyle/>
                    <a:p>
                      <a:pPr algn="l" fontAlgn="b"/>
                      <a:r>
                        <a:rPr lang="en-US" sz="1400" u="none" strike="noStrike">
                          <a:effectLst/>
                          <a:latin typeface="Calibri" panose="020F0502020204030204" pitchFamily="34" charset="0"/>
                        </a:rPr>
                        <a:t>11-16/1418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CC0-HE Multirate Support and 2G4 40MHz HE STA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9"/>
                  </a:ext>
                </a:extLst>
              </a:tr>
              <a:tr h="143933">
                <a:tc>
                  <a:txBody>
                    <a:bodyPr/>
                    <a:lstStyle/>
                    <a:p>
                      <a:pPr algn="l" fontAlgn="b"/>
                      <a:r>
                        <a:rPr lang="en-US" sz="1400" u="none" strike="noStrike">
                          <a:effectLst/>
                          <a:latin typeface="Calibri" panose="020F0502020204030204" pitchFamily="34" charset="0"/>
                        </a:rPr>
                        <a:t>11-16/1419</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MCS_NSS_BW_PPDU_Selection_for_11ax</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Alfred Asterjadhi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20"/>
                  </a:ext>
                </a:extLst>
              </a:tr>
              <a:tr h="143933">
                <a:tc>
                  <a:txBody>
                    <a:bodyPr/>
                    <a:lstStyle/>
                    <a:p>
                      <a:pPr algn="l" fontAlgn="b"/>
                      <a:r>
                        <a:rPr lang="en-US" sz="1400" u="none" strike="noStrike" dirty="0">
                          <a:solidFill>
                            <a:srgbClr val="00B050"/>
                          </a:solidFill>
                          <a:effectLst/>
                          <a:latin typeface="Calibri" panose="020F0502020204030204" pitchFamily="34" charset="0"/>
                        </a:rPr>
                        <a:t>11-16/1420</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TWT Information frames in 11ax</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3788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November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graphicFrame>
        <p:nvGraphicFramePr>
          <p:cNvPr id="7" name="Table 6"/>
          <p:cNvGraphicFramePr>
            <a:graphicFrameLocks noGrp="1"/>
          </p:cNvGraphicFramePr>
          <p:nvPr>
            <p:extLst>
              <p:ext uri="{D42A27DB-BD31-4B8C-83A1-F6EECF244321}">
                <p14:modId xmlns:p14="http://schemas.microsoft.com/office/powerpoint/2010/main" val="2856965301"/>
              </p:ext>
            </p:extLst>
          </p:nvPr>
        </p:nvGraphicFramePr>
        <p:xfrm>
          <a:off x="838201" y="1226820"/>
          <a:ext cx="7619998" cy="328612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20000"/>
                    </a:ext>
                  </a:extLst>
                </a:gridCol>
                <a:gridCol w="4183376">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838199">
                  <a:extLst>
                    <a:ext uri="{9D8B030D-6E8A-4147-A177-3AD203B41FA5}">
                      <a16:colId xmlns:a16="http://schemas.microsoft.com/office/drawing/2014/main" val="20003"/>
                    </a:ext>
                  </a:extLst>
                </a:gridCol>
              </a:tblGrid>
              <a:tr h="143933">
                <a:tc>
                  <a:txBody>
                    <a:bodyPr/>
                    <a:lstStyle/>
                    <a:p>
                      <a:pPr algn="l" fontAlgn="b"/>
                      <a:r>
                        <a:rPr lang="en-US" sz="1400" u="none" strike="noStrike" dirty="0">
                          <a:effectLst/>
                          <a:latin typeface="Calibri" panose="020F0502020204030204" pitchFamily="34" charset="0"/>
                        </a:rPr>
                        <a:t>DCN</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Title</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Author</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chemeClr val="dk1"/>
                          </a:solidFill>
                          <a:effectLst/>
                          <a:latin typeface="Calibri" panose="020F0502020204030204" pitchFamily="34" charset="0"/>
                        </a:rPr>
                        <a:t>#CIDs</a:t>
                      </a:r>
                      <a:endParaRPr lang="en-US" sz="1400" b="1" i="0" u="none" strike="noStrike" dirty="0">
                        <a:solidFill>
                          <a:srgbClr val="FFFFFF"/>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0"/>
                  </a:ext>
                </a:extLst>
              </a:tr>
              <a:tr h="143933">
                <a:tc>
                  <a:txBody>
                    <a:bodyPr/>
                    <a:lstStyle/>
                    <a:p>
                      <a:pPr algn="l" fontAlgn="b"/>
                      <a:r>
                        <a:rPr lang="en-US" sz="1400" u="none" strike="noStrike" dirty="0">
                          <a:effectLst/>
                          <a:latin typeface="Calibri" panose="020F0502020204030204" pitchFamily="34" charset="0"/>
                        </a:rPr>
                        <a:t>11-16/1423</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NAV Update Rule Considering UL MU Operation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Geonjung Ko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2"/>
                  </a:ext>
                </a:extLst>
              </a:tr>
              <a:tr h="143933">
                <a:tc>
                  <a:txBody>
                    <a:bodyPr/>
                    <a:lstStyle/>
                    <a:p>
                      <a:pPr algn="l" fontAlgn="b"/>
                      <a:r>
                        <a:rPr lang="en-US" sz="1400" u="none" strike="noStrike">
                          <a:effectLst/>
                          <a:latin typeface="Calibri" panose="020F0502020204030204" pitchFamily="34" charset="0"/>
                        </a:rPr>
                        <a:t>11-16/1424</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Issue on the CWmax value in MU EDCA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Woojin Ahn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3"/>
                  </a:ext>
                </a:extLst>
              </a:tr>
              <a:tr h="143933">
                <a:tc>
                  <a:txBody>
                    <a:bodyPr/>
                    <a:lstStyle/>
                    <a:p>
                      <a:pPr algn="l" fontAlgn="b"/>
                      <a:r>
                        <a:rPr lang="en-US" sz="1400" u="none" strike="noStrike">
                          <a:effectLst/>
                          <a:latin typeface="Calibri" panose="020F0502020204030204" pitchFamily="34" charset="0"/>
                        </a:rPr>
                        <a:t>11-16/1425</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Clarification on applying MU EDCA parameter set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Woojin Ahn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4"/>
                  </a:ext>
                </a:extLst>
              </a:tr>
              <a:tr h="143933">
                <a:tc>
                  <a:txBody>
                    <a:bodyPr/>
                    <a:lstStyle/>
                    <a:p>
                      <a:pPr algn="l" fontAlgn="b"/>
                      <a:r>
                        <a:rPr lang="en-US" sz="1400" u="none" strike="noStrike">
                          <a:effectLst/>
                          <a:latin typeface="Calibri" panose="020F0502020204030204" pitchFamily="34" charset="0"/>
                        </a:rPr>
                        <a:t>11-16/1431</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IEEE 802.11ax Annex G</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Osama Aboul-Magd</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5"/>
                  </a:ext>
                </a:extLst>
              </a:tr>
              <a:tr h="143933">
                <a:tc>
                  <a:txBody>
                    <a:bodyPr/>
                    <a:lstStyle/>
                    <a:p>
                      <a:pPr algn="l" fontAlgn="b"/>
                      <a:r>
                        <a:rPr lang="en-US" sz="1400" u="none" strike="noStrike">
                          <a:effectLst/>
                          <a:latin typeface="Calibri" panose="020F0502020204030204" pitchFamily="34" charset="0"/>
                        </a:rPr>
                        <a:t>11-16/1442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Spec texts for section 25.4 BA</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Jeongki Kim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6"/>
                  </a:ext>
                </a:extLst>
              </a:tr>
              <a:tr h="143933">
                <a:tc>
                  <a:txBody>
                    <a:bodyPr/>
                    <a:lstStyle/>
                    <a:p>
                      <a:pPr algn="l" fontAlgn="b"/>
                      <a:r>
                        <a:rPr lang="en-US" sz="1400" u="none" strike="noStrike">
                          <a:effectLst/>
                          <a:latin typeface="Calibri" panose="020F0502020204030204" pitchFamily="34" charset="0"/>
                        </a:rPr>
                        <a:t>11-16/1452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Multiple BSSID and MU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7"/>
                  </a:ext>
                </a:extLst>
              </a:tr>
              <a:tr h="143933">
                <a:tc>
                  <a:txBody>
                    <a:bodyPr/>
                    <a:lstStyle/>
                    <a:p>
                      <a:pPr algn="l" fontAlgn="b"/>
                      <a:r>
                        <a:rPr lang="en-US" sz="1400" u="none" strike="noStrike">
                          <a:effectLst/>
                          <a:latin typeface="Calibri" panose="020F0502020204030204" pitchFamily="34" charset="0"/>
                        </a:rPr>
                        <a:t>11-16/1453</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A-MPDU content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8"/>
                  </a:ext>
                </a:extLst>
              </a:tr>
              <a:tr h="143933">
                <a:tc>
                  <a:txBody>
                    <a:bodyPr/>
                    <a:lstStyle/>
                    <a:p>
                      <a:pPr algn="l" fontAlgn="b"/>
                      <a:r>
                        <a:rPr lang="en-US" sz="1400" u="none" strike="noStrike">
                          <a:effectLst/>
                          <a:latin typeface="Calibri" panose="020F0502020204030204" pitchFamily="34" charset="0"/>
                        </a:rPr>
                        <a:t>11-16/1454</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Multiple BSSID and MU Discussion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9"/>
                  </a:ext>
                </a:extLst>
              </a:tr>
              <a:tr h="143933">
                <a:tc>
                  <a:txBody>
                    <a:bodyPr/>
                    <a:lstStyle/>
                    <a:p>
                      <a:pPr algn="l" fontAlgn="b"/>
                      <a:r>
                        <a:rPr lang="en-US" sz="1400" u="none" strike="noStrike">
                          <a:effectLst/>
                          <a:latin typeface="Calibri" panose="020F0502020204030204" pitchFamily="34" charset="0"/>
                        </a:rPr>
                        <a:t>11-16/1456</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A-MPDU content discussion</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Liwen Chu</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0"/>
                  </a:ext>
                </a:extLst>
              </a:tr>
              <a:tr h="143933">
                <a:tc>
                  <a:txBody>
                    <a:bodyPr/>
                    <a:lstStyle/>
                    <a:p>
                      <a:pPr algn="l" fontAlgn="b"/>
                      <a:r>
                        <a:rPr lang="en-US" sz="1400" u="none" strike="noStrike">
                          <a:effectLst/>
                          <a:latin typeface="Calibri" panose="020F0502020204030204" pitchFamily="34" charset="0"/>
                        </a:rPr>
                        <a:t>11-16/1458</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Comment Resolution for Sub-clause 25.13.2</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Chittabrata Ghosh </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1"/>
                  </a:ext>
                </a:extLst>
              </a:tr>
              <a:tr h="143933">
                <a:tc>
                  <a:txBody>
                    <a:bodyPr/>
                    <a:lstStyle/>
                    <a:p>
                      <a:pPr algn="l" fontAlgn="b"/>
                      <a:r>
                        <a:rPr lang="en-US" sz="1400" u="none" strike="noStrike">
                          <a:solidFill>
                            <a:srgbClr val="FF0000"/>
                          </a:solidFill>
                          <a:effectLst/>
                          <a:latin typeface="Calibri" panose="020F0502020204030204" pitchFamily="34" charset="0"/>
                        </a:rPr>
                        <a:t>11-16/1459</a:t>
                      </a:r>
                      <a:endParaRPr lang="en-US" sz="1400" b="0" i="0" u="none" strike="noStrike">
                        <a:solidFill>
                          <a:srgbClr val="FF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FF0000"/>
                          </a:solidFill>
                          <a:effectLst/>
                          <a:latin typeface="Calibri" panose="020F0502020204030204" pitchFamily="34" charset="0"/>
                        </a:rPr>
                        <a:t>Considerations on Quiet Time Period</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err="1">
                          <a:solidFill>
                            <a:srgbClr val="FF0000"/>
                          </a:solidFill>
                          <a:effectLst/>
                          <a:latin typeface="Calibri" panose="020F0502020204030204" pitchFamily="34" charset="0"/>
                        </a:rPr>
                        <a:t>Jinsoo</a:t>
                      </a:r>
                      <a:r>
                        <a:rPr lang="en-US" sz="1400" u="none" strike="noStrike" dirty="0">
                          <a:solidFill>
                            <a:srgbClr val="FF0000"/>
                          </a:solidFill>
                          <a:effectLst/>
                          <a:latin typeface="Calibri" panose="020F0502020204030204" pitchFamily="34" charset="0"/>
                        </a:rPr>
                        <a:t> Ahn </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FF0000"/>
                          </a:solidFill>
                          <a:effectLst/>
                          <a:latin typeface="Calibri" panose="020F0502020204030204" pitchFamily="34" charset="0"/>
                        </a:rPr>
                        <a:t>Withdrawn</a:t>
                      </a:r>
                    </a:p>
                  </a:txBody>
                  <a:tcPr marL="5715" marR="5715" marT="5715" marB="0" anchor="b"/>
                </a:tc>
                <a:extLst>
                  <a:ext uri="{0D108BD9-81ED-4DB2-BD59-A6C34878D82A}">
                    <a16:rowId xmlns:a16="http://schemas.microsoft.com/office/drawing/2014/main" val="10032"/>
                  </a:ext>
                </a:extLst>
              </a:tr>
              <a:tr h="143933">
                <a:tc>
                  <a:txBody>
                    <a:bodyPr/>
                    <a:lstStyle/>
                    <a:p>
                      <a:pPr algn="l" fontAlgn="b"/>
                      <a:r>
                        <a:rPr lang="en-US" sz="1400" u="none" strike="noStrike">
                          <a:effectLst/>
                          <a:latin typeface="Calibri" panose="020F0502020204030204" pitchFamily="34" charset="0"/>
                        </a:rPr>
                        <a:t>11-16/1461</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MU BAR comment resolutions</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a:effectLst/>
                          <a:latin typeface="Calibri" panose="020F0502020204030204" pitchFamily="34" charset="0"/>
                        </a:rPr>
                        <a:t>Reza Hedayat</a:t>
                      </a:r>
                      <a:endParaRPr lang="en-US" sz="1400" b="0" i="0" u="none" strike="noStrike">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2</a:t>
                      </a:r>
                    </a:p>
                  </a:txBody>
                  <a:tcPr marL="5715" marR="5715" marT="5715" marB="0" anchor="b"/>
                </a:tc>
                <a:extLst>
                  <a:ext uri="{0D108BD9-81ED-4DB2-BD59-A6C34878D82A}">
                    <a16:rowId xmlns:a16="http://schemas.microsoft.com/office/drawing/2014/main" val="10033"/>
                  </a:ext>
                </a:extLst>
              </a:tr>
              <a:tr h="143933">
                <a:tc>
                  <a:txBody>
                    <a:bodyPr/>
                    <a:lstStyle/>
                    <a:p>
                      <a:pPr algn="l" fontAlgn="b"/>
                      <a:r>
                        <a:rPr lang="en-US" sz="1400" u="none" strike="noStrike" dirty="0">
                          <a:solidFill>
                            <a:srgbClr val="00B050"/>
                          </a:solidFill>
                          <a:effectLst/>
                          <a:latin typeface="Calibri" panose="020F0502020204030204" pitchFamily="34" charset="0"/>
                        </a:rPr>
                        <a:t>11-16/1464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RD Protocol</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Jarkko Kneckt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4"/>
                  </a:ext>
                </a:extLst>
              </a:tr>
              <a:tr h="143933">
                <a:tc>
                  <a:txBody>
                    <a:bodyPr/>
                    <a:lstStyle/>
                    <a:p>
                      <a:pPr algn="l" fontAlgn="b"/>
                      <a:r>
                        <a:rPr lang="en-US" sz="1400" u="none" strike="noStrike" dirty="0">
                          <a:effectLst/>
                          <a:latin typeface="Calibri" panose="020F0502020204030204" pitchFamily="34" charset="0"/>
                        </a:rPr>
                        <a:t>11-16/1468</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A-MPDU Content Capabilities</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Raja Banerjea</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5"/>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643313109"/>
              </p:ext>
            </p:extLst>
          </p:nvPr>
        </p:nvGraphicFramePr>
        <p:xfrm>
          <a:off x="838202" y="4495800"/>
          <a:ext cx="7619998" cy="21907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1461191028"/>
                    </a:ext>
                  </a:extLst>
                </a:gridCol>
                <a:gridCol w="4259575">
                  <a:extLst>
                    <a:ext uri="{9D8B030D-6E8A-4147-A177-3AD203B41FA5}">
                      <a16:colId xmlns:a16="http://schemas.microsoft.com/office/drawing/2014/main" val="1924391799"/>
                    </a:ext>
                  </a:extLst>
                </a:gridCol>
                <a:gridCol w="1524000">
                  <a:extLst>
                    <a:ext uri="{9D8B030D-6E8A-4147-A177-3AD203B41FA5}">
                      <a16:colId xmlns:a16="http://schemas.microsoft.com/office/drawing/2014/main" val="3701320867"/>
                    </a:ext>
                  </a:extLst>
                </a:gridCol>
                <a:gridCol w="838200">
                  <a:extLst>
                    <a:ext uri="{9D8B030D-6E8A-4147-A177-3AD203B41FA5}">
                      <a16:colId xmlns:a16="http://schemas.microsoft.com/office/drawing/2014/main" val="3506316619"/>
                    </a:ext>
                  </a:extLst>
                </a:gridCol>
              </a:tblGrid>
              <a:tr h="143933">
                <a:tc>
                  <a:txBody>
                    <a:bodyPr/>
                    <a:lstStyle/>
                    <a:p>
                      <a:pPr algn="l" fontAlgn="b"/>
                      <a:r>
                        <a:rPr lang="en-US" sz="1400" u="none" strike="noStrike" dirty="0">
                          <a:effectLst/>
                          <a:latin typeface="Calibri" panose="020F0502020204030204" pitchFamily="34" charset="0"/>
                        </a:rPr>
                        <a:t>11-16/1357</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CC0 Remaining CIDs on sounding</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Alfred Asterjadhi </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22478939"/>
                  </a:ext>
                </a:extLst>
              </a:tr>
            </a:tbl>
          </a:graphicData>
        </a:graphic>
      </p:graphicFrame>
    </p:spTree>
    <p:extLst>
      <p:ext uri="{BB962C8B-B14F-4D97-AF65-F5344CB8AC3E}">
        <p14:creationId xmlns:p14="http://schemas.microsoft.com/office/powerpoint/2010/main" val="33981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16/1352r1 for CIDs: 1920, 2441, 2671, 2262, 2396, 2454, 2604, 2605, 1734, 118, 691, 822, 1353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7653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16/1354r0 for CIDs: 150, 1020, 2201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352568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document 16/1355r0.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883724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16/1358r0 for CIDs: 135, 658, 2389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30548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16/1359r0 for CIDs: 385, 419, 458, 459, 514, 630, 741, 743, 2844, 2846</a:t>
            </a:r>
          </a:p>
          <a:p>
            <a:pPr lvl="0"/>
            <a:endParaRPr lang="en-US" sz="2000" dirty="0">
              <a:latin typeface="Calibri" panose="020F0502020204030204" pitchFamily="34" charset="0"/>
            </a:endParaRPr>
          </a:p>
          <a:p>
            <a:pPr lvl="0"/>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108670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16/1360r1 for CIDs: 93, 824, 819, 989, 1067, 2388, 147, 161</a:t>
            </a:r>
          </a:p>
          <a:p>
            <a:pPr lvl="0"/>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712030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document 16/1362r1.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63522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Brian Hart (Cisco Systems)</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slide 16 of document 16/1367r0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Y/N/A: 29/1/18</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4196715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document 16/1368r2.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a:latin typeface="Calibri" panose="020F0502020204030204" pitchFamily="34" charset="0"/>
              </a:rPr>
              <a:t>Strawpoll passed  without objection</a:t>
            </a: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4036068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slide 16 of document 16/1404r1.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957778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MAC6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16/1415r2.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65258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MAC7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16/1409r3.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925698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MAC8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slides 8, 9 and 10 in document 16/1420r0.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52794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MAC9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16/1380r3.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984710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16/xyzr0 for CIDs:</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Y/N/A: </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710988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16/xyzr0 for CIDs:</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Y/N/A: </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828247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a:t>
            </a:r>
          </a:p>
          <a:p>
            <a:pPr lvl="1"/>
            <a:r>
              <a:rPr lang="en-US" altLang="en-US" sz="1800" b="1" dirty="0">
                <a:solidFill>
                  <a:srgbClr val="0070C0"/>
                </a:solidFill>
              </a:rPr>
              <a:t>Wed:PM1, PM2</a:t>
            </a:r>
          </a:p>
          <a:p>
            <a:pPr lvl="1"/>
            <a:r>
              <a:rPr lang="en-US" altLang="en-US" sz="1800" b="1" dirty="0">
                <a:solidFill>
                  <a:srgbClr val="0070C0"/>
                </a:solidFill>
              </a:rPr>
              <a:t>Thu: AM1</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522591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853569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243905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31295</TotalTime>
  <Words>1941</Words>
  <Application>Microsoft Office PowerPoint</Application>
  <PresentationFormat>On-screen Show (4:3)</PresentationFormat>
  <Paragraphs>484</Paragraphs>
  <Slides>32</Slides>
  <Notes>32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November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November MAC Submissions</vt:lpstr>
      <vt:lpstr>November MAC Submissions</vt:lpstr>
      <vt:lpstr>Straw-poll MAC-CR1 </vt:lpstr>
      <vt:lpstr>Straw-poll MAC-CR2 </vt:lpstr>
      <vt:lpstr>Straw-poll MAC1 </vt:lpstr>
      <vt:lpstr>Straw-poll MAC-CR3 </vt:lpstr>
      <vt:lpstr>Straw-poll MAC-CR4 </vt:lpstr>
      <vt:lpstr>Straw-poll MAC-CR5 </vt:lpstr>
      <vt:lpstr>Straw-poll MAC2 </vt:lpstr>
      <vt:lpstr>Straw-poll MAC3 </vt:lpstr>
      <vt:lpstr>Straw-poll MAC4 </vt:lpstr>
      <vt:lpstr>Straw-poll MAC5 </vt:lpstr>
      <vt:lpstr>Straw-poll MAC6 </vt:lpstr>
      <vt:lpstr>Straw-poll MAC7 </vt:lpstr>
      <vt:lpstr>Straw-poll MAC8 </vt:lpstr>
      <vt:lpstr>Straw-poll MAC9 </vt:lpstr>
      <vt:lpstr>Straw-poll MAC-CR1 </vt:lpstr>
      <vt:lpstr>Straw-poll MAC-CR1 </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1624</cp:revision>
  <cp:lastPrinted>1998-02-10T13:28:06Z</cp:lastPrinted>
  <dcterms:created xsi:type="dcterms:W3CDTF">2007-04-17T18:10:23Z</dcterms:created>
  <dcterms:modified xsi:type="dcterms:W3CDTF">2016-11-09T14:11:01Z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