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8"/>
  </p:notesMasterIdLst>
  <p:handoutMasterIdLst>
    <p:handoutMasterId r:id="rId19"/>
  </p:handoutMasterIdLst>
  <p:sldIdLst>
    <p:sldId id="269" r:id="rId3"/>
    <p:sldId id="273" r:id="rId4"/>
    <p:sldId id="282" r:id="rId5"/>
    <p:sldId id="284" r:id="rId6"/>
    <p:sldId id="286" r:id="rId7"/>
    <p:sldId id="287" r:id="rId8"/>
    <p:sldId id="288" r:id="rId9"/>
    <p:sldId id="289" r:id="rId10"/>
    <p:sldId id="290" r:id="rId11"/>
    <p:sldId id="274" r:id="rId12"/>
    <p:sldId id="275" r:id="rId13"/>
    <p:sldId id="278" r:id="rId14"/>
    <p:sldId id="276" r:id="rId15"/>
    <p:sldId id="279" r:id="rId16"/>
    <p:sldId id="280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FF"/>
    <a:srgbClr val="FF33CC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15" autoAdjust="0"/>
    <p:restoredTop sz="86129" autoAdjust="0"/>
  </p:normalViewPr>
  <p:slideViewPr>
    <p:cSldViewPr>
      <p:cViewPr>
        <p:scale>
          <a:sx n="80" d="100"/>
          <a:sy n="80" d="100"/>
        </p:scale>
        <p:origin x="1277" y="-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802.11-16/1472r0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2016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Robert Stacey, Intel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New Amendment Style</a:t>
            </a:r>
            <a:endParaRPr lang="en-US" altLang="en-US" dirty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2016-11-07</a:t>
            </a:r>
            <a:endParaRPr lang="en-US" alt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587931"/>
              </p:ext>
            </p:extLst>
          </p:nvPr>
        </p:nvGraphicFramePr>
        <p:xfrm>
          <a:off x="525463" y="2274888"/>
          <a:ext cx="7739062" cy="259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" name="Document" r:id="rId4" imgW="8286150" imgH="2778876" progId="Word.Document.8">
                  <p:embed/>
                </p:oleObj>
              </mc:Choice>
              <mc:Fallback>
                <p:oleObj name="Document" r:id="rId4" imgW="8286150" imgH="277887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274888"/>
                        <a:ext cx="7739062" cy="259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P802.11ax/D0.5 </a:t>
            </a:r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3. </a:t>
            </a:r>
            <a:r>
              <a:rPr lang="en-US" sz="2000" dirty="0"/>
              <a:t>Definitions, acronyms, and abbreviations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4. General description</a:t>
            </a:r>
          </a:p>
          <a:p>
            <a:pPr marL="0" indent="0">
              <a:buNone/>
            </a:pPr>
            <a:r>
              <a:rPr lang="en-US" sz="2000" dirty="0" smtClean="0"/>
              <a:t>6. Layer management</a:t>
            </a:r>
          </a:p>
          <a:p>
            <a:pPr marL="0" indent="0">
              <a:buNone/>
            </a:pPr>
            <a:r>
              <a:rPr lang="en-US" sz="2000" dirty="0" smtClean="0"/>
              <a:t>8. PHY service specification</a:t>
            </a:r>
          </a:p>
          <a:p>
            <a:pPr marL="0" indent="0">
              <a:buNone/>
            </a:pPr>
            <a:r>
              <a:rPr lang="en-US" sz="2000" dirty="0" smtClean="0"/>
              <a:t>9. Frame formats</a:t>
            </a:r>
          </a:p>
          <a:p>
            <a:pPr marL="0" indent="0">
              <a:buNone/>
            </a:pPr>
            <a:r>
              <a:rPr lang="en-US" sz="2000" dirty="0" smtClean="0"/>
              <a:t>10. MAC sublayer functional description</a:t>
            </a:r>
          </a:p>
          <a:p>
            <a:pPr marL="0" indent="0">
              <a:buNone/>
            </a:pPr>
            <a:r>
              <a:rPr lang="en-US" sz="2000" dirty="0" smtClean="0"/>
              <a:t>11. MLME</a:t>
            </a:r>
          </a:p>
          <a:p>
            <a:pPr marL="0" indent="0">
              <a:buNone/>
            </a:pPr>
            <a:r>
              <a:rPr lang="en-US" sz="2000" dirty="0" smtClean="0"/>
              <a:t>17. </a:t>
            </a:r>
            <a:r>
              <a:rPr lang="en-US" sz="2000" dirty="0"/>
              <a:t>Orthogonal frequency division multiplexing (OFDM) PHY specification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25. High Efficiency (HE) MAC specification</a:t>
            </a:r>
          </a:p>
          <a:p>
            <a:pPr marL="0" indent="0">
              <a:buNone/>
            </a:pPr>
            <a:r>
              <a:rPr lang="en-US" sz="2000" dirty="0" smtClean="0"/>
              <a:t>26. High Efficiency (HE) PHY specification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609600" y="5105400"/>
            <a:ext cx="5257800" cy="609600"/>
          </a:xfrm>
          <a:prstGeom prst="ellipse">
            <a:avLst/>
          </a:prstGeom>
          <a:noFill/>
          <a:ln w="127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noFill/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3600" y="4810035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 change is addition of </a:t>
            </a:r>
            <a:r>
              <a:rPr lang="en-US" dirty="0" smtClean="0">
                <a:solidFill>
                  <a:srgbClr val="FF0000"/>
                </a:solidFill>
              </a:rPr>
              <a:t>an </a:t>
            </a:r>
            <a:r>
              <a:rPr lang="en-US" dirty="0" smtClean="0">
                <a:solidFill>
                  <a:srgbClr val="FF0000"/>
                </a:solidFill>
              </a:rPr>
              <a:t>HE MAC specification clause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379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P802.11ax/D0.5 </a:t>
            </a:r>
            <a:r>
              <a:rPr lang="en-US" dirty="0" smtClean="0"/>
              <a:t>Clause 25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25. High Efficiency (HE) MAC </a:t>
            </a:r>
            <a:r>
              <a:rPr lang="en-US" sz="1800" dirty="0" smtClean="0"/>
              <a:t>specification</a:t>
            </a:r>
          </a:p>
          <a:p>
            <a:pPr lvl="1"/>
            <a:r>
              <a:rPr lang="en-US" sz="1600" dirty="0"/>
              <a:t>25.1 </a:t>
            </a:r>
            <a:r>
              <a:rPr lang="en-US" sz="1600" dirty="0" smtClean="0"/>
              <a:t>Introduction</a:t>
            </a:r>
          </a:p>
          <a:p>
            <a:pPr lvl="1"/>
            <a:r>
              <a:rPr lang="en-US" sz="1600" dirty="0"/>
              <a:t>25.2 Channel </a:t>
            </a:r>
            <a:r>
              <a:rPr lang="en-US" sz="1600" dirty="0" smtClean="0"/>
              <a:t>Access</a:t>
            </a:r>
          </a:p>
          <a:p>
            <a:pPr lvl="1"/>
            <a:r>
              <a:rPr lang="en-US" sz="1600" dirty="0"/>
              <a:t>25.3 </a:t>
            </a:r>
            <a:r>
              <a:rPr lang="en-US" sz="1600" dirty="0" smtClean="0"/>
              <a:t>Fragmentation</a:t>
            </a:r>
          </a:p>
          <a:p>
            <a:pPr lvl="1"/>
            <a:r>
              <a:rPr lang="en-US" sz="1600" dirty="0"/>
              <a:t>25.4 Block </a:t>
            </a:r>
            <a:r>
              <a:rPr lang="en-US" sz="1600" dirty="0" smtClean="0"/>
              <a:t>acknowledgement</a:t>
            </a:r>
          </a:p>
          <a:p>
            <a:pPr lvl="1"/>
            <a:r>
              <a:rPr lang="en-US" sz="1600" dirty="0"/>
              <a:t>25.5 MU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/>
              <a:t>25.6 HE sounding </a:t>
            </a:r>
            <a:r>
              <a:rPr lang="en-US" sz="1600" dirty="0" smtClean="0"/>
              <a:t>protocol</a:t>
            </a:r>
          </a:p>
          <a:p>
            <a:pPr lvl="1"/>
            <a:r>
              <a:rPr lang="en-US" sz="1600" dirty="0"/>
              <a:t>25.7 TWT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/>
              <a:t>25.8 Operating mode </a:t>
            </a:r>
            <a:r>
              <a:rPr lang="en-US" sz="1600" dirty="0" smtClean="0"/>
              <a:t>indication</a:t>
            </a:r>
          </a:p>
          <a:p>
            <a:pPr lvl="1"/>
            <a:r>
              <a:rPr lang="en-US" sz="1600" dirty="0"/>
              <a:t>25.9 Spatial reuse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/>
              <a:t>25.10 A-MPDU </a:t>
            </a:r>
            <a:r>
              <a:rPr lang="en-US" sz="1600" dirty="0" smtClean="0"/>
              <a:t>operation</a:t>
            </a:r>
          </a:p>
          <a:p>
            <a:pPr lvl="1"/>
            <a:r>
              <a:rPr lang="en-US" sz="1600" dirty="0"/>
              <a:t>25.11 TXVECTOR parameters STA_ID_LIST, UPLINK_FLAG, BEAM_CHANGE and BSS_COLOR for an HE PPDU(#2517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…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228600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New procedures that apply to HE STAs are concentrated in this new clause rather than spread throughout the other </a:t>
            </a:r>
            <a:r>
              <a:rPr lang="en-US" dirty="0" smtClean="0">
                <a:solidFill>
                  <a:srgbClr val="FF0000"/>
                </a:solidFill>
              </a:rPr>
              <a:t>clauses</a:t>
            </a:r>
          </a:p>
        </p:txBody>
      </p:sp>
    </p:spTree>
    <p:extLst>
      <p:ext uri="{BB962C8B-B14F-4D97-AF65-F5344CB8AC3E}">
        <p14:creationId xmlns:p14="http://schemas.microsoft.com/office/powerpoint/2010/main" val="452659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an HE STA is 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4.3.14a </a:t>
            </a:r>
            <a:r>
              <a:rPr lang="en-US" sz="2000" dirty="0"/>
              <a:t>High efficiency (HE) STA</a:t>
            </a:r>
            <a:br>
              <a:rPr lang="en-US" sz="2000" dirty="0"/>
            </a:br>
            <a:r>
              <a:rPr lang="en-US" sz="1400" b="0" dirty="0"/>
              <a:t>The IEEE 802.11 HE STA operates in frequency bands between 1 GHz and 6 GHz</a:t>
            </a:r>
            <a:r>
              <a:rPr lang="en-US" sz="1400" b="0" dirty="0" smtClean="0"/>
              <a:t>.</a:t>
            </a:r>
            <a:br>
              <a:rPr lang="en-US" sz="1400" b="0" dirty="0" smtClean="0"/>
            </a:br>
            <a:r>
              <a:rPr lang="en-US" sz="1400" b="0" dirty="0"/>
              <a:t/>
            </a:r>
            <a:br>
              <a:rPr lang="en-US" sz="1400" b="0" dirty="0"/>
            </a:br>
            <a:r>
              <a:rPr lang="en-US" sz="1400" b="0" dirty="0"/>
              <a:t>An HE STA is VHT STA or HT non-AP STA that, in addition to the features supported as a VHT STA </a:t>
            </a:r>
            <a:r>
              <a:rPr lang="en-US" sz="1400" b="0" dirty="0" smtClean="0"/>
              <a:t>or HT </a:t>
            </a:r>
            <a:r>
              <a:rPr lang="en-US" sz="1400" b="0" dirty="0"/>
              <a:t>non-AP STA respectively, supports the MAC features defined in Clause 25 and the PHY </a:t>
            </a:r>
            <a:r>
              <a:rPr lang="en-US" sz="1400" b="0" dirty="0" smtClean="0"/>
              <a:t>features defined </a:t>
            </a:r>
            <a:r>
              <a:rPr lang="en-US" sz="1400" b="0" dirty="0"/>
              <a:t>in Clause 26</a:t>
            </a:r>
            <a:r>
              <a:rPr lang="en-US" sz="1400" b="0" dirty="0" smtClean="0"/>
              <a:t>.</a:t>
            </a:r>
          </a:p>
          <a:p>
            <a:pPr marL="0" indent="0">
              <a:buNone/>
            </a:pPr>
            <a:r>
              <a:rPr lang="en-US" sz="1400" dirty="0"/>
              <a:t/>
            </a:r>
            <a:br>
              <a:rPr lang="en-US" sz="1400" dirty="0"/>
            </a:br>
            <a:endParaRPr lang="en-US" sz="1600" dirty="0" smtClean="0"/>
          </a:p>
          <a:p>
            <a:r>
              <a:rPr lang="en-US" sz="2000" dirty="0"/>
              <a:t>4.3.14 Very high throughput (VHT) STA</a:t>
            </a:r>
            <a:br>
              <a:rPr lang="en-US" sz="2000" dirty="0"/>
            </a:br>
            <a:r>
              <a:rPr lang="en-US" sz="1400" b="0" dirty="0"/>
              <a:t>The IEEE </a:t>
            </a:r>
            <a:r>
              <a:rPr lang="en-US" sz="1400" b="0" dirty="0" err="1"/>
              <a:t>Std</a:t>
            </a:r>
            <a:r>
              <a:rPr lang="en-US" sz="1400" b="0" dirty="0"/>
              <a:t> 802.11 VHT STA operates in frequency bands below 6 GHz excluding the 2.4 GHz band</a:t>
            </a:r>
            <a:r>
              <a:rPr lang="en-US" sz="1400" b="0" dirty="0" smtClean="0"/>
              <a:t>.</a:t>
            </a:r>
            <a:br>
              <a:rPr lang="en-US" sz="1400" b="0" dirty="0" smtClean="0"/>
            </a:br>
            <a:r>
              <a:rPr lang="en-US" sz="1400" b="0" dirty="0"/>
              <a:t/>
            </a:r>
            <a:br>
              <a:rPr lang="en-US" sz="1400" b="0" dirty="0"/>
            </a:br>
            <a:r>
              <a:rPr lang="en-US" sz="1400" b="0" dirty="0"/>
              <a:t>A VHT STA is an HT STA that, in addition to features supported as an HT STA, supports VHT </a:t>
            </a:r>
            <a:r>
              <a:rPr lang="en-US" sz="1400" b="0" dirty="0" smtClean="0"/>
              <a:t>features identified </a:t>
            </a:r>
            <a:r>
              <a:rPr lang="en-US" sz="1400" b="0" dirty="0"/>
              <a:t>in Clause 9 (Frame formats), Clause 10 (MAC sublayer functional description), Clause </a:t>
            </a:r>
            <a:r>
              <a:rPr lang="en-US" sz="1400" b="0" dirty="0" smtClean="0"/>
              <a:t>11 (</a:t>
            </a:r>
            <a:r>
              <a:rPr lang="en-US" sz="1400" b="0" dirty="0"/>
              <a:t>MLME), Clause 14 (MLME mesh procedures), Clause 17 (Orthogonal frequency division </a:t>
            </a:r>
            <a:r>
              <a:rPr lang="en-US" sz="1400" b="0" dirty="0" smtClean="0"/>
              <a:t>multiplexing (</a:t>
            </a:r>
            <a:r>
              <a:rPr lang="en-US" sz="1400" b="0" dirty="0"/>
              <a:t>OFDM) PHY specification), and Clause 21 (Very High Throughput (VHT) PHY specification).</a:t>
            </a:r>
            <a:r>
              <a:rPr lang="en-US" sz="1400" dirty="0"/>
              <a:t> </a:t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86200" y="342900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39000" y="796598"/>
            <a:ext cx="18637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All new MAC features are in one place; reader goes there first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6977591" y="2374732"/>
            <a:ext cx="533400" cy="6732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27446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2057400"/>
            <a:ext cx="7772400" cy="2133599"/>
          </a:xfrm>
        </p:spPr>
        <p:txBody>
          <a:bodyPr/>
          <a:lstStyle/>
          <a:p>
            <a:r>
              <a:rPr lang="en-US" sz="2000" dirty="0"/>
              <a:t>25.3 Fragmentation</a:t>
            </a:r>
            <a:br>
              <a:rPr lang="en-US" sz="2000" dirty="0"/>
            </a:br>
            <a:r>
              <a:rPr lang="en-US" sz="2000" dirty="0"/>
              <a:t>25.3.1 General</a:t>
            </a:r>
            <a:br>
              <a:rPr lang="en-US" sz="2000" dirty="0"/>
            </a:br>
            <a:r>
              <a:rPr lang="en-US" sz="1400" b="0" dirty="0"/>
              <a:t>An HE STA supports the static fragmentation procedure defined in </a:t>
            </a:r>
            <a:r>
              <a:rPr lang="en-US" sz="1400" b="0" dirty="0" smtClean="0"/>
              <a:t>10.2.7 (Fragmentation/defragmentation overview</a:t>
            </a:r>
            <a:r>
              <a:rPr lang="en-US" sz="1400" b="0" dirty="0"/>
              <a:t>), 10.5 (Fragmentation), and 10.6 (Defragmentation). In addition, an HE STA can support </a:t>
            </a:r>
            <a:r>
              <a:rPr lang="en-US" sz="1400" b="0" dirty="0" smtClean="0"/>
              <a:t>the dynamic </a:t>
            </a:r>
            <a:r>
              <a:rPr lang="en-US" sz="1400" b="0" dirty="0"/>
              <a:t>fragmentation procedure defined in this </a:t>
            </a:r>
            <a:r>
              <a:rPr lang="en-US" sz="1400" b="0" dirty="0" err="1" smtClean="0"/>
              <a:t>subclause</a:t>
            </a:r>
            <a:r>
              <a:rPr lang="en-US" sz="1400" b="0" dirty="0" smtClean="0"/>
              <a:t>.</a:t>
            </a:r>
            <a:br>
              <a:rPr lang="en-US" sz="1400" b="0" dirty="0" smtClean="0"/>
            </a:br>
            <a:r>
              <a:rPr lang="en-US" sz="1800" b="0" dirty="0" smtClean="0"/>
              <a:t>…</a:t>
            </a:r>
            <a:endParaRPr lang="en-US" sz="1400" b="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3657600"/>
            <a:ext cx="693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An HE STA supports the existing fragmentation procedure plus a new </a:t>
            </a:r>
            <a:r>
              <a:rPr lang="en-US" dirty="0" smtClean="0">
                <a:solidFill>
                  <a:srgbClr val="FF0000"/>
                </a:solidFill>
              </a:rPr>
              <a:t>procedure.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Reference </a:t>
            </a:r>
            <a:r>
              <a:rPr lang="en-US" dirty="0" smtClean="0">
                <a:solidFill>
                  <a:srgbClr val="FF0000"/>
                </a:solidFill>
              </a:rPr>
              <a:t>the old procedure </a:t>
            </a:r>
            <a:r>
              <a:rPr lang="en-US" dirty="0" smtClean="0">
                <a:solidFill>
                  <a:srgbClr val="FF0000"/>
                </a:solidFill>
              </a:rPr>
              <a:t>explicitly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Add </a:t>
            </a:r>
            <a:r>
              <a:rPr lang="en-US" dirty="0" smtClean="0">
                <a:solidFill>
                  <a:srgbClr val="FF0000"/>
                </a:solidFill>
              </a:rPr>
              <a:t>the new procedure to Clause </a:t>
            </a:r>
            <a:r>
              <a:rPr lang="en-US" dirty="0" smtClean="0">
                <a:solidFill>
                  <a:srgbClr val="FF0000"/>
                </a:solidFill>
              </a:rPr>
              <a:t>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We don’t have to say anything about non-HE STAs not supporting this procedure since nothing in Clause 25 applies to pre-HE devices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7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A-MPDU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25.10 A-MPDU operation</a:t>
            </a:r>
            <a:br>
              <a:rPr lang="en-US" sz="1400" dirty="0"/>
            </a:br>
            <a:r>
              <a:rPr lang="en-US" sz="1400" b="0" dirty="0" smtClean="0"/>
              <a:t>…</a:t>
            </a:r>
            <a:r>
              <a:rPr lang="en-US" sz="1400" b="0" dirty="0"/>
              <a:t/>
            </a:r>
            <a:br>
              <a:rPr lang="en-US" sz="1400" b="0" dirty="0"/>
            </a:br>
            <a:r>
              <a:rPr lang="en-US" sz="1400" b="0" dirty="0" smtClean="0"/>
              <a:t/>
            </a:r>
            <a:br>
              <a:rPr lang="en-US" sz="1400" b="0" dirty="0" smtClean="0"/>
            </a:br>
            <a:r>
              <a:rPr lang="en-US" sz="1400" b="0" dirty="0" smtClean="0"/>
              <a:t/>
            </a:r>
            <a:br>
              <a:rPr lang="en-US" sz="1400" b="0" dirty="0" smtClean="0"/>
            </a:br>
            <a:r>
              <a:rPr lang="en-US" sz="1400" dirty="0"/>
              <a:t>25.10.2 A-MPDU padding for an HE SU PPDU, HE extended range SU PPDU and HE MU</a:t>
            </a:r>
            <a:br>
              <a:rPr lang="en-US" sz="1400" dirty="0"/>
            </a:br>
            <a:r>
              <a:rPr lang="en-US" sz="1400" dirty="0"/>
              <a:t>PPDU </a:t>
            </a:r>
            <a:br>
              <a:rPr lang="en-US" sz="1400" dirty="0"/>
            </a:br>
            <a:r>
              <a:rPr lang="en-US" sz="1400" b="0" dirty="0" smtClean="0"/>
              <a:t>An </a:t>
            </a:r>
            <a:r>
              <a:rPr lang="en-US" sz="1400" b="0" dirty="0"/>
              <a:t>HE STA that transmits an HE SU PPDU, HE extended range SU PPDU or UL HE </a:t>
            </a:r>
            <a:r>
              <a:rPr lang="en-US" sz="1400" b="0" dirty="0" smtClean="0"/>
              <a:t>MU PPDU </a:t>
            </a:r>
            <a:r>
              <a:rPr lang="en-US" sz="1400" b="0" dirty="0"/>
              <a:t>that contains one A-MPDU, shall construct the A-MPDU(s) as described in 10.13.6 (</a:t>
            </a:r>
            <a:r>
              <a:rPr lang="en-US" sz="1400" b="0" dirty="0" smtClean="0"/>
              <a:t>A-MPDU padding </a:t>
            </a:r>
            <a:r>
              <a:rPr lang="en-US" sz="1400" b="0" dirty="0"/>
              <a:t>for VHT PPDU).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 smtClean="0"/>
              <a:t>…</a:t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/>
              <a:t>25.10.3 A-MPDU padding for an HE trigger-based </a:t>
            </a:r>
            <a:r>
              <a:rPr lang="en-US" sz="1400" dirty="0" smtClean="0"/>
              <a:t>PPDU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b="0" dirty="0"/>
              <a:t>A non-AP STA that transmits an HE trigger-based PPDU shall construct the PSDU carried in the HE </a:t>
            </a:r>
            <a:r>
              <a:rPr lang="en-US" sz="1400" b="0" dirty="0" smtClean="0"/>
              <a:t>trigger-based </a:t>
            </a:r>
            <a:r>
              <a:rPr lang="en-US" sz="1400" b="0" dirty="0"/>
              <a:t>PPDU as described in this </a:t>
            </a:r>
            <a:r>
              <a:rPr lang="en-US" sz="1400" b="0" dirty="0" err="1" smtClean="0"/>
              <a:t>subclause</a:t>
            </a:r>
            <a:r>
              <a:rPr lang="en-US" sz="1400" b="0" dirty="0" smtClean="0"/>
              <a:t>.</a:t>
            </a:r>
            <a:endParaRPr lang="en-US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1828800"/>
            <a:ext cx="56152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The procedure for an HE SU </a:t>
            </a:r>
            <a:r>
              <a:rPr lang="en-US" sz="2000" dirty="0" smtClean="0">
                <a:solidFill>
                  <a:srgbClr val="FF0000"/>
                </a:solidFill>
              </a:rPr>
              <a:t>PPDU, HE extended range SU PPDU </a:t>
            </a:r>
            <a:r>
              <a:rPr lang="en-US" sz="2000" dirty="0">
                <a:solidFill>
                  <a:srgbClr val="FF0000"/>
                </a:solidFill>
              </a:rPr>
              <a:t>and HE MU PPDU is the same as the VHT </a:t>
            </a:r>
            <a:r>
              <a:rPr lang="en-US" sz="2000" dirty="0" smtClean="0">
                <a:solidFill>
                  <a:srgbClr val="FF0000"/>
                </a:solidFill>
              </a:rPr>
              <a:t>procedure </a:t>
            </a:r>
            <a:r>
              <a:rPr lang="en-US" sz="2000" dirty="0" smtClean="0">
                <a:solidFill>
                  <a:srgbClr val="FF0000"/>
                </a:solidFill>
              </a:rPr>
              <a:t>(apply by </a:t>
            </a:r>
            <a:r>
              <a:rPr lang="en-US" sz="2000" dirty="0" smtClean="0">
                <a:solidFill>
                  <a:srgbClr val="FF0000"/>
                </a:solidFill>
              </a:rPr>
              <a:t>reference)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2954" y="4060111"/>
            <a:ext cx="63010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The procedure for an HE trigger-based PPDU </a:t>
            </a:r>
            <a:r>
              <a:rPr lang="en-US" sz="2000" dirty="0" smtClean="0">
                <a:solidFill>
                  <a:srgbClr val="FF0000"/>
                </a:solidFill>
              </a:rPr>
              <a:t>is different since </a:t>
            </a:r>
            <a:r>
              <a:rPr lang="en-US" sz="2000" dirty="0">
                <a:solidFill>
                  <a:srgbClr val="FF0000"/>
                </a:solidFill>
              </a:rPr>
              <a:t>the </a:t>
            </a:r>
            <a:r>
              <a:rPr lang="en-US" sz="2000" dirty="0" smtClean="0">
                <a:solidFill>
                  <a:srgbClr val="FF0000"/>
                </a:solidFill>
              </a:rPr>
              <a:t>payload size is </a:t>
            </a:r>
            <a:r>
              <a:rPr lang="en-US" sz="2000" dirty="0">
                <a:solidFill>
                  <a:srgbClr val="FF0000"/>
                </a:solidFill>
              </a:rPr>
              <a:t>defined by the Trigger </a:t>
            </a:r>
            <a:r>
              <a:rPr lang="en-US" sz="2000" dirty="0" smtClean="0">
                <a:solidFill>
                  <a:srgbClr val="FF0000"/>
                </a:solidFill>
              </a:rPr>
              <a:t>frame and not by the amount of data the STA has to send (define new procedure)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597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amendment style is not a radical departure from how we amend the 802.11 specification</a:t>
            </a:r>
          </a:p>
          <a:p>
            <a:r>
              <a:rPr lang="en-US" dirty="0" smtClean="0"/>
              <a:t>It concentrates MAC changes into one clause which helps with a number issues:</a:t>
            </a:r>
          </a:p>
          <a:p>
            <a:pPr lvl="1"/>
            <a:r>
              <a:rPr lang="en-US" dirty="0" smtClean="0"/>
              <a:t>Helps the reader identify when a new feature was introduced</a:t>
            </a:r>
            <a:endParaRPr lang="en-US" dirty="0"/>
          </a:p>
          <a:p>
            <a:pPr lvl="1"/>
            <a:r>
              <a:rPr lang="en-US" dirty="0" smtClean="0"/>
              <a:t>Reduces the change needed to existing procedures when a new procedures are introduced</a:t>
            </a:r>
          </a:p>
          <a:p>
            <a:pPr lvl="1"/>
            <a:r>
              <a:rPr lang="en-US" dirty="0" smtClean="0"/>
              <a:t>Keeps the procedure as it applies to legacy devices unchanged, but allows the procedure to be modified for new devices</a:t>
            </a:r>
          </a:p>
          <a:p>
            <a:r>
              <a:rPr lang="en-US" dirty="0" smtClean="0"/>
              <a:t>The inheritance hierarchy is clear in the structure of the document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365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763000" cy="4418012"/>
          </a:xfrm>
        </p:spPr>
        <p:txBody>
          <a:bodyPr/>
          <a:lstStyle/>
          <a:p>
            <a:r>
              <a:rPr lang="en-US" sz="2000" dirty="0" smtClean="0"/>
              <a:t>The 802.11 specification defines a large set of MAC features and the set increases with each amendment</a:t>
            </a:r>
          </a:p>
          <a:p>
            <a:r>
              <a:rPr lang="en-US" sz="2000" dirty="0" smtClean="0"/>
              <a:t>With each amendment:</a:t>
            </a:r>
            <a:endParaRPr lang="en-US" sz="2000" dirty="0"/>
          </a:p>
          <a:p>
            <a:pPr lvl="1"/>
            <a:r>
              <a:rPr lang="en-US" sz="1800" dirty="0" smtClean="0"/>
              <a:t>We need to identify the features </a:t>
            </a:r>
            <a:r>
              <a:rPr lang="en-US" sz="1800" dirty="0"/>
              <a:t>in the </a:t>
            </a:r>
            <a:r>
              <a:rPr lang="en-US" sz="1800" dirty="0" smtClean="0"/>
              <a:t>baseline that apply to </a:t>
            </a:r>
            <a:r>
              <a:rPr lang="en-US" sz="1800" dirty="0"/>
              <a:t>devices </a:t>
            </a:r>
            <a:r>
              <a:rPr lang="en-US" sz="1800" dirty="0" smtClean="0"/>
              <a:t>implementing </a:t>
            </a:r>
            <a:r>
              <a:rPr lang="en-US" sz="1800" dirty="0"/>
              <a:t>the </a:t>
            </a:r>
            <a:r>
              <a:rPr lang="en-US" sz="1800" dirty="0" smtClean="0"/>
              <a:t>amended specification</a:t>
            </a:r>
            <a:endParaRPr lang="en-US" sz="1800" dirty="0"/>
          </a:p>
          <a:p>
            <a:pPr lvl="1"/>
            <a:r>
              <a:rPr lang="en-US" sz="1800" dirty="0" smtClean="0"/>
              <a:t>If we modify </a:t>
            </a:r>
            <a:r>
              <a:rPr lang="en-US" sz="1800" dirty="0"/>
              <a:t>an existing </a:t>
            </a:r>
            <a:r>
              <a:rPr lang="en-US" sz="1800" dirty="0" smtClean="0"/>
              <a:t>feature, we need to make sure the modification only applies to the devices implementing the amended specification</a:t>
            </a:r>
            <a:endParaRPr lang="en-US" sz="1800" dirty="0"/>
          </a:p>
          <a:p>
            <a:pPr lvl="1"/>
            <a:r>
              <a:rPr lang="en-US" sz="1800" dirty="0" smtClean="0"/>
              <a:t>We need to make sure we don’t apply a </a:t>
            </a:r>
            <a:r>
              <a:rPr lang="en-US" sz="1800" dirty="0"/>
              <a:t>new </a:t>
            </a:r>
            <a:r>
              <a:rPr lang="en-US" sz="1800" dirty="0" smtClean="0"/>
              <a:t>requirements </a:t>
            </a:r>
            <a:r>
              <a:rPr lang="en-US" sz="1800" dirty="0"/>
              <a:t>to a legacy </a:t>
            </a:r>
            <a:r>
              <a:rPr lang="en-US" sz="1800" dirty="0" smtClean="0"/>
              <a:t>device</a:t>
            </a:r>
          </a:p>
          <a:p>
            <a:r>
              <a:rPr lang="en-US" sz="2000" dirty="0" smtClean="0"/>
              <a:t>These </a:t>
            </a:r>
            <a:r>
              <a:rPr lang="en-US" sz="2000" dirty="0"/>
              <a:t>issues are </a:t>
            </a:r>
            <a:r>
              <a:rPr lang="en-US" sz="2000" dirty="0" smtClean="0"/>
              <a:t>becoming more complicated as </a:t>
            </a:r>
            <a:r>
              <a:rPr lang="en-US" sz="2000" dirty="0"/>
              <a:t>we define behavior for new bands (900 MHz, TV whitespace, 45 GHz, 60 GHz)</a:t>
            </a:r>
          </a:p>
          <a:p>
            <a:pPr lvl="1"/>
            <a:r>
              <a:rPr lang="en-US" sz="1800" dirty="0" smtClean="0"/>
              <a:t>In a new band there is no legacy and thus no backward compatibility requirement</a:t>
            </a:r>
          </a:p>
          <a:p>
            <a:pPr lvl="1"/>
            <a:r>
              <a:rPr lang="en-US" sz="1800" dirty="0" smtClean="0"/>
              <a:t>As a result, we pick </a:t>
            </a:r>
            <a:r>
              <a:rPr lang="en-US" sz="1800" dirty="0"/>
              <a:t>and choose </a:t>
            </a:r>
            <a:r>
              <a:rPr lang="en-US" sz="1800" dirty="0" smtClean="0"/>
              <a:t>the features supported in these bands</a:t>
            </a:r>
          </a:p>
          <a:p>
            <a:pPr lvl="1"/>
            <a:r>
              <a:rPr lang="en-US" sz="1800" dirty="0" smtClean="0"/>
              <a:t>And, of course, add a bunch of new features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6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proliferation of STA types and their requirement inheritance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22306" y="265478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3938" y="2654782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VHT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76694" y="4186047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DMG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93931" y="1828800"/>
            <a:ext cx="771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S1G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75290" y="418604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DMG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93164" y="5061796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45MG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215075" y="2656509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76401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QoS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068216" y="4425914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Mesh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21684" y="5331360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97884" y="5900036"/>
            <a:ext cx="938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93164" y="4726171"/>
            <a:ext cx="116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CDMG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18" idx="3"/>
            <a:endCxn id="10" idx="1"/>
          </p:cNvCxnSpPr>
          <p:nvPr/>
        </p:nvCxnSpPr>
        <p:spPr bwMode="auto">
          <a:xfrm>
            <a:off x="2486475" y="2885615"/>
            <a:ext cx="73583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>
            <a:stCxn id="10" idx="3"/>
            <a:endCxn id="11" idx="1"/>
          </p:cNvCxnSpPr>
          <p:nvPr/>
        </p:nvCxnSpPr>
        <p:spPr bwMode="auto">
          <a:xfrm flipV="1">
            <a:off x="3908106" y="2885615"/>
            <a:ext cx="73583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>
            <a:stCxn id="11" idx="3"/>
            <a:endCxn id="17" idx="1"/>
          </p:cNvCxnSpPr>
          <p:nvPr/>
        </p:nvCxnSpPr>
        <p:spPr bwMode="auto">
          <a:xfrm>
            <a:off x="5582919" y="2885615"/>
            <a:ext cx="632156" cy="17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224177" y="1828800"/>
            <a:ext cx="1625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S1G relay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14" idx="3"/>
            <a:endCxn id="32" idx="1"/>
          </p:cNvCxnSpPr>
          <p:nvPr/>
        </p:nvCxnSpPr>
        <p:spPr bwMode="auto">
          <a:xfrm>
            <a:off x="5665481" y="2059633"/>
            <a:ext cx="5586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/>
          <p:cNvCxnSpPr>
            <a:stCxn id="12" idx="3"/>
            <a:endCxn id="15" idx="1"/>
          </p:cNvCxnSpPr>
          <p:nvPr/>
        </p:nvCxnSpPr>
        <p:spPr bwMode="auto">
          <a:xfrm flipV="1">
            <a:off x="6415675" y="4416879"/>
            <a:ext cx="125961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/>
          <p:cNvCxnSpPr>
            <a:stCxn id="12" idx="3"/>
            <a:endCxn id="22" idx="1"/>
          </p:cNvCxnSpPr>
          <p:nvPr/>
        </p:nvCxnSpPr>
        <p:spPr bwMode="auto">
          <a:xfrm>
            <a:off x="6415675" y="4416880"/>
            <a:ext cx="677489" cy="540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>
            <a:stCxn id="18" idx="3"/>
            <a:endCxn id="19" idx="1"/>
          </p:cNvCxnSpPr>
          <p:nvPr/>
        </p:nvCxnSpPr>
        <p:spPr bwMode="auto">
          <a:xfrm>
            <a:off x="2486475" y="2885615"/>
            <a:ext cx="1581741" cy="17711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5665481" y="335833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TVHT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18" idx="3"/>
            <a:endCxn id="12" idx="1"/>
          </p:cNvCxnSpPr>
          <p:nvPr/>
        </p:nvCxnSpPr>
        <p:spPr bwMode="auto">
          <a:xfrm>
            <a:off x="2486475" y="2885615"/>
            <a:ext cx="2990219" cy="15312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/>
          <p:cNvCxnSpPr>
            <a:stCxn id="11" idx="2"/>
            <a:endCxn id="50" idx="1"/>
          </p:cNvCxnSpPr>
          <p:nvPr/>
        </p:nvCxnSpPr>
        <p:spPr bwMode="auto">
          <a:xfrm>
            <a:off x="5113429" y="3116447"/>
            <a:ext cx="552052" cy="472723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Straight Arrow Connector 55"/>
          <p:cNvCxnSpPr>
            <a:stCxn id="18" idx="3"/>
            <a:endCxn id="14" idx="1"/>
          </p:cNvCxnSpPr>
          <p:nvPr/>
        </p:nvCxnSpPr>
        <p:spPr bwMode="auto">
          <a:xfrm flipV="1">
            <a:off x="2486475" y="2059633"/>
            <a:ext cx="2407456" cy="8259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29706" y="4583998"/>
            <a:ext cx="29222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technique we use to define feature set applicability is the STA </a:t>
            </a:r>
            <a:r>
              <a:rPr lang="en-US" dirty="0" smtClean="0"/>
              <a:t>type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23427" y="2654782"/>
            <a:ext cx="81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68" name="Straight Arrow Connector 67"/>
          <p:cNvCxnSpPr>
            <a:stCxn id="66" idx="3"/>
            <a:endCxn id="18" idx="1"/>
          </p:cNvCxnSpPr>
          <p:nvPr/>
        </p:nvCxnSpPr>
        <p:spPr bwMode="auto">
          <a:xfrm>
            <a:off x="1333501" y="2885615"/>
            <a:ext cx="3429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0" name="Straight Arrow Connector 69"/>
          <p:cNvCxnSpPr>
            <a:stCxn id="66" idx="3"/>
            <a:endCxn id="20" idx="1"/>
          </p:cNvCxnSpPr>
          <p:nvPr/>
        </p:nvCxnSpPr>
        <p:spPr bwMode="auto">
          <a:xfrm>
            <a:off x="1333501" y="2885615"/>
            <a:ext cx="2788183" cy="26765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2" name="Straight Arrow Connector 71"/>
          <p:cNvCxnSpPr>
            <a:stCxn id="66" idx="3"/>
            <a:endCxn id="21" idx="1"/>
          </p:cNvCxnSpPr>
          <p:nvPr/>
        </p:nvCxnSpPr>
        <p:spPr bwMode="auto">
          <a:xfrm>
            <a:off x="1333501" y="2885615"/>
            <a:ext cx="2764383" cy="32452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147019" y="245593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(unadorned)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41260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types and requirement applicability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STA type is defined by the set of requirements associated with it</a:t>
            </a:r>
          </a:p>
          <a:p>
            <a:pPr lvl="1"/>
            <a:r>
              <a:rPr lang="en-US" sz="1800" dirty="0" smtClean="0"/>
              <a:t>I.e., A VHT STA shall…</a:t>
            </a:r>
          </a:p>
          <a:p>
            <a:r>
              <a:rPr lang="en-US" sz="2000" dirty="0" smtClean="0"/>
              <a:t>A STA type may also inherit a set of requirements from another STA type</a:t>
            </a:r>
          </a:p>
          <a:p>
            <a:pPr lvl="1"/>
            <a:r>
              <a:rPr lang="en-US" sz="1800" dirty="0"/>
              <a:t>An HT STA is also a </a:t>
            </a:r>
            <a:r>
              <a:rPr lang="en-US" sz="1800" dirty="0" err="1"/>
              <a:t>QoS</a:t>
            </a:r>
            <a:r>
              <a:rPr lang="en-US" sz="1800" dirty="0"/>
              <a:t> STA. [</a:t>
            </a:r>
            <a:r>
              <a:rPr lang="en-US" sz="1800" dirty="0" err="1"/>
              <a:t>REVmc</a:t>
            </a:r>
            <a:r>
              <a:rPr lang="en-US" sz="1800" dirty="0"/>
              <a:t>/D8.0 P77L13]</a:t>
            </a:r>
          </a:p>
          <a:p>
            <a:pPr lvl="1"/>
            <a:r>
              <a:rPr lang="en-US" sz="1800" dirty="0"/>
              <a:t>A VHT STA is an HT STA that, in addition to features supported as an HT STA, supports VHT features identified in … [</a:t>
            </a:r>
            <a:r>
              <a:rPr lang="en-US" sz="1800" dirty="0" err="1"/>
              <a:t>REVmc</a:t>
            </a:r>
            <a:r>
              <a:rPr lang="en-US" sz="1800" dirty="0"/>
              <a:t>/D8.0 P77L40]</a:t>
            </a:r>
          </a:p>
          <a:p>
            <a:pPr lvl="1"/>
            <a:r>
              <a:rPr lang="en-US" sz="1800" dirty="0"/>
              <a:t>A DMG STA is also a </a:t>
            </a:r>
            <a:r>
              <a:rPr lang="en-US" sz="1800" dirty="0" err="1"/>
              <a:t>QoS</a:t>
            </a:r>
            <a:r>
              <a:rPr lang="en-US" sz="1800" dirty="0"/>
              <a:t> STA. [</a:t>
            </a:r>
            <a:r>
              <a:rPr lang="en-US" sz="1800" dirty="0" err="1"/>
              <a:t>REVmc</a:t>
            </a:r>
            <a:r>
              <a:rPr lang="en-US" sz="1800" dirty="0"/>
              <a:t>/D8.0 P91L50</a:t>
            </a:r>
            <a:r>
              <a:rPr lang="en-US" sz="1800" dirty="0" smtClean="0"/>
              <a:t>]</a:t>
            </a:r>
          </a:p>
          <a:p>
            <a:r>
              <a:rPr lang="en-US" sz="2000" dirty="0"/>
              <a:t>Normative statements that apply to the parent </a:t>
            </a:r>
            <a:r>
              <a:rPr lang="en-US" sz="2000" dirty="0" smtClean="0"/>
              <a:t>thus </a:t>
            </a:r>
            <a:r>
              <a:rPr lang="en-US" sz="2000" dirty="0"/>
              <a:t>apply to the </a:t>
            </a:r>
            <a:r>
              <a:rPr lang="en-US" sz="2000" dirty="0" smtClean="0"/>
              <a:t>child (and its children)</a:t>
            </a:r>
            <a:endParaRPr lang="en-US" sz="2000" dirty="0"/>
          </a:p>
          <a:p>
            <a:r>
              <a:rPr lang="en-US" sz="2000" dirty="0" smtClean="0"/>
              <a:t>All STA types inherit requirements that apply to the generic (unadorned) STA</a:t>
            </a:r>
          </a:p>
          <a:p>
            <a:pPr lvl="1"/>
            <a:r>
              <a:rPr lang="en-US" sz="1600" dirty="0"/>
              <a:t>A STA that receives an RTS frame addressed to it considers the NAV in determining whether to </a:t>
            </a:r>
            <a:r>
              <a:rPr lang="en-US" sz="1600" dirty="0" smtClean="0"/>
              <a:t>respond with CTS… [</a:t>
            </a:r>
            <a:r>
              <a:rPr lang="en-US" sz="1600" dirty="0" err="1" smtClean="0"/>
              <a:t>REVmc</a:t>
            </a:r>
            <a:r>
              <a:rPr lang="en-US" sz="1600" dirty="0" smtClean="0"/>
              <a:t>/D8.0 P1277L22]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8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inverse set: “non-” prefixes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sz="2000" dirty="0" smtClean="0"/>
              <a:t>To apply a requirement to a set of STA types that excludes a specific STA type we often use a “non-” prefix</a:t>
            </a:r>
          </a:p>
          <a:p>
            <a:r>
              <a:rPr lang="en-US" sz="2000" dirty="0" smtClean="0"/>
              <a:t>We often use this to deal with legacy compatibility</a:t>
            </a:r>
          </a:p>
          <a:p>
            <a:r>
              <a:rPr lang="en-US" sz="2000" dirty="0" smtClean="0"/>
              <a:t>Examples:</a:t>
            </a:r>
          </a:p>
          <a:p>
            <a:pPr lvl="1"/>
            <a:r>
              <a:rPr lang="en-US" sz="1800" dirty="0"/>
              <a:t>A non-DMG </a:t>
            </a:r>
            <a:r>
              <a:rPr lang="en-US" sz="1800" dirty="0" err="1"/>
              <a:t>QoS</a:t>
            </a:r>
            <a:r>
              <a:rPr lang="en-US" sz="1800" dirty="0"/>
              <a:t> </a:t>
            </a:r>
            <a:r>
              <a:rPr lang="en-US" sz="1800" dirty="0" smtClean="0"/>
              <a:t>STA receiving </a:t>
            </a:r>
            <a:r>
              <a:rPr lang="en-US" sz="1800" dirty="0"/>
              <a:t>a </a:t>
            </a:r>
            <a:r>
              <a:rPr lang="en-US" sz="1800" dirty="0" err="1"/>
              <a:t>QoS</a:t>
            </a:r>
            <a:r>
              <a:rPr lang="en-US" sz="1800" dirty="0"/>
              <a:t> Data </a:t>
            </a:r>
            <a:r>
              <a:rPr lang="en-US" sz="1800" dirty="0" smtClean="0"/>
              <a:t>frame sent </a:t>
            </a:r>
            <a:r>
              <a:rPr lang="en-US" sz="1800" dirty="0"/>
              <a:t>under a BA </a:t>
            </a:r>
            <a:r>
              <a:rPr lang="en-US" sz="1800" dirty="0" smtClean="0"/>
              <a:t>agreement… [</a:t>
            </a:r>
            <a:r>
              <a:rPr lang="en-US" sz="1800" dirty="0" err="1" smtClean="0"/>
              <a:t>REVmc</a:t>
            </a:r>
            <a:r>
              <a:rPr lang="en-US" sz="1800" dirty="0" smtClean="0"/>
              <a:t>/D8.0 P1286L25]</a:t>
            </a:r>
          </a:p>
          <a:p>
            <a:pPr lvl="2"/>
            <a:r>
              <a:rPr lang="en-US" sz="1600" dirty="0" smtClean="0"/>
              <a:t>Requirement applies to a </a:t>
            </a:r>
            <a:r>
              <a:rPr lang="en-US" sz="1600" dirty="0" err="1" smtClean="0"/>
              <a:t>QoS</a:t>
            </a:r>
            <a:r>
              <a:rPr lang="en-US" sz="1600" dirty="0" smtClean="0"/>
              <a:t> STA that is not a DMG STA and the children that are not DMG STAs (mesh STA, HT STA, VHT STA, HE STA, TVHT STA and S1G STA)</a:t>
            </a:r>
          </a:p>
          <a:p>
            <a:pPr lvl="1"/>
            <a:r>
              <a:rPr lang="en-US" sz="1800" dirty="0"/>
              <a:t>When a block </a:t>
            </a:r>
            <a:r>
              <a:rPr lang="en-US" sz="1800" dirty="0" err="1"/>
              <a:t>ack</a:t>
            </a:r>
            <a:r>
              <a:rPr lang="en-US" sz="1800" dirty="0"/>
              <a:t> agreement is set up between a </a:t>
            </a:r>
            <a:r>
              <a:rPr lang="en-US" sz="1800" dirty="0" smtClean="0"/>
              <a:t>non-HT non-DMG </a:t>
            </a:r>
            <a:r>
              <a:rPr lang="en-US" sz="1800" dirty="0"/>
              <a:t>STA and another STA</a:t>
            </a:r>
            <a:r>
              <a:rPr lang="en-US" sz="1800" dirty="0" smtClean="0"/>
              <a:t>, …[</a:t>
            </a:r>
            <a:r>
              <a:rPr lang="en-US" sz="1800" dirty="0" err="1" smtClean="0"/>
              <a:t>REVmc</a:t>
            </a:r>
            <a:r>
              <a:rPr lang="en-US" sz="1800" dirty="0" smtClean="0"/>
              <a:t>/D8.0 P1384L16]</a:t>
            </a:r>
          </a:p>
          <a:p>
            <a:pPr lvl="2"/>
            <a:r>
              <a:rPr lang="en-US" sz="1600" dirty="0" smtClean="0"/>
              <a:t>Requirement applies to a </a:t>
            </a:r>
            <a:r>
              <a:rPr lang="en-US" sz="1600" dirty="0" err="1" smtClean="0"/>
              <a:t>QoS</a:t>
            </a:r>
            <a:r>
              <a:rPr lang="en-US" sz="1600" dirty="0" smtClean="0"/>
              <a:t> STA but not its DMG and HT decedents. It applies to an S1G STA.</a:t>
            </a:r>
          </a:p>
          <a:p>
            <a:r>
              <a:rPr lang="en-US" sz="2000" dirty="0" smtClean="0"/>
              <a:t>However, to determine if a requirement applies to a particular STA type, the reader needs to understand the inheritance map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8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 types are not mutually exclusive</a:t>
            </a:r>
          </a:p>
          <a:p>
            <a:pPr lvl="1"/>
            <a:r>
              <a:rPr lang="en-US" dirty="0" smtClean="0"/>
              <a:t>A VHT STA might also be a mesh STA, FILS STA and GLK STA</a:t>
            </a:r>
          </a:p>
          <a:p>
            <a:r>
              <a:rPr lang="en-US" dirty="0" smtClean="0"/>
              <a:t>Some STA types have specific PHYs associated with them (requirements on both the MAC and PHY)</a:t>
            </a:r>
          </a:p>
          <a:p>
            <a:pPr lvl="1"/>
            <a:r>
              <a:rPr lang="en-US" dirty="0" smtClean="0"/>
              <a:t>E.g., S1G, DMG, HT, VHT, TVHT, CDMG, 45MG</a:t>
            </a:r>
          </a:p>
          <a:p>
            <a:r>
              <a:rPr lang="en-US" dirty="0" smtClean="0"/>
              <a:t>And some do not (requirements on the MAC only)</a:t>
            </a:r>
          </a:p>
          <a:p>
            <a:pPr lvl="1"/>
            <a:r>
              <a:rPr lang="en-US" dirty="0" smtClean="0"/>
              <a:t>E.g., mesh, </a:t>
            </a:r>
            <a:r>
              <a:rPr lang="en-US" dirty="0" err="1" smtClean="0"/>
              <a:t>QoS</a:t>
            </a:r>
            <a:r>
              <a:rPr lang="en-US" dirty="0" smtClean="0"/>
              <a:t>, FILS, GLK</a:t>
            </a:r>
          </a:p>
          <a:p>
            <a:r>
              <a:rPr lang="en-US" dirty="0" smtClean="0"/>
              <a:t>Some STA combinations are ambiguous (expected behavior is not well defined)</a:t>
            </a:r>
          </a:p>
          <a:p>
            <a:pPr lvl="1"/>
            <a:r>
              <a:rPr lang="en-US" dirty="0" smtClean="0"/>
              <a:t>E.g., DMG mesh STA or DMG FILS 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812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 with large numbers of STA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981200"/>
            <a:ext cx="7934324" cy="4114800"/>
          </a:xfrm>
        </p:spPr>
        <p:txBody>
          <a:bodyPr/>
          <a:lstStyle/>
          <a:p>
            <a:r>
              <a:rPr lang="en-US" dirty="0" smtClean="0"/>
              <a:t>Managing requirements by STA type is proving difficult</a:t>
            </a:r>
          </a:p>
          <a:p>
            <a:r>
              <a:rPr lang="en-US" dirty="0" smtClean="0"/>
              <a:t>As we apply different sets of features to different STA types and tailor existing features to each STA type we end up with procedures adorned with STA specific requirements</a:t>
            </a:r>
          </a:p>
          <a:p>
            <a:r>
              <a:rPr lang="en-US" dirty="0" smtClean="0"/>
              <a:t>To decipher these procedures, the reader needs understand the relationships between the various STA types</a:t>
            </a:r>
          </a:p>
          <a:p>
            <a:r>
              <a:rPr lang="en-US" dirty="0" smtClean="0"/>
              <a:t>The standard does not clearly convey these relationships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197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10.3.2.7 CTS and DMG CTS procedure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 </a:t>
            </a:r>
            <a:r>
              <a:rPr lang="en-US" sz="1400" dirty="0" smtClean="0"/>
              <a:t>A </a:t>
            </a:r>
            <a:r>
              <a:rPr lang="en-US" sz="1400" dirty="0"/>
              <a:t>STA </a:t>
            </a:r>
            <a:r>
              <a:rPr lang="en-US" sz="1400" b="0" dirty="0"/>
              <a:t>that receives an RTS frame addressed to it considers the NAV in determining whether to </a:t>
            </a:r>
            <a:r>
              <a:rPr lang="en-US" sz="1400" b="0" dirty="0" smtClean="0"/>
              <a:t>respond with </a:t>
            </a:r>
            <a:r>
              <a:rPr lang="en-US" sz="1400" b="0" dirty="0"/>
              <a:t>CTS unless the NAV was set by a frame originating from the STA sending the RTS frame (</a:t>
            </a:r>
            <a:r>
              <a:rPr lang="en-US" sz="1400" b="0" dirty="0" smtClean="0"/>
              <a:t>see 10.22.2.2 </a:t>
            </a:r>
            <a:r>
              <a:rPr lang="en-US" sz="1400" b="0" dirty="0"/>
              <a:t>(EDCA </a:t>
            </a:r>
            <a:r>
              <a:rPr lang="en-US" sz="1400" b="0" dirty="0" err="1"/>
              <a:t>backoff</a:t>
            </a:r>
            <a:r>
              <a:rPr lang="en-US" sz="1400" b="0" dirty="0"/>
              <a:t> procedure)). In this </a:t>
            </a:r>
            <a:r>
              <a:rPr lang="en-US" sz="1400" b="0" dirty="0" err="1"/>
              <a:t>subclause</a:t>
            </a:r>
            <a:r>
              <a:rPr lang="en-US" sz="1400" b="0" dirty="0"/>
              <a:t> for </a:t>
            </a:r>
            <a:r>
              <a:rPr lang="en-US" sz="1400" dirty="0"/>
              <a:t>a non-S1G STA</a:t>
            </a:r>
            <a:r>
              <a:rPr lang="en-US" sz="1400" b="0" dirty="0"/>
              <a:t>, “NAV indicates idle” </a:t>
            </a:r>
            <a:r>
              <a:rPr lang="en-US" sz="1400" b="0" dirty="0" smtClean="0"/>
              <a:t>means that </a:t>
            </a:r>
            <a:r>
              <a:rPr lang="en-US" sz="1400" b="0" dirty="0"/>
              <a:t>the NAV count is 0 or that the NAV count is nonzero but the </a:t>
            </a:r>
            <a:r>
              <a:rPr lang="en-US" sz="1400" b="0" dirty="0" err="1"/>
              <a:t>nonbandwidth</a:t>
            </a:r>
            <a:r>
              <a:rPr lang="en-US" sz="1400" b="0" dirty="0"/>
              <a:t> signaling TA obtained </a:t>
            </a:r>
            <a:r>
              <a:rPr lang="en-US" sz="1400" b="0" dirty="0" smtClean="0"/>
              <a:t>from the </a:t>
            </a:r>
            <a:r>
              <a:rPr lang="en-US" sz="1400" b="0" dirty="0"/>
              <a:t>TA field of the RTS frame matches the saved TXOP holder address. In </a:t>
            </a:r>
            <a:r>
              <a:rPr lang="en-US" sz="1400" dirty="0"/>
              <a:t>an S1G STA</a:t>
            </a:r>
            <a:r>
              <a:rPr lang="en-US" sz="1400" b="0" dirty="0"/>
              <a:t>, “NAV </a:t>
            </a:r>
            <a:r>
              <a:rPr lang="en-US" sz="1400" b="0" dirty="0" smtClean="0"/>
              <a:t>indicates idle</a:t>
            </a:r>
            <a:r>
              <a:rPr lang="en-US" sz="1400" b="0" dirty="0"/>
              <a:t>” means that both NAV and RID counters are 0 or that either NAV or RID counter is nonzero but the </a:t>
            </a:r>
            <a:r>
              <a:rPr lang="en-US" sz="1400" b="0" dirty="0" smtClean="0"/>
              <a:t>TA field </a:t>
            </a:r>
            <a:r>
              <a:rPr lang="en-US" sz="1400" b="0" dirty="0"/>
              <a:t>of the RTS frame matches the saved TXOP holder address</a:t>
            </a:r>
            <a:r>
              <a:rPr lang="en-US" sz="1400" b="0" dirty="0" smtClean="0"/>
              <a:t>.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A VHT STA </a:t>
            </a:r>
            <a:r>
              <a:rPr lang="en-US" sz="1400" b="0" dirty="0"/>
              <a:t>that is addressed by an RTS frame in a non-HT or non-HT duplicate PPDU that has a</a:t>
            </a:r>
            <a:br>
              <a:rPr lang="en-US" sz="1400" b="0" dirty="0"/>
            </a:br>
            <a:r>
              <a:rPr lang="en-US" sz="1400" b="0" dirty="0"/>
              <a:t>bandwidth signaling TA and that has the RXVECTOR parameter </a:t>
            </a:r>
            <a:r>
              <a:rPr lang="en-US" sz="1400" b="0" dirty="0" smtClean="0"/>
              <a:t>DYN_BANDWIDTH_IN_NON_HT equal </a:t>
            </a:r>
            <a:r>
              <a:rPr lang="en-US" sz="1400" b="0" dirty="0"/>
              <a:t>to Static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 VHT STA </a:t>
            </a:r>
            <a:r>
              <a:rPr lang="en-US" sz="1400" b="0" dirty="0"/>
              <a:t>that is addressed by an RTS frame in a non-HT or non-HT duplicate PPDU that has a</a:t>
            </a:r>
            <a:br>
              <a:rPr lang="en-US" sz="1400" b="0" dirty="0"/>
            </a:br>
            <a:r>
              <a:rPr lang="en-US" sz="1400" b="0" dirty="0"/>
              <a:t>bandwidth signaling TA and that has the RXVECTOR parameter </a:t>
            </a:r>
            <a:r>
              <a:rPr lang="en-US" sz="1400" b="0" dirty="0" smtClean="0"/>
              <a:t>DYN_BANDWIDTH_IN_NON_HT equal </a:t>
            </a:r>
            <a:r>
              <a:rPr lang="en-US" sz="1400" b="0" dirty="0"/>
              <a:t>to Dynamic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An S1G STA </a:t>
            </a:r>
            <a:r>
              <a:rPr lang="en-US" sz="1400" b="0" dirty="0"/>
              <a:t>that is addressed by an RTS frame that has the Dynamic Indication field in the Frame </a:t>
            </a:r>
            <a:r>
              <a:rPr lang="en-US" sz="1400" b="0" dirty="0" smtClean="0"/>
              <a:t>Control field </a:t>
            </a:r>
            <a:r>
              <a:rPr lang="en-US" sz="1400" b="0" dirty="0"/>
              <a:t>equal to 0 (Static)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An S1G STA </a:t>
            </a:r>
            <a:r>
              <a:rPr lang="en-US" sz="1400" b="0" dirty="0"/>
              <a:t>that is addressed by an RTS carried in a 2 MHz duplicate frame that has the Dynamic</a:t>
            </a:r>
            <a:br>
              <a:rPr lang="en-US" sz="1400" b="0" dirty="0"/>
            </a:br>
            <a:r>
              <a:rPr lang="en-US" sz="1400" b="0" dirty="0"/>
              <a:t>Indication field in the Frame Control field equal to 1 (Dynamic) behaves as follows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</a:p>
          <a:p>
            <a:pPr marL="0" indent="0">
              <a:buNone/>
            </a:pPr>
            <a:r>
              <a:rPr lang="en-US" sz="1400" dirty="0"/>
              <a:t>A non-VHT and non-S1G STA </a:t>
            </a:r>
            <a:r>
              <a:rPr lang="en-US" sz="1400" b="0" dirty="0"/>
              <a:t>that is addressed by an RTS frame or </a:t>
            </a:r>
            <a:r>
              <a:rPr lang="en-US" sz="1400" dirty="0"/>
              <a:t>a VHT STA </a:t>
            </a:r>
            <a:r>
              <a:rPr lang="en-US" sz="1400" b="0" dirty="0"/>
              <a:t>that is addressed by </a:t>
            </a:r>
            <a:r>
              <a:rPr lang="en-US" sz="1400" b="0" dirty="0" smtClean="0"/>
              <a:t>an RTS </a:t>
            </a:r>
            <a:r>
              <a:rPr lang="en-US" sz="1400" b="0" dirty="0"/>
              <a:t>frame carried in a non-HT or non-HT duplicate PPDU that has a </a:t>
            </a:r>
            <a:r>
              <a:rPr lang="en-US" sz="1400" b="0" dirty="0" err="1"/>
              <a:t>nonbandwidth</a:t>
            </a:r>
            <a:r>
              <a:rPr lang="en-US" sz="1400" b="0" dirty="0"/>
              <a:t> signaling TA or a </a:t>
            </a:r>
            <a:r>
              <a:rPr lang="en-US" sz="1400" b="0" dirty="0" smtClean="0"/>
              <a:t>VHT STA </a:t>
            </a:r>
            <a:r>
              <a:rPr lang="en-US" sz="1400" b="0" dirty="0"/>
              <a:t>that is addressed by an RTS frame in a format other than non-HT or non-HT duplicate behaves </a:t>
            </a:r>
            <a:r>
              <a:rPr lang="en-US" sz="1400" b="0" dirty="0" smtClean="0"/>
              <a:t>as follows</a:t>
            </a:r>
            <a:r>
              <a:rPr lang="en-US" sz="1400" dirty="0" smtClean="0"/>
              <a:t> …</a:t>
            </a:r>
          </a:p>
          <a:p>
            <a:pPr marL="0" indent="0">
              <a:buNone/>
            </a:pPr>
            <a:r>
              <a:rPr lang="en-US" sz="1400" dirty="0"/>
              <a:t>A DMG STA </a:t>
            </a:r>
            <a:r>
              <a:rPr lang="en-US" sz="1400" b="0" dirty="0"/>
              <a:t>follows the procedure defined in this </a:t>
            </a:r>
            <a:r>
              <a:rPr lang="en-US" sz="1400" b="0" dirty="0" err="1"/>
              <a:t>subclause</a:t>
            </a:r>
            <a:r>
              <a:rPr lang="en-US" sz="1400" b="0" dirty="0"/>
              <a:t>, except</a:t>
            </a:r>
            <a:r>
              <a:rPr lang="en-US" sz="1400" dirty="0"/>
              <a:t> </a:t>
            </a:r>
            <a:r>
              <a:rPr lang="en-US" sz="1400" dirty="0" smtClean="0"/>
              <a:t>…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 Bunch </a:t>
            </a:r>
            <a:r>
              <a:rPr lang="en-US" sz="1400" dirty="0" smtClean="0"/>
              <a:t>of statements about S1G STA</a:t>
            </a:r>
          </a:p>
          <a:p>
            <a:r>
              <a:rPr lang="en-US" sz="1400" dirty="0" smtClean="0"/>
              <a:t>Statements about DMG STA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056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 separate MAC clause for a new set of features and include specific legacy behavior by reference:</a:t>
            </a:r>
          </a:p>
          <a:p>
            <a:pPr lvl="1"/>
            <a:r>
              <a:rPr lang="en-GB" dirty="0"/>
              <a:t>Clause 24 – XSTA MAC</a:t>
            </a:r>
          </a:p>
          <a:p>
            <a:pPr lvl="2"/>
            <a:r>
              <a:rPr lang="en-GB" dirty="0"/>
              <a:t>24.1 General </a:t>
            </a:r>
          </a:p>
          <a:p>
            <a:pPr lvl="2"/>
            <a:r>
              <a:rPr lang="en-GB" dirty="0"/>
              <a:t>An XSTA does not conform to the requirements of clause 4-11,  except where specifically referenced from this Clause.</a:t>
            </a:r>
          </a:p>
          <a:p>
            <a:pPr lvl="2"/>
            <a:r>
              <a:rPr lang="en-GB" dirty="0"/>
              <a:t>24.5.6.7 MAC CRC field</a:t>
            </a:r>
          </a:p>
          <a:p>
            <a:pPr lvl="2"/>
            <a:r>
              <a:rPr lang="en-GB" dirty="0"/>
              <a:t>The CRC field is defined in 9.2.1.4.</a:t>
            </a:r>
          </a:p>
          <a:p>
            <a:r>
              <a:rPr lang="en-US" dirty="0"/>
              <a:t>In the January 2016 Editor’s meeting we discussed introducing a new amendment style (see 16/0035r0)</a:t>
            </a:r>
          </a:p>
          <a:p>
            <a:r>
              <a:rPr lang="en-GB" dirty="0" err="1"/>
              <a:t>TGax’s</a:t>
            </a:r>
            <a:r>
              <a:rPr lang="en-GB" dirty="0"/>
              <a:t> draft amendment was identified as a good vehicle to try this </a:t>
            </a:r>
            <a:r>
              <a:rPr lang="en-GB" dirty="0" smtClean="0"/>
              <a:t>out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976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82188</TotalTime>
  <Words>1296</Words>
  <Application>Microsoft Office PowerPoint</Application>
  <PresentationFormat>On-screen Show (4:3)</PresentationFormat>
  <Paragraphs>181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Default Design</vt:lpstr>
      <vt:lpstr>Custom Design</vt:lpstr>
      <vt:lpstr>Document</vt:lpstr>
      <vt:lpstr>New Amendment Style</vt:lpstr>
      <vt:lpstr>Background</vt:lpstr>
      <vt:lpstr>The proliferation of STA types and their requirement inheritance</vt:lpstr>
      <vt:lpstr>STA types and requirement applicability</vt:lpstr>
      <vt:lpstr>The inverse set: “non-” prefixes</vt:lpstr>
      <vt:lpstr>Additional notes</vt:lpstr>
      <vt:lpstr>Difficulties with large numbers of STA types</vt:lpstr>
      <vt:lpstr>Example</vt:lpstr>
      <vt:lpstr>Proposed solution</vt:lpstr>
      <vt:lpstr>P802.11ax/D0.5 Contents</vt:lpstr>
      <vt:lpstr>P802.11ax/D0.5 Clause 25 contents</vt:lpstr>
      <vt:lpstr>Defining an HE STA is easy</vt:lpstr>
      <vt:lpstr>Example: Fragmentation</vt:lpstr>
      <vt:lpstr>Example: A-MPDU operation</vt:lpstr>
      <vt:lpstr>Summary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Editor's Report</dc:title>
  <dc:creator>robert.stacey@intel.com</dc:creator>
  <dc:description>11-13/95r24</dc:description>
  <cp:lastModifiedBy>Stacey, Robert</cp:lastModifiedBy>
  <cp:revision>1568</cp:revision>
  <cp:lastPrinted>1998-02-10T13:28:06Z</cp:lastPrinted>
  <dcterms:created xsi:type="dcterms:W3CDTF">1998-02-10T13:07:52Z</dcterms:created>
  <dcterms:modified xsi:type="dcterms:W3CDTF">2016-11-08T04:11:39Z</dcterms:modified>
</cp:coreProperties>
</file>