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8" r:id="rId5"/>
    <p:sldId id="260" r:id="rId6"/>
    <p:sldId id="261" r:id="rId7"/>
    <p:sldId id="263" r:id="rId8"/>
    <p:sldId id="269" r:id="rId9"/>
    <p:sldId id="262" r:id="rId10"/>
    <p:sldId id="264" r:id="rId11"/>
    <p:sldId id="274" r:id="rId12"/>
    <p:sldId id="270" r:id="rId13"/>
    <p:sldId id="267" r:id="rId14"/>
    <p:sldId id="258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70" d="100"/>
          <a:sy n="70" d="100"/>
        </p:scale>
        <p:origin x="-144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Usage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2016-11-07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5533092"/>
              </p:ext>
            </p:extLst>
          </p:nvPr>
        </p:nvGraphicFramePr>
        <p:xfrm>
          <a:off x="1146175" y="2616200"/>
          <a:ext cx="7007225" cy="3975100"/>
        </p:xfrm>
        <a:graphic>
          <a:graphicData uri="http://schemas.openxmlformats.org/presentationml/2006/ole">
            <p:oleObj spid="_x0000_s3690" name="Document" r:id="rId4" imgW="8381821" imgH="488543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</a:t>
            </a:r>
            <a:r>
              <a:rPr lang="en-US" dirty="0" smtClean="0"/>
              <a:t>3: </a:t>
            </a:r>
            <a:r>
              <a:rPr lang="en-US" dirty="0"/>
              <a:t>Outdoor Cattle Farms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Sub-model 1: the </a:t>
            </a:r>
            <a:r>
              <a:rPr lang="en-US" sz="2000" dirty="0" smtClean="0"/>
              <a:t>mobile AP transmits </a:t>
            </a:r>
            <a:r>
              <a:rPr lang="en-US" sz="2000" dirty="0"/>
              <a:t>a </a:t>
            </a:r>
            <a:r>
              <a:rPr lang="en-US" sz="2000" dirty="0" smtClean="0"/>
              <a:t>WUP </a:t>
            </a:r>
            <a:r>
              <a:rPr lang="en-US" sz="2000" dirty="0"/>
              <a:t>to the WUR of the sensors. After the </a:t>
            </a:r>
            <a:r>
              <a:rPr lang="en-US" sz="2000" dirty="0" smtClean="0"/>
              <a:t>MR </a:t>
            </a:r>
            <a:r>
              <a:rPr lang="en-US" sz="2000" dirty="0"/>
              <a:t>is awake, the AP </a:t>
            </a:r>
            <a:r>
              <a:rPr lang="en-US" sz="2000" dirty="0" smtClean="0"/>
              <a:t>transmits </a:t>
            </a:r>
            <a:r>
              <a:rPr lang="en-US" sz="2000" dirty="0"/>
              <a:t>a status query common to let the </a:t>
            </a:r>
            <a:r>
              <a:rPr lang="en-US" sz="2000" dirty="0" smtClean="0"/>
              <a:t>sensors </a:t>
            </a:r>
            <a:r>
              <a:rPr lang="en-US" sz="2000" dirty="0"/>
              <a:t>feedback the status.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Sub-model 2: when some emergency/critical event happens, the sensors will transmit a WUP to the mobile AP, when the MR of the mobile AP is awake, the sensors will send the emergency/critical event to the mobile AP.</a:t>
            </a:r>
            <a:endParaRPr lang="en-US" sz="20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pic>
        <p:nvPicPr>
          <p:cNvPr id="6148" name="Picture 4" descr="“cattle”的图片搜索结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51200"/>
            <a:ext cx="1466063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本框 10"/>
          <p:cNvSpPr txBox="1"/>
          <p:nvPr/>
        </p:nvSpPr>
        <p:spPr>
          <a:xfrm>
            <a:off x="231341" y="4536283"/>
            <a:ext cx="1621830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WUP to WUR, </a:t>
            </a:r>
            <a:r>
              <a:rPr lang="en-US" sz="1400" dirty="0">
                <a:solidFill>
                  <a:schemeClr val="tx1"/>
                </a:solidFill>
              </a:rPr>
              <a:t>then status query command </a:t>
            </a:r>
            <a:r>
              <a:rPr lang="en-US" sz="1400" dirty="0" smtClean="0">
                <a:solidFill>
                  <a:schemeClr val="tx1"/>
                </a:solidFill>
              </a:rPr>
              <a:t>to MR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38400" y="4744760"/>
            <a:ext cx="162183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status </a:t>
            </a:r>
            <a:r>
              <a:rPr lang="en-US" dirty="0" smtClean="0"/>
              <a:t>feedback</a:t>
            </a:r>
            <a:endParaRPr lang="en-US" dirty="0"/>
          </a:p>
        </p:txBody>
      </p:sp>
      <p:pic>
        <p:nvPicPr>
          <p:cNvPr id="13" name="Picture 36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272271" y="4098635"/>
            <a:ext cx="270369" cy="437648"/>
          </a:xfrm>
          <a:prstGeom prst="rect">
            <a:avLst/>
          </a:prstGeom>
          <a:effectLst/>
        </p:spPr>
      </p:pic>
      <p:sp>
        <p:nvSpPr>
          <p:cNvPr id="14" name="文本框 13"/>
          <p:cNvSpPr txBox="1"/>
          <p:nvPr/>
        </p:nvSpPr>
        <p:spPr>
          <a:xfrm>
            <a:off x="2895600" y="5788358"/>
            <a:ext cx="1023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Cattle with sensor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 bwMode="auto">
          <a:xfrm flipH="1">
            <a:off x="1981200" y="4536283"/>
            <a:ext cx="291071" cy="8739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>
            <a:endCxn id="13" idx="2"/>
          </p:cNvCxnSpPr>
          <p:nvPr/>
        </p:nvCxnSpPr>
        <p:spPr bwMode="auto">
          <a:xfrm flipV="1">
            <a:off x="2144242" y="4536283"/>
            <a:ext cx="263214" cy="776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3" name="Picture 36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42403" y="4100771"/>
            <a:ext cx="270369" cy="437648"/>
          </a:xfrm>
          <a:prstGeom prst="rect">
            <a:avLst/>
          </a:prstGeom>
          <a:effectLst/>
        </p:spPr>
      </p:pic>
      <p:pic>
        <p:nvPicPr>
          <p:cNvPr id="24" name="Picture 4" descr="“cattle”的图片搜索结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1740" y="5251200"/>
            <a:ext cx="1466063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文本框 24"/>
          <p:cNvSpPr txBox="1"/>
          <p:nvPr/>
        </p:nvSpPr>
        <p:spPr>
          <a:xfrm>
            <a:off x="6833340" y="5788358"/>
            <a:ext cx="1023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Cattle with sensor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 flipH="1" flipV="1">
            <a:off x="6163760" y="4536283"/>
            <a:ext cx="135183" cy="738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6324600" y="4582180"/>
            <a:ext cx="1987143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WUP to WUR, </a:t>
            </a:r>
            <a:r>
              <a:rPr lang="en-US" sz="1400" dirty="0">
                <a:solidFill>
                  <a:schemeClr val="tx1"/>
                </a:solidFill>
              </a:rPr>
              <a:t>then </a:t>
            </a:r>
            <a:r>
              <a:rPr lang="en-US" sz="1400" dirty="0" smtClean="0">
                <a:solidFill>
                  <a:schemeClr val="tx1"/>
                </a:solidFill>
              </a:rPr>
              <a:t>emergency report to MR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576444" y="6183411"/>
            <a:ext cx="1166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Sub-model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308657" y="6183411"/>
            <a:ext cx="1166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Sub-model 2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5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</a:t>
            </a:r>
            <a:r>
              <a:rPr lang="en-US" dirty="0" smtClean="0"/>
              <a:t>3: </a:t>
            </a:r>
            <a:r>
              <a:rPr lang="en-US" dirty="0"/>
              <a:t>Outdoor Cattle Farms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Requirement: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WUP transmission should enable coexistence with legacy IEEE 802.11 devices operating in the same band.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supported range of the wake-up signal will be no less than the supported range of the primary IEEE 802.11 signal of at least 20MHz payload bandwidth</a:t>
            </a:r>
            <a:r>
              <a:rPr lang="en-US" sz="1600" dirty="0" smtClean="0"/>
              <a:t>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Delay </a:t>
            </a:r>
            <a:r>
              <a:rPr lang="en-US" sz="1600" dirty="0"/>
              <a:t>should be a critical factor in case of emergency report.</a:t>
            </a:r>
          </a:p>
          <a:p>
            <a:pPr marL="0" indent="0"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4707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9" name="AutoShape 6" descr="“light sensor”的图片搜索结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文本框 16"/>
          <p:cNvSpPr txBox="1"/>
          <p:nvPr/>
        </p:nvSpPr>
        <p:spPr>
          <a:xfrm>
            <a:off x="6477000" y="4648200"/>
            <a:ext cx="1600200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z="1100" dirty="0" smtClean="0"/>
              <a:t>WUR signal to WUR, then re-connect</a:t>
            </a:r>
            <a:endParaRPr lang="en-US" sz="1100" dirty="0"/>
          </a:p>
        </p:txBody>
      </p:sp>
      <p:sp>
        <p:nvSpPr>
          <p:cNvPr id="50" name="文本框 16"/>
          <p:cNvSpPr txBox="1"/>
          <p:nvPr/>
        </p:nvSpPr>
        <p:spPr>
          <a:xfrm>
            <a:off x="217512" y="4604907"/>
            <a:ext cx="1361552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z="1100" dirty="0"/>
              <a:t>WUP to WUR, then message to MR</a:t>
            </a:r>
          </a:p>
        </p:txBody>
      </p:sp>
      <p:sp>
        <p:nvSpPr>
          <p:cNvPr id="51" name="内容占位符 2"/>
          <p:cNvSpPr>
            <a:spLocks noGrp="1"/>
          </p:cNvSpPr>
          <p:nvPr>
            <p:ph idx="1"/>
          </p:nvPr>
        </p:nvSpPr>
        <p:spPr>
          <a:xfrm>
            <a:off x="533400" y="1611939"/>
            <a:ext cx="8077200" cy="26552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Scenario: Re-connection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Smart watch was paired/connected with smart phone (group owner).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 took smart watch outside, and then smart watch and smart phone was disconnected.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 took smart watch back, and would like to read the data saved in smart watch via smart phone.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Requirement: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Smart watch keeps WUR ON,  waiting for re-connecting with smart phone.</a:t>
            </a:r>
          </a:p>
          <a:p>
            <a:endParaRPr lang="en-US" sz="2000" dirty="0" smtClean="0"/>
          </a:p>
        </p:txBody>
      </p:sp>
      <p:cxnSp>
        <p:nvCxnSpPr>
          <p:cNvPr id="55" name="直接连接符 54"/>
          <p:cNvCxnSpPr/>
          <p:nvPr/>
        </p:nvCxnSpPr>
        <p:spPr>
          <a:xfrm flipV="1">
            <a:off x="1294360" y="4847739"/>
            <a:ext cx="621841" cy="313308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807664" y="4402267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Smart phone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4800" y="5463203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Smart watch,  equipped with WUR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29200" y="4396403"/>
            <a:ext cx="9143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Smart phone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038600" y="4724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disconnected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81400" y="5817160"/>
            <a:ext cx="2264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User took smart watch outside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下箭头 62"/>
          <p:cNvSpPr/>
          <p:nvPr/>
        </p:nvSpPr>
        <p:spPr>
          <a:xfrm rot="5400000">
            <a:off x="3508767" y="5204104"/>
            <a:ext cx="293493" cy="342900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67" name="直接连接符 66"/>
          <p:cNvCxnSpPr/>
          <p:nvPr/>
        </p:nvCxnSpPr>
        <p:spPr>
          <a:xfrm flipV="1">
            <a:off x="7396564" y="5008360"/>
            <a:ext cx="621841" cy="313308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772400" y="4389809"/>
            <a:ext cx="914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Smart phone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73296" y="5798905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User took smart watch back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下箭头 69"/>
          <p:cNvSpPr/>
          <p:nvPr/>
        </p:nvSpPr>
        <p:spPr>
          <a:xfrm rot="16200000">
            <a:off x="2567698" y="4982990"/>
            <a:ext cx="640443" cy="4841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1" name="直接连接符 70"/>
          <p:cNvCxnSpPr/>
          <p:nvPr/>
        </p:nvCxnSpPr>
        <p:spPr>
          <a:xfrm flipV="1">
            <a:off x="1300224" y="4927159"/>
            <a:ext cx="621841" cy="31330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下箭头 71"/>
          <p:cNvSpPr/>
          <p:nvPr/>
        </p:nvSpPr>
        <p:spPr>
          <a:xfrm rot="16200000">
            <a:off x="5850162" y="4973642"/>
            <a:ext cx="640443" cy="4841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3" name="标题 1"/>
          <p:cNvSpPr>
            <a:spLocks noGrp="1"/>
          </p:cNvSpPr>
          <p:nvPr>
            <p:ph type="title"/>
          </p:nvPr>
        </p:nvSpPr>
        <p:spPr>
          <a:xfrm>
            <a:off x="685800" y="566471"/>
            <a:ext cx="7770813" cy="990600"/>
          </a:xfrm>
        </p:spPr>
        <p:txBody>
          <a:bodyPr/>
          <a:lstStyle/>
          <a:p>
            <a:r>
              <a:rPr lang="en-US" dirty="0" smtClean="0"/>
              <a:t>Usage Model 4 : Wearable Devices</a:t>
            </a:r>
            <a:endParaRPr lang="en-US" dirty="0"/>
          </a:p>
        </p:txBody>
      </p:sp>
      <p:sp>
        <p:nvSpPr>
          <p:cNvPr id="74" name="文本框 16"/>
          <p:cNvSpPr txBox="1"/>
          <p:nvPr/>
        </p:nvSpPr>
        <p:spPr>
          <a:xfrm>
            <a:off x="3647552" y="5596928"/>
            <a:ext cx="838200" cy="2616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100" dirty="0" smtClean="0"/>
              <a:t>WUR ON</a:t>
            </a:r>
            <a:endParaRPr lang="en-US" sz="1100" dirty="0"/>
          </a:p>
        </p:txBody>
      </p:sp>
      <p:sp>
        <p:nvSpPr>
          <p:cNvPr id="75" name="文本框 16"/>
          <p:cNvSpPr txBox="1"/>
          <p:nvPr/>
        </p:nvSpPr>
        <p:spPr>
          <a:xfrm>
            <a:off x="6639448" y="5562600"/>
            <a:ext cx="838200" cy="2616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100" dirty="0" smtClean="0"/>
              <a:t>WUR ON</a:t>
            </a:r>
            <a:endParaRPr lang="en-US" sz="1100" dirty="0"/>
          </a:p>
        </p:txBody>
      </p:sp>
      <p:pic>
        <p:nvPicPr>
          <p:cNvPr id="15364" name="Picture 4" descr="D:\Project\2016\2016 标准推动\802.11 WUR\0.WUR场景\huawei watc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6566" y="5079522"/>
            <a:ext cx="393700" cy="472440"/>
          </a:xfrm>
          <a:prstGeom prst="rect">
            <a:avLst/>
          </a:prstGeom>
          <a:noFill/>
        </p:spPr>
      </p:pic>
      <p:pic>
        <p:nvPicPr>
          <p:cNvPr id="80" name="Picture 4" descr="D:\Project\2016\2016 标准推动\802.11 WUR\0.WUR场景\huawei watc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063704"/>
            <a:ext cx="393700" cy="472440"/>
          </a:xfrm>
          <a:prstGeom prst="rect">
            <a:avLst/>
          </a:prstGeom>
          <a:noFill/>
        </p:spPr>
      </p:pic>
      <p:pic>
        <p:nvPicPr>
          <p:cNvPr id="81" name="Picture 4" descr="D:\Project\2016\2016 标准推动\802.11 WUR\0.WUR场景\huawei watch4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868948" y="5106834"/>
            <a:ext cx="393700" cy="472440"/>
          </a:xfrm>
          <a:prstGeom prst="rect">
            <a:avLst/>
          </a:prstGeom>
          <a:noFill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0619" y="4613890"/>
            <a:ext cx="2286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7773" y="4601334"/>
            <a:ext cx="2286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997" y="4636030"/>
            <a:ext cx="2286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" descr="D:\Project\2016\2016 Long Range Low Power\2016-6.一种通过WUR消息重新关联WiFi设备的方法\操作屏幕的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3372" y="5220418"/>
            <a:ext cx="267554" cy="570782"/>
          </a:xfrm>
          <a:prstGeom prst="rect">
            <a:avLst/>
          </a:prstGeom>
          <a:noFill/>
        </p:spPr>
      </p:pic>
      <p:sp>
        <p:nvSpPr>
          <p:cNvPr id="34" name="页脚占位符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3136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the Next Step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 several usage models to derive from some key points of the PAR.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More details will be added to the usage models.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8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11-16-1045-05-0wur-a-par-proposal-wur-sg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11-16-0974-00-0wur-wur-usage-scenarios-and-applications</a:t>
            </a: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sz="1200" b="0" dirty="0" smtClean="0"/>
              <a:t>Note that the figures are searched from google or from [2]</a:t>
            </a:r>
            <a:endParaRPr lang="en-US" sz="12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620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In the PAR proposal for wake-up radio[1], several key points have been proposed:</a:t>
            </a:r>
          </a:p>
          <a:p>
            <a:pPr marL="1085850" lvl="1">
              <a:buFont typeface="Symbol" panose="05050102010706020507" pitchFamily="18" charset="2"/>
              <a:buChar char=""/>
            </a:pPr>
            <a:r>
              <a:rPr lang="en-US" sz="1600" dirty="0" smtClean="0"/>
              <a:t>In </a:t>
            </a:r>
            <a:r>
              <a:rPr lang="en-US" sz="1600" dirty="0"/>
              <a:t>scenarios where low latency is a requirement, </a:t>
            </a:r>
            <a:r>
              <a:rPr lang="en-US" sz="1600" dirty="0" smtClean="0"/>
              <a:t>the </a:t>
            </a:r>
            <a:r>
              <a:rPr lang="en-US" sz="1600" dirty="0"/>
              <a:t>WUR should </a:t>
            </a:r>
            <a:r>
              <a:rPr lang="en-US" sz="1600" dirty="0" smtClean="0">
                <a:solidFill>
                  <a:srgbClr val="FF0000"/>
                </a:solidFill>
              </a:rPr>
              <a:t>decrease </a:t>
            </a:r>
            <a:r>
              <a:rPr lang="en-US" sz="1600" dirty="0">
                <a:solidFill>
                  <a:srgbClr val="FF0000"/>
                </a:solidFill>
              </a:rPr>
              <a:t>overall power consumption of the STA without significant increase in impact to the latency</a:t>
            </a:r>
            <a:r>
              <a:rPr lang="en-US" sz="1600" dirty="0"/>
              <a:t>  (relative to the current maximum latency of the nominal duration of one beacon interval, 102.4 </a:t>
            </a:r>
            <a:r>
              <a:rPr lang="en-US" sz="1600" dirty="0" err="1"/>
              <a:t>ms</a:t>
            </a:r>
            <a:r>
              <a:rPr lang="en-US" sz="1600" dirty="0"/>
              <a:t>) in transferring user data </a:t>
            </a:r>
            <a:r>
              <a:rPr lang="en-US" sz="1600" dirty="0" smtClean="0"/>
              <a:t>packets.</a:t>
            </a:r>
          </a:p>
          <a:p>
            <a:pPr marL="1085850" lvl="1">
              <a:buFont typeface="Symbol" panose="05050102010706020507" pitchFamily="18" charset="2"/>
              <a:buChar char=""/>
            </a:pPr>
            <a:r>
              <a:rPr lang="en-US" sz="1600" dirty="0"/>
              <a:t>In order to enable a wider set of use cases, </a:t>
            </a:r>
            <a:r>
              <a:rPr lang="en-US" sz="1600" dirty="0">
                <a:solidFill>
                  <a:srgbClr val="FF0000"/>
                </a:solidFill>
              </a:rPr>
              <a:t>both AP and non-AP types of STAs can be equipped with a WUR </a:t>
            </a:r>
            <a:r>
              <a:rPr lang="en-US" sz="1600" dirty="0"/>
              <a:t>that can receive wake-up messages.</a:t>
            </a:r>
            <a:endParaRPr lang="en-US" sz="16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Based on the above key points, this presentation provides a number of usage models </a:t>
            </a:r>
            <a:r>
              <a:rPr lang="en-US" sz="2000" dirty="0"/>
              <a:t>to help guide standardization effort.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Nov 2016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1: Smart Home</a:t>
            </a:r>
            <a:endParaRPr lang="en-US" dirty="0"/>
          </a:p>
        </p:txBody>
      </p:sp>
      <p:pic>
        <p:nvPicPr>
          <p:cNvPr id="4106" name="Picture 10" descr="“house inner side”的图片搜索结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7015" y="3733800"/>
            <a:ext cx="4074785" cy="271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Environment: In a house/apartment, an AP and several devices are arranged naturally from the perspective of the house/apartment occupant. Some STAs (e.g., </a:t>
            </a:r>
            <a:r>
              <a:rPr lang="en-US" sz="1800" dirty="0"/>
              <a:t>home </a:t>
            </a:r>
            <a:r>
              <a:rPr lang="en-US" sz="1800" dirty="0" smtClean="0"/>
              <a:t>appliances) don’t need to consider the power assumption whilst some STAs (e.g., smart-curtain, smart-door) are equipped with coin batteries which expect to last for several years. Besides, a few sensors are used to collect the information of the house. </a:t>
            </a:r>
            <a:r>
              <a:rPr lang="en-US" sz="1800" dirty="0"/>
              <a:t>Normal 802.11 traffic data exists in the </a:t>
            </a:r>
            <a:r>
              <a:rPr lang="en-US" sz="1800" dirty="0" smtClean="0"/>
              <a:t>network, e.g., The server transmits video to the TV through the AP. The TV transmits video to the mobile phone.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  <p:pic>
        <p:nvPicPr>
          <p:cNvPr id="7" name="Picture 3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0741" y="3733800"/>
            <a:ext cx="718474" cy="787369"/>
          </a:xfrm>
          <a:prstGeom prst="rect">
            <a:avLst/>
          </a:prstGeom>
        </p:spPr>
      </p:pic>
      <p:pic>
        <p:nvPicPr>
          <p:cNvPr id="8" name="Picture 36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07608" y="5399474"/>
            <a:ext cx="270369" cy="437648"/>
          </a:xfrm>
          <a:prstGeom prst="rect">
            <a:avLst/>
          </a:prstGeom>
          <a:effectLst/>
        </p:spPr>
      </p:pic>
      <p:pic>
        <p:nvPicPr>
          <p:cNvPr id="4098" name="Picture 2" descr="“television”的图片搜索结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5015" y="4880110"/>
            <a:ext cx="782969" cy="68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upload.wikimedia.org/wikipedia/commons/thumb/b/b6/Ikkuna.JPG/800px-Ikkun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753685"/>
            <a:ext cx="835025" cy="111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6" descr="“light sensor”的图片搜索结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27657" y="4422259"/>
            <a:ext cx="371274" cy="333608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3487177" y="4422259"/>
            <a:ext cx="78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Light sensor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2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Smart Home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09812"/>
            <a:ext cx="7770813" cy="464661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Sub-model </a:t>
            </a:r>
            <a:r>
              <a:rPr lang="en-US" sz="1800" dirty="0"/>
              <a:t>1: the </a:t>
            </a:r>
            <a:r>
              <a:rPr lang="en-US" sz="1800" dirty="0" smtClean="0"/>
              <a:t>sensor transmits </a:t>
            </a:r>
            <a:r>
              <a:rPr lang="en-US" sz="1800" dirty="0"/>
              <a:t>the light condition to the </a:t>
            </a:r>
            <a:r>
              <a:rPr lang="en-US" sz="1800" dirty="0" smtClean="0"/>
              <a:t>server through the AP, </a:t>
            </a:r>
            <a:r>
              <a:rPr lang="en-US" sz="1800" dirty="0"/>
              <a:t>which determines whether the curtain needs to be open or </a:t>
            </a:r>
            <a:r>
              <a:rPr lang="en-US" sz="1800" dirty="0" smtClean="0"/>
              <a:t>closed</a:t>
            </a:r>
            <a:r>
              <a:rPr lang="en-US" sz="1800" dirty="0"/>
              <a:t>.</a:t>
            </a:r>
            <a:r>
              <a:rPr lang="en-US" sz="1800" dirty="0" smtClean="0"/>
              <a:t> Then the server tells the curtain the open/close command through the AP. The AP </a:t>
            </a:r>
            <a:r>
              <a:rPr lang="en-US" sz="1800" dirty="0"/>
              <a:t>transmits a Wake-up Packet (WUP) to the WUR of the smart curtain. After the Main Radio (MR) is awake, the AP </a:t>
            </a:r>
            <a:r>
              <a:rPr lang="en-US" sz="1800" dirty="0" smtClean="0"/>
              <a:t>transmits </a:t>
            </a:r>
            <a:r>
              <a:rPr lang="en-US" sz="1800" dirty="0"/>
              <a:t>a message to let the smart-curtain open/close the curtains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  <p:pic>
        <p:nvPicPr>
          <p:cNvPr id="7" name="Picture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5884" y="4050208"/>
            <a:ext cx="718474" cy="787369"/>
          </a:xfrm>
          <a:prstGeom prst="rect">
            <a:avLst/>
          </a:prstGeom>
        </p:spPr>
      </p:pic>
      <p:pic>
        <p:nvPicPr>
          <p:cNvPr id="10" name="Picture 4" descr="https://upload.wikimedia.org/wikipedia/commons/thumb/b/b6/Ikkuna.JPG/800px-Ikku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242056"/>
            <a:ext cx="764252" cy="101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6109" y="5324626"/>
            <a:ext cx="371274" cy="333608"/>
          </a:xfrm>
          <a:prstGeom prst="rect">
            <a:avLst/>
          </a:prstGeom>
        </p:spPr>
      </p:pic>
      <p:cxnSp>
        <p:nvCxnSpPr>
          <p:cNvPr id="13" name="直接箭头连接符 12"/>
          <p:cNvCxnSpPr>
            <a:stCxn id="11" idx="3"/>
          </p:cNvCxnSpPr>
          <p:nvPr/>
        </p:nvCxnSpPr>
        <p:spPr bwMode="auto">
          <a:xfrm flipV="1">
            <a:off x="3867383" y="4491792"/>
            <a:ext cx="896768" cy="999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3085101" y="4790002"/>
            <a:ext cx="93910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Light condition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>
            <a:endCxn id="10" idx="0"/>
          </p:cNvCxnSpPr>
          <p:nvPr/>
        </p:nvCxnSpPr>
        <p:spPr bwMode="auto">
          <a:xfrm flipH="1">
            <a:off x="4649326" y="4693557"/>
            <a:ext cx="303674" cy="5484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文本框 16"/>
          <p:cNvSpPr txBox="1"/>
          <p:nvPr/>
        </p:nvSpPr>
        <p:spPr>
          <a:xfrm>
            <a:off x="5046067" y="4810780"/>
            <a:ext cx="162183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WUP to WUR, then message to MR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05200" y="6239219"/>
            <a:ext cx="1166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Sub-model 1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098" name="Picture 2" descr="“server”的图片搜索结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1580"/>
            <a:ext cx="577659" cy="89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直接箭头连接符 17"/>
          <p:cNvCxnSpPr/>
          <p:nvPr/>
        </p:nvCxnSpPr>
        <p:spPr bwMode="auto">
          <a:xfrm flipH="1">
            <a:off x="5046067" y="4028420"/>
            <a:ext cx="1126133" cy="471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文本框 26"/>
          <p:cNvSpPr txBox="1"/>
          <p:nvPr/>
        </p:nvSpPr>
        <p:spPr>
          <a:xfrm>
            <a:off x="5609133" y="4170337"/>
            <a:ext cx="1021585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essage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直接箭头连接符 44"/>
          <p:cNvCxnSpPr/>
          <p:nvPr/>
        </p:nvCxnSpPr>
        <p:spPr bwMode="auto">
          <a:xfrm flipV="1">
            <a:off x="4915121" y="3833118"/>
            <a:ext cx="1257079" cy="5656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文本框 47"/>
          <p:cNvSpPr txBox="1"/>
          <p:nvPr/>
        </p:nvSpPr>
        <p:spPr>
          <a:xfrm>
            <a:off x="4863901" y="3428593"/>
            <a:ext cx="93910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Light condition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Smart Home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64661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Sub-model 2: the owner of the house uses his mobile phone to tell the smart curtain that he wants to open/close the curtain through the AP. The </a:t>
            </a:r>
            <a:r>
              <a:rPr lang="en-US" sz="1800" dirty="0"/>
              <a:t>AP </a:t>
            </a:r>
            <a:r>
              <a:rPr lang="en-US" sz="1800" dirty="0" smtClean="0"/>
              <a:t>transmits </a:t>
            </a:r>
            <a:r>
              <a:rPr lang="en-US" sz="1800" dirty="0"/>
              <a:t>a WUP </a:t>
            </a:r>
            <a:r>
              <a:rPr lang="en-US" sz="1800" dirty="0" smtClean="0"/>
              <a:t>to </a:t>
            </a:r>
            <a:r>
              <a:rPr lang="en-US" sz="1800" dirty="0"/>
              <a:t>the WUR of the smart curtain. After the </a:t>
            </a:r>
            <a:r>
              <a:rPr lang="en-US" sz="1800" dirty="0" smtClean="0"/>
              <a:t>MR </a:t>
            </a:r>
            <a:r>
              <a:rPr lang="en-US" sz="1800" dirty="0"/>
              <a:t>is awake, the AP </a:t>
            </a:r>
            <a:r>
              <a:rPr lang="en-US" sz="1800" dirty="0" smtClean="0"/>
              <a:t>transmits </a:t>
            </a:r>
            <a:r>
              <a:rPr lang="en-US" sz="1800" dirty="0"/>
              <a:t>a message to let the smart-curtain open/close the curtains</a:t>
            </a:r>
            <a:r>
              <a:rPr lang="en-US" sz="1800" dirty="0" smtClean="0"/>
              <a:t>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Requirement</a:t>
            </a:r>
            <a:r>
              <a:rPr lang="en-US" sz="2000" dirty="0"/>
              <a:t>: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WUP transmission should enable coexistence with legacy IEEE 802.11 devices operating in the same band.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AP should consider the case where some STAs are equipped with WURs whilst some STAs are not.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  <p:pic>
        <p:nvPicPr>
          <p:cNvPr id="7" name="Picture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8498" y="2743200"/>
            <a:ext cx="718474" cy="787369"/>
          </a:xfrm>
          <a:prstGeom prst="rect">
            <a:avLst/>
          </a:prstGeom>
        </p:spPr>
      </p:pic>
      <p:pic>
        <p:nvPicPr>
          <p:cNvPr id="8" name="Picture 36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55365" y="4408874"/>
            <a:ext cx="270369" cy="437648"/>
          </a:xfrm>
          <a:prstGeom prst="rect">
            <a:avLst/>
          </a:prstGeom>
          <a:effectLst/>
        </p:spPr>
      </p:pic>
      <p:pic>
        <p:nvPicPr>
          <p:cNvPr id="9" name="Picture 4" descr="https://upload.wikimedia.org/wikipedia/commons/thumb/b/b6/Ikkuna.JPG/800px-Ikku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2710" y="3875798"/>
            <a:ext cx="835025" cy="111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接箭头连接符 10"/>
          <p:cNvCxnSpPr>
            <a:endCxn id="7" idx="1"/>
          </p:cNvCxnSpPr>
          <p:nvPr/>
        </p:nvCxnSpPr>
        <p:spPr bwMode="auto">
          <a:xfrm flipV="1">
            <a:off x="3625734" y="3136885"/>
            <a:ext cx="872764" cy="12719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3124200" y="3349823"/>
            <a:ext cx="1021585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Message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endCxn id="9" idx="0"/>
          </p:cNvCxnSpPr>
          <p:nvPr/>
        </p:nvCxnSpPr>
        <p:spPr bwMode="auto">
          <a:xfrm flipH="1">
            <a:off x="4440223" y="3429000"/>
            <a:ext cx="360377" cy="44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4931370" y="3657600"/>
            <a:ext cx="162183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WUP to WUR, then message to MR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800212" y="5040411"/>
            <a:ext cx="1166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Sub-model 2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2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2: Warehouse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8594"/>
            <a:ext cx="803989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Environment: In a </a:t>
            </a:r>
            <a:r>
              <a:rPr lang="en-US" sz="1800" dirty="0" smtClean="0"/>
              <a:t>warehouse, there exists one AP. In each container/box or on each shelf, there are one or several sensors equipped with coin battery. The server will frequently collect </a:t>
            </a:r>
            <a:r>
              <a:rPr lang="en-US" sz="1800" dirty="0"/>
              <a:t>the </a:t>
            </a:r>
            <a:r>
              <a:rPr lang="en-US" sz="1800" dirty="0" smtClean="0"/>
              <a:t>temperature/humidity/location from the sensors through the AP. Besides, the workers are equipped with mobile phones, and may also try to collect those information with their mobile phones through the AP. </a:t>
            </a:r>
            <a:r>
              <a:rPr lang="en-US" sz="1800" dirty="0"/>
              <a:t>Normal 802.11 traffic data exists in the </a:t>
            </a:r>
            <a:r>
              <a:rPr lang="en-US" sz="1800" dirty="0" smtClean="0"/>
              <a:t>network, e.g., The server collects surveillance video from the cameras and transmit the video to the computer through the AP.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  <p:pic>
        <p:nvPicPr>
          <p:cNvPr id="7" name="Picture 8" descr="“warehouse”的图片搜索结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0424"/>
            <a:ext cx="6705600" cy="23469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0069" y="3937031"/>
            <a:ext cx="718474" cy="78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1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2: Warehouse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24001"/>
            <a:ext cx="8458200" cy="2667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Sub-model 1: </a:t>
            </a:r>
            <a:r>
              <a:rPr lang="en-US" sz="1800" dirty="0" smtClean="0"/>
              <a:t>The server wants to request the status of one box through the AP. The </a:t>
            </a:r>
            <a:r>
              <a:rPr lang="en-US" sz="1800" dirty="0"/>
              <a:t>AP </a:t>
            </a:r>
            <a:r>
              <a:rPr lang="en-US" sz="1800" dirty="0" smtClean="0"/>
              <a:t>transmits </a:t>
            </a:r>
            <a:r>
              <a:rPr lang="en-US" sz="1800" dirty="0"/>
              <a:t>a </a:t>
            </a:r>
            <a:r>
              <a:rPr lang="en-US" sz="1800" dirty="0" smtClean="0"/>
              <a:t>WUP </a:t>
            </a:r>
            <a:r>
              <a:rPr lang="en-US" sz="1800" dirty="0"/>
              <a:t>to the WUR of the </a:t>
            </a:r>
            <a:r>
              <a:rPr lang="en-US" sz="1800" dirty="0" smtClean="0"/>
              <a:t>sensor. </a:t>
            </a:r>
            <a:r>
              <a:rPr lang="en-US" sz="1800" dirty="0"/>
              <a:t>After the </a:t>
            </a:r>
            <a:r>
              <a:rPr lang="en-US" sz="1800" dirty="0" smtClean="0"/>
              <a:t>MR </a:t>
            </a:r>
            <a:r>
              <a:rPr lang="en-US" sz="1800" dirty="0"/>
              <a:t>is awake, the AP </a:t>
            </a:r>
            <a:r>
              <a:rPr lang="en-US" sz="1800" dirty="0" smtClean="0"/>
              <a:t>transmits </a:t>
            </a:r>
            <a:r>
              <a:rPr lang="en-US" sz="1800" dirty="0"/>
              <a:t>a </a:t>
            </a:r>
            <a:r>
              <a:rPr lang="en-US" sz="1800" dirty="0" smtClean="0"/>
              <a:t>status query command </a:t>
            </a:r>
            <a:r>
              <a:rPr lang="en-US" sz="1800" dirty="0"/>
              <a:t>to let the </a:t>
            </a:r>
            <a:r>
              <a:rPr lang="en-US" sz="1800" dirty="0" smtClean="0"/>
              <a:t>sensor feedback the status.</a:t>
            </a:r>
            <a:endParaRPr lang="en-US" sz="18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Sub-model 2: the worker of the warehouse uses his mobile phone to request the status of one box through the AP. The </a:t>
            </a:r>
            <a:r>
              <a:rPr lang="en-US" sz="1800" dirty="0"/>
              <a:t>AP </a:t>
            </a:r>
            <a:r>
              <a:rPr lang="en-US" sz="1800" dirty="0" smtClean="0"/>
              <a:t>transmits </a:t>
            </a:r>
            <a:r>
              <a:rPr lang="en-US" sz="1800" dirty="0"/>
              <a:t>a </a:t>
            </a:r>
            <a:r>
              <a:rPr lang="en-US" sz="1800" dirty="0" smtClean="0"/>
              <a:t>WUP </a:t>
            </a:r>
            <a:r>
              <a:rPr lang="en-US" sz="1800" dirty="0"/>
              <a:t>to the WUR of the </a:t>
            </a:r>
            <a:r>
              <a:rPr lang="en-US" sz="1800" dirty="0" smtClean="0"/>
              <a:t>sensor. </a:t>
            </a:r>
            <a:r>
              <a:rPr lang="en-US" sz="1800" dirty="0"/>
              <a:t>After the </a:t>
            </a:r>
            <a:r>
              <a:rPr lang="en-US" sz="1800" dirty="0" smtClean="0"/>
              <a:t>MR </a:t>
            </a:r>
            <a:r>
              <a:rPr lang="en-US" sz="1800" dirty="0"/>
              <a:t>is awake, the AP </a:t>
            </a:r>
            <a:r>
              <a:rPr lang="en-US" sz="1800" dirty="0" smtClean="0"/>
              <a:t>transmits </a:t>
            </a:r>
            <a:r>
              <a:rPr lang="en-US" sz="1800" dirty="0"/>
              <a:t>a status query command</a:t>
            </a:r>
            <a:r>
              <a:rPr lang="en-US" sz="1800" dirty="0" smtClean="0"/>
              <a:t> </a:t>
            </a:r>
            <a:r>
              <a:rPr lang="en-US" sz="1800" dirty="0"/>
              <a:t>to let the sensor feedback the status. </a:t>
            </a:r>
            <a:r>
              <a:rPr lang="en-US" sz="1800" dirty="0" smtClean="0"/>
              <a:t>Then the AP transmits the status to the mobile phone.</a:t>
            </a:r>
          </a:p>
          <a:p>
            <a:pPr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  <p:pic>
        <p:nvPicPr>
          <p:cNvPr id="32" name="Picture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1027" y="4470122"/>
            <a:ext cx="718474" cy="787369"/>
          </a:xfrm>
          <a:prstGeom prst="rect">
            <a:avLst/>
          </a:prstGeom>
        </p:spPr>
      </p:pic>
      <p:cxnSp>
        <p:nvCxnSpPr>
          <p:cNvPr id="22" name="直接箭头连接符 21"/>
          <p:cNvCxnSpPr/>
          <p:nvPr/>
        </p:nvCxnSpPr>
        <p:spPr bwMode="auto">
          <a:xfrm flipV="1">
            <a:off x="2621914" y="5047198"/>
            <a:ext cx="55976" cy="5139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接箭头连接符 23"/>
          <p:cNvCxnSpPr/>
          <p:nvPr/>
        </p:nvCxnSpPr>
        <p:spPr bwMode="auto">
          <a:xfrm flipH="1">
            <a:off x="2456458" y="5047198"/>
            <a:ext cx="58080" cy="5035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文本框 24"/>
          <p:cNvSpPr txBox="1"/>
          <p:nvPr/>
        </p:nvSpPr>
        <p:spPr>
          <a:xfrm>
            <a:off x="762000" y="4863806"/>
            <a:ext cx="1621830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WUP to WUR, </a:t>
            </a:r>
            <a:r>
              <a:rPr lang="en-US" sz="1400" dirty="0">
                <a:solidFill>
                  <a:schemeClr val="tx1"/>
                </a:solidFill>
              </a:rPr>
              <a:t>then status query command </a:t>
            </a:r>
            <a:r>
              <a:rPr lang="en-US" sz="1400" dirty="0" smtClean="0">
                <a:solidFill>
                  <a:schemeClr val="tx1"/>
                </a:solidFill>
              </a:rPr>
              <a:t>to MR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816447" y="6183411"/>
            <a:ext cx="1166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Sub-model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743200" y="5331023"/>
            <a:ext cx="162183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status </a:t>
            </a:r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7" name="AutoShape 2" descr="“box”的图片搜索结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 descr="“box”的图片搜索结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3348" y="5508975"/>
            <a:ext cx="549776" cy="57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6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316929" y="4134352"/>
            <a:ext cx="270369" cy="437648"/>
          </a:xfrm>
          <a:prstGeom prst="rect">
            <a:avLst/>
          </a:prstGeom>
          <a:effectLst/>
        </p:spPr>
      </p:pic>
      <p:sp>
        <p:nvSpPr>
          <p:cNvPr id="41" name="文本框 40"/>
          <p:cNvSpPr txBox="1"/>
          <p:nvPr/>
        </p:nvSpPr>
        <p:spPr>
          <a:xfrm>
            <a:off x="5897272" y="3896380"/>
            <a:ext cx="111312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Status query command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5608015" y="6183411"/>
            <a:ext cx="1166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Sub-model 2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3" name="Picture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0892" y="4428657"/>
            <a:ext cx="718474" cy="787369"/>
          </a:xfrm>
          <a:prstGeom prst="rect">
            <a:avLst/>
          </a:prstGeom>
        </p:spPr>
      </p:pic>
      <p:cxnSp>
        <p:nvCxnSpPr>
          <p:cNvPr id="40" name="直接箭头连接符 39"/>
          <p:cNvCxnSpPr/>
          <p:nvPr/>
        </p:nvCxnSpPr>
        <p:spPr bwMode="auto">
          <a:xfrm>
            <a:off x="5587298" y="4262546"/>
            <a:ext cx="2171408" cy="2865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直接箭头连接符 43"/>
          <p:cNvCxnSpPr>
            <a:endCxn id="43" idx="2"/>
          </p:cNvCxnSpPr>
          <p:nvPr/>
        </p:nvCxnSpPr>
        <p:spPr bwMode="auto">
          <a:xfrm flipV="1">
            <a:off x="7145495" y="5216026"/>
            <a:ext cx="814634" cy="59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文本框 45"/>
          <p:cNvSpPr txBox="1"/>
          <p:nvPr/>
        </p:nvSpPr>
        <p:spPr>
          <a:xfrm>
            <a:off x="5059492" y="5105400"/>
            <a:ext cx="217950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WUP to WUR, then status query command to MR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7575378" y="5496580"/>
            <a:ext cx="1416222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Status feedback</a:t>
            </a:r>
            <a:endParaRPr lang="en-US" dirty="0"/>
          </a:p>
        </p:txBody>
      </p:sp>
      <p:pic>
        <p:nvPicPr>
          <p:cNvPr id="48" name="Picture 4" descr="“box”的图片搜索结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4230" y="5662013"/>
            <a:ext cx="549776" cy="57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箭头连接符 44"/>
          <p:cNvCxnSpPr>
            <a:endCxn id="48" idx="0"/>
          </p:cNvCxnSpPr>
          <p:nvPr/>
        </p:nvCxnSpPr>
        <p:spPr bwMode="auto">
          <a:xfrm flipH="1">
            <a:off x="6809118" y="5047198"/>
            <a:ext cx="990375" cy="614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文本框 54"/>
          <p:cNvSpPr txBox="1"/>
          <p:nvPr/>
        </p:nvSpPr>
        <p:spPr>
          <a:xfrm>
            <a:off x="7042471" y="5950847"/>
            <a:ext cx="882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Box with sensor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783124" y="5814079"/>
            <a:ext cx="882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Box with sensor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587298" y="4556169"/>
            <a:ext cx="175260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Status feedback</a:t>
            </a:r>
            <a:endParaRPr lang="en-US" dirty="0"/>
          </a:p>
        </p:txBody>
      </p:sp>
      <p:cxnSp>
        <p:nvCxnSpPr>
          <p:cNvPr id="59" name="直接箭头连接符 58"/>
          <p:cNvCxnSpPr>
            <a:endCxn id="39" idx="3"/>
          </p:cNvCxnSpPr>
          <p:nvPr/>
        </p:nvCxnSpPr>
        <p:spPr bwMode="auto">
          <a:xfrm flipH="1" flipV="1">
            <a:off x="5587298" y="4353176"/>
            <a:ext cx="2108902" cy="295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9" name="Picture 2" descr="“server”的图片搜索结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5453" y="4154807"/>
            <a:ext cx="577451" cy="89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箭头连接符 7"/>
          <p:cNvCxnSpPr/>
          <p:nvPr/>
        </p:nvCxnSpPr>
        <p:spPr bwMode="auto">
          <a:xfrm flipH="1">
            <a:off x="2783124" y="4500688"/>
            <a:ext cx="882329" cy="147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直接箭头连接符 9"/>
          <p:cNvCxnSpPr/>
          <p:nvPr/>
        </p:nvCxnSpPr>
        <p:spPr bwMode="auto">
          <a:xfrm flipV="1">
            <a:off x="2983203" y="4690311"/>
            <a:ext cx="765168" cy="1274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文本框 33"/>
          <p:cNvSpPr txBox="1"/>
          <p:nvPr/>
        </p:nvSpPr>
        <p:spPr>
          <a:xfrm>
            <a:off x="2329760" y="4157434"/>
            <a:ext cx="1174774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Status query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209000" y="4880176"/>
            <a:ext cx="162183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status </a:t>
            </a:r>
            <a:r>
              <a:rPr lang="en-US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82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2: Warehouse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Requirement</a:t>
            </a:r>
            <a:r>
              <a:rPr lang="en-US" sz="2000" dirty="0"/>
              <a:t>: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WUP transmission should enable coexistence with legacy IEEE 802.11 devices operating in the same band.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The system should consider the case where large number of STAs equipped with WURs exist.</a:t>
            </a:r>
            <a:endParaRPr lang="en-US" sz="16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940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</a:t>
            </a:r>
            <a:r>
              <a:rPr lang="en-US" dirty="0" smtClean="0"/>
              <a:t>3: Outdoor Cattle Farms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Ross Jian Yu, etc,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2016</a:t>
            </a:r>
            <a:endParaRPr lang="en-GB" dirty="0"/>
          </a:p>
        </p:txBody>
      </p:sp>
      <p:pic>
        <p:nvPicPr>
          <p:cNvPr id="12" name="Picture 2" descr="“Cattle Farms”的图片搜索结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1276"/>
            <a:ext cx="4419600" cy="3049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内容占位符 2"/>
          <p:cNvSpPr txBox="1">
            <a:spLocks/>
          </p:cNvSpPr>
          <p:nvPr/>
        </p:nvSpPr>
        <p:spPr bwMode="auto">
          <a:xfrm>
            <a:off x="685800" y="1677987"/>
            <a:ext cx="7770813" cy="144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Environment: In an outdoor cattle farms, a cattle farmer uses his mobile phone as an mobile AP. Every cow is equipped with a sensor. The </a:t>
            </a:r>
            <a:r>
              <a:rPr lang="en-US" sz="2000" kern="0" dirty="0"/>
              <a:t>cattle farmer </a:t>
            </a:r>
            <a:r>
              <a:rPr lang="en-US" sz="2000" kern="0" dirty="0" smtClean="0"/>
              <a:t>can use his mobile phone to frequently </a:t>
            </a:r>
            <a:r>
              <a:rPr lang="en-US" sz="2000" dirty="0"/>
              <a:t>collect the </a:t>
            </a:r>
            <a:r>
              <a:rPr lang="en-US" sz="2000" dirty="0" smtClean="0"/>
              <a:t>temperature/location of each cow. The sensors may also transmit some emergency report to the mobile AP.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xmlns="" val="14733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11242</TotalTime>
  <Words>1370</Words>
  <Application>Microsoft Office PowerPoint</Application>
  <PresentationFormat>全屏显示(4:3)</PresentationFormat>
  <Paragraphs>158</Paragraphs>
  <Slides>14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WUR Usage Model</vt:lpstr>
      <vt:lpstr>Background</vt:lpstr>
      <vt:lpstr>Usage Model 1: Smart Home</vt:lpstr>
      <vt:lpstr>Usage Model 1: Smart Home</vt:lpstr>
      <vt:lpstr>Usage Model 1: Smart Home</vt:lpstr>
      <vt:lpstr>Usage Model 2: Warehouse</vt:lpstr>
      <vt:lpstr>Usage Model 2: Warehouse</vt:lpstr>
      <vt:lpstr>Usage Model 2: Warehouse</vt:lpstr>
      <vt:lpstr>Usage Model 3: Outdoor Cattle Farms</vt:lpstr>
      <vt:lpstr>Usage Model 3: Outdoor Cattle Farms</vt:lpstr>
      <vt:lpstr>Usage Model 3: Outdoor Cattle Farms</vt:lpstr>
      <vt:lpstr>Usage Model 4 : Wearable Devices</vt:lpstr>
      <vt:lpstr>Summary and the Next Step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Usage Model</dc:title>
  <dc:creator>Ros Jian Yu</dc:creator>
  <cp:lastModifiedBy>Ross Jian Yu</cp:lastModifiedBy>
  <cp:revision>424</cp:revision>
  <cp:lastPrinted>1601-01-01T00:00:00Z</cp:lastPrinted>
  <dcterms:created xsi:type="dcterms:W3CDTF">2015-10-31T00:33:08Z</dcterms:created>
  <dcterms:modified xsi:type="dcterms:W3CDTF">2016-11-07T14:07:07Z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(2)FmWv5TaFcXbxDLKiJi57ym9o/Q7xb53bm0Ocpb71SY/jkDU5leUUPFEaUQJp5QXrn6tLILRM
e23uWWrEiYZnReiFIxMFA4Ozs2/1PyIjwK1XKn3yF/nQ69st3c3dVAIN9HUU7FO86D05CdHP
HWSYtjRmpNWf7cS2UENvVvbn3GVIUANsLedbhIqeKlpkMScG1O44+I3Ij+IKByFgLKXrCoyw
zdFpZf3P/qX9dfZmry</vt:lpwstr>
  </property>
  <property fmtid="{D5CDD505-2E9C-101B-9397-08002B2CF9AE}" pid="3" name="_2015_ms_pID_7253431">
    <vt:lpwstr>DtBwUHkDrrh8FRt7kc39qNS1d5hXE5bkCoE1/TR65EeKsOoKX8jDfD
z8Iwp6mlhL4InTfOv3flb3z8ogD9ylOnCl+27DMCp1BjGZCMihIdcUoVAKz18cMhCsZMamOw
bfjDmEChLXYfVLsRBQ1R3rQe4Y/qV8LB3JJU2riTA3Ehig==</vt:lpwstr>
  </property>
  <property fmtid="{D5CDD505-2E9C-101B-9397-08002B2CF9AE}" pid="4" name="sflag">
    <vt:lpwstr>1478207683</vt:lpwstr>
  </property>
</Properties>
</file>