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70" r:id="rId2"/>
    <p:sldId id="279" r:id="rId3"/>
    <p:sldId id="272" r:id="rId4"/>
    <p:sldId id="271" r:id="rId5"/>
    <p:sldId id="277" r:id="rId6"/>
    <p:sldId id="278" r:id="rId7"/>
    <p:sldId id="273" r:id="rId8"/>
    <p:sldId id="280" r:id="rId9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99FF99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8" autoAdjust="0"/>
    <p:restoredTop sz="92101" autoAdjust="0"/>
  </p:normalViewPr>
  <p:slideViewPr>
    <p:cSldViewPr>
      <p:cViewPr varScale="1">
        <p:scale>
          <a:sx n="69" d="100"/>
          <a:sy n="69" d="100"/>
        </p:scale>
        <p:origin x="-133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32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48" d="100"/>
          <a:sy n="48" d="100"/>
        </p:scale>
        <p:origin x="-2562" y="-108"/>
      </p:cViewPr>
      <p:guideLst>
        <p:guide orient="horz" pos="2923"/>
        <p:guide pos="218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Hongyuan Zhang, Marvell; etc.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 smtClean="0"/>
              <a:t>Hongyuan Zhang, Marvell; etc.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5700" y="701675"/>
            <a:ext cx="4622800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5584559" y="95706"/>
            <a:ext cx="697179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4050" y="95706"/>
            <a:ext cx="916020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4168980" y="8985250"/>
            <a:ext cx="2112758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320211" y="8985250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6352073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5700" y="701675"/>
            <a:ext cx="4622800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5584559" y="95706"/>
            <a:ext cx="697179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4050" y="95706"/>
            <a:ext cx="916020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4168980" y="8985250"/>
            <a:ext cx="2112758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320211" y="8985250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6352073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5700" y="701675"/>
            <a:ext cx="4622800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5584559" y="95706"/>
            <a:ext cx="697179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4050" y="95706"/>
            <a:ext cx="916020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4168980" y="8985250"/>
            <a:ext cx="2112758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320211" y="8985250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6352073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33521" y="6475413"/>
            <a:ext cx="1710404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Liwen Chu,  Marvell, et. al.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May 2016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33520" y="6475413"/>
            <a:ext cx="1710405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Liwen Chu,  Marvell, et. al.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33520" y="6475413"/>
            <a:ext cx="1710405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Liwen Chu,  Marvell, et. al.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>
            <a:lvl1pPr>
              <a:defRPr sz="280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>
            <a:lvl1pPr>
              <a:defRPr sz="2000" b="0" i="0" baseline="0"/>
            </a:lvl1pPr>
            <a:lvl2pPr>
              <a:defRPr sz="1800" baseline="0"/>
            </a:lvl2pPr>
            <a:lvl3pPr>
              <a:defRPr sz="1600" baseline="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33521" y="6475413"/>
            <a:ext cx="1710404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Liwen Chu,  Marvell, et. al.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9193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2016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33521" y="6475413"/>
            <a:ext cx="1710404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Liwen Chu,  Marvell, et. al.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2" y="332601"/>
            <a:ext cx="99193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2016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33521" y="6475413"/>
            <a:ext cx="1710404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Liwen Chu,  Marvell, et. al.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2016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33521" y="6475413"/>
            <a:ext cx="1710404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Liwen Chu,  Marvell, et. al.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May 2016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Liwen Chu,  Marvell, et. al.</a:t>
            </a:r>
            <a:endParaRPr lang="en-US" altLang="ko-KR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2016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33520" y="6475413"/>
            <a:ext cx="1710405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Liwen Chu,  Marvell, et. al.</a:t>
            </a:r>
            <a:endParaRPr lang="en-US" altLang="ko-KR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33520" y="6475413"/>
            <a:ext cx="1710405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Liwen Chu,  Marvell, et. al.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2016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33521" y="6475413"/>
            <a:ext cx="1710404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Liwen Chu,  Marvell, et. al.</a:t>
            </a:r>
            <a:endParaRPr lang="en-US" altLang="ko-K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33520" y="6475413"/>
            <a:ext cx="171040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Liwen Chu,  Marvell, et. al.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solidFill>
                  <a:schemeClr val="tx1"/>
                </a:solidFill>
                <a:cs typeface="+mn-cs"/>
              </a:rPr>
              <a:t>doc.: IEEE </a:t>
            </a:r>
            <a:r>
              <a:rPr lang="en-US" sz="1800" b="1" dirty="0" smtClean="0">
                <a:solidFill>
                  <a:schemeClr val="tx1"/>
                </a:solidFill>
                <a:cs typeface="+mn-cs"/>
              </a:rPr>
              <a:t>802.11-16/1460r0</a:t>
            </a:r>
            <a:endParaRPr lang="en-US" sz="1800" b="1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1691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Nov 2016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WUR MAC Consideration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55602"/>
            <a:ext cx="916918" cy="553998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Nov 2016</a:t>
            </a:r>
            <a:endParaRPr lang="en-US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33521" y="6475413"/>
            <a:ext cx="1710404" cy="184666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altLang="ko-KR" dirty="0" smtClean="0"/>
              <a:t>Liwen Chu,  Marvell, et. al.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C1789BC7-C074-42CC-ADF8-5107DF6BD1C1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685800" y="1295400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2016-11-06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1066800" y="15240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/>
          </p:nvPr>
        </p:nvGraphicFramePr>
        <p:xfrm>
          <a:off x="914400" y="1975540"/>
          <a:ext cx="7239000" cy="90421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Liwen Chu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Marvell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5488 Marvell Lane,</a:t>
                      </a:r>
                      <a:b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Santa Clara, CA, 95054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408-222-2500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liwenchu@marvell.com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089148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 high-level MAC aspects of  WUR are considered:</a:t>
            </a:r>
          </a:p>
          <a:p>
            <a:pPr lvl="1"/>
            <a:r>
              <a:rPr lang="en-US" dirty="0" smtClean="0"/>
              <a:t>Wakeup handshake approaches</a:t>
            </a:r>
          </a:p>
          <a:p>
            <a:pPr lvl="1"/>
            <a:r>
              <a:rPr lang="en-US" dirty="0" smtClean="0"/>
              <a:t>Single STA wake-up and multi-STA wake-up</a:t>
            </a:r>
          </a:p>
          <a:p>
            <a:pPr lvl="1"/>
            <a:r>
              <a:rPr lang="en-US" dirty="0" smtClean="0"/>
              <a:t>EDCA Discussion</a:t>
            </a:r>
          </a:p>
          <a:p>
            <a:pPr lvl="1"/>
            <a:r>
              <a:rPr lang="en-US" dirty="0" smtClean="0"/>
              <a:t>Beacon </a:t>
            </a:r>
            <a:r>
              <a:rPr lang="en-US" dirty="0" smtClean="0"/>
              <a:t>Discussion</a:t>
            </a:r>
          </a:p>
          <a:p>
            <a:pPr lvl="1"/>
            <a:r>
              <a:rPr lang="en-US" dirty="0" smtClean="0"/>
              <a:t>Security discussion</a:t>
            </a: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Liwen Chu,  Marvell, et. al.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627162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0" y="533400"/>
            <a:ext cx="9144000" cy="838200"/>
          </a:xfrm>
        </p:spPr>
        <p:txBody>
          <a:bodyPr/>
          <a:lstStyle/>
          <a:p>
            <a:r>
              <a:rPr lang="en-US" sz="2800" b="0" dirty="0" smtClean="0"/>
              <a:t>Wakeup Handshake </a:t>
            </a:r>
            <a:r>
              <a:rPr lang="en-US" sz="2800" b="0" dirty="0" smtClean="0"/>
              <a:t>1: </a:t>
            </a:r>
            <a:r>
              <a:rPr lang="en-US" sz="2800" b="0" dirty="0" smtClean="0"/>
              <a:t>Handshake through LP antenna and 802.11 antenna</a:t>
            </a:r>
            <a:endParaRPr lang="en-US" sz="28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228600" y="1371600"/>
            <a:ext cx="8686800" cy="2133600"/>
          </a:xfrm>
        </p:spPr>
        <p:txBody>
          <a:bodyPr>
            <a:normAutofit/>
          </a:bodyPr>
          <a:lstStyle/>
          <a:p>
            <a:r>
              <a:rPr lang="en-US" sz="1800" b="0" dirty="0" smtClean="0"/>
              <a:t>Wakeup </a:t>
            </a:r>
            <a:r>
              <a:rPr lang="en-US" sz="1800" b="0" dirty="0" err="1" smtClean="0"/>
              <a:t>Req</a:t>
            </a:r>
            <a:r>
              <a:rPr lang="en-US" sz="1800" b="0" dirty="0" smtClean="0"/>
              <a:t> is the low power frames</a:t>
            </a:r>
            <a:r>
              <a:rPr lang="en-US" sz="1800" b="0" dirty="0" smtClean="0"/>
              <a:t>.</a:t>
            </a:r>
            <a:endParaRPr lang="en-US" sz="1800" b="0" dirty="0" smtClean="0"/>
          </a:p>
          <a:p>
            <a:r>
              <a:rPr lang="en-US" sz="1800" b="0" dirty="0" smtClean="0"/>
              <a:t>802.11 frame, e.g. PS-Poll, QoS Null, RTS is the acknowledgement of </a:t>
            </a:r>
            <a:r>
              <a:rPr lang="en-US" sz="1800" b="0" dirty="0" smtClean="0"/>
              <a:t>Wakeup </a:t>
            </a:r>
            <a:r>
              <a:rPr lang="en-US" sz="1800" b="0" dirty="0" smtClean="0"/>
              <a:t>Req.</a:t>
            </a:r>
          </a:p>
          <a:p>
            <a:pPr lvl="1"/>
            <a:r>
              <a:rPr lang="en-US" sz="1600" b="0" dirty="0" smtClean="0"/>
              <a:t>LP Wakeup </a:t>
            </a:r>
            <a:r>
              <a:rPr lang="en-US" sz="1600" b="0" dirty="0" err="1" smtClean="0"/>
              <a:t>Req</a:t>
            </a:r>
            <a:r>
              <a:rPr lang="en-US" sz="1600" b="0" dirty="0" smtClean="0"/>
              <a:t> and its acknowledgement frame are transmitted in different TXOP.</a:t>
            </a:r>
          </a:p>
          <a:p>
            <a:r>
              <a:rPr lang="en-US" sz="1800" b="0" dirty="0" smtClean="0"/>
              <a:t>After receiving the acknowledgement from the STA, the AP transmits date frame to the STA.</a:t>
            </a:r>
          </a:p>
          <a:p>
            <a:pPr lvl="1"/>
            <a:r>
              <a:rPr lang="en-US" sz="1600" b="0" dirty="0" smtClean="0"/>
              <a:t>The AP shall be ready to transmit the data frame after receiving the acknowledgement frame.</a:t>
            </a:r>
            <a:endParaRPr lang="en-US" sz="16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z="900" dirty="0" smtClean="0"/>
              <a:t>Slide </a:t>
            </a:r>
            <a:fld id="{3099D1E7-2CFE-4362-BB72-AF97192842EA}" type="slidenum">
              <a:rPr lang="en-US" sz="900" smtClean="0"/>
              <a:pPr>
                <a:defRPr/>
              </a:pPr>
              <a:t>3</a:t>
            </a:fld>
            <a:endParaRPr lang="en-US" sz="900" dirty="0"/>
          </a:p>
        </p:txBody>
      </p:sp>
      <p:sp>
        <p:nvSpPr>
          <p:cNvPr id="8" name="Rectangle 7"/>
          <p:cNvSpPr/>
          <p:nvPr/>
        </p:nvSpPr>
        <p:spPr bwMode="auto">
          <a:xfrm>
            <a:off x="1642265" y="4751125"/>
            <a:ext cx="3810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2023265" y="4827325"/>
            <a:ext cx="533400" cy="152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cxnSp>
        <p:nvCxnSpPr>
          <p:cNvPr id="10" name="Straight Connector 9"/>
          <p:cNvCxnSpPr/>
          <p:nvPr/>
        </p:nvCxnSpPr>
        <p:spPr bwMode="auto">
          <a:xfrm>
            <a:off x="1032665" y="5055925"/>
            <a:ext cx="7620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" name="Rectangle 13"/>
          <p:cNvSpPr/>
          <p:nvPr/>
        </p:nvSpPr>
        <p:spPr>
          <a:xfrm>
            <a:off x="1559140" y="4551225"/>
            <a:ext cx="114345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/>
              <a:t>LP Wakeup </a:t>
            </a:r>
            <a:r>
              <a:rPr lang="en-US" sz="1200" dirty="0" err="1" smtClean="0"/>
              <a:t>Req</a:t>
            </a:r>
            <a:endParaRPr lang="en-US" sz="1200" dirty="0"/>
          </a:p>
        </p:txBody>
      </p:sp>
      <p:cxnSp>
        <p:nvCxnSpPr>
          <p:cNvPr id="15" name="Straight Arrow Connector 14"/>
          <p:cNvCxnSpPr/>
          <p:nvPr/>
        </p:nvCxnSpPr>
        <p:spPr bwMode="auto">
          <a:xfrm flipV="1">
            <a:off x="1718465" y="4979725"/>
            <a:ext cx="114300" cy="3048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6" name="Rectangle 15"/>
          <p:cNvSpPr/>
          <p:nvPr/>
        </p:nvSpPr>
        <p:spPr>
          <a:xfrm>
            <a:off x="1108865" y="5208325"/>
            <a:ext cx="114165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/>
              <a:t>.11PHY Header</a:t>
            </a:r>
            <a:endParaRPr lang="en-US" sz="1200" dirty="0"/>
          </a:p>
        </p:txBody>
      </p:sp>
      <p:sp>
        <p:nvSpPr>
          <p:cNvPr id="17" name="Rectangle 16"/>
          <p:cNvSpPr/>
          <p:nvPr/>
        </p:nvSpPr>
        <p:spPr>
          <a:xfrm>
            <a:off x="1413665" y="5436925"/>
            <a:ext cx="141615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/>
              <a:t>Lower Power PPDU</a:t>
            </a:r>
            <a:endParaRPr lang="en-US" sz="1200" dirty="0"/>
          </a:p>
        </p:txBody>
      </p:sp>
      <p:cxnSp>
        <p:nvCxnSpPr>
          <p:cNvPr id="18" name="Straight Arrow Connector 17"/>
          <p:cNvCxnSpPr/>
          <p:nvPr/>
        </p:nvCxnSpPr>
        <p:spPr bwMode="auto">
          <a:xfrm flipV="1">
            <a:off x="2251865" y="4903525"/>
            <a:ext cx="114300" cy="6096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7" name="Rectangle 26"/>
          <p:cNvSpPr/>
          <p:nvPr/>
        </p:nvSpPr>
        <p:spPr bwMode="auto">
          <a:xfrm>
            <a:off x="5071265" y="4748150"/>
            <a:ext cx="3810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5452265" y="4748150"/>
            <a:ext cx="2133600" cy="3048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7772400" y="5052950"/>
            <a:ext cx="3810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8153400" y="5052950"/>
            <a:ext cx="381000" cy="3048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5147465" y="5133201"/>
            <a:ext cx="114165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/>
              <a:t>.11PHY Header</a:t>
            </a:r>
            <a:endParaRPr lang="en-US" sz="1200" dirty="0"/>
          </a:p>
        </p:txBody>
      </p:sp>
      <p:cxnSp>
        <p:nvCxnSpPr>
          <p:cNvPr id="32" name="Straight Arrow Connector 31"/>
          <p:cNvCxnSpPr/>
          <p:nvPr/>
        </p:nvCxnSpPr>
        <p:spPr bwMode="auto">
          <a:xfrm flipV="1">
            <a:off x="5223665" y="4876800"/>
            <a:ext cx="0" cy="33260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3" name="Rectangle 32"/>
          <p:cNvSpPr/>
          <p:nvPr/>
        </p:nvSpPr>
        <p:spPr>
          <a:xfrm>
            <a:off x="5680865" y="4776850"/>
            <a:ext cx="95410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/>
              <a:t>Data MPDU</a:t>
            </a:r>
            <a:endParaRPr lang="en-US" sz="1200" dirty="0"/>
          </a:p>
        </p:txBody>
      </p:sp>
      <p:sp>
        <p:nvSpPr>
          <p:cNvPr id="36" name="Rectangle 35"/>
          <p:cNvSpPr/>
          <p:nvPr/>
        </p:nvSpPr>
        <p:spPr>
          <a:xfrm>
            <a:off x="7239000" y="5410200"/>
            <a:ext cx="114165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/>
              <a:t>.11PHY Header</a:t>
            </a:r>
            <a:endParaRPr lang="en-US" sz="1200" dirty="0"/>
          </a:p>
        </p:txBody>
      </p:sp>
      <p:cxnSp>
        <p:nvCxnSpPr>
          <p:cNvPr id="37" name="Straight Arrow Connector 36"/>
          <p:cNvCxnSpPr/>
          <p:nvPr/>
        </p:nvCxnSpPr>
        <p:spPr bwMode="auto">
          <a:xfrm flipV="1">
            <a:off x="7620000" y="5257800"/>
            <a:ext cx="304800" cy="2286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8" name="Rectangle 37"/>
          <p:cNvSpPr/>
          <p:nvPr/>
        </p:nvSpPr>
        <p:spPr>
          <a:xfrm>
            <a:off x="8153400" y="5029200"/>
            <a:ext cx="42306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/>
              <a:t>Ack</a:t>
            </a:r>
            <a:endParaRPr lang="en-US" sz="1200" dirty="0"/>
          </a:p>
        </p:txBody>
      </p:sp>
      <p:sp>
        <p:nvSpPr>
          <p:cNvPr id="39" name="Rectangle 38"/>
          <p:cNvSpPr/>
          <p:nvPr/>
        </p:nvSpPr>
        <p:spPr>
          <a:xfrm>
            <a:off x="651665" y="4800600"/>
            <a:ext cx="75533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/>
              <a:t>WUR AP</a:t>
            </a:r>
            <a:endParaRPr lang="en-US" sz="1200" dirty="0"/>
          </a:p>
        </p:txBody>
      </p:sp>
      <p:sp>
        <p:nvSpPr>
          <p:cNvPr id="40" name="Rectangle 39"/>
          <p:cNvSpPr/>
          <p:nvPr/>
        </p:nvSpPr>
        <p:spPr>
          <a:xfrm>
            <a:off x="651665" y="5029200"/>
            <a:ext cx="8382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/>
              <a:t>WUR STA</a:t>
            </a:r>
            <a:endParaRPr lang="en-US" sz="1200" dirty="0"/>
          </a:p>
        </p:txBody>
      </p:sp>
      <p:sp>
        <p:nvSpPr>
          <p:cNvPr id="43" name="Right Brace 42"/>
          <p:cNvSpPr/>
          <p:nvPr/>
        </p:nvSpPr>
        <p:spPr bwMode="auto">
          <a:xfrm rot="16200000">
            <a:off x="2097528" y="4063388"/>
            <a:ext cx="156274" cy="1066800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1718465" y="4217725"/>
            <a:ext cx="58868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/>
              <a:t>TXOP</a:t>
            </a:r>
            <a:endParaRPr lang="en-US" sz="1200" dirty="0"/>
          </a:p>
        </p:txBody>
      </p:sp>
      <p:sp>
        <p:nvSpPr>
          <p:cNvPr id="49" name="Rectangle 48"/>
          <p:cNvSpPr/>
          <p:nvPr/>
        </p:nvSpPr>
        <p:spPr bwMode="auto">
          <a:xfrm>
            <a:off x="4156865" y="5055925"/>
            <a:ext cx="3810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50" name="Rectangle 49"/>
          <p:cNvSpPr/>
          <p:nvPr/>
        </p:nvSpPr>
        <p:spPr bwMode="auto">
          <a:xfrm>
            <a:off x="4537865" y="5055925"/>
            <a:ext cx="381000" cy="3048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3623465" y="5413175"/>
            <a:ext cx="114165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/>
              <a:t>.11PHY Header</a:t>
            </a:r>
            <a:endParaRPr lang="en-US" sz="1200" dirty="0"/>
          </a:p>
        </p:txBody>
      </p:sp>
      <p:cxnSp>
        <p:nvCxnSpPr>
          <p:cNvPr id="52" name="Straight Arrow Connector 51"/>
          <p:cNvCxnSpPr/>
          <p:nvPr/>
        </p:nvCxnSpPr>
        <p:spPr bwMode="auto">
          <a:xfrm flipV="1">
            <a:off x="4004465" y="5260775"/>
            <a:ext cx="304800" cy="2286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3" name="Rectangle 52"/>
          <p:cNvSpPr/>
          <p:nvPr/>
        </p:nvSpPr>
        <p:spPr>
          <a:xfrm>
            <a:off x="4448402" y="5032175"/>
            <a:ext cx="62286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/>
              <a:t>PS-Poll</a:t>
            </a:r>
            <a:endParaRPr lang="en-US" sz="1200" dirty="0"/>
          </a:p>
        </p:txBody>
      </p:sp>
      <p:sp>
        <p:nvSpPr>
          <p:cNvPr id="55" name="Rectangle 54"/>
          <p:cNvSpPr/>
          <p:nvPr/>
        </p:nvSpPr>
        <p:spPr>
          <a:xfrm>
            <a:off x="5223665" y="4293925"/>
            <a:ext cx="58868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/>
              <a:t>TXOP</a:t>
            </a:r>
            <a:endParaRPr lang="en-US" sz="1200" dirty="0"/>
          </a:p>
        </p:txBody>
      </p:sp>
      <p:sp>
        <p:nvSpPr>
          <p:cNvPr id="56" name="Right Brace 55"/>
          <p:cNvSpPr/>
          <p:nvPr/>
        </p:nvSpPr>
        <p:spPr bwMode="auto">
          <a:xfrm rot="16200000">
            <a:off x="6229602" y="2480462"/>
            <a:ext cx="197925" cy="4343400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cxnSp>
        <p:nvCxnSpPr>
          <p:cNvPr id="58" name="Straight Connector 57"/>
          <p:cNvCxnSpPr/>
          <p:nvPr/>
        </p:nvCxnSpPr>
        <p:spPr bwMode="auto">
          <a:xfrm>
            <a:off x="3013865" y="4827325"/>
            <a:ext cx="8382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="" xmlns:p14="http://schemas.microsoft.com/office/powerpoint/2010/main" val="4020390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09600"/>
            <a:ext cx="9144000" cy="762000"/>
          </a:xfrm>
        </p:spPr>
        <p:txBody>
          <a:bodyPr/>
          <a:lstStyle/>
          <a:p>
            <a:r>
              <a:rPr lang="en-US" sz="2800" b="0" dirty="0" smtClean="0"/>
              <a:t>Wakeup Handshake </a:t>
            </a:r>
            <a:r>
              <a:rPr lang="en-US" sz="2800" b="0" dirty="0" smtClean="0"/>
              <a:t>2</a:t>
            </a:r>
            <a:r>
              <a:rPr lang="en-US" sz="2800" dirty="0" smtClean="0"/>
              <a:t>: </a:t>
            </a:r>
            <a:r>
              <a:rPr lang="en-US" sz="2800" b="0" dirty="0" smtClean="0"/>
              <a:t>Handshake Through Lower Power Antenna only</a:t>
            </a:r>
            <a:endParaRPr lang="en-US" sz="2800" dirty="0"/>
          </a:p>
        </p:txBody>
      </p:sp>
      <p:sp>
        <p:nvSpPr>
          <p:cNvPr id="121" name="Content Placeholder 2"/>
          <p:cNvSpPr txBox="1">
            <a:spLocks/>
          </p:cNvSpPr>
          <p:nvPr/>
        </p:nvSpPr>
        <p:spPr bwMode="auto">
          <a:xfrm>
            <a:off x="0" y="1447800"/>
            <a:ext cx="91440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Clr>
                <a:srgbClr val="D7381B"/>
              </a:buClr>
              <a:buFontTx/>
              <a:buChar char="•"/>
              <a:defRPr/>
            </a:pPr>
            <a:r>
              <a:rPr lang="en-US" sz="1600" dirty="0" smtClean="0"/>
              <a:t>Wakeup </a:t>
            </a:r>
            <a:r>
              <a:rPr lang="en-US" sz="1600" dirty="0" err="1" smtClean="0"/>
              <a:t>Req</a:t>
            </a:r>
            <a:r>
              <a:rPr lang="en-US" sz="1600" dirty="0" smtClean="0"/>
              <a:t>, Wakeup Res is the low power frames (LP frame).</a:t>
            </a:r>
          </a:p>
          <a:p>
            <a:pPr marL="342900" lvl="0" indent="-342900">
              <a:spcBef>
                <a:spcPct val="20000"/>
              </a:spcBef>
              <a:buClr>
                <a:srgbClr val="D7381B"/>
              </a:buClr>
              <a:buFontTx/>
              <a:buChar char="•"/>
              <a:defRPr/>
            </a:pPr>
            <a:r>
              <a:rPr lang="en-US" sz="1600" kern="0" dirty="0" smtClean="0">
                <a:latin typeface="+mn-lt"/>
              </a:rPr>
              <a:t>The </a:t>
            </a:r>
            <a:r>
              <a:rPr lang="en-US" sz="1600" kern="0" dirty="0" smtClean="0">
                <a:latin typeface="+mn-lt"/>
              </a:rPr>
              <a:t>handshake exchange and the following data frame exchange is in same TXOP.</a:t>
            </a:r>
          </a:p>
          <a:p>
            <a:pPr marL="800100" lvl="1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‒"/>
              <a:defRPr/>
            </a:pPr>
            <a:r>
              <a:rPr lang="en-US" sz="1600" kern="0" dirty="0" smtClean="0">
                <a:latin typeface="+mn-lt"/>
              </a:rPr>
              <a:t>EIFS protection is used here.</a:t>
            </a:r>
          </a:p>
          <a:p>
            <a:pPr marL="800100" lvl="1" indent="-342900">
              <a:spcBef>
                <a:spcPct val="20000"/>
              </a:spcBef>
              <a:buClr>
                <a:srgbClr val="D7381B"/>
              </a:buClr>
              <a:buFontTx/>
              <a:buChar char="•"/>
              <a:defRPr/>
            </a:pPr>
            <a:endParaRPr lang="en-US" sz="1600" kern="0" dirty="0" smtClean="0">
              <a:latin typeface="+mn-lt"/>
            </a:endParaRPr>
          </a:p>
          <a:p>
            <a:pPr marL="800100" lvl="1" indent="-342900">
              <a:spcBef>
                <a:spcPct val="20000"/>
              </a:spcBef>
              <a:buClr>
                <a:srgbClr val="D7381B"/>
              </a:buClr>
              <a:buFontTx/>
              <a:buChar char="•"/>
              <a:defRPr/>
            </a:pPr>
            <a:endParaRPr lang="en-US" sz="1600" kern="0" dirty="0" smtClean="0">
              <a:latin typeface="+mn-lt"/>
            </a:endParaRPr>
          </a:p>
          <a:p>
            <a:pPr marL="800100" lvl="1" indent="-342900">
              <a:spcBef>
                <a:spcPct val="20000"/>
              </a:spcBef>
              <a:buClr>
                <a:srgbClr val="D7381B"/>
              </a:buClr>
              <a:buFontTx/>
              <a:buChar char="•"/>
              <a:defRPr/>
            </a:pPr>
            <a:endParaRPr lang="en-US" sz="1600" kern="0" dirty="0" smtClean="0">
              <a:latin typeface="+mn-lt"/>
            </a:endParaRPr>
          </a:p>
          <a:p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.</a:t>
            </a:r>
            <a:endParaRPr lang="en-US" sz="1600" kern="0" dirty="0" smtClean="0">
              <a:latin typeface="+mn-lt"/>
            </a:endParaRPr>
          </a:p>
        </p:txBody>
      </p:sp>
      <p:sp>
        <p:nvSpPr>
          <p:cNvPr id="60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</p:spPr>
        <p:txBody>
          <a:bodyPr/>
          <a:lstStyle/>
          <a:p>
            <a:r>
              <a:rPr lang="en-US" sz="900" dirty="0"/>
              <a:t>Slide </a:t>
            </a:r>
            <a:fld id="{8ECFE58B-6F90-4BB0-B09C-F6AB727C71EB}" type="slidenum">
              <a:rPr lang="en-US" sz="900"/>
              <a:pPr/>
              <a:t>4</a:t>
            </a:fld>
            <a:endParaRPr lang="en-US" sz="900" dirty="0"/>
          </a:p>
        </p:txBody>
      </p:sp>
      <p:sp>
        <p:nvSpPr>
          <p:cNvPr id="5" name="Rectangle 4"/>
          <p:cNvSpPr/>
          <p:nvPr/>
        </p:nvSpPr>
        <p:spPr bwMode="auto">
          <a:xfrm>
            <a:off x="1600200" y="4931326"/>
            <a:ext cx="3810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1981200" y="5007526"/>
            <a:ext cx="533400" cy="152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cxnSp>
        <p:nvCxnSpPr>
          <p:cNvPr id="8" name="Straight Connector 7"/>
          <p:cNvCxnSpPr/>
          <p:nvPr/>
        </p:nvCxnSpPr>
        <p:spPr bwMode="auto">
          <a:xfrm>
            <a:off x="1219200" y="5231176"/>
            <a:ext cx="62484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" name="Rectangle 9"/>
          <p:cNvSpPr/>
          <p:nvPr/>
        </p:nvSpPr>
        <p:spPr bwMode="auto">
          <a:xfrm>
            <a:off x="2743200" y="5236126"/>
            <a:ext cx="3810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3124200" y="5312326"/>
            <a:ext cx="533400" cy="152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609581" y="5540926"/>
            <a:ext cx="112421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/>
              <a:t>LP Wakeup Res</a:t>
            </a:r>
            <a:endParaRPr lang="en-US" sz="1200" dirty="0"/>
          </a:p>
        </p:txBody>
      </p:sp>
      <p:sp>
        <p:nvSpPr>
          <p:cNvPr id="13" name="Rectangle 12"/>
          <p:cNvSpPr/>
          <p:nvPr/>
        </p:nvSpPr>
        <p:spPr>
          <a:xfrm>
            <a:off x="1517075" y="4731426"/>
            <a:ext cx="114345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/>
              <a:t>LP Wakeup </a:t>
            </a:r>
            <a:r>
              <a:rPr lang="en-US" sz="1200" dirty="0" err="1" smtClean="0"/>
              <a:t>Req</a:t>
            </a:r>
            <a:endParaRPr lang="en-US" sz="1200" dirty="0"/>
          </a:p>
        </p:txBody>
      </p:sp>
      <p:cxnSp>
        <p:nvCxnSpPr>
          <p:cNvPr id="15" name="Straight Arrow Connector 14"/>
          <p:cNvCxnSpPr/>
          <p:nvPr/>
        </p:nvCxnSpPr>
        <p:spPr bwMode="auto">
          <a:xfrm flipV="1">
            <a:off x="1676400" y="5159926"/>
            <a:ext cx="114300" cy="3048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6" name="Rectangle 15"/>
          <p:cNvSpPr/>
          <p:nvPr/>
        </p:nvSpPr>
        <p:spPr>
          <a:xfrm>
            <a:off x="1066800" y="5388526"/>
            <a:ext cx="114165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/>
              <a:t>.11PHY Header</a:t>
            </a:r>
            <a:endParaRPr lang="en-US" sz="1200" dirty="0"/>
          </a:p>
        </p:txBody>
      </p:sp>
      <p:sp>
        <p:nvSpPr>
          <p:cNvPr id="17" name="Rectangle 16"/>
          <p:cNvSpPr/>
          <p:nvPr/>
        </p:nvSpPr>
        <p:spPr>
          <a:xfrm>
            <a:off x="1371600" y="5617126"/>
            <a:ext cx="141615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/>
              <a:t>Lower Power PPDU</a:t>
            </a:r>
            <a:endParaRPr lang="en-US" sz="1200" dirty="0"/>
          </a:p>
        </p:txBody>
      </p:sp>
      <p:cxnSp>
        <p:nvCxnSpPr>
          <p:cNvPr id="18" name="Straight Arrow Connector 17"/>
          <p:cNvCxnSpPr/>
          <p:nvPr/>
        </p:nvCxnSpPr>
        <p:spPr bwMode="auto">
          <a:xfrm flipV="1">
            <a:off x="2209800" y="5083726"/>
            <a:ext cx="114300" cy="6096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1" name="Straight Connector 20"/>
          <p:cNvCxnSpPr/>
          <p:nvPr/>
        </p:nvCxnSpPr>
        <p:spPr bwMode="auto">
          <a:xfrm flipV="1">
            <a:off x="2514600" y="4218801"/>
            <a:ext cx="0" cy="304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Straight Connector 23"/>
          <p:cNvCxnSpPr/>
          <p:nvPr/>
        </p:nvCxnSpPr>
        <p:spPr bwMode="auto">
          <a:xfrm>
            <a:off x="1219200" y="4550326"/>
            <a:ext cx="62484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Straight Arrow Connector 25"/>
          <p:cNvCxnSpPr/>
          <p:nvPr/>
        </p:nvCxnSpPr>
        <p:spPr bwMode="auto">
          <a:xfrm>
            <a:off x="2514600" y="4245526"/>
            <a:ext cx="22098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cxnSp>
        <p:nvCxnSpPr>
          <p:cNvPr id="27" name="Straight Connector 26"/>
          <p:cNvCxnSpPr/>
          <p:nvPr/>
        </p:nvCxnSpPr>
        <p:spPr bwMode="auto">
          <a:xfrm flipV="1">
            <a:off x="3657600" y="5895201"/>
            <a:ext cx="0" cy="304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" name="Straight Connector 27"/>
          <p:cNvCxnSpPr/>
          <p:nvPr/>
        </p:nvCxnSpPr>
        <p:spPr bwMode="auto">
          <a:xfrm>
            <a:off x="1219200" y="6226726"/>
            <a:ext cx="62484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" name="Straight Arrow Connector 28"/>
          <p:cNvCxnSpPr/>
          <p:nvPr/>
        </p:nvCxnSpPr>
        <p:spPr bwMode="auto">
          <a:xfrm>
            <a:off x="3657600" y="5921926"/>
            <a:ext cx="22098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0" name="Rectangle 29"/>
          <p:cNvSpPr/>
          <p:nvPr/>
        </p:nvSpPr>
        <p:spPr>
          <a:xfrm>
            <a:off x="2514600" y="4274403"/>
            <a:ext cx="90281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/>
              <a:t>EIFS Timer</a:t>
            </a:r>
            <a:endParaRPr lang="en-US" sz="1200" dirty="0"/>
          </a:p>
        </p:txBody>
      </p:sp>
      <p:sp>
        <p:nvSpPr>
          <p:cNvPr id="31" name="Rectangle 30"/>
          <p:cNvSpPr/>
          <p:nvPr/>
        </p:nvSpPr>
        <p:spPr>
          <a:xfrm>
            <a:off x="4114800" y="5950803"/>
            <a:ext cx="90281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/>
              <a:t>EIFS Timer</a:t>
            </a:r>
            <a:endParaRPr lang="en-US" sz="1200" dirty="0"/>
          </a:p>
        </p:txBody>
      </p:sp>
      <p:sp>
        <p:nvSpPr>
          <p:cNvPr id="32" name="Rectangle 31"/>
          <p:cNvSpPr/>
          <p:nvPr/>
        </p:nvSpPr>
        <p:spPr bwMode="auto">
          <a:xfrm>
            <a:off x="3810000" y="4928351"/>
            <a:ext cx="3810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33" name="Rectangle 32"/>
          <p:cNvSpPr/>
          <p:nvPr/>
        </p:nvSpPr>
        <p:spPr bwMode="auto">
          <a:xfrm>
            <a:off x="4191000" y="4928351"/>
            <a:ext cx="2133600" cy="3048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6511135" y="5233151"/>
            <a:ext cx="3810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35" name="Rectangle 34"/>
          <p:cNvSpPr/>
          <p:nvPr/>
        </p:nvSpPr>
        <p:spPr bwMode="auto">
          <a:xfrm>
            <a:off x="6892135" y="5233151"/>
            <a:ext cx="381000" cy="3048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3886200" y="5313402"/>
            <a:ext cx="114165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/>
              <a:t>.11PHY Header</a:t>
            </a:r>
            <a:endParaRPr lang="en-US" sz="1200" dirty="0"/>
          </a:p>
        </p:txBody>
      </p:sp>
      <p:cxnSp>
        <p:nvCxnSpPr>
          <p:cNvPr id="38" name="Straight Arrow Connector 37"/>
          <p:cNvCxnSpPr/>
          <p:nvPr/>
        </p:nvCxnSpPr>
        <p:spPr bwMode="auto">
          <a:xfrm flipV="1">
            <a:off x="3962400" y="5057001"/>
            <a:ext cx="0" cy="33260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9" name="Rectangle 38"/>
          <p:cNvSpPr/>
          <p:nvPr/>
        </p:nvSpPr>
        <p:spPr>
          <a:xfrm>
            <a:off x="4419600" y="4957051"/>
            <a:ext cx="95410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/>
              <a:t>Data MPDU</a:t>
            </a:r>
            <a:endParaRPr lang="en-US" sz="1200" dirty="0"/>
          </a:p>
        </p:txBody>
      </p:sp>
      <p:cxnSp>
        <p:nvCxnSpPr>
          <p:cNvPr id="41" name="Straight Arrow Connector 40"/>
          <p:cNvCxnSpPr/>
          <p:nvPr/>
        </p:nvCxnSpPr>
        <p:spPr bwMode="auto">
          <a:xfrm flipV="1">
            <a:off x="1981200" y="5361801"/>
            <a:ext cx="914400" cy="7620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4" name="Straight Arrow Connector 43"/>
          <p:cNvCxnSpPr/>
          <p:nvPr/>
        </p:nvCxnSpPr>
        <p:spPr bwMode="auto">
          <a:xfrm flipV="1">
            <a:off x="2362200" y="5361801"/>
            <a:ext cx="914400" cy="3048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5" name="Rectangle 44"/>
          <p:cNvSpPr/>
          <p:nvPr/>
        </p:nvSpPr>
        <p:spPr>
          <a:xfrm>
            <a:off x="5977735" y="5590401"/>
            <a:ext cx="114165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/>
              <a:t>.11PHY Header</a:t>
            </a:r>
            <a:endParaRPr lang="en-US" sz="1200" dirty="0"/>
          </a:p>
        </p:txBody>
      </p:sp>
      <p:cxnSp>
        <p:nvCxnSpPr>
          <p:cNvPr id="47" name="Straight Arrow Connector 46"/>
          <p:cNvCxnSpPr/>
          <p:nvPr/>
        </p:nvCxnSpPr>
        <p:spPr bwMode="auto">
          <a:xfrm flipV="1">
            <a:off x="6358735" y="5438001"/>
            <a:ext cx="304800" cy="2286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8" name="Rectangle 47"/>
          <p:cNvSpPr/>
          <p:nvPr/>
        </p:nvSpPr>
        <p:spPr>
          <a:xfrm>
            <a:off x="6892135" y="5209401"/>
            <a:ext cx="42306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/>
              <a:t>Ack</a:t>
            </a:r>
            <a:endParaRPr lang="en-US" sz="1200" dirty="0"/>
          </a:p>
        </p:txBody>
      </p:sp>
      <p:sp>
        <p:nvSpPr>
          <p:cNvPr id="49" name="Rectangle 48"/>
          <p:cNvSpPr/>
          <p:nvPr/>
        </p:nvSpPr>
        <p:spPr>
          <a:xfrm>
            <a:off x="609600" y="4980801"/>
            <a:ext cx="75533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/>
              <a:t>WUR AP</a:t>
            </a:r>
            <a:endParaRPr lang="en-US" sz="1200" dirty="0"/>
          </a:p>
        </p:txBody>
      </p:sp>
      <p:sp>
        <p:nvSpPr>
          <p:cNvPr id="50" name="Rectangle 49"/>
          <p:cNvSpPr/>
          <p:nvPr/>
        </p:nvSpPr>
        <p:spPr>
          <a:xfrm>
            <a:off x="609600" y="5209401"/>
            <a:ext cx="8382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/>
              <a:t>WUR STA</a:t>
            </a:r>
            <a:endParaRPr lang="en-US" sz="1200" dirty="0"/>
          </a:p>
        </p:txBody>
      </p:sp>
      <p:sp>
        <p:nvSpPr>
          <p:cNvPr id="51" name="Rectangle 50"/>
          <p:cNvSpPr/>
          <p:nvPr/>
        </p:nvSpPr>
        <p:spPr>
          <a:xfrm>
            <a:off x="914400" y="4218801"/>
            <a:ext cx="144590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/>
              <a:t>WUR AP’s Neighbor</a:t>
            </a:r>
            <a:endParaRPr lang="en-US" sz="1200" dirty="0"/>
          </a:p>
        </p:txBody>
      </p:sp>
      <p:sp>
        <p:nvSpPr>
          <p:cNvPr id="52" name="Rectangle 51"/>
          <p:cNvSpPr/>
          <p:nvPr/>
        </p:nvSpPr>
        <p:spPr>
          <a:xfrm>
            <a:off x="762000" y="5971401"/>
            <a:ext cx="150534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/>
              <a:t>WUR STA’s Neighbor</a:t>
            </a:r>
            <a:endParaRPr lang="en-US" sz="1200" dirty="0"/>
          </a:p>
        </p:txBody>
      </p:sp>
      <p:sp>
        <p:nvSpPr>
          <p:cNvPr id="89" name="Right Brace 88"/>
          <p:cNvSpPr/>
          <p:nvPr/>
        </p:nvSpPr>
        <p:spPr bwMode="auto">
          <a:xfrm rot="16200000">
            <a:off x="4340925" y="1958127"/>
            <a:ext cx="157350" cy="5638800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92" name="Rectangle 91"/>
          <p:cNvSpPr/>
          <p:nvPr/>
        </p:nvSpPr>
        <p:spPr>
          <a:xfrm>
            <a:off x="4135713" y="4503003"/>
            <a:ext cx="58868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/>
              <a:t>TXOP</a:t>
            </a:r>
            <a:endParaRPr lang="en-US" sz="1200" dirty="0"/>
          </a:p>
        </p:txBody>
      </p:sp>
      <p:sp>
        <p:nvSpPr>
          <p:cNvPr id="112" name="Rectangle 111"/>
          <p:cNvSpPr/>
          <p:nvPr/>
        </p:nvSpPr>
        <p:spPr>
          <a:xfrm>
            <a:off x="3617025" y="4070452"/>
            <a:ext cx="32733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X</a:t>
            </a:r>
            <a:endParaRPr lang="en-US" sz="1600" dirty="0">
              <a:solidFill>
                <a:srgbClr val="FF0000"/>
              </a:solidFill>
            </a:endParaRPr>
          </a:p>
        </p:txBody>
      </p:sp>
      <p:cxnSp>
        <p:nvCxnSpPr>
          <p:cNvPr id="115" name="Straight Connector 114"/>
          <p:cNvCxnSpPr/>
          <p:nvPr/>
        </p:nvCxnSpPr>
        <p:spPr bwMode="auto">
          <a:xfrm>
            <a:off x="2573975" y="4241652"/>
            <a:ext cx="1143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2" name="Rectangle 121"/>
          <p:cNvSpPr/>
          <p:nvPr/>
        </p:nvSpPr>
        <p:spPr>
          <a:xfrm>
            <a:off x="4648200" y="4246602"/>
            <a:ext cx="125162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/>
              <a:t>Reset  EIFS timer</a:t>
            </a:r>
            <a:endParaRPr lang="en-US" sz="1200" dirty="0"/>
          </a:p>
        </p:txBody>
      </p:sp>
      <p:cxnSp>
        <p:nvCxnSpPr>
          <p:cNvPr id="124" name="Straight Arrow Connector 123"/>
          <p:cNvCxnSpPr>
            <a:stCxn id="122" idx="1"/>
          </p:cNvCxnSpPr>
          <p:nvPr/>
        </p:nvCxnSpPr>
        <p:spPr bwMode="auto">
          <a:xfrm flipH="1" flipV="1">
            <a:off x="3810000" y="4322802"/>
            <a:ext cx="838200" cy="623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0" y="533400"/>
            <a:ext cx="9144000" cy="838200"/>
          </a:xfrm>
        </p:spPr>
        <p:txBody>
          <a:bodyPr/>
          <a:lstStyle/>
          <a:p>
            <a:r>
              <a:rPr lang="en-US" sz="2800" b="0" dirty="0" smtClean="0"/>
              <a:t>Single STA Wakeup and Multiple STA Wakeup</a:t>
            </a:r>
            <a:endParaRPr lang="en-US" sz="28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4648200"/>
          </a:xfrm>
        </p:spPr>
        <p:txBody>
          <a:bodyPr>
            <a:normAutofit/>
          </a:bodyPr>
          <a:lstStyle/>
          <a:p>
            <a:r>
              <a:rPr lang="en-US" sz="1800" b="0" dirty="0" smtClean="0"/>
              <a:t>The Wakeup Request should </a:t>
            </a:r>
            <a:r>
              <a:rPr lang="en-US" sz="1800" dirty="0" smtClean="0"/>
              <a:t> at least include AP’s identifier, identifier of the STA(s).</a:t>
            </a:r>
          </a:p>
          <a:p>
            <a:r>
              <a:rPr lang="en-US" sz="1800" b="0" dirty="0" smtClean="0"/>
              <a:t>AP’s identifier can be the BSS color announced in AP’s </a:t>
            </a:r>
            <a:r>
              <a:rPr lang="en-US" sz="1800" b="0" dirty="0" smtClean="0"/>
              <a:t>Beacon or AP’s MAC address.</a:t>
            </a:r>
            <a:endParaRPr lang="en-US" sz="1800" b="0" dirty="0" smtClean="0"/>
          </a:p>
          <a:p>
            <a:r>
              <a:rPr lang="en-US" sz="1800" b="0" dirty="0" smtClean="0"/>
              <a:t>An AP may wakeup one STA at a time for unicast frame exchange</a:t>
            </a:r>
            <a:r>
              <a:rPr lang="en-US" sz="1800" dirty="0" smtClean="0"/>
              <a:t>.</a:t>
            </a:r>
          </a:p>
          <a:p>
            <a:pPr lvl="1"/>
            <a:r>
              <a:rPr lang="en-US" b="0" dirty="0" smtClean="0"/>
              <a:t>The STA’s identifier in </a:t>
            </a:r>
            <a:r>
              <a:rPr lang="en-US" b="0" dirty="0" err="1" smtClean="0"/>
              <a:t>WakeUp</a:t>
            </a:r>
            <a:r>
              <a:rPr lang="en-US" b="0" dirty="0" smtClean="0"/>
              <a:t> Request frame </a:t>
            </a:r>
            <a:r>
              <a:rPr lang="en-US" dirty="0" smtClean="0"/>
              <a:t>can be STA’s AID</a:t>
            </a:r>
            <a:r>
              <a:rPr lang="en-US" b="0" dirty="0" smtClean="0"/>
              <a:t>.</a:t>
            </a:r>
          </a:p>
          <a:p>
            <a:r>
              <a:rPr lang="en-US" sz="1800" dirty="0" smtClean="0"/>
              <a:t>An AP may wakeup one STA at a time for broadcast frame exchange.</a:t>
            </a:r>
          </a:p>
          <a:p>
            <a:pPr lvl="1"/>
            <a:r>
              <a:rPr lang="en-US" dirty="0" smtClean="0"/>
              <a:t>The STA’s identifier in </a:t>
            </a:r>
            <a:r>
              <a:rPr lang="en-US" dirty="0" err="1" smtClean="0"/>
              <a:t>WakeUp</a:t>
            </a:r>
            <a:r>
              <a:rPr lang="en-US" dirty="0" smtClean="0"/>
              <a:t> Request frame can be a specific AID, e.g. AID 0,  AID of virtual AP defined by TIM, AID 2047 for STAs associated with multiple virtual APs.</a:t>
            </a:r>
          </a:p>
          <a:p>
            <a:r>
              <a:rPr lang="en-US" sz="1800" b="0" dirty="0" smtClean="0"/>
              <a:t>An AP may wakeup multiple STAs at a time for multicast frame exchange.</a:t>
            </a:r>
          </a:p>
          <a:p>
            <a:pPr lvl="1"/>
            <a:r>
              <a:rPr lang="en-US" dirty="0" smtClean="0"/>
              <a:t>A multicast identifier can be defined or broadcast  identifier can be used.</a:t>
            </a:r>
          </a:p>
          <a:p>
            <a:pPr lvl="1"/>
            <a:endParaRPr lang="en-US" sz="1600" dirty="0" smtClean="0"/>
          </a:p>
          <a:p>
            <a:r>
              <a:rPr lang="en-US" dirty="0" smtClean="0"/>
              <a:t>Broadcast Wakeup Request can also be used for Beacon transmission announcement.</a:t>
            </a:r>
          </a:p>
          <a:p>
            <a:pPr lvl="1"/>
            <a:r>
              <a:rPr lang="en-US" dirty="0" smtClean="0"/>
              <a:t>With this the discovery of Beacon can use less power.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z="900" dirty="0" smtClean="0"/>
              <a:t>Slide </a:t>
            </a:r>
            <a:fld id="{3099D1E7-2CFE-4362-BB72-AF97192842EA}" type="slidenum">
              <a:rPr lang="en-US" sz="900" smtClean="0"/>
              <a:pPr>
                <a:defRPr/>
              </a:pPr>
              <a:t>5</a:t>
            </a:fld>
            <a:endParaRPr lang="en-US" sz="900" dirty="0"/>
          </a:p>
        </p:txBody>
      </p:sp>
    </p:spTree>
    <p:extLst>
      <p:ext uri="{BB962C8B-B14F-4D97-AF65-F5344CB8AC3E}">
        <p14:creationId xmlns="" xmlns:p14="http://schemas.microsoft.com/office/powerpoint/2010/main" val="4020390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0" y="533400"/>
            <a:ext cx="9144000" cy="838200"/>
          </a:xfrm>
        </p:spPr>
        <p:txBody>
          <a:bodyPr/>
          <a:lstStyle/>
          <a:p>
            <a:r>
              <a:rPr lang="en-US" sz="2800" b="0" dirty="0" smtClean="0"/>
              <a:t>EDCA for Wakeup STA</a:t>
            </a:r>
            <a:endParaRPr lang="en-US" sz="28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228600" y="1295400"/>
            <a:ext cx="8686800" cy="2971800"/>
          </a:xfrm>
        </p:spPr>
        <p:txBody>
          <a:bodyPr>
            <a:normAutofit/>
          </a:bodyPr>
          <a:lstStyle/>
          <a:p>
            <a:r>
              <a:rPr lang="en-US" sz="1800" b="0" dirty="0" smtClean="0"/>
              <a:t>If the wakeup STAs use normal EDCA parameters to transmit PS-Poll frame, the STA may waste its energy.</a:t>
            </a:r>
          </a:p>
          <a:p>
            <a:r>
              <a:rPr lang="en-US" sz="1800" dirty="0" smtClean="0"/>
              <a:t>The AP can defines a new EDCA parameter set for wakeup STA’s medium access whose default values have higher priority.</a:t>
            </a:r>
          </a:p>
          <a:p>
            <a:pPr lvl="1"/>
            <a:r>
              <a:rPr lang="en-US" sz="1600" dirty="0" smtClean="0"/>
              <a:t>The AP can broadcast the EDCA parameter set for wakeup STA’s medium access.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z="900" dirty="0" smtClean="0"/>
              <a:t>Slide </a:t>
            </a:r>
            <a:fld id="{3099D1E7-2CFE-4362-BB72-AF97192842EA}" type="slidenum">
              <a:rPr lang="en-US" sz="900" smtClean="0"/>
              <a:pPr>
                <a:defRPr/>
              </a:pPr>
              <a:t>6</a:t>
            </a:fld>
            <a:endParaRPr lang="en-US" sz="900" dirty="0"/>
          </a:p>
        </p:txBody>
      </p:sp>
      <p:sp>
        <p:nvSpPr>
          <p:cNvPr id="8" name="Rectangle 7"/>
          <p:cNvSpPr/>
          <p:nvPr/>
        </p:nvSpPr>
        <p:spPr bwMode="auto">
          <a:xfrm>
            <a:off x="1642265" y="4751125"/>
            <a:ext cx="3810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2023265" y="4827325"/>
            <a:ext cx="533400" cy="152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cxnSp>
        <p:nvCxnSpPr>
          <p:cNvPr id="10" name="Straight Connector 9"/>
          <p:cNvCxnSpPr/>
          <p:nvPr/>
        </p:nvCxnSpPr>
        <p:spPr bwMode="auto">
          <a:xfrm>
            <a:off x="1032665" y="5055925"/>
            <a:ext cx="7620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" name="Rectangle 10"/>
          <p:cNvSpPr/>
          <p:nvPr/>
        </p:nvSpPr>
        <p:spPr>
          <a:xfrm>
            <a:off x="1559140" y="4551225"/>
            <a:ext cx="114345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/>
              <a:t>LP Wakeup </a:t>
            </a:r>
            <a:r>
              <a:rPr lang="en-US" sz="1200" dirty="0" err="1" smtClean="0"/>
              <a:t>Req</a:t>
            </a:r>
            <a:endParaRPr lang="en-US" sz="1200" dirty="0"/>
          </a:p>
        </p:txBody>
      </p:sp>
      <p:cxnSp>
        <p:nvCxnSpPr>
          <p:cNvPr id="12" name="Straight Arrow Connector 11"/>
          <p:cNvCxnSpPr/>
          <p:nvPr/>
        </p:nvCxnSpPr>
        <p:spPr bwMode="auto">
          <a:xfrm flipV="1">
            <a:off x="1718465" y="4979725"/>
            <a:ext cx="114300" cy="3048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3" name="Rectangle 12"/>
          <p:cNvSpPr/>
          <p:nvPr/>
        </p:nvSpPr>
        <p:spPr>
          <a:xfrm>
            <a:off x="1108865" y="5208325"/>
            <a:ext cx="114165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/>
              <a:t>.11PHY Header</a:t>
            </a:r>
            <a:endParaRPr lang="en-US" sz="1200" dirty="0"/>
          </a:p>
        </p:txBody>
      </p:sp>
      <p:sp>
        <p:nvSpPr>
          <p:cNvPr id="14" name="Rectangle 13"/>
          <p:cNvSpPr/>
          <p:nvPr/>
        </p:nvSpPr>
        <p:spPr>
          <a:xfrm>
            <a:off x="1413665" y="5436925"/>
            <a:ext cx="141615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/>
              <a:t>Lower Power PPDU</a:t>
            </a:r>
            <a:endParaRPr lang="en-US" sz="1200" dirty="0"/>
          </a:p>
        </p:txBody>
      </p:sp>
      <p:cxnSp>
        <p:nvCxnSpPr>
          <p:cNvPr id="15" name="Straight Arrow Connector 14"/>
          <p:cNvCxnSpPr/>
          <p:nvPr/>
        </p:nvCxnSpPr>
        <p:spPr bwMode="auto">
          <a:xfrm flipV="1">
            <a:off x="2251865" y="4903525"/>
            <a:ext cx="114300" cy="6096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6" name="Rectangle 15"/>
          <p:cNvSpPr/>
          <p:nvPr/>
        </p:nvSpPr>
        <p:spPr bwMode="auto">
          <a:xfrm>
            <a:off x="5071265" y="4748150"/>
            <a:ext cx="3810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5452265" y="4748150"/>
            <a:ext cx="2133600" cy="3048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7772400" y="5052950"/>
            <a:ext cx="3810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8153400" y="5052950"/>
            <a:ext cx="381000" cy="3048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5147465" y="5133201"/>
            <a:ext cx="114165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/>
              <a:t>.11PHY Header</a:t>
            </a:r>
            <a:endParaRPr lang="en-US" sz="1200" dirty="0"/>
          </a:p>
        </p:txBody>
      </p:sp>
      <p:cxnSp>
        <p:nvCxnSpPr>
          <p:cNvPr id="21" name="Straight Arrow Connector 20"/>
          <p:cNvCxnSpPr/>
          <p:nvPr/>
        </p:nvCxnSpPr>
        <p:spPr bwMode="auto">
          <a:xfrm flipV="1">
            <a:off x="5223665" y="4876800"/>
            <a:ext cx="0" cy="33260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2" name="Rectangle 21"/>
          <p:cNvSpPr/>
          <p:nvPr/>
        </p:nvSpPr>
        <p:spPr>
          <a:xfrm>
            <a:off x="5680865" y="4776850"/>
            <a:ext cx="95410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/>
              <a:t>Data MPDU</a:t>
            </a:r>
            <a:endParaRPr lang="en-US" sz="1200" dirty="0"/>
          </a:p>
        </p:txBody>
      </p:sp>
      <p:sp>
        <p:nvSpPr>
          <p:cNvPr id="23" name="Rectangle 22"/>
          <p:cNvSpPr/>
          <p:nvPr/>
        </p:nvSpPr>
        <p:spPr>
          <a:xfrm>
            <a:off x="7239000" y="5410200"/>
            <a:ext cx="114165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/>
              <a:t>.11PHY Header</a:t>
            </a:r>
            <a:endParaRPr lang="en-US" sz="1200" dirty="0"/>
          </a:p>
        </p:txBody>
      </p:sp>
      <p:cxnSp>
        <p:nvCxnSpPr>
          <p:cNvPr id="24" name="Straight Arrow Connector 23"/>
          <p:cNvCxnSpPr/>
          <p:nvPr/>
        </p:nvCxnSpPr>
        <p:spPr bwMode="auto">
          <a:xfrm flipV="1">
            <a:off x="7620000" y="5257800"/>
            <a:ext cx="304800" cy="2286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5" name="Rectangle 24"/>
          <p:cNvSpPr/>
          <p:nvPr/>
        </p:nvSpPr>
        <p:spPr>
          <a:xfrm>
            <a:off x="8153400" y="5029200"/>
            <a:ext cx="42306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/>
              <a:t>Ack</a:t>
            </a:r>
            <a:endParaRPr lang="en-US" sz="1200" dirty="0"/>
          </a:p>
        </p:txBody>
      </p:sp>
      <p:sp>
        <p:nvSpPr>
          <p:cNvPr id="26" name="Rectangle 25"/>
          <p:cNvSpPr/>
          <p:nvPr/>
        </p:nvSpPr>
        <p:spPr>
          <a:xfrm>
            <a:off x="651665" y="4800600"/>
            <a:ext cx="75533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/>
              <a:t>WUR AP</a:t>
            </a:r>
            <a:endParaRPr lang="en-US" sz="1200" dirty="0"/>
          </a:p>
        </p:txBody>
      </p:sp>
      <p:sp>
        <p:nvSpPr>
          <p:cNvPr id="27" name="Rectangle 26"/>
          <p:cNvSpPr/>
          <p:nvPr/>
        </p:nvSpPr>
        <p:spPr>
          <a:xfrm>
            <a:off x="651665" y="5029200"/>
            <a:ext cx="8382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/>
              <a:t>WUR STA</a:t>
            </a:r>
            <a:endParaRPr lang="en-US" sz="1200" dirty="0"/>
          </a:p>
        </p:txBody>
      </p:sp>
      <p:sp>
        <p:nvSpPr>
          <p:cNvPr id="28" name="Right Brace 27"/>
          <p:cNvSpPr/>
          <p:nvPr/>
        </p:nvSpPr>
        <p:spPr bwMode="auto">
          <a:xfrm rot="16200000">
            <a:off x="2097528" y="4063388"/>
            <a:ext cx="156274" cy="1066800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1718465" y="4217725"/>
            <a:ext cx="58868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/>
              <a:t>TXOP</a:t>
            </a:r>
            <a:endParaRPr lang="en-US" sz="1200" dirty="0"/>
          </a:p>
        </p:txBody>
      </p:sp>
      <p:sp>
        <p:nvSpPr>
          <p:cNvPr id="30" name="Rectangle 29"/>
          <p:cNvSpPr/>
          <p:nvPr/>
        </p:nvSpPr>
        <p:spPr bwMode="auto">
          <a:xfrm>
            <a:off x="4156865" y="5055925"/>
            <a:ext cx="3810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4537865" y="5055925"/>
            <a:ext cx="381000" cy="3048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3623465" y="5413175"/>
            <a:ext cx="114165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/>
              <a:t>.11PHY Header</a:t>
            </a:r>
            <a:endParaRPr lang="en-US" sz="1200" dirty="0"/>
          </a:p>
        </p:txBody>
      </p:sp>
      <p:cxnSp>
        <p:nvCxnSpPr>
          <p:cNvPr id="33" name="Straight Arrow Connector 32"/>
          <p:cNvCxnSpPr/>
          <p:nvPr/>
        </p:nvCxnSpPr>
        <p:spPr bwMode="auto">
          <a:xfrm flipV="1">
            <a:off x="4004465" y="5260775"/>
            <a:ext cx="304800" cy="2286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4" name="Rectangle 33"/>
          <p:cNvSpPr/>
          <p:nvPr/>
        </p:nvSpPr>
        <p:spPr>
          <a:xfrm>
            <a:off x="4448402" y="5032175"/>
            <a:ext cx="62286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/>
              <a:t>PS-Poll</a:t>
            </a:r>
            <a:endParaRPr lang="en-US" sz="1200" dirty="0"/>
          </a:p>
        </p:txBody>
      </p:sp>
      <p:sp>
        <p:nvSpPr>
          <p:cNvPr id="35" name="Rectangle 34"/>
          <p:cNvSpPr/>
          <p:nvPr/>
        </p:nvSpPr>
        <p:spPr>
          <a:xfrm>
            <a:off x="5223665" y="4293925"/>
            <a:ext cx="58868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/>
              <a:t>TXOP</a:t>
            </a:r>
            <a:endParaRPr lang="en-US" sz="1200" dirty="0"/>
          </a:p>
        </p:txBody>
      </p:sp>
      <p:sp>
        <p:nvSpPr>
          <p:cNvPr id="36" name="Right Brace 35"/>
          <p:cNvSpPr/>
          <p:nvPr/>
        </p:nvSpPr>
        <p:spPr bwMode="auto">
          <a:xfrm rot="16200000">
            <a:off x="6229602" y="2480462"/>
            <a:ext cx="197925" cy="4343400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cxnSp>
        <p:nvCxnSpPr>
          <p:cNvPr id="37" name="Straight Connector 36"/>
          <p:cNvCxnSpPr/>
          <p:nvPr/>
        </p:nvCxnSpPr>
        <p:spPr bwMode="auto">
          <a:xfrm>
            <a:off x="2806040" y="4827325"/>
            <a:ext cx="8382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9" name="Straight Connector 38"/>
          <p:cNvCxnSpPr/>
          <p:nvPr/>
        </p:nvCxnSpPr>
        <p:spPr bwMode="auto">
          <a:xfrm>
            <a:off x="3803075" y="5285510"/>
            <a:ext cx="3048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41" name="Straight Connector 40"/>
          <p:cNvCxnSpPr/>
          <p:nvPr/>
        </p:nvCxnSpPr>
        <p:spPr bwMode="auto">
          <a:xfrm>
            <a:off x="3726875" y="5056910"/>
            <a:ext cx="76200" cy="228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42" name="Straight Connector 41"/>
          <p:cNvCxnSpPr/>
          <p:nvPr/>
        </p:nvCxnSpPr>
        <p:spPr bwMode="auto">
          <a:xfrm>
            <a:off x="3837710" y="5056910"/>
            <a:ext cx="76200" cy="228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43" name="Straight Connector 42"/>
          <p:cNvCxnSpPr/>
          <p:nvPr/>
        </p:nvCxnSpPr>
        <p:spPr bwMode="auto">
          <a:xfrm>
            <a:off x="3934695" y="5056910"/>
            <a:ext cx="76200" cy="228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44" name="Straight Connector 43"/>
          <p:cNvCxnSpPr/>
          <p:nvPr/>
        </p:nvCxnSpPr>
        <p:spPr bwMode="auto">
          <a:xfrm>
            <a:off x="4045530" y="5056910"/>
            <a:ext cx="76200" cy="228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</p:spTree>
    <p:extLst>
      <p:ext uri="{BB962C8B-B14F-4D97-AF65-F5344CB8AC3E}">
        <p14:creationId xmlns="" xmlns:p14="http://schemas.microsoft.com/office/powerpoint/2010/main" val="4020390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81000"/>
            <a:ext cx="8610600" cy="762000"/>
          </a:xfrm>
        </p:spPr>
        <p:txBody>
          <a:bodyPr/>
          <a:lstStyle/>
          <a:p>
            <a:r>
              <a:rPr lang="en-US" sz="2800" dirty="0" smtClean="0"/>
              <a:t>Beacon Discussion</a:t>
            </a:r>
            <a:endParaRPr lang="en-US" sz="2800" dirty="0"/>
          </a:p>
        </p:txBody>
      </p:sp>
      <p:sp>
        <p:nvSpPr>
          <p:cNvPr id="121" name="Content Placeholder 2"/>
          <p:cNvSpPr txBox="1">
            <a:spLocks/>
          </p:cNvSpPr>
          <p:nvPr/>
        </p:nvSpPr>
        <p:spPr bwMode="auto">
          <a:xfrm>
            <a:off x="152400" y="1219200"/>
            <a:ext cx="8839199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spcBef>
                <a:spcPct val="20000"/>
              </a:spcBef>
              <a:buClr>
                <a:srgbClr val="D7381B"/>
              </a:buClr>
              <a:buFontTx/>
              <a:buChar char="•"/>
              <a:defRPr/>
            </a:pPr>
            <a:r>
              <a:rPr lang="en-US" sz="1800" kern="0" dirty="0" smtClean="0">
                <a:latin typeface="+mn-lt"/>
              </a:rPr>
              <a:t>Since the STA will not periodically wakeup to receive the beacons.</a:t>
            </a:r>
          </a:p>
          <a:p>
            <a:pPr marL="800100" lvl="1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‒"/>
              <a:defRPr/>
            </a:pPr>
            <a:r>
              <a:rPr lang="en-US" sz="1800" kern="0" dirty="0" smtClean="0">
                <a:latin typeface="+mn-lt"/>
              </a:rPr>
              <a:t>The information in the beacon for associated STAs is not needed. E.g. TIM, channel switch etc.</a:t>
            </a:r>
          </a:p>
          <a:p>
            <a:pPr marL="342900" indent="-342900">
              <a:spcBef>
                <a:spcPct val="20000"/>
              </a:spcBef>
              <a:buClr>
                <a:srgbClr val="D7381B"/>
              </a:buClr>
              <a:buFontTx/>
              <a:buChar char="•"/>
              <a:defRPr/>
            </a:pPr>
            <a:r>
              <a:rPr lang="en-US" sz="1800" kern="0" dirty="0" smtClean="0">
                <a:latin typeface="+mn-lt"/>
              </a:rPr>
              <a:t>The Beacons are only used for AP/BSS discovery, e.g.</a:t>
            </a:r>
          </a:p>
          <a:p>
            <a:pPr marL="800100" lvl="1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‒"/>
              <a:defRPr/>
            </a:pPr>
            <a:r>
              <a:rPr lang="en-US" sz="1800" kern="0" dirty="0" smtClean="0">
                <a:latin typeface="+mn-lt"/>
              </a:rPr>
              <a:t>EDCA parameters, AP’s Capabilities (supported Rate/MCS etc.), Operation parameters (primary channel, BSS bandwidth etc.), Security.</a:t>
            </a:r>
          </a:p>
        </p:txBody>
      </p:sp>
      <p:sp>
        <p:nvSpPr>
          <p:cNvPr id="60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</p:spPr>
        <p:txBody>
          <a:bodyPr/>
          <a:lstStyle/>
          <a:p>
            <a:r>
              <a:rPr lang="en-US" sz="900" dirty="0"/>
              <a:t>Slide </a:t>
            </a:r>
            <a:fld id="{8ECFE58B-6F90-4BB0-B09C-F6AB727C71EB}" type="slidenum">
              <a:rPr lang="en-US" sz="900"/>
              <a:pPr/>
              <a:t>7</a:t>
            </a:fld>
            <a:endParaRPr lang="en-US" sz="9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81000"/>
            <a:ext cx="8610600" cy="762000"/>
          </a:xfrm>
        </p:spPr>
        <p:txBody>
          <a:bodyPr/>
          <a:lstStyle/>
          <a:p>
            <a:r>
              <a:rPr lang="en-US" sz="2800" dirty="0" smtClean="0"/>
              <a:t>Security for handshaking</a:t>
            </a:r>
            <a:endParaRPr lang="en-US" sz="2800" dirty="0"/>
          </a:p>
        </p:txBody>
      </p:sp>
      <p:sp>
        <p:nvSpPr>
          <p:cNvPr id="121" name="Content Placeholder 2"/>
          <p:cNvSpPr txBox="1">
            <a:spLocks/>
          </p:cNvSpPr>
          <p:nvPr/>
        </p:nvSpPr>
        <p:spPr bwMode="auto">
          <a:xfrm>
            <a:off x="0" y="1143000"/>
            <a:ext cx="91440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spcBef>
                <a:spcPct val="20000"/>
              </a:spcBef>
              <a:buClr>
                <a:srgbClr val="D7381B"/>
              </a:buClr>
              <a:buFontTx/>
              <a:buChar char="•"/>
              <a:defRPr/>
            </a:pPr>
            <a:r>
              <a:rPr lang="en-US" sz="1600" kern="0" dirty="0" smtClean="0"/>
              <a:t>If another STA keeps Sending wakeup signal to a WUR STA, WUR STA will waste its energy.</a:t>
            </a:r>
          </a:p>
          <a:p>
            <a:pPr marL="342900" lvl="0" indent="-342900">
              <a:spcBef>
                <a:spcPct val="20000"/>
              </a:spcBef>
              <a:buClr>
                <a:srgbClr val="D7381B"/>
              </a:buClr>
              <a:buFontTx/>
              <a:buChar char="•"/>
              <a:defRPr/>
            </a:pPr>
            <a:endParaRPr lang="en-US" sz="1600" kern="0" dirty="0" smtClean="0"/>
          </a:p>
          <a:p>
            <a:pPr marL="342900" lvl="0" indent="-342900">
              <a:spcBef>
                <a:spcPct val="20000"/>
              </a:spcBef>
              <a:buClr>
                <a:srgbClr val="D7381B"/>
              </a:buClr>
              <a:buFontTx/>
              <a:buChar char="•"/>
              <a:defRPr/>
            </a:pPr>
            <a:r>
              <a:rPr lang="en-US" sz="1600" kern="0" dirty="0" smtClean="0"/>
              <a:t>One solution is to encrypt the LP Wakeup Req. </a:t>
            </a:r>
          </a:p>
          <a:p>
            <a:pPr marL="342900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•"/>
              <a:defRPr/>
            </a:pPr>
            <a:r>
              <a:rPr lang="en-US" sz="1600" kern="0" dirty="0" smtClean="0"/>
              <a:t>Another solution could be Wakeup Request frame carries secret information that both AP and destined STA aware.</a:t>
            </a:r>
            <a:endParaRPr lang="en-US" sz="1600" kern="0" dirty="0" smtClean="0"/>
          </a:p>
        </p:txBody>
      </p:sp>
      <p:sp>
        <p:nvSpPr>
          <p:cNvPr id="60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</p:spPr>
        <p:txBody>
          <a:bodyPr/>
          <a:lstStyle/>
          <a:p>
            <a:r>
              <a:rPr lang="en-US" sz="900" dirty="0"/>
              <a:t>Slide </a:t>
            </a:r>
            <a:fld id="{8ECFE58B-6F90-4BB0-B09C-F6AB727C71EB}" type="slidenum">
              <a:rPr lang="en-US" sz="900"/>
              <a:pPr/>
              <a:t>8</a:t>
            </a:fld>
            <a:endParaRPr lang="en-US" sz="9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111277</TotalTime>
  <Words>683</Words>
  <Application>Microsoft Office PowerPoint</Application>
  <PresentationFormat>On-screen Show (4:3)</PresentationFormat>
  <Paragraphs>129</Paragraphs>
  <Slides>8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802-11-Submission</vt:lpstr>
      <vt:lpstr>WUR MAC Consideration</vt:lpstr>
      <vt:lpstr>Overview</vt:lpstr>
      <vt:lpstr>Wakeup Handshake 1: Handshake through LP antenna and 802.11 antenna</vt:lpstr>
      <vt:lpstr>Wakeup Handshake 2: Handshake Through Lower Power Antenna only</vt:lpstr>
      <vt:lpstr>Single STA Wakeup and Multiple STA Wakeup</vt:lpstr>
      <vt:lpstr>EDCA for Wakeup STA</vt:lpstr>
      <vt:lpstr>Beacon Discussion</vt:lpstr>
      <vt:lpstr>Security for handshaking</vt:lpstr>
    </vt:vector>
  </TitlesOfParts>
  <Company>Marvell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16QAM DCM Mapping</dc:title>
  <dc:creator>Sudhir Srinivasa</dc:creator>
  <cp:lastModifiedBy>Windows User</cp:lastModifiedBy>
  <cp:revision>1906</cp:revision>
  <cp:lastPrinted>1998-02-10T13:28:06Z</cp:lastPrinted>
  <dcterms:created xsi:type="dcterms:W3CDTF">2007-05-21T21:00:37Z</dcterms:created>
  <dcterms:modified xsi:type="dcterms:W3CDTF">2016-11-08T19:52:09Z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