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1"/>
  </p:notesMasterIdLst>
  <p:handoutMasterIdLst>
    <p:handoutMasterId r:id="rId12"/>
  </p:handoutMasterIdLst>
  <p:sldIdLst>
    <p:sldId id="270" r:id="rId2"/>
    <p:sldId id="271" r:id="rId3"/>
    <p:sldId id="272" r:id="rId4"/>
    <p:sldId id="273" r:id="rId5"/>
    <p:sldId id="274" r:id="rId6"/>
    <p:sldId id="275" r:id="rId7"/>
    <p:sldId id="276" r:id="rId8"/>
    <p:sldId id="277" r:id="rId9"/>
    <p:sldId id="280"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1" autoAdjust="0"/>
  </p:normalViewPr>
  <p:slideViewPr>
    <p:cSldViewPr>
      <p:cViewPr varScale="1">
        <p:scale>
          <a:sx n="69" d="100"/>
          <a:sy n="69" d="100"/>
        </p:scale>
        <p:origin x="-1332" y="-10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33521" y="6475413"/>
            <a:ext cx="1710404"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91938"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991938"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pPr>
              <a:defRPr/>
            </a:pPr>
            <a:r>
              <a:rPr lang="en-US" dirty="0" smtClean="0"/>
              <a:t>May 2016</a:t>
            </a:r>
            <a:endParaRPr lang="en-US" dirty="0"/>
          </a:p>
        </p:txBody>
      </p:sp>
      <p:sp>
        <p:nvSpPr>
          <p:cNvPr id="7" name="Footer Placeholder 6"/>
          <p:cNvSpPr>
            <a:spLocks noGrp="1"/>
          </p:cNvSpPr>
          <p:nvPr>
            <p:ph type="ftr" sz="quarter" idx="11"/>
          </p:nvPr>
        </p:nvSpPr>
        <p:spPr/>
        <p:txBody>
          <a:bodyPr/>
          <a:lstStyle/>
          <a:p>
            <a:pPr>
              <a:defRPr/>
            </a:pPr>
            <a:r>
              <a:rPr lang="en-US" altLang="ko-KR" dirty="0" smtClean="0"/>
              <a:t>Liwen Chu,  Marvell, et. al.</a:t>
            </a:r>
            <a:endParaRPr lang="en-US" altLang="ko-KR" dirty="0"/>
          </a:p>
        </p:txBody>
      </p:sp>
      <p:sp>
        <p:nvSpPr>
          <p:cNvPr id="8" name="Slide Number Placeholder 7"/>
          <p:cNvSpPr>
            <a:spLocks noGrp="1"/>
          </p:cNvSpPr>
          <p:nvPr>
            <p:ph type="sldNum" sz="quarter" idx="12"/>
          </p:nvPr>
        </p:nvSpPr>
        <p:spPr/>
        <p:txBody>
          <a:bodyPr/>
          <a:lstStyle/>
          <a:p>
            <a:pPr>
              <a:defRPr/>
            </a:pPr>
            <a:r>
              <a:rPr lang="en-US" smtClean="0"/>
              <a:t>Slide </a:t>
            </a:r>
            <a:fld id="{7614916F-BBEF-4684-B6F5-1E636F42BA02}" type="slidenum">
              <a:rPr lang="en-US" smtClean="0"/>
              <a:pPr>
                <a:defRPr/>
              </a:pPr>
              <a:t>‹#›</a:t>
            </a:fld>
            <a:endParaRPr lang="en-US"/>
          </a:p>
        </p:txBody>
      </p:sp>
      <p:sp>
        <p:nvSpPr>
          <p:cNvPr id="9" name="Title 8"/>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xfrm>
            <a:off x="6833520" y="6475413"/>
            <a:ext cx="1710405" cy="184666"/>
          </a:xfrm>
          <a:ln/>
        </p:spPr>
        <p:txBody>
          <a:bodyPr/>
          <a:lstStyle>
            <a:lvl1pPr>
              <a:defRPr/>
            </a:lvl1pPr>
          </a:lstStyle>
          <a:p>
            <a:pPr>
              <a:defRPr/>
            </a:pPr>
            <a:r>
              <a:rPr lang="en-US" altLang="ko-KR" dirty="0" smtClean="0"/>
              <a:t>Liwen Chu,  Marvell,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1866" cy="276999"/>
          </a:xfrm>
          <a:ln/>
        </p:spPr>
        <p:txBody>
          <a:bodyPr/>
          <a:lstStyle>
            <a:lvl1pPr>
              <a:defRPr/>
            </a:lvl1pPr>
          </a:lstStyle>
          <a:p>
            <a:pPr>
              <a:defRPr/>
            </a:pPr>
            <a:r>
              <a:rPr lang="en-US" dirty="0" smtClean="0"/>
              <a:t>May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33521" y="6475413"/>
            <a:ext cx="1710404" cy="184666"/>
          </a:xfrm>
          <a:ln/>
        </p:spPr>
        <p:txBody>
          <a:bodyPr/>
          <a:lstStyle>
            <a:lvl1pPr>
              <a:defRPr>
                <a:solidFill>
                  <a:schemeClr val="tx1"/>
                </a:solidFill>
              </a:defRPr>
            </a:lvl1pPr>
          </a:lstStyle>
          <a:p>
            <a:pPr>
              <a:defRPr/>
            </a:pPr>
            <a:r>
              <a:rPr lang="en-US" altLang="ko-KR" dirty="0" smtClean="0"/>
              <a:t>Liwen Chu,  Marvell,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33520" y="6475413"/>
            <a:ext cx="17104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Liwen Chu,  Marvell,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802.11-16/1456r0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A-MPDU Contents</a:t>
            </a:r>
            <a:endParaRPr lang="en-US" dirty="0"/>
          </a:p>
        </p:txBody>
      </p:sp>
      <p:sp>
        <p:nvSpPr>
          <p:cNvPr id="4"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9"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
        <p:nvSpPr>
          <p:cNvPr id="6" name="Slide Number Placeholder 5"/>
          <p:cNvSpPr>
            <a:spLocks noGrp="1"/>
          </p:cNvSpPr>
          <p:nvPr>
            <p:ph type="sldNum" sz="quarter" idx="12"/>
          </p:nvPr>
        </p:nvSpPr>
        <p:spPr/>
        <p:txBody>
          <a:bodyPr/>
          <a:lstStyle/>
          <a:p>
            <a:r>
              <a:rPr lang="en-US" smtClean="0"/>
              <a:t>Slide </a:t>
            </a:r>
            <a:fld id="{C1789BC7-C074-42CC-ADF8-5107DF6BD1C1}" type="slidenum">
              <a:rPr lang="en-US" smtClean="0"/>
              <a:pPr/>
              <a:t>1</a:t>
            </a:fld>
            <a:endParaRPr lang="en-US"/>
          </a:p>
        </p:txBody>
      </p:sp>
      <p:sp>
        <p:nvSpPr>
          <p:cNvPr id="7" name="Rectangle 6"/>
          <p:cNvSpPr txBox="1">
            <a:spLocks noChangeArrowheads="1"/>
          </p:cNvSpPr>
          <p:nvPr/>
        </p:nvSpPr>
        <p:spPr bwMode="auto">
          <a:xfrm>
            <a:off x="685800" y="12954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2016-11-06</a:t>
            </a:r>
          </a:p>
        </p:txBody>
      </p:sp>
      <p:sp>
        <p:nvSpPr>
          <p:cNvPr id="8" name="Rectangle 12"/>
          <p:cNvSpPr>
            <a:spLocks noChangeArrowheads="1"/>
          </p:cNvSpPr>
          <p:nvPr/>
        </p:nvSpPr>
        <p:spPr bwMode="auto">
          <a:xfrm>
            <a:off x="1066800" y="15240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0"/>
          <p:cNvGraphicFramePr>
            <a:graphicFrameLocks noGrp="1"/>
          </p:cNvGraphicFramePr>
          <p:nvPr>
            <p:extLst/>
          </p:nvPr>
        </p:nvGraphicFramePr>
        <p:xfrm>
          <a:off x="914400" y="1975540"/>
          <a:ext cx="7239000" cy="9042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Liwen Chu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smtClean="0">
                          <a:solidFill>
                            <a:srgbClr val="000000"/>
                          </a:solidFill>
                          <a:latin typeface="+mn-lt"/>
                          <a:ea typeface="Times New Roman"/>
                          <a:cs typeface="Arial"/>
                        </a:rPr>
                        <a:t>liwenchu@marvell.com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Recap of Trigger Frames</a:t>
            </a:r>
            <a:endParaRPr lang="en-US" sz="2800" dirty="0"/>
          </a:p>
        </p:txBody>
      </p:sp>
      <p:sp>
        <p:nvSpPr>
          <p:cNvPr id="3" name="Content Placeholder 2"/>
          <p:cNvSpPr>
            <a:spLocks noGrp="1"/>
          </p:cNvSpPr>
          <p:nvPr>
            <p:ph idx="1"/>
          </p:nvPr>
        </p:nvSpPr>
        <p:spPr>
          <a:xfrm>
            <a:off x="0" y="1143000"/>
            <a:ext cx="9144000" cy="5181600"/>
          </a:xfrm>
        </p:spPr>
        <p:txBody>
          <a:bodyPr/>
          <a:lstStyle/>
          <a:p>
            <a:r>
              <a:rPr lang="en-US" sz="1800" b="0" dirty="0" smtClean="0"/>
              <a:t>Trigger frame can be </a:t>
            </a:r>
          </a:p>
          <a:p>
            <a:pPr lvl="1"/>
            <a:r>
              <a:rPr lang="en-US" b="0" dirty="0" smtClean="0"/>
              <a:t>Basic Trigger,</a:t>
            </a:r>
          </a:p>
          <a:p>
            <a:pPr lvl="1"/>
            <a:r>
              <a:rPr lang="en-US" b="0" dirty="0" smtClean="0"/>
              <a:t>MU-BAR Trigger,</a:t>
            </a:r>
          </a:p>
          <a:p>
            <a:pPr lvl="1"/>
            <a:r>
              <a:rPr lang="en-US" b="0" dirty="0" smtClean="0"/>
              <a:t>Beamforming Report Poll Trigger,</a:t>
            </a:r>
          </a:p>
          <a:p>
            <a:pPr lvl="1"/>
            <a:r>
              <a:rPr lang="en-US" b="0" dirty="0" smtClean="0"/>
              <a:t>MU-RTS,</a:t>
            </a:r>
          </a:p>
          <a:p>
            <a:pPr lvl="1"/>
            <a:r>
              <a:rPr lang="en-US" b="0" dirty="0" smtClean="0"/>
              <a:t>BSRP (Buffer Status Report Poll) Trigger.</a:t>
            </a:r>
          </a:p>
          <a:p>
            <a:r>
              <a:rPr lang="en-US" sz="2000" b="0" dirty="0" smtClean="0"/>
              <a:t>It is clear that MU-RTS can’t be aggregated in A-MPDU with data/management frames and/or control frame since MU-RTS can only be in legacy PPDU.</a:t>
            </a:r>
          </a:p>
          <a:p>
            <a:r>
              <a:rPr lang="en-US" sz="2000" b="0" dirty="0" smtClean="0"/>
              <a:t>It is clear Basic Trigger can be aggregated with data/management frames and/or control frame since the acknowledgement of DL A-MPDU is scheduled by Basic Trigger. </a:t>
            </a:r>
          </a:p>
          <a:p>
            <a:r>
              <a:rPr lang="en-US" sz="2000" b="0" dirty="0" smtClean="0"/>
              <a:t>Whether MU-BAR, Beamforming Report Poll Trigger, and BSRP can be aggregated </a:t>
            </a:r>
            <a:r>
              <a:rPr lang="en-US" sz="2000" b="0" smtClean="0"/>
              <a:t>with data/management </a:t>
            </a:r>
            <a:r>
              <a:rPr lang="en-US" sz="2000" b="0" dirty="0" smtClean="0"/>
              <a:t>frames should be clarified.</a:t>
            </a:r>
          </a:p>
          <a:p>
            <a:r>
              <a:rPr lang="en-US" sz="2000" b="0" dirty="0" smtClean="0"/>
              <a:t>Whether MU-BAR, Beamforming Report Poll Trigger, and BSRP can be aggregated with control frames should be clarified.</a:t>
            </a:r>
          </a:p>
          <a:p>
            <a:pPr lvl="1">
              <a:buNone/>
            </a:pPr>
            <a:endParaRPr lang="en-US" b="0" dirty="0" smtClean="0"/>
          </a:p>
          <a:p>
            <a:pPr marL="342900" lvl="1" indent="-342900">
              <a:buNone/>
            </a:pPr>
            <a:endParaRPr lang="en-GB" b="0" dirty="0" smtClean="0"/>
          </a:p>
          <a:p>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2</a:t>
            </a:fld>
            <a:endParaRPr lang="en-US" dirty="0"/>
          </a:p>
        </p:txBody>
      </p:sp>
      <p:sp>
        <p:nvSpPr>
          <p:cNvPr id="5"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6"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Trigger Aggregation with data frames</a:t>
            </a:r>
            <a:endParaRPr lang="en-US" sz="2800" dirty="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3</a:t>
            </a:fld>
            <a:endParaRPr lang="en-US" dirty="0"/>
          </a:p>
        </p:txBody>
      </p:sp>
      <p:sp>
        <p:nvSpPr>
          <p:cNvPr id="5"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6"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r>
              <a:rPr lang="en-US" sz="2800" dirty="0" smtClean="0"/>
              <a:t>MU-BAR</a:t>
            </a:r>
            <a:r>
              <a:rPr lang="en-US" sz="2000" dirty="0" smtClean="0"/>
              <a:t>, </a:t>
            </a:r>
            <a:r>
              <a:rPr lang="en-US" sz="2800" dirty="0" smtClean="0"/>
              <a:t>Beamforming</a:t>
            </a:r>
            <a:r>
              <a:rPr lang="en-US" sz="2000" dirty="0" smtClean="0"/>
              <a:t> </a:t>
            </a:r>
            <a:r>
              <a:rPr lang="en-US" sz="2800" dirty="0" smtClean="0"/>
              <a:t>Report Poll</a:t>
            </a:r>
            <a:r>
              <a:rPr lang="en-US" sz="2000" dirty="0" smtClean="0"/>
              <a:t> </a:t>
            </a:r>
            <a:r>
              <a:rPr lang="en-US" sz="2800" dirty="0" smtClean="0"/>
              <a:t>Trigger</a:t>
            </a:r>
            <a:r>
              <a:rPr lang="en-US" sz="2000" dirty="0" smtClean="0"/>
              <a:t> </a:t>
            </a:r>
            <a:r>
              <a:rPr lang="en-US" sz="2800" dirty="0" smtClean="0"/>
              <a:t>and</a:t>
            </a:r>
            <a:r>
              <a:rPr lang="en-US" sz="2000" dirty="0" smtClean="0"/>
              <a:t> </a:t>
            </a:r>
            <a:r>
              <a:rPr lang="en-US" sz="2800" dirty="0" smtClean="0"/>
              <a:t>BSRP</a:t>
            </a:r>
            <a:endParaRPr lang="en-US" sz="2800" dirty="0"/>
          </a:p>
        </p:txBody>
      </p:sp>
      <p:sp>
        <p:nvSpPr>
          <p:cNvPr id="3" name="Content Placeholder 2"/>
          <p:cNvSpPr>
            <a:spLocks noGrp="1"/>
          </p:cNvSpPr>
          <p:nvPr>
            <p:ph idx="1"/>
          </p:nvPr>
        </p:nvSpPr>
        <p:spPr>
          <a:xfrm>
            <a:off x="0" y="1143000"/>
            <a:ext cx="9144000" cy="4800600"/>
          </a:xfrm>
        </p:spPr>
        <p:txBody>
          <a:bodyPr/>
          <a:lstStyle/>
          <a:p>
            <a:r>
              <a:rPr lang="en-US" sz="2000" b="0" dirty="0" smtClean="0"/>
              <a:t>MU-BAR in SU PPDU can ask for acknowledgement from multiple STAs.</a:t>
            </a:r>
          </a:p>
          <a:p>
            <a:r>
              <a:rPr lang="en-US" sz="2000" b="0" dirty="0" smtClean="0"/>
              <a:t>MU-BAR is not allowed to be aggregated with data frame since </a:t>
            </a:r>
          </a:p>
          <a:p>
            <a:pPr lvl="1"/>
            <a:r>
              <a:rPr lang="en-US" b="0" dirty="0" smtClean="0"/>
              <a:t>If unicast data frames in A-MPDU ask for immediate acknowledgement, Ack Policy 00 should be used. Disallowing MU-BAR is similar to disallow BAR.</a:t>
            </a:r>
          </a:p>
          <a:p>
            <a:pPr lvl="1"/>
            <a:r>
              <a:rPr lang="en-US" b="0" dirty="0" smtClean="0"/>
              <a:t>It is not necessary to aggregate broadcast data frames and MU-BAR to destine  to different STAs.   </a:t>
            </a:r>
          </a:p>
          <a:p>
            <a:pPr lvl="1"/>
            <a:endParaRPr lang="en-US" b="0" dirty="0" smtClean="0"/>
          </a:p>
          <a:p>
            <a:r>
              <a:rPr lang="en-US" sz="2000" b="0" dirty="0" smtClean="0"/>
              <a:t>Beamforming Report Poll Trigger is used for ask for sounding feedback from beamformees.</a:t>
            </a:r>
          </a:p>
          <a:p>
            <a:r>
              <a:rPr lang="en-US" sz="2000" b="0" dirty="0" smtClean="0"/>
              <a:t>Beamforming Report Poll Trigger is not allowed to be aggregated with data frame since </a:t>
            </a:r>
          </a:p>
          <a:p>
            <a:pPr lvl="1"/>
            <a:r>
              <a:rPr lang="en-US" b="0" dirty="0" smtClean="0"/>
              <a:t>This makes sounding procedure complicated.</a:t>
            </a:r>
          </a:p>
          <a:p>
            <a:pPr lvl="1">
              <a:buNone/>
            </a:pPr>
            <a:endParaRPr lang="en-US" b="0" dirty="0" smtClean="0"/>
          </a:p>
          <a:p>
            <a:endParaRPr lang="en-US" b="0" dirty="0" smtClean="0"/>
          </a:p>
          <a:p>
            <a:pPr lvl="1">
              <a:buNone/>
            </a:pPr>
            <a:endParaRPr lang="en-US" b="0" dirty="0" smtClean="0"/>
          </a:p>
          <a:p>
            <a:pPr marL="342900" lvl="1" indent="-342900">
              <a:buNone/>
            </a:pPr>
            <a:endParaRPr lang="en-GB" b="0" dirty="0" smtClean="0"/>
          </a:p>
          <a:p>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4</a:t>
            </a:fld>
            <a:endParaRPr lang="en-US" dirty="0"/>
          </a:p>
        </p:txBody>
      </p:sp>
      <p:sp>
        <p:nvSpPr>
          <p:cNvPr id="5"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6"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4648200"/>
          </a:xfrm>
        </p:spPr>
        <p:txBody>
          <a:bodyPr/>
          <a:lstStyle/>
          <a:p>
            <a:r>
              <a:rPr lang="en-US" sz="2000" b="0" dirty="0" smtClean="0"/>
              <a:t>BSRP asks for buffer status from STAs.</a:t>
            </a:r>
          </a:p>
          <a:p>
            <a:r>
              <a:rPr lang="en-US" sz="2000" b="0" dirty="0" smtClean="0"/>
              <a:t>Option 1: BSRP Trigger is not allowed to be aggregated with data frame since </a:t>
            </a:r>
          </a:p>
          <a:p>
            <a:pPr lvl="1"/>
            <a:r>
              <a:rPr lang="en-US" b="0" dirty="0" smtClean="0"/>
              <a:t>With Basic Trigger aggregated with data frames in DL A-MPDU, the STA of the DL A-MPDU receiver can report buffer status  if there is remaining medium time after acknowledgement transmission.</a:t>
            </a:r>
          </a:p>
          <a:p>
            <a:pPr lvl="1"/>
            <a:r>
              <a:rPr lang="en-US" b="0" dirty="0" smtClean="0"/>
              <a:t>A separate BSRP can always be sent separately.</a:t>
            </a:r>
          </a:p>
          <a:p>
            <a:pPr lvl="1"/>
            <a:endParaRPr lang="en-US" b="0" dirty="0" smtClean="0"/>
          </a:p>
          <a:p>
            <a:r>
              <a:rPr lang="en-US" sz="2000" b="0" dirty="0" smtClean="0"/>
              <a:t>Option 2: BSRP Trigger is allowed to be aggregated with data frame if the receiver announce that it supports such aggregation</a:t>
            </a:r>
          </a:p>
          <a:p>
            <a:pPr lvl="1"/>
            <a:r>
              <a:rPr lang="en-US" b="0" dirty="0" smtClean="0"/>
              <a:t>If BSRP Trigger is aggregated with data frames and data frames ask for acknowledgment, the STA shall transmit acknowledgement first. The remained medium time is used for buffer status report through HE Control field or QoS Mull frames.</a:t>
            </a:r>
          </a:p>
          <a:p>
            <a:pPr lvl="1">
              <a:buNone/>
            </a:pPr>
            <a:endParaRPr lang="en-US" b="0" dirty="0" smtClean="0"/>
          </a:p>
          <a:p>
            <a:pPr marL="342900" lvl="1" indent="-342900">
              <a:buNone/>
            </a:pPr>
            <a:endParaRPr lang="en-GB" b="0" dirty="0" smtClean="0"/>
          </a:p>
          <a:p>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5</a:t>
            </a:fld>
            <a:endParaRPr lang="en-US" dirty="0"/>
          </a:p>
        </p:txBody>
      </p:sp>
      <p:sp>
        <p:nvSpPr>
          <p:cNvPr id="6" name="Title 1"/>
          <p:cNvSpPr txBox="1">
            <a:spLocks/>
          </p:cNvSpPr>
          <p:nvPr/>
        </p:nvSpPr>
        <p:spPr bwMode="auto">
          <a:xfrm>
            <a:off x="0" y="58420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bg1"/>
                </a:solidFill>
                <a:effectLst/>
                <a:uLnTx/>
                <a:uFillTx/>
                <a:latin typeface="+mj-lt"/>
                <a:ea typeface="+mj-ea"/>
                <a:cs typeface="+mj-cs"/>
              </a:rPr>
              <a:t>MU-BAR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Beamforming</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Report Poll</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Trigger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and</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BSRP</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5" name="Title 1"/>
          <p:cNvSpPr>
            <a:spLocks noGrp="1"/>
          </p:cNvSpPr>
          <p:nvPr>
            <p:ph type="title"/>
          </p:nvPr>
        </p:nvSpPr>
        <p:spPr>
          <a:xfrm>
            <a:off x="152400" y="736600"/>
            <a:ext cx="9144000" cy="457200"/>
          </a:xfrm>
        </p:spPr>
        <p:txBody>
          <a:bodyPr/>
          <a:lstStyle/>
          <a:p>
            <a:r>
              <a:rPr lang="en-US" sz="2800" dirty="0" smtClean="0"/>
              <a:t>MU-BAR</a:t>
            </a:r>
            <a:r>
              <a:rPr lang="en-US" sz="2000" dirty="0" smtClean="0"/>
              <a:t>, </a:t>
            </a:r>
            <a:r>
              <a:rPr lang="en-US" sz="2800" dirty="0" smtClean="0"/>
              <a:t>Beamforming</a:t>
            </a:r>
            <a:r>
              <a:rPr lang="en-US" sz="2000" dirty="0" smtClean="0"/>
              <a:t> </a:t>
            </a:r>
            <a:r>
              <a:rPr lang="en-US" sz="2800" dirty="0" smtClean="0"/>
              <a:t>Report Poll</a:t>
            </a:r>
            <a:r>
              <a:rPr lang="en-US" sz="2000" dirty="0" smtClean="0"/>
              <a:t> </a:t>
            </a:r>
            <a:r>
              <a:rPr lang="en-US" sz="2800" dirty="0" smtClean="0"/>
              <a:t>Trigger</a:t>
            </a:r>
            <a:r>
              <a:rPr lang="en-US" sz="2000" dirty="0" smtClean="0"/>
              <a:t> </a:t>
            </a:r>
            <a:r>
              <a:rPr lang="en-US" sz="2800" dirty="0" smtClean="0"/>
              <a:t>and</a:t>
            </a:r>
            <a:r>
              <a:rPr lang="en-US" sz="2000" dirty="0" smtClean="0"/>
              <a:t> </a:t>
            </a:r>
            <a:r>
              <a:rPr lang="en-US" sz="2800" dirty="0" smtClean="0"/>
              <a:t>BSRP</a:t>
            </a:r>
            <a:endParaRPr lang="en-US" sz="2800" dirty="0"/>
          </a:p>
        </p:txBody>
      </p:sp>
      <p:sp>
        <p:nvSpPr>
          <p:cNvPr id="7"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8"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6" y="584200"/>
            <a:ext cx="8748215" cy="457200"/>
          </a:xfrm>
        </p:spPr>
        <p:txBody>
          <a:bodyPr/>
          <a:lstStyle/>
          <a:p>
            <a:r>
              <a:rPr lang="en-US" sz="2800" dirty="0" smtClean="0"/>
              <a:t>Trigger Aggregation with Control frames</a:t>
            </a:r>
            <a:endParaRPr lang="en-US" sz="2800" dirty="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6</a:t>
            </a:fld>
            <a:endParaRPr lang="en-US" dirty="0"/>
          </a:p>
        </p:txBody>
      </p:sp>
      <p:sp>
        <p:nvSpPr>
          <p:cNvPr id="5"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6"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200"/>
            <a:ext cx="9144000" cy="457200"/>
          </a:xfrm>
        </p:spPr>
        <p:txBody>
          <a:bodyPr/>
          <a:lstStyle/>
          <a:p>
            <a:r>
              <a:rPr lang="en-US" sz="2800" dirty="0" smtClean="0"/>
              <a:t>MU-BAR</a:t>
            </a:r>
            <a:r>
              <a:rPr lang="en-US" sz="2000" dirty="0" smtClean="0"/>
              <a:t>, </a:t>
            </a:r>
            <a:r>
              <a:rPr lang="en-US" sz="2800" dirty="0" smtClean="0"/>
              <a:t>Beamforming</a:t>
            </a:r>
            <a:r>
              <a:rPr lang="en-US" sz="2000" dirty="0" smtClean="0"/>
              <a:t> </a:t>
            </a:r>
            <a:r>
              <a:rPr lang="en-US" sz="2800" dirty="0" smtClean="0"/>
              <a:t>Report Poll</a:t>
            </a:r>
            <a:r>
              <a:rPr lang="en-US" sz="2000" dirty="0" smtClean="0"/>
              <a:t> </a:t>
            </a:r>
            <a:r>
              <a:rPr lang="en-US" sz="2800" dirty="0" smtClean="0"/>
              <a:t>Trigger</a:t>
            </a:r>
            <a:r>
              <a:rPr lang="en-US" sz="2000" dirty="0" smtClean="0"/>
              <a:t> </a:t>
            </a:r>
            <a:r>
              <a:rPr lang="en-US" sz="2800" dirty="0" smtClean="0"/>
              <a:t>and</a:t>
            </a:r>
            <a:r>
              <a:rPr lang="en-US" sz="2000" dirty="0" smtClean="0"/>
              <a:t> </a:t>
            </a:r>
            <a:r>
              <a:rPr lang="en-US" sz="2800" dirty="0" smtClean="0"/>
              <a:t>BSRP</a:t>
            </a:r>
            <a:endParaRPr lang="en-US" sz="2800" dirty="0"/>
          </a:p>
        </p:txBody>
      </p:sp>
      <p:sp>
        <p:nvSpPr>
          <p:cNvPr id="3" name="Content Placeholder 2"/>
          <p:cNvSpPr>
            <a:spLocks noGrp="1"/>
          </p:cNvSpPr>
          <p:nvPr>
            <p:ph idx="1"/>
          </p:nvPr>
        </p:nvSpPr>
        <p:spPr>
          <a:xfrm>
            <a:off x="0" y="1143000"/>
            <a:ext cx="9144000" cy="4800600"/>
          </a:xfrm>
        </p:spPr>
        <p:txBody>
          <a:bodyPr/>
          <a:lstStyle/>
          <a:p>
            <a:r>
              <a:rPr lang="en-US" b="0" dirty="0" smtClean="0"/>
              <a:t>Beamforming Report Poll Trigger is not allowed to be aggregated with control frame since </a:t>
            </a:r>
          </a:p>
          <a:p>
            <a:pPr lvl="1"/>
            <a:r>
              <a:rPr lang="en-US" b="0" dirty="0" smtClean="0"/>
              <a:t>This makes sounding procedure complicated.</a:t>
            </a:r>
          </a:p>
          <a:p>
            <a:pPr lvl="1">
              <a:buNone/>
            </a:pPr>
            <a:endParaRPr lang="en-US" b="0" dirty="0" smtClean="0"/>
          </a:p>
          <a:p>
            <a:endParaRPr lang="en-US" b="0" dirty="0" smtClean="0"/>
          </a:p>
          <a:p>
            <a:r>
              <a:rPr lang="en-US" b="0" dirty="0" smtClean="0"/>
              <a:t>MU-BAR is not allowed to be aggregated with control frame since </a:t>
            </a:r>
          </a:p>
          <a:p>
            <a:pPr lvl="1"/>
            <a:r>
              <a:rPr lang="en-US" b="0" dirty="0" smtClean="0"/>
              <a:t>BA + MU BAR is not normal.   </a:t>
            </a:r>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7</a:t>
            </a:fld>
            <a:endParaRPr lang="en-US" dirty="0"/>
          </a:p>
        </p:txBody>
      </p:sp>
      <p:sp>
        <p:nvSpPr>
          <p:cNvPr id="5"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6"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4495800"/>
          </a:xfrm>
        </p:spPr>
        <p:txBody>
          <a:bodyPr/>
          <a:lstStyle/>
          <a:p>
            <a:r>
              <a:rPr lang="en-US" sz="2000" b="0" dirty="0" smtClean="0"/>
              <a:t>BSRP asks for buffer status from STAs.</a:t>
            </a:r>
          </a:p>
          <a:p>
            <a:r>
              <a:rPr lang="en-US" sz="2000" b="0" dirty="0" smtClean="0"/>
              <a:t>Option 1: BSRP Trigger is not allowed to be aggregated with control frame since </a:t>
            </a:r>
          </a:p>
          <a:p>
            <a:pPr lvl="1"/>
            <a:r>
              <a:rPr lang="en-US" b="0" dirty="0" smtClean="0"/>
              <a:t>With Basic Trigger aggregated with data frames in DL A-MPDU, the STA of the DL A-MPDU receiver can report buffer status  if there is remaining medium time after acknowledgement transmission.</a:t>
            </a:r>
          </a:p>
          <a:p>
            <a:pPr lvl="1"/>
            <a:r>
              <a:rPr lang="en-US" b="0" dirty="0" smtClean="0"/>
              <a:t>A separate BSRP can always be sent separately.</a:t>
            </a:r>
          </a:p>
          <a:p>
            <a:pPr lvl="1"/>
            <a:endParaRPr lang="en-US" b="0" dirty="0" smtClean="0"/>
          </a:p>
          <a:p>
            <a:r>
              <a:rPr lang="en-US" sz="2000" b="0" dirty="0" smtClean="0"/>
              <a:t>Option 2: BSRP Trigger is allowed to be aggregated with control frame if the receiver announce that it supports such aggregation</a:t>
            </a:r>
          </a:p>
          <a:p>
            <a:pPr lvl="1"/>
            <a:r>
              <a:rPr lang="en-US" b="0" dirty="0" smtClean="0"/>
              <a:t>If BSRP Trigger is aggregated with data frames and data frames ask for acknowledgment, the STA shall transmit acknowledgement first. The remained medium time is used for buffer status report through HE Control field or QoS Mull frames.</a:t>
            </a:r>
          </a:p>
          <a:p>
            <a:pPr lvl="1">
              <a:buNone/>
            </a:pPr>
            <a:endParaRPr lang="en-US" b="0" dirty="0" smtClean="0"/>
          </a:p>
          <a:p>
            <a:pPr marL="342900" lvl="1" indent="-342900">
              <a:buNone/>
            </a:pPr>
            <a:endParaRPr lang="en-GB" b="0" dirty="0" smtClean="0"/>
          </a:p>
          <a:p>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8</a:t>
            </a:fld>
            <a:endParaRPr lang="en-US" dirty="0"/>
          </a:p>
        </p:txBody>
      </p:sp>
      <p:sp>
        <p:nvSpPr>
          <p:cNvPr id="6" name="Title 1"/>
          <p:cNvSpPr txBox="1">
            <a:spLocks/>
          </p:cNvSpPr>
          <p:nvPr/>
        </p:nvSpPr>
        <p:spPr bwMode="auto">
          <a:xfrm>
            <a:off x="0" y="58420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bg1"/>
                </a:solidFill>
                <a:effectLst/>
                <a:uLnTx/>
                <a:uFillTx/>
                <a:latin typeface="+mj-lt"/>
                <a:ea typeface="+mj-ea"/>
                <a:cs typeface="+mj-cs"/>
              </a:rPr>
              <a:t>MU-BAR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Beamforming</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Report Poll</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Trigger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and</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BSRP</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5" name="Title 1"/>
          <p:cNvSpPr>
            <a:spLocks noGrp="1"/>
          </p:cNvSpPr>
          <p:nvPr>
            <p:ph type="title"/>
          </p:nvPr>
        </p:nvSpPr>
        <p:spPr>
          <a:xfrm>
            <a:off x="152400" y="736600"/>
            <a:ext cx="9144000" cy="457200"/>
          </a:xfrm>
        </p:spPr>
        <p:txBody>
          <a:bodyPr/>
          <a:lstStyle/>
          <a:p>
            <a:r>
              <a:rPr lang="en-US" sz="2800" dirty="0" smtClean="0"/>
              <a:t>MU-BAR</a:t>
            </a:r>
            <a:r>
              <a:rPr lang="en-US" sz="2000" dirty="0" smtClean="0"/>
              <a:t>, </a:t>
            </a:r>
            <a:r>
              <a:rPr lang="en-US" sz="2800" dirty="0" smtClean="0"/>
              <a:t>Beamforming</a:t>
            </a:r>
            <a:r>
              <a:rPr lang="en-US" sz="2000" dirty="0" smtClean="0"/>
              <a:t> </a:t>
            </a:r>
            <a:r>
              <a:rPr lang="en-US" sz="2800" dirty="0" smtClean="0"/>
              <a:t>Report Poll</a:t>
            </a:r>
            <a:r>
              <a:rPr lang="en-US" sz="2000" dirty="0" smtClean="0"/>
              <a:t> </a:t>
            </a:r>
            <a:r>
              <a:rPr lang="en-US" sz="2800" dirty="0" smtClean="0"/>
              <a:t>Trigger</a:t>
            </a:r>
            <a:r>
              <a:rPr lang="en-US" sz="2000" dirty="0" smtClean="0"/>
              <a:t> </a:t>
            </a:r>
            <a:r>
              <a:rPr lang="en-US" sz="2800" dirty="0" smtClean="0"/>
              <a:t>and</a:t>
            </a:r>
            <a:r>
              <a:rPr lang="en-US" sz="2000" dirty="0" smtClean="0"/>
              <a:t> </a:t>
            </a:r>
            <a:r>
              <a:rPr lang="en-US" sz="2800" dirty="0" smtClean="0"/>
              <a:t>BSRP</a:t>
            </a:r>
            <a:endParaRPr lang="en-US" sz="2800" dirty="0"/>
          </a:p>
        </p:txBody>
      </p:sp>
      <p:sp>
        <p:nvSpPr>
          <p:cNvPr id="7"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8"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4495800"/>
          </a:xfrm>
        </p:spPr>
        <p:txBody>
          <a:bodyPr/>
          <a:lstStyle/>
          <a:p>
            <a:r>
              <a:rPr lang="en-US" sz="2000" b="0" dirty="0" smtClean="0"/>
              <a:t>In order to simplify the implementation, we propose</a:t>
            </a:r>
          </a:p>
          <a:p>
            <a:pPr lvl="1"/>
            <a:r>
              <a:rPr lang="en-US" sz="1800" b="0" dirty="0" smtClean="0"/>
              <a:t>to </a:t>
            </a:r>
            <a:r>
              <a:rPr lang="en-US" sz="1800" b="0" dirty="0" smtClean="0"/>
              <a:t>disallow aggregating Beamforming Report Poll Trigger, MU-BAR in A-MPDU with other control, data/management </a:t>
            </a:r>
            <a:r>
              <a:rPr lang="en-US" sz="1800" b="0" dirty="0" smtClean="0"/>
              <a:t>frames</a:t>
            </a:r>
          </a:p>
          <a:p>
            <a:pPr lvl="1"/>
            <a:r>
              <a:rPr lang="en-US" dirty="0" smtClean="0"/>
              <a:t>to allow aggregating BSRP with </a:t>
            </a:r>
            <a:r>
              <a:rPr lang="en-US" smtClean="0"/>
              <a:t>other </a:t>
            </a:r>
            <a:r>
              <a:rPr lang="en-US" smtClean="0"/>
              <a:t>control, </a:t>
            </a:r>
            <a:r>
              <a:rPr lang="en-US" dirty="0" smtClean="0"/>
              <a:t>data/management frames in A-MPDU as optional in RX</a:t>
            </a:r>
            <a:endParaRPr lang="en-US" sz="1800" b="0" dirty="0" smtClean="0"/>
          </a:p>
          <a:p>
            <a:pPr lvl="1"/>
            <a:endParaRPr lang="en-US" b="0" dirty="0" smtClean="0"/>
          </a:p>
          <a:p>
            <a:pPr lvl="1">
              <a:buNone/>
            </a:pPr>
            <a:endParaRPr lang="en-US" b="0" dirty="0" smtClean="0"/>
          </a:p>
          <a:p>
            <a:pPr marL="342900" lvl="1" indent="-342900">
              <a:buNone/>
            </a:pPr>
            <a:endParaRPr lang="en-GB" b="0" dirty="0" smtClean="0"/>
          </a:p>
          <a:p>
            <a:endParaRPr lang="en-GB" sz="1200" b="0" dirty="0" smtClean="0"/>
          </a:p>
        </p:txBody>
      </p:sp>
      <p:sp>
        <p:nvSpPr>
          <p:cNvPr id="4" name="Slide Number Placeholder 3"/>
          <p:cNvSpPr>
            <a:spLocks noGrp="1"/>
          </p:cNvSpPr>
          <p:nvPr>
            <p:ph type="sldNum" sz="quarter" idx="4294967295"/>
          </p:nvPr>
        </p:nvSpPr>
        <p:spPr>
          <a:xfrm>
            <a:off x="3810000" y="6477000"/>
            <a:ext cx="1905000" cy="228600"/>
          </a:xfrm>
          <a:prstGeom prst="rect">
            <a:avLst/>
          </a:prstGeom>
        </p:spPr>
        <p:txBody>
          <a:bodyPr/>
          <a:lstStyle/>
          <a:p>
            <a:pPr>
              <a:defRPr/>
            </a:pPr>
            <a:fld id="{371CA3E5-7987-4D2C-B4D6-7BBC06192576}" type="slidenum">
              <a:rPr lang="en-US" smtClean="0"/>
              <a:pPr>
                <a:defRPr/>
              </a:pPr>
              <a:t>9</a:t>
            </a:fld>
            <a:endParaRPr lang="en-US" dirty="0"/>
          </a:p>
        </p:txBody>
      </p:sp>
      <p:sp>
        <p:nvSpPr>
          <p:cNvPr id="6" name="Title 1"/>
          <p:cNvSpPr txBox="1">
            <a:spLocks/>
          </p:cNvSpPr>
          <p:nvPr/>
        </p:nvSpPr>
        <p:spPr bwMode="auto">
          <a:xfrm>
            <a:off x="0" y="584200"/>
            <a:ext cx="9144000"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chemeClr val="bg1"/>
                </a:solidFill>
                <a:effectLst/>
                <a:uLnTx/>
                <a:uFillTx/>
                <a:latin typeface="+mj-lt"/>
                <a:ea typeface="+mj-ea"/>
                <a:cs typeface="+mj-cs"/>
              </a:rPr>
              <a:t>MU-BAR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Beamforming</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Report Poll</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Trigger</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and</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t>
            </a:r>
            <a:r>
              <a:rPr kumimoji="0" lang="en-US" sz="2800" b="1" i="0" u="none" strike="noStrike" kern="0" cap="none" spc="0" normalizeH="0" baseline="0" noProof="0" dirty="0" smtClean="0">
                <a:ln>
                  <a:noFill/>
                </a:ln>
                <a:solidFill>
                  <a:schemeClr val="bg1"/>
                </a:solidFill>
                <a:effectLst/>
                <a:uLnTx/>
                <a:uFillTx/>
                <a:latin typeface="+mj-lt"/>
                <a:ea typeface="+mj-ea"/>
                <a:cs typeface="+mj-cs"/>
              </a:rPr>
              <a:t>BSRP</a:t>
            </a:r>
            <a:endParaRPr kumimoji="0" lang="en-US" sz="2800" b="1" i="0" u="none" strike="noStrike" kern="0" cap="none" spc="0" normalizeH="0" baseline="0" noProof="0" dirty="0">
              <a:ln>
                <a:noFill/>
              </a:ln>
              <a:solidFill>
                <a:schemeClr val="bg1"/>
              </a:solidFill>
              <a:effectLst/>
              <a:uLnTx/>
              <a:uFillTx/>
              <a:latin typeface="+mj-lt"/>
              <a:ea typeface="+mj-ea"/>
              <a:cs typeface="+mj-cs"/>
            </a:endParaRPr>
          </a:p>
        </p:txBody>
      </p:sp>
      <p:sp>
        <p:nvSpPr>
          <p:cNvPr id="5" name="Title 1"/>
          <p:cNvSpPr>
            <a:spLocks noGrp="1"/>
          </p:cNvSpPr>
          <p:nvPr>
            <p:ph type="title"/>
          </p:nvPr>
        </p:nvSpPr>
        <p:spPr>
          <a:xfrm>
            <a:off x="152400" y="736600"/>
            <a:ext cx="9144000" cy="457200"/>
          </a:xfrm>
        </p:spPr>
        <p:txBody>
          <a:bodyPr/>
          <a:lstStyle/>
          <a:p>
            <a:r>
              <a:rPr lang="en-US" sz="2800" dirty="0" smtClean="0"/>
              <a:t>Summary</a:t>
            </a:r>
            <a:endParaRPr lang="en-US" sz="2800" dirty="0"/>
          </a:p>
        </p:txBody>
      </p:sp>
      <p:sp>
        <p:nvSpPr>
          <p:cNvPr id="7" name="Date Placeholder 3"/>
          <p:cNvSpPr>
            <a:spLocks noGrp="1"/>
          </p:cNvSpPr>
          <p:nvPr>
            <p:ph type="dt" sz="half" idx="10"/>
          </p:nvPr>
        </p:nvSpPr>
        <p:spPr>
          <a:xfrm>
            <a:off x="696913" y="55602"/>
            <a:ext cx="916918" cy="553998"/>
          </a:xfrm>
        </p:spPr>
        <p:txBody>
          <a:bodyPr/>
          <a:lstStyle/>
          <a:p>
            <a:endParaRPr lang="en-US" dirty="0" smtClean="0"/>
          </a:p>
          <a:p>
            <a:r>
              <a:rPr lang="en-US" dirty="0" smtClean="0"/>
              <a:t>Nov 2016</a:t>
            </a:r>
            <a:endParaRPr lang="en-US" dirty="0"/>
          </a:p>
        </p:txBody>
      </p:sp>
      <p:sp>
        <p:nvSpPr>
          <p:cNvPr id="8" name="Rectangle 5"/>
          <p:cNvSpPr>
            <a:spLocks noGrp="1" noChangeArrowheads="1"/>
          </p:cNvSpPr>
          <p:nvPr>
            <p:ph type="ftr" sz="quarter" idx="11"/>
          </p:nvPr>
        </p:nvSpPr>
        <p:spPr>
          <a:xfrm>
            <a:off x="6833521" y="6475413"/>
            <a:ext cx="1710404" cy="184666"/>
          </a:xfrm>
        </p:spPr>
        <p:txBody>
          <a:bodyPr/>
          <a:lstStyle>
            <a:lvl1pPr>
              <a:defRPr>
                <a:solidFill>
                  <a:schemeClr val="tx1"/>
                </a:solidFill>
              </a:defRPr>
            </a:lvl1pPr>
          </a:lstStyle>
          <a:p>
            <a:r>
              <a:rPr lang="en-US" altLang="ko-KR" dirty="0" smtClean="0"/>
              <a:t>Liwen Chu,  Marvell, et. al.</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114253</TotalTime>
  <Words>753</Words>
  <Application>Microsoft Office PowerPoint</Application>
  <PresentationFormat>On-screen Show (4:3)</PresentationFormat>
  <Paragraphs>109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802-11-Submission</vt:lpstr>
      <vt:lpstr>A-MPDU Contents</vt:lpstr>
      <vt:lpstr>Recap of Trigger Frames</vt:lpstr>
      <vt:lpstr>Trigger Aggregation with data frames</vt:lpstr>
      <vt:lpstr>MU-BAR, Beamforming Report Poll Trigger and BSRP</vt:lpstr>
      <vt:lpstr>MU-BAR, Beamforming Report Poll Trigger and BSRP</vt:lpstr>
      <vt:lpstr>Trigger Aggregation with Control frames</vt:lpstr>
      <vt:lpstr>MU-BAR, Beamforming Report Poll Trigger and BSRP</vt:lpstr>
      <vt:lpstr>MU-BAR, Beamforming Report Poll Trigger and BSRP</vt:lpstr>
      <vt:lpstr>Summary</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16QAM DCM Mapping</dc:title>
  <dc:creator>Sudhir Srinivasa</dc:creator>
  <cp:lastModifiedBy>Windows User</cp:lastModifiedBy>
  <cp:revision>1901</cp:revision>
  <cp:lastPrinted>1998-02-10T13:28:06Z</cp:lastPrinted>
  <dcterms:created xsi:type="dcterms:W3CDTF">2007-05-21T21:00:37Z</dcterms:created>
  <dcterms:modified xsi:type="dcterms:W3CDTF">2016-11-09T19:34:30Z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