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270" r:id="rId2"/>
    <p:sldId id="575" r:id="rId3"/>
    <p:sldId id="576" r:id="rId4"/>
    <p:sldId id="578" r:id="rId5"/>
    <p:sldId id="579" r:id="rId6"/>
    <p:sldId id="580" r:id="rId7"/>
    <p:sldId id="588" r:id="rId8"/>
    <p:sldId id="585" r:id="rId9"/>
    <p:sldId id="586" r:id="rId10"/>
    <p:sldId id="587"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il, Abhishek" initials="PA" lastIdx="2" clrIdx="0">
    <p:extLst>
      <p:ext uri="{19B8F6BF-5375-455C-9EA6-DF929625EA0E}">
        <p15:presenceInfo xmlns:p15="http://schemas.microsoft.com/office/powerpoint/2012/main" xmlns="" userId="S-1-5-21-945540591-4024260831-3861152641-6612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69" d="100"/>
          <a:sy n="69" d="100"/>
        </p:scale>
        <p:origin x="-1332" y="-10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88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r>
              <a:rPr lang="en-US" altLang="ko-KR" smtClean="0"/>
              <a:t>Page </a:t>
            </a:r>
            <a:fld id="{BFE52EA4-3055-4938-A5E3-369C60EA7563}" type="slidenum">
              <a:rPr lang="en-US" altLang="ko-KR" smtClean="0"/>
              <a:pPr>
                <a:defRPr/>
              </a:pPr>
              <a:t>4</a:t>
            </a:fld>
            <a:endParaRPr lang="en-US" altLang="ko-KR"/>
          </a:p>
        </p:txBody>
      </p:sp>
    </p:spTree>
    <p:extLst>
      <p:ext uri="{BB962C8B-B14F-4D97-AF65-F5344CB8AC3E}">
        <p14:creationId xmlns:p14="http://schemas.microsoft.com/office/powerpoint/2010/main" xmlns="" val="2654756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802.11-16/1454r0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592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BSSID and MU</a:t>
            </a:r>
            <a:endParaRPr lang="en-US" dirty="0"/>
          </a:p>
        </p:txBody>
      </p:sp>
      <p:sp>
        <p:nvSpPr>
          <p:cNvPr id="4"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2016-11-06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109048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latin typeface="+mn-lt"/>
                          <a:ea typeface="+mn-ea"/>
                          <a:cs typeface="+mn-cs"/>
                        </a:rPr>
                        <a:t>Abhishek Patil</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Qualcomm</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Po-kai Huang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Intel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565" y="395171"/>
            <a:ext cx="9601200" cy="914400"/>
          </a:xfrm>
        </p:spPr>
        <p:txBody>
          <a:bodyPr/>
          <a:lstStyle/>
          <a:p>
            <a:r>
              <a:rPr lang="en-US" sz="2800" dirty="0" smtClean="0"/>
              <a:t>Spec</a:t>
            </a:r>
            <a:r>
              <a:rPr lang="en-US" sz="1600" dirty="0" smtClean="0"/>
              <a:t> </a:t>
            </a:r>
            <a:r>
              <a:rPr lang="en-US" sz="2800" dirty="0" smtClean="0"/>
              <a:t>Texts</a:t>
            </a:r>
            <a:r>
              <a:rPr lang="en-US" sz="1600" dirty="0" smtClean="0"/>
              <a:t> </a:t>
            </a:r>
            <a:r>
              <a:rPr lang="en-US" sz="2800" dirty="0" smtClean="0"/>
              <a:t>Related</a:t>
            </a:r>
            <a:r>
              <a:rPr lang="en-US" sz="1600" dirty="0" smtClean="0"/>
              <a:t> </a:t>
            </a:r>
            <a:r>
              <a:rPr lang="en-US" sz="2800" dirty="0" smtClean="0"/>
              <a:t>to</a:t>
            </a:r>
            <a:r>
              <a:rPr lang="en-US" sz="1600" dirty="0" smtClean="0"/>
              <a:t> </a:t>
            </a:r>
            <a:r>
              <a:rPr lang="en-US" sz="2800" dirty="0" smtClean="0"/>
              <a:t>Beacon</a:t>
            </a:r>
            <a:r>
              <a:rPr lang="en-US" sz="1200" dirty="0" smtClean="0"/>
              <a:t>, </a:t>
            </a:r>
            <a:r>
              <a:rPr lang="en-US" sz="2800" dirty="0" smtClean="0"/>
              <a:t>Probe</a:t>
            </a:r>
            <a:r>
              <a:rPr lang="en-US" sz="1600" dirty="0" smtClean="0"/>
              <a:t> </a:t>
            </a:r>
            <a:r>
              <a:rPr lang="en-US" sz="2800" dirty="0" smtClean="0"/>
              <a:t>Response</a:t>
            </a:r>
            <a:r>
              <a:rPr lang="en-US" sz="1200" dirty="0" smtClean="0"/>
              <a:t>, </a:t>
            </a:r>
            <a:r>
              <a:rPr lang="en-US" sz="2800" dirty="0" smtClean="0"/>
              <a:t>TIM</a:t>
            </a:r>
            <a:r>
              <a:rPr lang="en-US" sz="1600" dirty="0" smtClean="0"/>
              <a:t> </a:t>
            </a:r>
            <a:r>
              <a:rPr lang="en-US" sz="2800" dirty="0" smtClean="0"/>
              <a:t>Broadcast </a:t>
            </a:r>
            <a:endParaRPr lang="en-US" sz="2800" dirty="0"/>
          </a:p>
        </p:txBody>
      </p:sp>
      <p:sp>
        <p:nvSpPr>
          <p:cNvPr id="3" name="Content Placeholder 2"/>
          <p:cNvSpPr>
            <a:spLocks noGrp="1"/>
          </p:cNvSpPr>
          <p:nvPr>
            <p:ph idx="1"/>
          </p:nvPr>
        </p:nvSpPr>
        <p:spPr>
          <a:xfrm>
            <a:off x="0" y="1295400"/>
            <a:ext cx="9144000" cy="3048000"/>
          </a:xfrm>
        </p:spPr>
        <p:txBody>
          <a:bodyPr/>
          <a:lstStyle/>
          <a:p>
            <a:r>
              <a:rPr lang="en-US" dirty="0"/>
              <a:t>A non-AP STA in which dot11MultiBSSIDActivated is true shall support frame filtering for up to two BSSIDs; one for the transmitted BSSID and one for the </a:t>
            </a:r>
            <a:r>
              <a:rPr lang="en-US" dirty="0" err="1"/>
              <a:t>nontransmitted</a:t>
            </a:r>
            <a:r>
              <a:rPr lang="en-US" dirty="0"/>
              <a:t> BSSID. The STA, when associated with a BSS corresponding to a </a:t>
            </a:r>
            <a:r>
              <a:rPr lang="en-US" dirty="0" err="1"/>
              <a:t>nontransmitted</a:t>
            </a:r>
            <a:r>
              <a:rPr lang="en-US" dirty="0"/>
              <a:t> BSSID, shall discard all Data and Management frames that use the transmitted BSSID as the transmit address, except for Beacon, Probe Response, and TIM broadcast</a:t>
            </a:r>
            <a:br>
              <a:rPr lang="en-US" dirty="0"/>
            </a:br>
            <a:r>
              <a:rPr lang="en-US" dirty="0"/>
              <a:t>frames. (See 11.1.3.7 Beacon reception)</a:t>
            </a:r>
          </a:p>
          <a:p>
            <a:endParaRPr lang="en-US" dirty="0"/>
          </a:p>
        </p:txBody>
      </p:sp>
      <p:sp>
        <p:nvSpPr>
          <p:cNvPr id="6"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7"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10</a:t>
            </a:fld>
            <a:endParaRPr lang="en-US" dirty="0"/>
          </a:p>
        </p:txBody>
      </p:sp>
    </p:spTree>
    <p:extLst>
      <p:ext uri="{BB962C8B-B14F-4D97-AF65-F5344CB8AC3E}">
        <p14:creationId xmlns:p14="http://schemas.microsoft.com/office/powerpoint/2010/main" xmlns="" val="3353971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Recap of Multiple BSSID in 802.11ax</a:t>
            </a:r>
            <a:endParaRPr lang="en-US" sz="2800" dirty="0"/>
          </a:p>
        </p:txBody>
      </p:sp>
      <p:sp>
        <p:nvSpPr>
          <p:cNvPr id="3" name="Content Placeholder 2"/>
          <p:cNvSpPr>
            <a:spLocks noGrp="1"/>
          </p:cNvSpPr>
          <p:nvPr>
            <p:ph idx="1"/>
          </p:nvPr>
        </p:nvSpPr>
        <p:spPr>
          <a:xfrm>
            <a:off x="0" y="1082966"/>
            <a:ext cx="9144000" cy="4784434"/>
          </a:xfrm>
        </p:spPr>
        <p:txBody>
          <a:bodyPr/>
          <a:lstStyle/>
          <a:p>
            <a:pPr marL="342900" lvl="1" indent="-342900">
              <a:buClr>
                <a:srgbClr val="C00000"/>
              </a:buClr>
              <a:buFontTx/>
              <a:buChar char="•"/>
            </a:pPr>
            <a:r>
              <a:rPr lang="en-US" sz="1600" dirty="0" smtClean="0"/>
              <a:t>In order to support legacy STA, multiple virtual APs belonging to a multi-BSS AP may need to broadcast beacons.</a:t>
            </a:r>
            <a:endParaRPr lang="en-US" sz="1600" b="0" dirty="0" smtClean="0"/>
          </a:p>
          <a:p>
            <a:pPr marL="685800" lvl="2" indent="-342900">
              <a:buClr>
                <a:srgbClr val="C00000"/>
              </a:buClr>
              <a:buFont typeface="Arial" pitchFamily="34" charset="0"/>
              <a:buChar char="‒"/>
            </a:pPr>
            <a:r>
              <a:rPr lang="en-US" sz="1400" dirty="0" smtClean="0"/>
              <a:t>AID of virtual AP per TIM element in Beacon are not fixed.</a:t>
            </a:r>
            <a:r>
              <a:rPr lang="en-US" sz="1400" b="0" dirty="0" smtClean="0"/>
              <a:t>.</a:t>
            </a:r>
          </a:p>
          <a:p>
            <a:pPr marL="685800" lvl="2" indent="-342900">
              <a:buClr>
                <a:srgbClr val="C00000"/>
              </a:buClr>
              <a:buFont typeface="Arial" pitchFamily="34" charset="0"/>
              <a:buChar char="‒"/>
            </a:pPr>
            <a:r>
              <a:rPr lang="en-US" sz="1400" dirty="0" smtClean="0"/>
              <a:t>Multicast AID bit position in a TIM element for a virtual AP is not fixed (i.e., depends on which one of the VAP is transmitting a beacon carrying the Multiple BSSID element)</a:t>
            </a:r>
            <a:endParaRPr lang="en-US" sz="1400" b="0" dirty="0" smtClean="0"/>
          </a:p>
          <a:p>
            <a:pPr marL="342900" lvl="1" indent="-342900">
              <a:buClr>
                <a:srgbClr val="C00000"/>
              </a:buClr>
              <a:buFontTx/>
              <a:buChar char="•"/>
            </a:pPr>
            <a:r>
              <a:rPr lang="en-US" sz="1600" dirty="0" smtClean="0"/>
              <a:t>In one DL MU and UL MU transmission, frames from multiple BSSs or to multiple BSSs can be transmitted. </a:t>
            </a:r>
          </a:p>
          <a:p>
            <a:pPr marL="342900" lvl="1" indent="-342900">
              <a:buClr>
                <a:srgbClr val="C00000"/>
              </a:buClr>
              <a:buFontTx/>
              <a:buChar char="•"/>
            </a:pPr>
            <a:r>
              <a:rPr lang="en-US" sz="1600" dirty="0" smtClean="0"/>
              <a:t>It is not clear how to define TA of group-addressed frames in broadcast RU</a:t>
            </a:r>
            <a:r>
              <a:rPr lang="en-US" sz="1400" dirty="0" smtClean="0"/>
              <a:t>.</a:t>
            </a:r>
          </a:p>
          <a:p>
            <a:pPr marL="342900" lvl="1" indent="-342900">
              <a:buClr>
                <a:srgbClr val="C00000"/>
              </a:buClr>
              <a:buFont typeface="Arial" pitchFamily="34" charset="0"/>
              <a:buChar char="•"/>
            </a:pPr>
            <a:r>
              <a:rPr lang="en-US" sz="1600" dirty="0" smtClean="0"/>
              <a:t>It is not clear how to define the TA of a Trigger frame that destined to STAs associated with single virtual AP or the TA of a Trigger frame that destined to STAs associated with multiple virtual APs. </a:t>
            </a:r>
          </a:p>
          <a:p>
            <a:pPr marL="342900" lvl="1" indent="-342900">
              <a:buClr>
                <a:srgbClr val="C00000"/>
              </a:buClr>
              <a:buFont typeface="Arial" pitchFamily="34" charset="0"/>
              <a:buChar char="•"/>
            </a:pPr>
            <a:r>
              <a:rPr lang="en-US" sz="1600" dirty="0" smtClean="0"/>
              <a:t>The RA of frames in UL MU PPDU is not clearly defined.</a:t>
            </a:r>
            <a:endParaRPr lang="en-US" sz="1400" dirty="0" smtClean="0"/>
          </a:p>
          <a:p>
            <a:pPr marL="685800" lvl="2" indent="-342900">
              <a:buClr>
                <a:srgbClr val="C00000"/>
              </a:buClr>
              <a:buNone/>
            </a:pPr>
            <a:endParaRPr lang="en-US" sz="1400" baseline="30000" dirty="0" smtClean="0"/>
          </a:p>
        </p:txBody>
      </p:sp>
      <p:sp>
        <p:nvSpPr>
          <p:cNvPr id="5"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6"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7"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Transmitted BSSID in 11ax</a:t>
            </a:r>
            <a:endParaRPr lang="en-US" sz="2800" dirty="0"/>
          </a:p>
        </p:txBody>
      </p:sp>
      <p:sp>
        <p:nvSpPr>
          <p:cNvPr id="3" name="Content Placeholder 2"/>
          <p:cNvSpPr>
            <a:spLocks noGrp="1"/>
          </p:cNvSpPr>
          <p:nvPr>
            <p:ph idx="1"/>
          </p:nvPr>
        </p:nvSpPr>
        <p:spPr>
          <a:xfrm>
            <a:off x="0" y="990600"/>
            <a:ext cx="9144000" cy="5257800"/>
          </a:xfrm>
        </p:spPr>
        <p:txBody>
          <a:bodyPr/>
          <a:lstStyle/>
          <a:p>
            <a:pPr marL="342900" lvl="1" indent="-342900">
              <a:buClr>
                <a:srgbClr val="C00000"/>
              </a:buClr>
              <a:buFontTx/>
              <a:buChar char="•"/>
            </a:pPr>
            <a:r>
              <a:rPr lang="en-US" sz="1800" dirty="0" smtClean="0"/>
              <a:t>An HE AP device that operates in multi-BSSID mode shall designate one BSSID as the one that that takes the primary role to transmit Multiple BSSID element in Beacon and Probe Response frames </a:t>
            </a:r>
          </a:p>
          <a:p>
            <a:pPr marL="685800" lvl="2" indent="-342900">
              <a:buClr>
                <a:srgbClr val="C00000"/>
              </a:buClr>
              <a:buFont typeface="Arial" pitchFamily="34" charset="0"/>
              <a:buChar char="‒"/>
            </a:pPr>
            <a:r>
              <a:rPr lang="en-US" sz="1600" dirty="0" smtClean="0"/>
              <a:t>Frames carry Multiple BSSID element which contains information about all the nontransmitted BSSs that the AP device supports.</a:t>
            </a:r>
          </a:p>
          <a:p>
            <a:pPr marL="342900" lvl="1" indent="-342900">
              <a:buClr>
                <a:srgbClr val="C00000"/>
              </a:buClr>
              <a:buFontTx/>
              <a:buChar char="•"/>
            </a:pPr>
            <a:r>
              <a:rPr lang="en-US" sz="1800" dirty="0" smtClean="0"/>
              <a:t>As per 802.11 baseline, an HE AP device that supports multiple BSS includes two types of virtual APs:</a:t>
            </a:r>
          </a:p>
          <a:p>
            <a:pPr marL="685800" lvl="2" indent="-342900">
              <a:buClr>
                <a:srgbClr val="C00000"/>
              </a:buClr>
              <a:buFont typeface="Arial" pitchFamily="34" charset="0"/>
              <a:buChar char="‒"/>
            </a:pPr>
            <a:r>
              <a:rPr lang="en-US" sz="1600" b="0" dirty="0" smtClean="0"/>
              <a:t>AP with transmitted BSSID: the single virtual AP with transmitted BSSID will broadcast Beacon with </a:t>
            </a:r>
            <a:r>
              <a:rPr lang="en-US" sz="1600" dirty="0" smtClean="0"/>
              <a:t>Mu</a:t>
            </a:r>
            <a:r>
              <a:rPr lang="en-US" sz="1600" b="0" dirty="0" smtClean="0"/>
              <a:t>ltiple BSSID element</a:t>
            </a:r>
            <a:r>
              <a:rPr lang="en-US" sz="1600" dirty="0" smtClean="0"/>
              <a:t>. </a:t>
            </a:r>
          </a:p>
          <a:p>
            <a:pPr marL="685800" lvl="2" indent="-342900">
              <a:buClr>
                <a:srgbClr val="C00000"/>
              </a:buClr>
              <a:buFont typeface="Arial" pitchFamily="34" charset="0"/>
              <a:buChar char="‒"/>
            </a:pPr>
            <a:r>
              <a:rPr lang="en-US" sz="1600" dirty="0" smtClean="0"/>
              <a:t>AP with nontransmitted BSSID: other virtual APs shall not broadcast Beacon with Multiple BSSID element, however they may broadcast Beacons without Multiple BSSID element when the virtual APs assume that legacy STAs will associate with them.</a:t>
            </a:r>
          </a:p>
          <a:p>
            <a:pPr marL="1028700" lvl="3" indent="-342900">
              <a:buClr>
                <a:srgbClr val="C00000"/>
              </a:buClr>
              <a:buFont typeface="Arial" pitchFamily="34" charset="0"/>
              <a:buChar char="•"/>
            </a:pPr>
            <a:r>
              <a:rPr lang="en-US" dirty="0" smtClean="0"/>
              <a:t>For each nontransmitted BSSID there is a unique transmitted BSSID. Therefore, the relative index for deriving the nontransmitted BSSID and group-addressed AID is always fixed.</a:t>
            </a:r>
            <a:endParaRPr lang="en-US" sz="1000" dirty="0" smtClean="0"/>
          </a:p>
          <a:p>
            <a:pPr marL="342900" lvl="1" indent="-342900">
              <a:buClr>
                <a:srgbClr val="C00000"/>
              </a:buClr>
              <a:buFontTx/>
              <a:buChar char="•"/>
            </a:pPr>
            <a:r>
              <a:rPr lang="en-US" sz="1800" dirty="0" smtClean="0"/>
              <a:t>MaxBSSID Indicator field and </a:t>
            </a:r>
            <a:r>
              <a:rPr lang="en-GB" dirty="0" err="1" smtClean="0"/>
              <a:t>Tx</a:t>
            </a:r>
            <a:r>
              <a:rPr lang="en-GB" dirty="0" smtClean="0"/>
              <a:t> BSSID Indicator field are</a:t>
            </a:r>
            <a:r>
              <a:rPr lang="en-US" sz="1800" dirty="0" smtClean="0"/>
              <a:t> added to HE Operation element.</a:t>
            </a:r>
          </a:p>
          <a:p>
            <a:pPr marL="685800" lvl="2" indent="-342900">
              <a:buClr>
                <a:srgbClr val="C00000"/>
              </a:buClr>
              <a:buFont typeface="Arial" pitchFamily="34" charset="0"/>
              <a:buChar char="‒"/>
            </a:pPr>
            <a:r>
              <a:rPr lang="en-US" sz="1600" dirty="0" smtClean="0"/>
              <a:t>With </a:t>
            </a:r>
            <a:r>
              <a:rPr lang="en-US" dirty="0" smtClean="0"/>
              <a:t>MaxBSSID Indicator value n, </a:t>
            </a:r>
            <a:r>
              <a:rPr lang="en-US" sz="1600" dirty="0" smtClean="0"/>
              <a:t> a HE STA associated with a virtual AP which owns nontransmitted BSSID  figure out transmitted BSSID 48-n MSB.</a:t>
            </a:r>
          </a:p>
          <a:p>
            <a:pPr marL="685800" lvl="2" indent="-342900">
              <a:buClr>
                <a:srgbClr val="C00000"/>
              </a:buClr>
              <a:buFont typeface="Arial" pitchFamily="34" charset="0"/>
              <a:buChar char="‒"/>
            </a:pPr>
            <a:r>
              <a:rPr lang="en-GB" dirty="0" smtClean="0"/>
              <a:t>The </a:t>
            </a:r>
            <a:r>
              <a:rPr lang="en-GB" dirty="0" err="1" smtClean="0"/>
              <a:t>Tx</a:t>
            </a:r>
            <a:r>
              <a:rPr lang="en-GB" dirty="0" smtClean="0"/>
              <a:t> BSSID Indicator indicates whether an HE AP corresponds to transmitted BSSID.</a:t>
            </a:r>
            <a:endParaRPr lang="en-US" sz="1600" dirty="0" smtClean="0"/>
          </a:p>
          <a:p>
            <a:pPr marL="342900" lvl="1" indent="-342900">
              <a:buClr>
                <a:srgbClr val="C00000"/>
              </a:buClr>
              <a:buNone/>
            </a:pPr>
            <a:endParaRPr lang="en-US" sz="1400" dirty="0" smtClean="0"/>
          </a:p>
          <a:p>
            <a:pPr marL="685800" lvl="2" indent="-342900">
              <a:buClr>
                <a:srgbClr val="C00000"/>
              </a:buClr>
              <a:buNone/>
            </a:pPr>
            <a:endParaRPr lang="en-US" sz="1400" baseline="30000" dirty="0" smtClean="0"/>
          </a:p>
        </p:txBody>
      </p:sp>
      <p:sp>
        <p:nvSpPr>
          <p:cNvPr id="5"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3</a:t>
            </a:fld>
            <a:endParaRPr lang="en-US" dirty="0"/>
          </a:p>
        </p:txBody>
      </p:sp>
      <p:sp>
        <p:nvSpPr>
          <p:cNvPr id="6"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7"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a:t>Multi-BSSID Control Frame </a:t>
            </a:r>
            <a:r>
              <a:rPr lang="en-US" dirty="0" smtClean="0"/>
              <a:t>Support</a:t>
            </a:r>
            <a:endParaRPr lang="en-US" dirty="0"/>
          </a:p>
        </p:txBody>
      </p:sp>
      <p:sp>
        <p:nvSpPr>
          <p:cNvPr id="3" name="Content Placeholder 2"/>
          <p:cNvSpPr>
            <a:spLocks noGrp="1"/>
          </p:cNvSpPr>
          <p:nvPr>
            <p:ph idx="1"/>
          </p:nvPr>
        </p:nvSpPr>
        <p:spPr>
          <a:xfrm>
            <a:off x="152400" y="1219200"/>
            <a:ext cx="8839200" cy="4419600"/>
          </a:xfrm>
        </p:spPr>
        <p:txBody>
          <a:bodyPr/>
          <a:lstStyle/>
          <a:p>
            <a:r>
              <a:rPr lang="en-US" sz="1800" b="0" dirty="0" smtClean="0"/>
              <a:t>802.11 Baseline spec states that for the STA that supports Multi-BSSID functionality, the STA shall support frame filtering for up to two BSSIDs (</a:t>
            </a:r>
            <a:r>
              <a:rPr lang="en-US" sz="1800" b="0" dirty="0"/>
              <a:t>one for the transmitted BSSID and one for the </a:t>
            </a:r>
            <a:r>
              <a:rPr lang="en-US" sz="1800" b="0" dirty="0" err="1"/>
              <a:t>nontransmitted</a:t>
            </a:r>
            <a:r>
              <a:rPr lang="en-US" sz="1800" b="0" dirty="0"/>
              <a:t> </a:t>
            </a:r>
            <a:r>
              <a:rPr lang="en-US" sz="1800" b="0" dirty="0" smtClean="0"/>
              <a:t>BSSID) for </a:t>
            </a:r>
            <a:r>
              <a:rPr lang="en-US" sz="1800" b="0" dirty="0"/>
              <a:t>Beacon, Probe Response, and TIM </a:t>
            </a:r>
            <a:r>
              <a:rPr lang="en-US" sz="1800" b="0" dirty="0" smtClean="0"/>
              <a:t>broadcast frames. </a:t>
            </a:r>
          </a:p>
          <a:p>
            <a:r>
              <a:rPr lang="en-US" sz="1800" b="0" dirty="0" smtClean="0"/>
              <a:t>To extend </a:t>
            </a:r>
            <a:r>
              <a:rPr lang="en-US" sz="1800" b="0" dirty="0"/>
              <a:t>Multi-BSSID functionality to control </a:t>
            </a:r>
            <a:r>
              <a:rPr lang="en-US" sz="1800" b="0" dirty="0" smtClean="0"/>
              <a:t>frames, we expect that the STA then needs to support </a:t>
            </a:r>
            <a:r>
              <a:rPr lang="en-US" sz="1800" b="0" dirty="0"/>
              <a:t>frame filtering for up to two BSSIDs (one for the transmitted BSSID and one for the </a:t>
            </a:r>
            <a:r>
              <a:rPr lang="en-US" sz="1800" b="0" dirty="0" err="1"/>
              <a:t>nontransmitted</a:t>
            </a:r>
            <a:r>
              <a:rPr lang="en-US" sz="1800" b="0" dirty="0"/>
              <a:t> BSSID) </a:t>
            </a:r>
            <a:r>
              <a:rPr lang="en-US" sz="1800" b="0" dirty="0" smtClean="0"/>
              <a:t>for control frame as well. This adds more requirement to 11ax implementation.</a:t>
            </a:r>
          </a:p>
          <a:p>
            <a:r>
              <a:rPr lang="en-US" sz="1800" b="0" dirty="0"/>
              <a:t>Due to this </a:t>
            </a:r>
            <a:r>
              <a:rPr lang="en-US" sz="1800" b="0" dirty="0" smtClean="0"/>
              <a:t>reason, we propose that </a:t>
            </a:r>
          </a:p>
          <a:p>
            <a:pPr lvl="1"/>
            <a:r>
              <a:rPr lang="en-US" sz="1600" dirty="0"/>
              <a:t>I</a:t>
            </a:r>
            <a:r>
              <a:rPr lang="en-US" sz="1600" dirty="0" smtClean="0"/>
              <a:t>t is optional for non-AP STA associated </a:t>
            </a:r>
            <a:r>
              <a:rPr lang="en-US" sz="1600" dirty="0"/>
              <a:t>with a BSS corresponding to a </a:t>
            </a:r>
            <a:r>
              <a:rPr lang="en-US" sz="1600" dirty="0" err="1" smtClean="0"/>
              <a:t>nontransmitted</a:t>
            </a:r>
            <a:r>
              <a:rPr lang="en-US" sz="1600" dirty="0" smtClean="0"/>
              <a:t> BSSID to support reception of control frame with TA equal to transmitted BSSID</a:t>
            </a:r>
          </a:p>
          <a:p>
            <a:pPr lvl="1"/>
            <a:r>
              <a:rPr lang="en-US" sz="1600" dirty="0"/>
              <a:t>Designate a bit in HE Capabilities element to indicate support for </a:t>
            </a:r>
            <a:r>
              <a:rPr lang="en-US" sz="1600" dirty="0" smtClean="0"/>
              <a:t>multi-BSSID </a:t>
            </a:r>
            <a:r>
              <a:rPr lang="en-US" sz="1600" dirty="0"/>
              <a:t>extension of control frames</a:t>
            </a:r>
          </a:p>
          <a:p>
            <a:pPr lvl="1"/>
            <a:r>
              <a:rPr lang="en-US" sz="1600" dirty="0"/>
              <a:t>An HE AP shall only address </a:t>
            </a:r>
            <a:r>
              <a:rPr lang="en-US" sz="1600" dirty="0" smtClean="0"/>
              <a:t>a STA </a:t>
            </a:r>
            <a:r>
              <a:rPr lang="en-US" sz="1600" dirty="0"/>
              <a:t>associated with a BSS corresponding to a </a:t>
            </a:r>
            <a:r>
              <a:rPr lang="en-US" sz="1600" dirty="0" err="1"/>
              <a:t>nontransmitted</a:t>
            </a:r>
            <a:r>
              <a:rPr lang="en-US" sz="1600" dirty="0"/>
              <a:t> BSSID</a:t>
            </a:r>
            <a:r>
              <a:rPr lang="en-US" sz="1600" dirty="0" smtClean="0"/>
              <a:t> with a control frame with TA equal to transmitted BSSID if the STAs indicate </a:t>
            </a:r>
            <a:r>
              <a:rPr lang="en-US" sz="1600" dirty="0"/>
              <a:t>support </a:t>
            </a:r>
            <a:r>
              <a:rPr lang="en-US" sz="1600" dirty="0" smtClean="0"/>
              <a:t>for multi-BSSID extension of </a:t>
            </a:r>
            <a:r>
              <a:rPr lang="en-US" sz="1600" dirty="0"/>
              <a:t>control </a:t>
            </a:r>
            <a:r>
              <a:rPr lang="en-US" sz="1600" dirty="0" smtClean="0"/>
              <a:t>frames </a:t>
            </a:r>
            <a:endParaRPr lang="en-US" dirty="0"/>
          </a:p>
        </p:txBody>
      </p:sp>
      <p:sp>
        <p:nvSpPr>
          <p:cNvPr id="6"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7" name="Rectangle 5"/>
          <p:cNvSpPr txBox="1">
            <a:spLocks noChangeArrowheads="1"/>
          </p:cNvSpPr>
          <p:nvPr/>
        </p:nvSpPr>
        <p:spPr bwMode="auto">
          <a:xfrm>
            <a:off x="6985921" y="6553200"/>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4</a:t>
            </a:fld>
            <a:endParaRPr lang="en-US" dirty="0"/>
          </a:p>
        </p:txBody>
      </p:sp>
    </p:spTree>
    <p:extLst>
      <p:ext uri="{BB962C8B-B14F-4D97-AF65-F5344CB8AC3E}">
        <p14:creationId xmlns:p14="http://schemas.microsoft.com/office/powerpoint/2010/main" xmlns="" val="1279631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400" dirty="0" smtClean="0"/>
              <a:t>HE STA’s Behavior</a:t>
            </a:r>
            <a:endParaRPr lang="en-US" sz="2400" dirty="0"/>
          </a:p>
        </p:txBody>
      </p:sp>
      <p:sp>
        <p:nvSpPr>
          <p:cNvPr id="75" name="Content Placeholder 2"/>
          <p:cNvSpPr txBox="1">
            <a:spLocks/>
          </p:cNvSpPr>
          <p:nvPr/>
        </p:nvSpPr>
        <p:spPr bwMode="auto">
          <a:xfrm>
            <a:off x="0" y="914400"/>
            <a:ext cx="91440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dirty="0" smtClean="0"/>
              <a:t>An HE STAs upon receiving such an element may scan the medium to identify the transmitting BSSID and identify the index and multicast AID mapping for its nontransmitted BSSID with respect to the transmitting BSSID</a:t>
            </a:r>
          </a:p>
          <a:p>
            <a:pPr marL="800100" lvl="1" indent="-342900">
              <a:spcBef>
                <a:spcPct val="20000"/>
              </a:spcBef>
              <a:buClr>
                <a:srgbClr val="D7381B"/>
              </a:buClr>
              <a:buFont typeface="Arial" pitchFamily="34" charset="0"/>
              <a:buChar char="‒"/>
              <a:defRPr/>
            </a:pPr>
            <a:r>
              <a:rPr lang="en-US" sz="1800" dirty="0" smtClean="0"/>
              <a:t>This can be done via the Multiple BSSID element carried in the transmitting BSSID’s Beacon/Probe Response frames.</a:t>
            </a:r>
          </a:p>
          <a:p>
            <a:pPr marL="342900" indent="-342900">
              <a:spcBef>
                <a:spcPct val="20000"/>
              </a:spcBef>
              <a:buClr>
                <a:srgbClr val="D7381B"/>
              </a:buClr>
              <a:buFontTx/>
              <a:buChar char="•"/>
              <a:defRPr/>
            </a:pPr>
            <a:r>
              <a:rPr lang="en-US" sz="1800" dirty="0" smtClean="0"/>
              <a:t>Upon identifying the transmitting BSSID, an HE STA that announces the support for multi-BSSID extension of control frames shall not discard control frames (specifically Trigger, Multi-STA BA, NDPA) transmitted by the transmitting BSSID.</a:t>
            </a:r>
          </a:p>
          <a:p>
            <a:pPr marL="342900" indent="-342900">
              <a:spcBef>
                <a:spcPct val="20000"/>
              </a:spcBef>
              <a:buClr>
                <a:srgbClr val="D7381B"/>
              </a:buClr>
              <a:buFontTx/>
              <a:buChar char="•"/>
              <a:defRPr/>
            </a:pPr>
            <a:r>
              <a:rPr lang="en-US" sz="1800" dirty="0" smtClean="0"/>
              <a:t>In addition, an HE STA may attempt to associate with the transmitted BSSID if it finds it to be suitable.</a:t>
            </a:r>
          </a:p>
          <a:p>
            <a:pPr marL="342900" indent="-342900">
              <a:spcBef>
                <a:spcPct val="20000"/>
              </a:spcBef>
              <a:buClr>
                <a:srgbClr val="D7381B"/>
              </a:buClr>
              <a:defRPr/>
            </a:pPr>
            <a:endParaRPr lang="en-US" sz="1600" dirty="0" smtClean="0"/>
          </a:p>
        </p:txBody>
      </p:sp>
      <p:sp>
        <p:nvSpPr>
          <p:cNvPr id="1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5</a:t>
            </a:fld>
            <a:endParaRPr lang="en-US" dirty="0"/>
          </a:p>
        </p:txBody>
      </p:sp>
      <p:sp>
        <p:nvSpPr>
          <p:cNvPr id="5"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6"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400" smtClean="0"/>
              <a:t>MU </a:t>
            </a:r>
            <a:r>
              <a:rPr lang="en-US" sz="2400" dirty="0" smtClean="0"/>
              <a:t>Transmission with Multiple BSSID</a:t>
            </a:r>
            <a:endParaRPr lang="en-US" sz="2400" dirty="0"/>
          </a:p>
        </p:txBody>
      </p:sp>
      <p:sp>
        <p:nvSpPr>
          <p:cNvPr id="75" name="Content Placeholder 2"/>
          <p:cNvSpPr txBox="1">
            <a:spLocks/>
          </p:cNvSpPr>
          <p:nvPr/>
        </p:nvSpPr>
        <p:spPr bwMode="auto">
          <a:xfrm>
            <a:off x="0" y="914400"/>
            <a:ext cx="914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dirty="0" smtClean="0">
                <a:latin typeface="+mn-lt"/>
              </a:rPr>
              <a:t>For group-addressed frames </a:t>
            </a:r>
            <a:r>
              <a:rPr lang="en-US" sz="1600" dirty="0" smtClean="0"/>
              <a:t>, e.g. Basic Trigger frame, </a:t>
            </a:r>
            <a:r>
              <a:rPr lang="en-US" sz="1600" dirty="0" smtClean="0">
                <a:latin typeface="+mn-lt"/>
              </a:rPr>
              <a:t>destined to STAs associated with multiple virtual APs, </a:t>
            </a:r>
          </a:p>
          <a:p>
            <a:pPr marL="800100" lvl="1" indent="-342900">
              <a:spcBef>
                <a:spcPct val="20000"/>
              </a:spcBef>
              <a:buClr>
                <a:srgbClr val="D7381B"/>
              </a:buClr>
              <a:buFont typeface="Arial" pitchFamily="34" charset="0"/>
              <a:buChar char="‒"/>
              <a:defRPr/>
            </a:pPr>
            <a:r>
              <a:rPr lang="en-US" sz="1600" dirty="0" smtClean="0">
                <a:latin typeface="+mn-lt"/>
              </a:rPr>
              <a:t>Transmitted BSSID is used as TA of such </a:t>
            </a:r>
            <a:r>
              <a:rPr lang="en-US" sz="1600" dirty="0" smtClean="0"/>
              <a:t>frames</a:t>
            </a:r>
            <a:r>
              <a:rPr lang="en-US" sz="1600" dirty="0" smtClean="0">
                <a:latin typeface="+mn-lt"/>
              </a:rPr>
              <a:t>.</a:t>
            </a:r>
          </a:p>
          <a:p>
            <a:pPr marL="800100" lvl="1" indent="-342900">
              <a:spcBef>
                <a:spcPct val="20000"/>
              </a:spcBef>
              <a:buClr>
                <a:srgbClr val="D7381B"/>
              </a:buClr>
              <a:buFont typeface="Arial" pitchFamily="34" charset="0"/>
              <a:buChar char="‒"/>
              <a:defRPr/>
            </a:pPr>
            <a:r>
              <a:rPr lang="en-US" sz="1600" dirty="0" smtClean="0"/>
              <a:t>STAID field value of 2047 identifies RU allocated to all BSSID in MBSS.</a:t>
            </a:r>
          </a:p>
          <a:p>
            <a:pPr marL="342900" indent="-342900">
              <a:spcBef>
                <a:spcPct val="20000"/>
              </a:spcBef>
              <a:buClr>
                <a:srgbClr val="D7381B"/>
              </a:buClr>
              <a:buFontTx/>
              <a:buChar char="•"/>
              <a:defRPr/>
            </a:pPr>
            <a:r>
              <a:rPr lang="en-US" sz="1600" dirty="0" smtClean="0"/>
              <a:t>For group-addressed frames , e.g. Basic Trigger frame, destined to STAs associated with single virtual AP, </a:t>
            </a:r>
          </a:p>
          <a:p>
            <a:pPr marL="800100" lvl="1" indent="-342900">
              <a:spcBef>
                <a:spcPct val="20000"/>
              </a:spcBef>
              <a:buClr>
                <a:srgbClr val="D7381B"/>
              </a:buClr>
              <a:buFont typeface="Arial" pitchFamily="34" charset="0"/>
              <a:buChar char="‒"/>
              <a:defRPr/>
            </a:pPr>
            <a:r>
              <a:rPr lang="en-US" sz="1600" dirty="0" smtClean="0"/>
              <a:t>Virtual AP’s BSSID is used as TA of such frames.</a:t>
            </a:r>
          </a:p>
          <a:p>
            <a:pPr marL="800100" lvl="1" indent="-342900">
              <a:spcBef>
                <a:spcPct val="20000"/>
              </a:spcBef>
              <a:buClr>
                <a:srgbClr val="D7381B"/>
              </a:buClr>
              <a:buFont typeface="Arial" pitchFamily="34" charset="0"/>
              <a:buChar char="‒"/>
              <a:defRPr/>
            </a:pPr>
            <a:r>
              <a:rPr lang="en-US" sz="1600" dirty="0" smtClean="0"/>
              <a:t>STAID field value of the virtual AP identifies RU allocated to the virtual AP’s BSSID.</a:t>
            </a:r>
          </a:p>
          <a:p>
            <a:pPr marL="342900" indent="-342900">
              <a:spcBef>
                <a:spcPct val="20000"/>
              </a:spcBef>
              <a:buClr>
                <a:srgbClr val="D7381B"/>
              </a:buClr>
              <a:buFontTx/>
              <a:buChar char="•"/>
              <a:defRPr/>
            </a:pPr>
            <a:r>
              <a:rPr lang="en-US" sz="1600" dirty="0" smtClean="0"/>
              <a:t>For both case, the following rules apply:</a:t>
            </a:r>
          </a:p>
          <a:p>
            <a:pPr marL="800100" lvl="1" indent="-342900">
              <a:spcBef>
                <a:spcPct val="20000"/>
              </a:spcBef>
              <a:buClr>
                <a:srgbClr val="D7381B"/>
              </a:buClr>
              <a:buFont typeface="Arial" pitchFamily="34" charset="0"/>
              <a:buChar char="‒"/>
              <a:defRPr/>
            </a:pPr>
            <a:r>
              <a:rPr lang="en-US" sz="1600" dirty="0" smtClean="0"/>
              <a:t>RA fields of all frames in an A-MPDU are same, and TA fields of all frames in an A-MPDU are same.</a:t>
            </a:r>
          </a:p>
          <a:p>
            <a:pPr marL="800100" lvl="1" indent="-342900">
              <a:spcBef>
                <a:spcPct val="20000"/>
              </a:spcBef>
              <a:buClr>
                <a:srgbClr val="D7381B"/>
              </a:buClr>
              <a:buFont typeface="Arial" pitchFamily="34" charset="0"/>
              <a:buChar char="‒"/>
              <a:defRPr/>
            </a:pPr>
            <a:r>
              <a:rPr lang="en-US" sz="1600" dirty="0" smtClean="0"/>
              <a:t>If a frame solicited by Trigger frame is control frame, the RA selection of the control frame uses the TA of the soliciting frame or associated AP’s MAC address.</a:t>
            </a:r>
          </a:p>
          <a:p>
            <a:pPr marL="800100" lvl="1" indent="-342900">
              <a:spcBef>
                <a:spcPct val="20000"/>
              </a:spcBef>
              <a:buClr>
                <a:srgbClr val="D7381B"/>
              </a:buClr>
              <a:buFont typeface="Arial" pitchFamily="34" charset="0"/>
              <a:buChar char="‒"/>
              <a:defRPr/>
            </a:pPr>
            <a:r>
              <a:rPr lang="en-US" sz="1600" dirty="0" smtClean="0"/>
              <a:t>If a frame solicited by Trigger frame is data/management frame, the RA of the solicited frame is set to the intended recipient. </a:t>
            </a:r>
          </a:p>
          <a:p>
            <a:pPr marL="342900" indent="-342900">
              <a:spcBef>
                <a:spcPct val="20000"/>
              </a:spcBef>
              <a:buClr>
                <a:srgbClr val="D7381B"/>
              </a:buClr>
              <a:buFontTx/>
              <a:buChar char="•"/>
              <a:defRPr/>
            </a:pPr>
            <a:endParaRPr lang="en-US" sz="1600" dirty="0" smtClean="0"/>
          </a:p>
        </p:txBody>
      </p:sp>
      <p:sp>
        <p:nvSpPr>
          <p:cNvPr id="1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6</a:t>
            </a:fld>
            <a:endParaRPr lang="en-US" dirty="0"/>
          </a:p>
        </p:txBody>
      </p:sp>
      <p:sp>
        <p:nvSpPr>
          <p:cNvPr id="5"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6"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400" dirty="0" smtClean="0"/>
              <a:t>Summary</a:t>
            </a:r>
            <a:endParaRPr lang="en-US" sz="2400" dirty="0"/>
          </a:p>
        </p:txBody>
      </p:sp>
      <p:sp>
        <p:nvSpPr>
          <p:cNvPr id="75" name="Content Placeholder 2"/>
          <p:cNvSpPr txBox="1">
            <a:spLocks/>
          </p:cNvSpPr>
          <p:nvPr/>
        </p:nvSpPr>
        <p:spPr bwMode="auto">
          <a:xfrm>
            <a:off x="0" y="914400"/>
            <a:ext cx="914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2000" dirty="0" smtClean="0">
                <a:latin typeface="+mn-lt"/>
              </a:rPr>
              <a:t>We propose</a:t>
            </a:r>
          </a:p>
          <a:p>
            <a:pPr marL="800100" lvl="1" indent="-342900">
              <a:spcBef>
                <a:spcPct val="20000"/>
              </a:spcBef>
              <a:buClr>
                <a:srgbClr val="D7381B"/>
              </a:buClr>
              <a:buFont typeface="Arial" pitchFamily="34" charset="0"/>
              <a:buChar char="‒"/>
              <a:defRPr/>
            </a:pPr>
            <a:r>
              <a:rPr lang="en-US" sz="2000" dirty="0" smtClean="0">
                <a:latin typeface="+mn-lt"/>
              </a:rPr>
              <a:t>a</a:t>
            </a:r>
            <a:r>
              <a:rPr lang="en-US" sz="2000" dirty="0" smtClean="0"/>
              <a:t>n HE AP device that operates in multi-BSSID mode shall assign one BSSID as the one that that takes the primary role to transmit Multiple BSSID element in Beacon and Probe Response frames.</a:t>
            </a:r>
          </a:p>
          <a:p>
            <a:pPr marL="800100" lvl="1" indent="-342900">
              <a:spcBef>
                <a:spcPct val="20000"/>
              </a:spcBef>
              <a:buClr>
                <a:srgbClr val="D7381B"/>
              </a:buClr>
              <a:buFont typeface="Arial" pitchFamily="34" charset="0"/>
              <a:buChar char="‒"/>
              <a:defRPr/>
            </a:pPr>
            <a:r>
              <a:rPr lang="en-US" sz="2000" dirty="0" smtClean="0"/>
              <a:t>it is optional for non-AP STA associated with a BSS corresponding to a </a:t>
            </a:r>
            <a:r>
              <a:rPr lang="en-US" sz="2000" dirty="0" err="1" smtClean="0"/>
              <a:t>nontransmitted</a:t>
            </a:r>
            <a:r>
              <a:rPr lang="en-US" sz="2000" dirty="0" smtClean="0"/>
              <a:t> BSSID to support reception of control frame with TA equal to transmitted BSSID.</a:t>
            </a:r>
          </a:p>
          <a:p>
            <a:pPr marL="800100" lvl="1" indent="-342900">
              <a:spcBef>
                <a:spcPct val="20000"/>
              </a:spcBef>
              <a:buClr>
                <a:srgbClr val="D7381B"/>
              </a:buClr>
              <a:buFont typeface="Arial" pitchFamily="34" charset="0"/>
              <a:buChar char="‒"/>
              <a:defRPr/>
            </a:pPr>
            <a:r>
              <a:rPr lang="en-US" sz="2000" dirty="0" smtClean="0"/>
              <a:t>TA and RA rules with multiple BSSID element.</a:t>
            </a:r>
            <a:endParaRPr lang="en-US" sz="1600" dirty="0" smtClean="0"/>
          </a:p>
        </p:txBody>
      </p:sp>
      <p:sp>
        <p:nvSpPr>
          <p:cNvPr id="1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7</a:t>
            </a:fld>
            <a:endParaRPr lang="en-US" dirty="0"/>
          </a:p>
        </p:txBody>
      </p:sp>
      <p:sp>
        <p:nvSpPr>
          <p:cNvPr id="5"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6"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400" dirty="0" smtClean="0"/>
              <a:t>Backup Slides</a:t>
            </a:r>
            <a:endParaRPr lang="en-US" sz="2400" dirty="0"/>
          </a:p>
        </p:txBody>
      </p:sp>
      <p:sp>
        <p:nvSpPr>
          <p:cNvPr id="1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8</a:t>
            </a:fld>
            <a:endParaRPr lang="en-US" dirty="0"/>
          </a:p>
        </p:txBody>
      </p:sp>
      <p:sp>
        <p:nvSpPr>
          <p:cNvPr id="4"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5"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AID of Broadcast RU in DL MU</a:t>
            </a:r>
            <a:endParaRPr lang="en-US" sz="2800" dirty="0"/>
          </a:p>
        </p:txBody>
      </p:sp>
      <p:sp>
        <p:nvSpPr>
          <p:cNvPr id="75" name="Content Placeholder 2"/>
          <p:cNvSpPr txBox="1">
            <a:spLocks/>
          </p:cNvSpPr>
          <p:nvPr/>
        </p:nvSpPr>
        <p:spPr bwMode="auto">
          <a:xfrm>
            <a:off x="0" y="914400"/>
            <a:ext cx="9144000" cy="2438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GB" sz="1600" dirty="0" smtClean="0"/>
              <a:t>When multiple virtual APs transmit Beacons, broadcast RU for STAs associated with single virtual AP in DL MU is difficult to identify.</a:t>
            </a:r>
          </a:p>
          <a:p>
            <a:pPr marL="800100" lvl="1" indent="-342900">
              <a:spcBef>
                <a:spcPct val="20000"/>
              </a:spcBef>
              <a:buClr>
                <a:srgbClr val="D7381B"/>
              </a:buClr>
              <a:buFont typeface="Arial" pitchFamily="34" charset="0"/>
              <a:buChar char="‒"/>
              <a:defRPr/>
            </a:pPr>
            <a:r>
              <a:rPr lang="en-GB" sz="1600" dirty="0" smtClean="0"/>
              <a:t>The reason is that each virtual AP doesn’t have  a fixed AID for broadcast transmission in a DL broadcast RU.</a:t>
            </a:r>
          </a:p>
          <a:p>
            <a:pPr marL="1257300" lvl="2" indent="-342900">
              <a:spcBef>
                <a:spcPct val="20000"/>
              </a:spcBef>
              <a:buClr>
                <a:srgbClr val="D7381B"/>
              </a:buClr>
              <a:buFontTx/>
              <a:buChar char="•"/>
              <a:defRPr/>
            </a:pPr>
            <a:r>
              <a:rPr lang="en-US" sz="1600" dirty="0" smtClean="0">
                <a:latin typeface="+mn-lt"/>
              </a:rPr>
              <a:t>The AID calculation of each virtual AP has different reference BSSID.</a:t>
            </a:r>
          </a:p>
          <a:p>
            <a:pPr marL="1714500" lvl="3" indent="-342900">
              <a:spcBef>
                <a:spcPct val="20000"/>
              </a:spcBef>
              <a:buClr>
                <a:srgbClr val="D7381B"/>
              </a:buClr>
              <a:buFont typeface="Arial" pitchFamily="34" charset="0"/>
              <a:buChar char="‒"/>
              <a:defRPr/>
            </a:pPr>
            <a:r>
              <a:rPr lang="en-US" sz="1600" dirty="0" smtClean="0">
                <a:latin typeface="+mn-lt"/>
              </a:rPr>
              <a:t>STAs may miss some Beacon,</a:t>
            </a:r>
          </a:p>
          <a:p>
            <a:pPr marL="1714500" lvl="3" indent="-342900">
              <a:spcBef>
                <a:spcPct val="20000"/>
              </a:spcBef>
              <a:buClr>
                <a:srgbClr val="D7381B"/>
              </a:buClr>
              <a:buFont typeface="Arial" pitchFamily="34" charset="0"/>
              <a:buChar char="‒"/>
              <a:defRPr/>
            </a:pPr>
            <a:r>
              <a:rPr lang="en-US" sz="1600" dirty="0" smtClean="0">
                <a:latin typeface="+mn-lt"/>
              </a:rPr>
              <a:t>STAs may have inaccurate TSF time.</a:t>
            </a:r>
          </a:p>
          <a:p>
            <a:pPr marL="1714500" lvl="3" indent="-342900">
              <a:spcBef>
                <a:spcPct val="20000"/>
              </a:spcBef>
              <a:buClr>
                <a:srgbClr val="D7381B"/>
              </a:buClr>
              <a:buFont typeface="Arial" pitchFamily="34" charset="0"/>
              <a:buChar char="‒"/>
              <a:defRPr/>
            </a:pPr>
            <a:r>
              <a:rPr lang="en-US" sz="1600" dirty="0" smtClean="0">
                <a:latin typeface="+mn-lt"/>
              </a:rPr>
              <a:t>An AP may change its beacon interval. </a:t>
            </a:r>
          </a:p>
        </p:txBody>
      </p:sp>
      <p:sp>
        <p:nvSpPr>
          <p:cNvPr id="1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cxnSp>
        <p:nvCxnSpPr>
          <p:cNvPr id="18" name="Straight Connector 17"/>
          <p:cNvCxnSpPr/>
          <p:nvPr/>
        </p:nvCxnSpPr>
        <p:spPr bwMode="auto">
          <a:xfrm>
            <a:off x="1600200" y="5933372"/>
            <a:ext cx="3581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Rectangle 18"/>
          <p:cNvSpPr/>
          <p:nvPr/>
        </p:nvSpPr>
        <p:spPr bwMode="auto">
          <a:xfrm>
            <a:off x="2057400" y="5628572"/>
            <a:ext cx="1524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Shape 78"/>
          <p:cNvSpPr/>
          <p:nvPr/>
        </p:nvSpPr>
        <p:spPr>
          <a:xfrm>
            <a:off x="1850066" y="5894901"/>
            <a:ext cx="610277" cy="287575"/>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600">
                <a:latin typeface="Gill Sans SemiBold"/>
                <a:ea typeface="Gill Sans SemiBold"/>
                <a:cs typeface="Gill Sans SemiBold"/>
                <a:sym typeface="Gill Sans SemiBold"/>
              </a:defRPr>
            </a:lvl1pPr>
          </a:lstStyle>
          <a:p>
            <a:pPr lvl="0" algn="ctr">
              <a:defRPr sz="1800"/>
            </a:pPr>
            <a:r>
              <a:rPr lang="en-US" sz="700" dirty="0" smtClean="0"/>
              <a:t>Beacon from Virtual AP0 </a:t>
            </a:r>
            <a:endParaRPr sz="700" dirty="0"/>
          </a:p>
        </p:txBody>
      </p:sp>
      <p:sp>
        <p:nvSpPr>
          <p:cNvPr id="21" name="Rectangle 20"/>
          <p:cNvSpPr/>
          <p:nvPr/>
        </p:nvSpPr>
        <p:spPr bwMode="auto">
          <a:xfrm>
            <a:off x="3102257" y="5628572"/>
            <a:ext cx="1524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Shape 78"/>
          <p:cNvSpPr/>
          <p:nvPr/>
        </p:nvSpPr>
        <p:spPr>
          <a:xfrm>
            <a:off x="2894923" y="5894901"/>
            <a:ext cx="610277" cy="287575"/>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600">
                <a:latin typeface="Gill Sans SemiBold"/>
                <a:ea typeface="Gill Sans SemiBold"/>
                <a:cs typeface="Gill Sans SemiBold"/>
                <a:sym typeface="Gill Sans SemiBold"/>
              </a:defRPr>
            </a:lvl1pPr>
          </a:lstStyle>
          <a:p>
            <a:pPr lvl="0" algn="ctr">
              <a:defRPr sz="1800"/>
            </a:pPr>
            <a:r>
              <a:rPr lang="en-US" sz="700" dirty="0" smtClean="0"/>
              <a:t>Beacon from Virtual AP1 </a:t>
            </a:r>
            <a:endParaRPr sz="700" dirty="0"/>
          </a:p>
        </p:txBody>
      </p:sp>
      <p:sp>
        <p:nvSpPr>
          <p:cNvPr id="23" name="Rectangle 22"/>
          <p:cNvSpPr/>
          <p:nvPr/>
        </p:nvSpPr>
        <p:spPr bwMode="auto">
          <a:xfrm>
            <a:off x="4473857" y="5628572"/>
            <a:ext cx="1524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Shape 78"/>
          <p:cNvSpPr/>
          <p:nvPr/>
        </p:nvSpPr>
        <p:spPr>
          <a:xfrm>
            <a:off x="4266523" y="5894901"/>
            <a:ext cx="610277" cy="287575"/>
          </a:xfrm>
          <a:prstGeom prst="rect">
            <a:avLst/>
          </a:prstGeom>
          <a:ln w="12700">
            <a:miter lim="400000"/>
          </a:ln>
          <a:extLst>
            <a:ext uri="{C572A759-6A51-4108-AA02-DFA0A04FC94B}">
              <ma14:wrappingTextBoxFlag xmlns="" xmlns:ma14="http://schemas.microsoft.com/office/mac/drawingml/2011/main" val="1"/>
            </a:ext>
          </a:extLst>
        </p:spPr>
        <p:txBody>
          <a:bodyPr lIns="35717" tIns="35717" rIns="35717" bIns="35717" anchor="ctr">
            <a:spAutoFit/>
          </a:bodyPr>
          <a:lstStyle>
            <a:lvl1pPr>
              <a:defRPr sz="1600">
                <a:latin typeface="Gill Sans SemiBold"/>
                <a:ea typeface="Gill Sans SemiBold"/>
                <a:cs typeface="Gill Sans SemiBold"/>
                <a:sym typeface="Gill Sans SemiBold"/>
              </a:defRPr>
            </a:lvl1pPr>
          </a:lstStyle>
          <a:p>
            <a:pPr lvl="0" algn="ctr">
              <a:defRPr sz="1800"/>
            </a:pPr>
            <a:r>
              <a:rPr lang="en-US" sz="700" dirty="0" smtClean="0"/>
              <a:t>Beacon from Virtual AP2 </a:t>
            </a:r>
            <a:endParaRPr sz="700" dirty="0"/>
          </a:p>
        </p:txBody>
      </p:sp>
      <p:cxnSp>
        <p:nvCxnSpPr>
          <p:cNvPr id="25" name="Straight Arrow Connector 24"/>
          <p:cNvCxnSpPr/>
          <p:nvPr/>
        </p:nvCxnSpPr>
        <p:spPr bwMode="auto">
          <a:xfrm flipH="1" flipV="1">
            <a:off x="2362200" y="6068547"/>
            <a:ext cx="54595" cy="20809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Shape 78"/>
          <p:cNvSpPr/>
          <p:nvPr/>
        </p:nvSpPr>
        <p:spPr>
          <a:xfrm>
            <a:off x="1219200" y="6297147"/>
            <a:ext cx="1447800" cy="179853"/>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1600">
                <a:latin typeface="Gill Sans SemiBold"/>
                <a:ea typeface="Gill Sans SemiBold"/>
                <a:cs typeface="Gill Sans SemiBold"/>
                <a:sym typeface="Gill Sans SemiBold"/>
              </a:defRPr>
            </a:lvl1pPr>
          </a:lstStyle>
          <a:p>
            <a:pPr lvl="0">
              <a:defRPr sz="1800"/>
            </a:pPr>
            <a:r>
              <a:rPr lang="en-US" sz="700" dirty="0" smtClean="0"/>
              <a:t>AP0 has AID 0, AP1 has AID1 etc.</a:t>
            </a:r>
            <a:endParaRPr sz="700" dirty="0"/>
          </a:p>
        </p:txBody>
      </p:sp>
      <p:sp>
        <p:nvSpPr>
          <p:cNvPr id="27" name="Shape 78"/>
          <p:cNvSpPr/>
          <p:nvPr/>
        </p:nvSpPr>
        <p:spPr>
          <a:xfrm>
            <a:off x="2743200" y="6297147"/>
            <a:ext cx="1676400" cy="179853"/>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1600">
                <a:latin typeface="Gill Sans SemiBold"/>
                <a:ea typeface="Gill Sans SemiBold"/>
                <a:cs typeface="Gill Sans SemiBold"/>
                <a:sym typeface="Gill Sans SemiBold"/>
              </a:defRPr>
            </a:lvl1pPr>
          </a:lstStyle>
          <a:p>
            <a:pPr lvl="0">
              <a:defRPr sz="1800"/>
            </a:pPr>
            <a:r>
              <a:rPr lang="en-US" sz="700" dirty="0" smtClean="0"/>
              <a:t>AP0 has AID 2</a:t>
            </a:r>
            <a:r>
              <a:rPr lang="en-US" sz="700" baseline="30000" dirty="0" smtClean="0"/>
              <a:t>n</a:t>
            </a:r>
            <a:r>
              <a:rPr lang="en-US" sz="700" dirty="0" smtClean="0"/>
              <a:t>-1, AP1 has AID0 etc.</a:t>
            </a:r>
            <a:endParaRPr sz="700" dirty="0"/>
          </a:p>
        </p:txBody>
      </p:sp>
      <p:cxnSp>
        <p:nvCxnSpPr>
          <p:cNvPr id="28" name="Straight Arrow Connector 27"/>
          <p:cNvCxnSpPr/>
          <p:nvPr/>
        </p:nvCxnSpPr>
        <p:spPr bwMode="auto">
          <a:xfrm flipH="1" flipV="1">
            <a:off x="3429000" y="6068547"/>
            <a:ext cx="54595" cy="20809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9" name="Shape 78"/>
          <p:cNvSpPr/>
          <p:nvPr/>
        </p:nvSpPr>
        <p:spPr>
          <a:xfrm>
            <a:off x="4724400" y="6297147"/>
            <a:ext cx="1752600" cy="179853"/>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1600">
                <a:latin typeface="Gill Sans SemiBold"/>
                <a:ea typeface="Gill Sans SemiBold"/>
                <a:cs typeface="Gill Sans SemiBold"/>
                <a:sym typeface="Gill Sans SemiBold"/>
              </a:defRPr>
            </a:lvl1pPr>
          </a:lstStyle>
          <a:p>
            <a:pPr lvl="0">
              <a:defRPr sz="1800"/>
            </a:pPr>
            <a:r>
              <a:rPr lang="en-US" sz="700" dirty="0" smtClean="0"/>
              <a:t>AP0 has AID 2</a:t>
            </a:r>
            <a:r>
              <a:rPr lang="en-US" sz="700" baseline="30000" dirty="0" smtClean="0"/>
              <a:t>n</a:t>
            </a:r>
            <a:r>
              <a:rPr lang="en-US" sz="700" dirty="0" smtClean="0"/>
              <a:t>-2, AP2 has AID0 etc.</a:t>
            </a:r>
            <a:endParaRPr sz="700" dirty="0"/>
          </a:p>
        </p:txBody>
      </p:sp>
      <p:cxnSp>
        <p:nvCxnSpPr>
          <p:cNvPr id="30" name="Straight Arrow Connector 29"/>
          <p:cNvCxnSpPr/>
          <p:nvPr/>
        </p:nvCxnSpPr>
        <p:spPr bwMode="auto">
          <a:xfrm flipH="1" flipV="1">
            <a:off x="4800600" y="6068547"/>
            <a:ext cx="54595" cy="20809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Rectangle 30"/>
          <p:cNvSpPr/>
          <p:nvPr/>
        </p:nvSpPr>
        <p:spPr bwMode="auto">
          <a:xfrm>
            <a:off x="3733800" y="5857172"/>
            <a:ext cx="304800" cy="76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3733800" y="5780972"/>
            <a:ext cx="304800" cy="76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3733800" y="5704772"/>
            <a:ext cx="304800" cy="76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3733800" y="5628572"/>
            <a:ext cx="304800" cy="76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Shape 78"/>
          <p:cNvSpPr/>
          <p:nvPr/>
        </p:nvSpPr>
        <p:spPr>
          <a:xfrm>
            <a:off x="3733800" y="5943600"/>
            <a:ext cx="457200" cy="179853"/>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1600">
                <a:latin typeface="Gill Sans SemiBold"/>
                <a:ea typeface="Gill Sans SemiBold"/>
                <a:cs typeface="Gill Sans SemiBold"/>
                <a:sym typeface="Gill Sans SemiBold"/>
              </a:defRPr>
            </a:lvl1pPr>
          </a:lstStyle>
          <a:p>
            <a:pPr lvl="0">
              <a:defRPr sz="1800"/>
            </a:pPr>
            <a:r>
              <a:rPr lang="en-US" sz="700" dirty="0" smtClean="0"/>
              <a:t>DL MU</a:t>
            </a:r>
            <a:endParaRPr sz="700" dirty="0"/>
          </a:p>
        </p:txBody>
      </p:sp>
      <p:pic>
        <p:nvPicPr>
          <p:cNvPr id="38" name="Picture 37"/>
          <p:cNvPicPr>
            <a:picLocks noChangeAspect="1"/>
          </p:cNvPicPr>
          <p:nvPr/>
        </p:nvPicPr>
        <p:blipFill>
          <a:blip r:embed="rId2" cstate="print"/>
          <a:stretch>
            <a:fillRect/>
          </a:stretch>
        </p:blipFill>
        <p:spPr>
          <a:xfrm>
            <a:off x="990600" y="3657600"/>
            <a:ext cx="7260109" cy="1447800"/>
          </a:xfrm>
          <a:prstGeom prst="rect">
            <a:avLst/>
          </a:prstGeom>
        </p:spPr>
      </p:pic>
      <p:cxnSp>
        <p:nvCxnSpPr>
          <p:cNvPr id="46" name="Straight Arrow Connector 45"/>
          <p:cNvCxnSpPr/>
          <p:nvPr/>
        </p:nvCxnSpPr>
        <p:spPr bwMode="auto">
          <a:xfrm>
            <a:off x="4572000" y="3810000"/>
            <a:ext cx="22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7" name="Shape 78"/>
          <p:cNvSpPr/>
          <p:nvPr/>
        </p:nvSpPr>
        <p:spPr>
          <a:xfrm>
            <a:off x="4191000" y="3657600"/>
            <a:ext cx="762000" cy="179853"/>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1600">
                <a:latin typeface="Gill Sans SemiBold"/>
                <a:ea typeface="Gill Sans SemiBold"/>
                <a:cs typeface="Gill Sans SemiBold"/>
                <a:sym typeface="Gill Sans SemiBold"/>
              </a:defRPr>
            </a:lvl1pPr>
          </a:lstStyle>
          <a:p>
            <a:pPr lvl="0">
              <a:defRPr sz="1800"/>
            </a:pPr>
            <a:r>
              <a:rPr lang="en-US" sz="700" dirty="0" smtClean="0"/>
              <a:t>RU control info</a:t>
            </a:r>
            <a:endParaRPr sz="700" dirty="0"/>
          </a:p>
        </p:txBody>
      </p:sp>
      <p:sp>
        <p:nvSpPr>
          <p:cNvPr id="48" name="Shape 78"/>
          <p:cNvSpPr/>
          <p:nvPr/>
        </p:nvSpPr>
        <p:spPr>
          <a:xfrm>
            <a:off x="7086600" y="3657600"/>
            <a:ext cx="762000" cy="179853"/>
          </a:xfrm>
          <a:prstGeom prst="rect">
            <a:avLst/>
          </a:prstGeom>
          <a:ln w="12700">
            <a:miter lim="400000"/>
          </a:ln>
          <a:extLst>
            <a:ext uri="{C572A759-6A51-4108-AA02-DFA0A04FC94B}">
              <ma14:wrappingTextBoxFlag xmlns="" xmlns:ma14="http://schemas.microsoft.com/office/mac/drawingml/2011/main" val="1"/>
            </a:ext>
          </a:extLst>
        </p:spPr>
        <p:txBody>
          <a:bodyPr wrap="square" lIns="35717" tIns="35717" rIns="35717" bIns="35717" anchor="ctr">
            <a:spAutoFit/>
          </a:bodyPr>
          <a:lstStyle>
            <a:lvl1pPr>
              <a:defRPr sz="1600">
                <a:latin typeface="Gill Sans SemiBold"/>
                <a:ea typeface="Gill Sans SemiBold"/>
                <a:cs typeface="Gill Sans SemiBold"/>
                <a:sym typeface="Gill Sans SemiBold"/>
              </a:defRPr>
            </a:lvl1pPr>
          </a:lstStyle>
          <a:p>
            <a:pPr lvl="0">
              <a:defRPr sz="1800"/>
            </a:pPr>
            <a:r>
              <a:rPr lang="en-US" sz="700" dirty="0" smtClean="0"/>
              <a:t>TA Info</a:t>
            </a:r>
            <a:endParaRPr sz="700" dirty="0"/>
          </a:p>
        </p:txBody>
      </p:sp>
      <p:cxnSp>
        <p:nvCxnSpPr>
          <p:cNvPr id="49" name="Straight Arrow Connector 48"/>
          <p:cNvCxnSpPr/>
          <p:nvPr/>
        </p:nvCxnSpPr>
        <p:spPr bwMode="auto">
          <a:xfrm flipH="1">
            <a:off x="7086600" y="3810000"/>
            <a:ext cx="152400" cy="20144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Date Placeholder 3"/>
          <p:cNvSpPr>
            <a:spLocks noGrp="1"/>
          </p:cNvSpPr>
          <p:nvPr>
            <p:ph type="dt" sz="half" idx="10"/>
          </p:nvPr>
        </p:nvSpPr>
        <p:spPr>
          <a:xfrm>
            <a:off x="696913" y="332601"/>
            <a:ext cx="916918" cy="276999"/>
          </a:xfrm>
        </p:spPr>
        <p:txBody>
          <a:bodyPr/>
          <a:lstStyle/>
          <a:p>
            <a:r>
              <a:rPr lang="en-US" dirty="0" smtClean="0"/>
              <a:t>Nov 2016</a:t>
            </a:r>
            <a:endParaRPr lang="en-US" dirty="0"/>
          </a:p>
        </p:txBody>
      </p:sp>
      <p:sp>
        <p:nvSpPr>
          <p:cNvPr id="37" name="Rectangle 5"/>
          <p:cNvSpPr txBox="1">
            <a:spLocks noChangeArrowheads="1"/>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112734</TotalTime>
  <Words>1317</Words>
  <Application>Microsoft Office PowerPoint</Application>
  <PresentationFormat>On-screen Show (4:3)</PresentationFormat>
  <Paragraphs>110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Multiple BSSID and MU</vt:lpstr>
      <vt:lpstr>Recap of Multiple BSSID in 802.11ax</vt:lpstr>
      <vt:lpstr>Transmitted BSSID in 11ax</vt:lpstr>
      <vt:lpstr>Multi-BSSID Control Frame Support</vt:lpstr>
      <vt:lpstr>HE STA’s Behavior</vt:lpstr>
      <vt:lpstr>MU Transmission with Multiple BSSID</vt:lpstr>
      <vt:lpstr>Summary</vt:lpstr>
      <vt:lpstr>Backup Slides</vt:lpstr>
      <vt:lpstr>AID of Broadcast RU in DL MU</vt:lpstr>
      <vt:lpstr>Spec Texts Related to Beacon, Probe Response, TIM Broadcast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1906</cp:revision>
  <cp:lastPrinted>1998-02-10T13:28:06Z</cp:lastPrinted>
  <dcterms:created xsi:type="dcterms:W3CDTF">2007-05-21T21:00:37Z</dcterms:created>
  <dcterms:modified xsi:type="dcterms:W3CDTF">2016-11-08T17:31:44Z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1662224899</vt:i4>
  </property>
  <property fmtid="{D5CDD505-2E9C-101B-9397-08002B2CF9AE}" pid="4" name="_EmailSubject">
    <vt:lpwstr>MAC motion - Multiple BSSID and MU </vt:lpwstr>
  </property>
  <property fmtid="{D5CDD505-2E9C-101B-9397-08002B2CF9AE}" pid="5" name="_AuthorEmail">
    <vt:lpwstr>appatil@qti.qualcomm.com</vt:lpwstr>
  </property>
  <property fmtid="{D5CDD505-2E9C-101B-9397-08002B2CF9AE}" pid="6" name="_AuthorEmailDisplayName">
    <vt:lpwstr>Patil, Abhishek</vt:lpwstr>
  </property>
</Properties>
</file>