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3" r:id="rId3"/>
    <p:sldId id="289" r:id="rId4"/>
    <p:sldId id="291" r:id="rId5"/>
    <p:sldId id="294" r:id="rId6"/>
    <p:sldId id="290" r:id="rId7"/>
    <p:sldId id="308" r:id="rId8"/>
    <p:sldId id="296" r:id="rId9"/>
    <p:sldId id="297" r:id="rId10"/>
    <p:sldId id="303" r:id="rId11"/>
    <p:sldId id="298" r:id="rId12"/>
    <p:sldId id="304" r:id="rId13"/>
    <p:sldId id="295" r:id="rId14"/>
    <p:sldId id="293" r:id="rId15"/>
    <p:sldId id="287" r:id="rId16"/>
    <p:sldId id="305" r:id="rId17"/>
    <p:sldId id="306" r:id="rId18"/>
    <p:sldId id="307" r:id="rId19"/>
    <p:sldId id="284" r:id="rId20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591" autoAdjust="0"/>
  </p:normalViewPr>
  <p:slideViewPr>
    <p:cSldViewPr>
      <p:cViewPr varScale="1">
        <p:scale>
          <a:sx n="55" d="100"/>
          <a:sy n="55" d="100"/>
        </p:scale>
        <p:origin x="96" y="4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196" d="100"/>
          <a:sy n="196" d="100"/>
        </p:scale>
        <p:origin x="5694" y="162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 smtClean="0"/>
              <a:t>Kome Oteri(InterDigital)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Kome Oteri(InterDigital)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Kome Oteri(InterDigital)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802.11-16/1447r0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6652" y="764704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Further Details on Multi-Stage, Multi-Resolution Beamforming Training in 802.11ay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2016-11-07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07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106699"/>
              </p:ext>
            </p:extLst>
          </p:nvPr>
        </p:nvGraphicFramePr>
        <p:xfrm>
          <a:off x="757238" y="3433763"/>
          <a:ext cx="7904162" cy="254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4" imgW="8296348" imgH="2669958" progId="Word.Document.8">
                  <p:embed/>
                </p:oleObj>
              </mc:Choice>
              <mc:Fallback>
                <p:oleObj name="Document" r:id="rId4" imgW="8296348" imgH="26699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3433763"/>
                        <a:ext cx="7904162" cy="2543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TxOP</a:t>
            </a:r>
            <a:r>
              <a:rPr lang="en-US" dirty="0" smtClean="0"/>
              <a:t>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62810"/>
            <a:ext cx="8280920" cy="4113213"/>
          </a:xfrm>
        </p:spPr>
        <p:txBody>
          <a:bodyPr/>
          <a:lstStyle/>
          <a:p>
            <a:r>
              <a:rPr lang="en-US" sz="1800" dirty="0"/>
              <a:t>Multi-resolution beamforming training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500" dirty="0"/>
              <a:t>TXOP_SIFS</a:t>
            </a:r>
            <a:r>
              <a:rPr lang="en-US" sz="1600" dirty="0"/>
              <a:t>=# of levels*(</a:t>
            </a:r>
            <a:r>
              <a:rPr lang="en-US" sz="1600" dirty="0" err="1"/>
              <a:t>BRP_training+SIFS+BRP_feedback+SIFS</a:t>
            </a:r>
            <a:r>
              <a:rPr lang="en-US" sz="1600" dirty="0"/>
              <a:t>)-</a:t>
            </a:r>
            <a:r>
              <a:rPr lang="en-US" sz="1600" dirty="0" smtClean="0"/>
              <a:t>SIFS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TXOP_BRPIFS</a:t>
            </a:r>
            <a:r>
              <a:rPr lang="en-US" sz="1600" dirty="0"/>
              <a:t>=# of levels*(</a:t>
            </a:r>
            <a:r>
              <a:rPr lang="en-US" sz="1600" dirty="0" err="1"/>
              <a:t>BRP_training+BRPIFS+BRP_feedback+BRPIFS</a:t>
            </a:r>
            <a:r>
              <a:rPr lang="en-US" sz="1600" dirty="0"/>
              <a:t>)-BRPIFS</a:t>
            </a:r>
          </a:p>
          <a:p>
            <a:pPr lvl="1"/>
            <a:endParaRPr lang="en-US" sz="800" dirty="0"/>
          </a:p>
          <a:p>
            <a:r>
              <a:rPr lang="en-US" sz="1900" dirty="0"/>
              <a:t>Single-resolution beamforming training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TXOP_SIFS=</a:t>
            </a:r>
            <a:r>
              <a:rPr lang="en-US" sz="1600" dirty="0" err="1"/>
              <a:t>BRP_training+SIFS+BRP_feedback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TXOP_BRPIFS=</a:t>
            </a:r>
            <a:r>
              <a:rPr lang="en-US" sz="1600" dirty="0" err="1" smtClean="0"/>
              <a:t>BRP_training+BRPIFS+BRP_feedback</a:t>
            </a:r>
            <a:endParaRPr lang="en-US" sz="1600" dirty="0"/>
          </a:p>
          <a:p>
            <a:endParaRPr lang="en-US" sz="600" dirty="0"/>
          </a:p>
          <a:p>
            <a:r>
              <a:rPr lang="en-US" sz="1900" dirty="0" smtClean="0"/>
              <a:t>Observations</a:t>
            </a:r>
            <a:endParaRPr lang="en-US" sz="19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Multi-resolution beamforming training has a </a:t>
            </a:r>
            <a:r>
              <a:rPr lang="en-US" sz="1600" dirty="0">
                <a:solidFill>
                  <a:srgbClr val="FF0000"/>
                </a:solidFill>
              </a:rPr>
              <a:t>shorter</a:t>
            </a:r>
            <a:r>
              <a:rPr lang="en-US" sz="1600" dirty="0"/>
              <a:t> training packet but a </a:t>
            </a:r>
            <a:r>
              <a:rPr lang="en-US" sz="1600" dirty="0">
                <a:solidFill>
                  <a:srgbClr val="FF0000"/>
                </a:solidFill>
              </a:rPr>
              <a:t>larger</a:t>
            </a:r>
            <a:r>
              <a:rPr lang="en-US" sz="1600" dirty="0"/>
              <a:t> number of training and feedback packets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IFS, </a:t>
            </a:r>
            <a:r>
              <a:rPr lang="en-US" sz="1600" dirty="0" err="1"/>
              <a:t>BRP_training</a:t>
            </a:r>
            <a:r>
              <a:rPr lang="en-US" sz="1600" dirty="0"/>
              <a:t> and BRP feedback </a:t>
            </a:r>
            <a:r>
              <a:rPr lang="en-US" sz="1600" dirty="0" smtClean="0"/>
              <a:t>have impact </a:t>
            </a:r>
            <a:r>
              <a:rPr lang="en-US" sz="1600" dirty="0"/>
              <a:t>on the time </a:t>
            </a:r>
            <a:r>
              <a:rPr lang="en-US" sz="1600" dirty="0" smtClean="0"/>
              <a:t>duration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96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958" y="520129"/>
            <a:ext cx="7770813" cy="1065213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17032"/>
            <a:ext cx="3752591" cy="25819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052736"/>
            <a:ext cx="3560440" cy="24497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105535"/>
            <a:ext cx="3620355" cy="249101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31640" y="3509761"/>
            <a:ext cx="23727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2-Level Results: 16 beams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44208" y="3547755"/>
            <a:ext cx="23727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3-Level Results: 64 beams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59075" y="6151466"/>
            <a:ext cx="24753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4-Level Results: 256 beams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44988" y="4267768"/>
            <a:ext cx="48965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Parameters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>
                <a:solidFill>
                  <a:schemeClr val="tx1"/>
                </a:solidFill>
              </a:rPr>
              <a:t>BRP_training</a:t>
            </a:r>
            <a:r>
              <a:rPr lang="en-US" sz="1600" dirty="0" smtClean="0">
                <a:solidFill>
                  <a:schemeClr val="tx1"/>
                </a:solidFill>
              </a:rPr>
              <a:t> size: 1 &lt;= </a:t>
            </a:r>
            <a:r>
              <a:rPr lang="en-US" sz="1600" dirty="0" err="1" smtClean="0">
                <a:solidFill>
                  <a:schemeClr val="tx1"/>
                </a:solidFill>
              </a:rPr>
              <a:t>SCBlocks</a:t>
            </a:r>
            <a:r>
              <a:rPr lang="en-US" sz="1600" dirty="0" smtClean="0">
                <a:solidFill>
                  <a:schemeClr val="tx1"/>
                </a:solidFill>
              </a:rPr>
              <a:t> &lt;=18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IFS duration: SIFS (3) &lt;= IFS&lt;=BRPIFS (44)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b="1" dirty="0" smtClean="0">
                <a:solidFill>
                  <a:schemeClr val="tx1"/>
                </a:solidFill>
              </a:rPr>
              <a:t>Observation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As resolution increases, MR BFT shows improved performance over SR BFT if </a:t>
            </a:r>
            <a:r>
              <a:rPr lang="en-US" sz="1600" dirty="0" err="1" smtClean="0">
                <a:solidFill>
                  <a:schemeClr val="tx1"/>
                </a:solidFill>
              </a:rPr>
              <a:t>BRP_training</a:t>
            </a:r>
            <a:r>
              <a:rPr lang="en-US" sz="1600" dirty="0" smtClean="0">
                <a:solidFill>
                  <a:schemeClr val="tx1"/>
                </a:solidFill>
              </a:rPr>
              <a:t> size and IFS are modified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2411760" y="3933056"/>
            <a:ext cx="936104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56663" y="3789922"/>
            <a:ext cx="3024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MR BFT with existing BRP parameters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67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273" y="476672"/>
            <a:ext cx="7770813" cy="1065213"/>
          </a:xfrm>
        </p:spPr>
        <p:txBody>
          <a:bodyPr/>
          <a:lstStyle/>
          <a:p>
            <a:r>
              <a:rPr lang="en-US" dirty="0" smtClean="0"/>
              <a:t>Results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179512" y="2276872"/>
            <a:ext cx="3888432" cy="3470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/>
            <a:r>
              <a:rPr lang="en-US" sz="1600" dirty="0" smtClean="0">
                <a:solidFill>
                  <a:schemeClr val="tx1"/>
                </a:solidFill>
              </a:rPr>
              <a:t>Observations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Observation 1 (O1): Optimizing both IFS and BRP training frame size show improvements for both SR and MR BFT.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SR drops from 241 </a:t>
            </a:r>
            <a:r>
              <a:rPr lang="en-US" sz="1400" dirty="0" err="1" smtClean="0">
                <a:solidFill>
                  <a:schemeClr val="tx1"/>
                </a:solidFill>
              </a:rPr>
              <a:t>usec</a:t>
            </a:r>
            <a:r>
              <a:rPr lang="en-US" sz="1400" dirty="0" smtClean="0">
                <a:solidFill>
                  <a:schemeClr val="tx1"/>
                </a:solidFill>
              </a:rPr>
              <a:t> to 215 </a:t>
            </a:r>
            <a:r>
              <a:rPr lang="en-US" sz="1400" dirty="0" err="1" smtClean="0">
                <a:solidFill>
                  <a:schemeClr val="tx1"/>
                </a:solidFill>
              </a:rPr>
              <a:t>usec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b="0" dirty="0" smtClean="0">
                <a:solidFill>
                  <a:schemeClr val="tx1"/>
                </a:solidFill>
              </a:rPr>
              <a:t>MR drops from 381 </a:t>
            </a:r>
            <a:r>
              <a:rPr lang="en-US" sz="1400" b="0" dirty="0" err="1" smtClean="0">
                <a:solidFill>
                  <a:schemeClr val="tx1"/>
                </a:solidFill>
              </a:rPr>
              <a:t>usec</a:t>
            </a:r>
            <a:r>
              <a:rPr lang="en-US" sz="1400" b="0" dirty="0" smtClean="0">
                <a:solidFill>
                  <a:schemeClr val="tx1"/>
                </a:solidFill>
              </a:rPr>
              <a:t> to 213 </a:t>
            </a:r>
            <a:r>
              <a:rPr lang="en-US" sz="1400" b="0" dirty="0" err="1" smtClean="0">
                <a:solidFill>
                  <a:schemeClr val="tx1"/>
                </a:solidFill>
              </a:rPr>
              <a:t>usec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Observation 2 (O2): MR BFT shows improved performance over SR BFT as the beam resolution increases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 that up to 2048 beams may be supported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6178" y="1268760"/>
            <a:ext cx="3902015" cy="5161802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 bwMode="auto">
          <a:xfrm>
            <a:off x="7738506" y="2481869"/>
            <a:ext cx="792088" cy="576064"/>
          </a:xfrm>
          <a:prstGeom prst="ellipse">
            <a:avLst/>
          </a:prstGeom>
          <a:solidFill>
            <a:srgbClr val="00B8FF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7715493" y="3522280"/>
            <a:ext cx="792088" cy="576064"/>
          </a:xfrm>
          <a:prstGeom prst="ellipse">
            <a:avLst/>
          </a:prstGeom>
          <a:solidFill>
            <a:srgbClr val="00B8FF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Straight Arrow Connector 14"/>
          <p:cNvCxnSpPr>
            <a:endCxn id="12" idx="5"/>
          </p:cNvCxnSpPr>
          <p:nvPr/>
        </p:nvCxnSpPr>
        <p:spPr bwMode="auto">
          <a:xfrm flipH="1" flipV="1">
            <a:off x="8414595" y="2973570"/>
            <a:ext cx="260015" cy="5164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>
            <a:endCxn id="13" idx="6"/>
          </p:cNvCxnSpPr>
          <p:nvPr/>
        </p:nvCxnSpPr>
        <p:spPr bwMode="auto">
          <a:xfrm flipH="1">
            <a:off x="8507581" y="3477429"/>
            <a:ext cx="186139" cy="3328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8613799" y="3271766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O1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" name="Right Arrow 19"/>
          <p:cNvSpPr/>
          <p:nvPr/>
        </p:nvSpPr>
        <p:spPr bwMode="auto">
          <a:xfrm>
            <a:off x="6588920" y="4010569"/>
            <a:ext cx="2113687" cy="216024"/>
          </a:xfrm>
          <a:prstGeom prst="rightArrow">
            <a:avLst/>
          </a:prstGeom>
          <a:solidFill>
            <a:srgbClr val="00B8FF">
              <a:alpha val="36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45145" y="3741649"/>
            <a:ext cx="4988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O2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40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Desired Updates  to 802.11ad BRP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80" y="1751013"/>
            <a:ext cx="825005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Implementation </a:t>
            </a:r>
            <a:r>
              <a:rPr lang="en-US" sz="2000" b="0" dirty="0"/>
              <a:t>of multi-resolution BF training using existing BRP protocol: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Not </a:t>
            </a:r>
            <a:r>
              <a:rPr lang="en-US" sz="1800" dirty="0"/>
              <a:t>very efficient due to </a:t>
            </a:r>
            <a:r>
              <a:rPr lang="en-US" sz="1800" dirty="0" err="1"/>
              <a:t>aBRPminSCblocks</a:t>
            </a:r>
            <a:r>
              <a:rPr lang="en-US" sz="1800" dirty="0"/>
              <a:t> and </a:t>
            </a:r>
            <a:r>
              <a:rPr lang="en-US" sz="1800" dirty="0" smtClean="0"/>
              <a:t>IFS</a:t>
            </a: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Could </a:t>
            </a:r>
            <a:r>
              <a:rPr lang="en-US" sz="1600" dirty="0"/>
              <a:t>be improved by reducing </a:t>
            </a:r>
            <a:r>
              <a:rPr lang="en-US" sz="1600" dirty="0" err="1"/>
              <a:t>aBRPminSCblocks</a:t>
            </a:r>
            <a:r>
              <a:rPr lang="en-US" sz="1600" dirty="0"/>
              <a:t> </a:t>
            </a:r>
            <a:endParaRPr lang="en-US" sz="1600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 smtClean="0"/>
              <a:t>This implies the introduction of a short </a:t>
            </a:r>
            <a:r>
              <a:rPr lang="en-US" sz="1400" dirty="0"/>
              <a:t>BRP frame </a:t>
            </a:r>
            <a:r>
              <a:rPr lang="en-US" sz="1400" dirty="0" smtClean="0"/>
              <a:t>design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Could be improved by allowing for a smaller maximum BRPIFS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 smtClean="0"/>
              <a:t>This may be possible due to improved hardware compared to 802.11ad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 smtClean="0"/>
              <a:t>To allow for backwards compatibility, the maximum BRPIFS may be signaled.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Need for standardized method of identifying resolutions/groups for tracking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The resolution/group may be signaled during the BRP procedure or during feedback.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206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Multi-stage Multi-resolution BFT offers improvements in BF training efficiency and beam tracking for high resolution beams.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Although the existing 802.11ad BRP procedure may support MR BFT, the following elements should be optimized to improve the efficiency of the refinement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BRP training frame size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IFS allowed during the procedure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Signaling to enable standardized way to identify the groups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445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Do you agree to add the following text into the 802.11ay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11ay should update the 802.11ad BRP procedure to improve the efficiency of Beam Refinement</a:t>
            </a:r>
            <a:endParaRPr lang="en-US" b="0" dirty="0"/>
          </a:p>
          <a:p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7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Do you agree to add the following text into the 802.11ay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11ay should design a short BRP packet to improve the efficiency of the BRP i.e. </a:t>
            </a:r>
            <a:r>
              <a:rPr lang="en-US" dirty="0" err="1" smtClean="0">
                <a:solidFill>
                  <a:schemeClr val="tx1"/>
                </a:solidFill>
              </a:rPr>
              <a:t>aBRPminSCblocks</a:t>
            </a:r>
            <a:r>
              <a:rPr lang="en-US" dirty="0" smtClean="0">
                <a:solidFill>
                  <a:schemeClr val="tx1"/>
                </a:solidFill>
              </a:rPr>
              <a:t> &lt;=</a:t>
            </a:r>
            <a:r>
              <a:rPr lang="en-US" dirty="0">
                <a:solidFill>
                  <a:schemeClr val="tx1"/>
                </a:solidFill>
              </a:rPr>
              <a:t>18</a:t>
            </a:r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65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Do you agree to add the following text into the 802.11ay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11ay should allow the modification and signaling of BRPIFS for 802.11ay Beam Refinement to improve the efficiency of the beam refinement</a:t>
            </a:r>
            <a:endParaRPr lang="en-US" b="0" dirty="0"/>
          </a:p>
          <a:p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45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Do you agree to add the following text into the 802.11ay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11ay should allow for grouping and signaling of a set of beams of a desired resolution. The specific signaling is TBD.</a:t>
            </a:r>
            <a:endParaRPr lang="en-US" b="0" dirty="0"/>
          </a:p>
          <a:p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73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</a:t>
            </a:r>
            <a:r>
              <a:rPr lang="en-US" sz="1600" b="0" kern="0" dirty="0" smtClean="0"/>
              <a:t>802.11-16/0100r3, </a:t>
            </a:r>
            <a:r>
              <a:rPr lang="en-US" sz="1600" b="0" kern="0" dirty="0"/>
              <a:t>MIMO BF Training </a:t>
            </a:r>
            <a:r>
              <a:rPr lang="en-US" sz="1600" b="0" kern="0" dirty="0" smtClean="0"/>
              <a:t>Enhancements, Wang et. al., Jan 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</a:t>
            </a:r>
            <a:r>
              <a:rPr lang="en-US" sz="1600" b="0" kern="0" dirty="0" smtClean="0"/>
              <a:t>802.11-16/0316r0, Low </a:t>
            </a:r>
            <a:r>
              <a:rPr lang="en-US" sz="1600" b="0" kern="0" dirty="0"/>
              <a:t>Complexity Beamtraining for Hybrid </a:t>
            </a:r>
            <a:r>
              <a:rPr lang="en-US" sz="1600" b="0" kern="0" dirty="0" smtClean="0"/>
              <a:t>MIMO, Fellhauer et. al., March 2016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 smtClean="0"/>
              <a:t>IEEE 802.11-16/0420r1, BF Training for SU MIMO, Huang et. al., March 2016</a:t>
            </a:r>
            <a:endParaRPr lang="en-US" sz="1600" b="0" kern="0" dirty="0"/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</a:t>
            </a:r>
            <a:r>
              <a:rPr lang="en-US" sz="1600" b="0" kern="0" dirty="0" smtClean="0"/>
              <a:t>802.11-15/1358r5, </a:t>
            </a:r>
            <a:r>
              <a:rPr lang="en-US" sz="1600" b="0" dirty="0" smtClean="0"/>
              <a:t>Specification </a:t>
            </a:r>
            <a:r>
              <a:rPr lang="en-US" sz="1600" b="0" dirty="0"/>
              <a:t>Framework for </a:t>
            </a:r>
            <a:r>
              <a:rPr lang="en-US" sz="1600" b="0" dirty="0" smtClean="0"/>
              <a:t>TGay, Cordeiro, August 2016</a:t>
            </a:r>
            <a:endParaRPr lang="en-US" sz="1600" kern="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dirty="0"/>
              <a:t>Noh, Song, Michael D. Zoltowski, and David J. Love. "Multi-Resolution Codebook Based Beamforming Sequence Design in Millimeter-Wave Systems." </a:t>
            </a:r>
            <a:r>
              <a:rPr lang="en-US" sz="1600" b="0" i="1" dirty="0"/>
              <a:t>2015 IEEE Global Communications Conference (GLOBECOM)</a:t>
            </a:r>
            <a:r>
              <a:rPr lang="en-US" sz="1600" b="0" dirty="0"/>
              <a:t>. IEEE, 2015</a:t>
            </a:r>
            <a:r>
              <a:rPr lang="en-US" sz="1600" b="0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b="0" kern="0" dirty="0"/>
              <a:t>IEEE </a:t>
            </a:r>
            <a:r>
              <a:rPr lang="en-US" sz="1600" b="0" kern="0" dirty="0" smtClean="0"/>
              <a:t>802.11-16/1175r0, </a:t>
            </a:r>
            <a:r>
              <a:rPr lang="en-US" sz="1600" b="0" kern="0" dirty="0"/>
              <a:t>Multi-Stage, Multi-Resolution Beamforming Training for </a:t>
            </a:r>
            <a:r>
              <a:rPr lang="en-US" sz="1600" b="0" kern="0" dirty="0" smtClean="0"/>
              <a:t>802.11ay, September 2016</a:t>
            </a:r>
            <a:endParaRPr lang="en-US" sz="1600" kern="0" dirty="0" smtClean="0"/>
          </a:p>
          <a:p>
            <a:pPr algn="just"/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1200"/>
            <a:ext cx="8496944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In 802.11ay, enhancements to the 802.11ad beamforming training procedures have been agreed on </a:t>
            </a:r>
            <a:r>
              <a:rPr lang="en-US" b="0" dirty="0" smtClean="0"/>
              <a:t>for complexity reduction, efficiency and </a:t>
            </a:r>
            <a:r>
              <a:rPr lang="en-US" b="0" dirty="0"/>
              <a:t>to enable MIMO BF training [1</a:t>
            </a:r>
            <a:r>
              <a:rPr lang="en-US" b="0" dirty="0" smtClean="0"/>
              <a:t>][</a:t>
            </a:r>
            <a:r>
              <a:rPr lang="en-US" b="0" dirty="0"/>
              <a:t>2][3][4</a:t>
            </a:r>
            <a:r>
              <a:rPr lang="en-US" b="0" dirty="0" smtClean="0"/>
              <a:t>].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In [6], we proposed a multi-stage, multi-resolution beamforming training (MR BFT) framework to further increase the BF training efficiency in scenarios with high resolution beams.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In this contribution, we study the implementation of MR BFT by using the 802.11ad Beam Refinement Protocol (BRP) and propose improvements to the BRP procedure to enable efficient MR BRP.</a:t>
            </a:r>
            <a:endParaRPr lang="en-US" b="0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Multi-Stage, Multi-Resolution BFT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5394" y="1824965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802.11ay has agreed to support up to </a:t>
            </a:r>
            <a:r>
              <a:rPr lang="en-US" b="0" dirty="0" smtClean="0"/>
              <a:t>2048 sectors with the proposal of a new short Sector Sweep (SSW) frame to allow for the use of massive arrays [4]. </a:t>
            </a:r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 smtClean="0"/>
              <a:t>To further increase the efficiency of the beamforming training procedure with high resolution beamforming, we propose that 802.11ay support the use of a multi-stage, multi-resolution beamforming framework [5].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 smtClean="0"/>
              <a:t>In this framework, beams of increasing angular resolution can be used at different stages of the sector sweep, beam refinement or tracking procedure.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859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581016"/>
            <a:ext cx="7770813" cy="1065213"/>
          </a:xfrm>
        </p:spPr>
        <p:txBody>
          <a:bodyPr/>
          <a:lstStyle/>
          <a:p>
            <a:r>
              <a:rPr lang="en-US" dirty="0" smtClean="0"/>
              <a:t>Multi-Stage, Multi-Resolution BFT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719964"/>
            <a:ext cx="8812305" cy="7635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L0: Sector </a:t>
            </a:r>
            <a:r>
              <a:rPr lang="en-US" sz="1800" b="0" dirty="0"/>
              <a:t>Level Sweep: Identify Sector of angular spread 90 </a:t>
            </a:r>
            <a:r>
              <a:rPr lang="en-US" sz="1800" b="0" dirty="0" smtClean="0"/>
              <a:t>degrees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L1: BFT </a:t>
            </a:r>
            <a:r>
              <a:rPr lang="en-US" sz="1800" b="0" dirty="0"/>
              <a:t>Level 1: </a:t>
            </a:r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4 beams </a:t>
            </a:r>
            <a:r>
              <a:rPr lang="en-US" sz="1800" b="0" dirty="0"/>
              <a:t>per sector with angular spread 22.5 </a:t>
            </a:r>
            <a:r>
              <a:rPr lang="en-US" sz="1800" b="0" dirty="0" smtClean="0"/>
              <a:t>degrees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L2: BFT </a:t>
            </a:r>
            <a:r>
              <a:rPr lang="en-US" sz="1800" b="0" dirty="0"/>
              <a:t>Level 2: </a:t>
            </a:r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4 beams </a:t>
            </a:r>
            <a:r>
              <a:rPr lang="en-US" sz="1800" b="0" dirty="0"/>
              <a:t>per </a:t>
            </a:r>
            <a:r>
              <a:rPr lang="en-US" sz="1800" b="0" dirty="0" smtClean="0"/>
              <a:t>beam </a:t>
            </a:r>
            <a:r>
              <a:rPr lang="en-US" sz="1800" b="0" dirty="0"/>
              <a:t>Level 1 or 16 </a:t>
            </a:r>
            <a:r>
              <a:rPr lang="en-US" sz="1800" b="0" dirty="0" smtClean="0"/>
              <a:t>beams </a:t>
            </a:r>
            <a:r>
              <a:rPr lang="en-US" sz="1800" b="0" dirty="0"/>
              <a:t>per sector with angular spread 5.625 </a:t>
            </a:r>
            <a:r>
              <a:rPr lang="en-US" sz="1800" b="0" dirty="0" smtClean="0"/>
              <a:t>degrees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L3: BFT </a:t>
            </a:r>
            <a:r>
              <a:rPr lang="en-US" sz="1800" b="0" dirty="0"/>
              <a:t>Level </a:t>
            </a:r>
            <a:r>
              <a:rPr lang="en-US" sz="1800" b="0" dirty="0" smtClean="0"/>
              <a:t>3/ </a:t>
            </a:r>
            <a:r>
              <a:rPr lang="en-US" sz="1800" b="0" dirty="0"/>
              <a:t>Non-hierarchical </a:t>
            </a:r>
            <a:r>
              <a:rPr lang="en-US" sz="1800" b="0" dirty="0" smtClean="0"/>
              <a:t>BRP: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4 beams </a:t>
            </a:r>
            <a:r>
              <a:rPr lang="en-US" sz="1800" b="0" dirty="0"/>
              <a:t>per </a:t>
            </a:r>
            <a:r>
              <a:rPr lang="en-US" sz="1800" b="0" dirty="0" smtClean="0"/>
              <a:t>beam </a:t>
            </a:r>
            <a:r>
              <a:rPr lang="en-US" sz="1800" b="0" dirty="0"/>
              <a:t>Level 2 or 64 </a:t>
            </a:r>
            <a:r>
              <a:rPr lang="en-US" sz="1800" b="0" dirty="0" smtClean="0"/>
              <a:t>beams </a:t>
            </a:r>
            <a:r>
              <a:rPr lang="en-US" sz="1800" b="0" dirty="0"/>
              <a:t>per sector with angular spread 1.046 degrees. </a:t>
            </a:r>
            <a:r>
              <a:rPr lang="en-US" sz="1800" b="0" dirty="0" smtClean="0"/>
              <a:t>  </a:t>
            </a: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6144" y="908720"/>
            <a:ext cx="9230144" cy="293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31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942" y="655149"/>
            <a:ext cx="7770813" cy="715817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8" y="5733256"/>
            <a:ext cx="9054186" cy="50517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Multi-stage, Multi-resolution beam sweep: 12 </a:t>
            </a:r>
            <a:r>
              <a:rPr lang="en-US" sz="2000" b="0" dirty="0"/>
              <a:t>beam sweeps and 3 feedback frames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1187624" y="5297693"/>
            <a:ext cx="64906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Beam = Sector </a:t>
            </a:r>
            <a:r>
              <a:rPr lang="en-US" sz="1600" dirty="0">
                <a:solidFill>
                  <a:schemeClr val="tx1"/>
                </a:solidFill>
              </a:rPr>
              <a:t>1, L1:beam 2, </a:t>
            </a:r>
            <a:r>
              <a:rPr lang="en-US" sz="1600" dirty="0" smtClean="0">
                <a:solidFill>
                  <a:schemeClr val="tx1"/>
                </a:solidFill>
              </a:rPr>
              <a:t>L2:beam </a:t>
            </a:r>
            <a:r>
              <a:rPr lang="en-US" sz="1600" dirty="0">
                <a:solidFill>
                  <a:schemeClr val="tx1"/>
                </a:solidFill>
              </a:rPr>
              <a:t>1, L3:beam </a:t>
            </a:r>
            <a:r>
              <a:rPr lang="en-US" sz="1600" dirty="0" smtClean="0">
                <a:solidFill>
                  <a:schemeClr val="tx1"/>
                </a:solidFill>
              </a:rPr>
              <a:t>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5606" y="2781091"/>
            <a:ext cx="88960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  <a:latin typeface="Times New Roman"/>
                <a:ea typeface="MS Gothic"/>
              </a:rPr>
              <a:t>Single Resolution beam sweep : 64 beam sweeps and 1 feedback frame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501" y="1978821"/>
            <a:ext cx="8905610" cy="53407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564" y="3487458"/>
            <a:ext cx="8892480" cy="1768953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1547664" y="2508961"/>
            <a:ext cx="64906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Beam = Sector </a:t>
            </a:r>
            <a:r>
              <a:rPr lang="en-US" sz="1600" dirty="0">
                <a:solidFill>
                  <a:schemeClr val="tx1"/>
                </a:solidFill>
              </a:rPr>
              <a:t>1, </a:t>
            </a:r>
            <a:r>
              <a:rPr lang="en-US" sz="1600" dirty="0" smtClean="0">
                <a:solidFill>
                  <a:schemeClr val="tx1"/>
                </a:solidFill>
              </a:rPr>
              <a:t>beam </a:t>
            </a:r>
            <a:r>
              <a:rPr lang="en-US" sz="1600" dirty="0">
                <a:solidFill>
                  <a:schemeClr val="tx1"/>
                </a:solidFill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42485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MR BFT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581" y="1988840"/>
            <a:ext cx="7770813" cy="288004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The overhead due to training can be reduced.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b="0" dirty="0" smtClean="0"/>
              <a:t>This is important especially in massive, multiple antenna scenarios where multiple transmit-receive pairs are needed.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The procedure can also be combined with beam down-selection.</a:t>
            </a:r>
            <a:endParaRPr lang="en-US" sz="16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It allows for the </a:t>
            </a:r>
            <a:r>
              <a:rPr lang="en-US" sz="2000" b="0" dirty="0"/>
              <a:t>interruption of the </a:t>
            </a:r>
            <a:r>
              <a:rPr lang="en-US" sz="2000" b="0" dirty="0" smtClean="0"/>
              <a:t>BFT </a:t>
            </a:r>
            <a:r>
              <a:rPr lang="en-US" sz="2000" b="0" dirty="0"/>
              <a:t>procedure at anytime </a:t>
            </a:r>
            <a:endParaRPr lang="en-US" sz="2000" b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b="0" dirty="0" smtClean="0"/>
              <a:t>This allows flexibility in </a:t>
            </a:r>
            <a:r>
              <a:rPr lang="en-US" sz="1600" b="0" dirty="0"/>
              <a:t>case </a:t>
            </a:r>
            <a:r>
              <a:rPr lang="en-US" sz="1600" b="0" dirty="0" smtClean="0"/>
              <a:t>of a </a:t>
            </a:r>
            <a:r>
              <a:rPr lang="en-US" sz="1600" b="0" dirty="0"/>
              <a:t>BI boundary, allocation </a:t>
            </a:r>
            <a:r>
              <a:rPr lang="en-US" sz="1600" b="0" dirty="0" smtClean="0"/>
              <a:t>boundary etc.</a:t>
            </a:r>
            <a:endParaRPr lang="en-US" sz="1600" b="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It also ensures that a c</a:t>
            </a:r>
            <a:r>
              <a:rPr lang="en-US" sz="1600" b="0" dirty="0" smtClean="0"/>
              <a:t>onnection </a:t>
            </a:r>
            <a:r>
              <a:rPr lang="en-US" sz="1600" b="0" dirty="0"/>
              <a:t>between the transmitter-receiver pair can be made </a:t>
            </a:r>
            <a:r>
              <a:rPr lang="en-US" sz="1600" b="0" dirty="0" smtClean="0"/>
              <a:t>without the need to sweep through all the beams.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The initiator or responder can request training at a particular resolution level and dynamically trade-off BFT efficiency and beam accuracy.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 smtClean="0"/>
              <a:t>A node can request for BFT with a resolution fallback in case of a change in the channel which is advantageous for beam tracking</a:t>
            </a:r>
          </a:p>
          <a:p>
            <a:pPr marL="0" indent="0" algn="just"/>
            <a:endParaRPr lang="en-US" sz="2000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 marL="0" indent="0" algn="just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42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80346"/>
            <a:ext cx="8782745" cy="1065213"/>
          </a:xfrm>
        </p:spPr>
        <p:txBody>
          <a:bodyPr/>
          <a:lstStyle/>
          <a:p>
            <a:r>
              <a:rPr lang="en-US" dirty="0" smtClean="0"/>
              <a:t>Implementation of MR BFT using 802.11ad BRP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107504" y="1340768"/>
            <a:ext cx="8245078" cy="3615102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Multi-resolution (three levels)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0" indent="0"/>
            <a:endParaRPr lang="en-US" sz="1800" dirty="0" smtClean="0"/>
          </a:p>
          <a:p>
            <a:pPr marL="0" indent="0"/>
            <a:endParaRPr lang="en-US" sz="1800" dirty="0" smtClean="0"/>
          </a:p>
          <a:p>
            <a:pPr marL="0" indent="0"/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Single-resolution (one level)                                                                                                                   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228184" y="1979820"/>
            <a:ext cx="2488182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3 TX-training frames with 4 sectors each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3 feedback frames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No TRN-R</a:t>
            </a:r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5250952"/>
            <a:ext cx="5187687" cy="123001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882561" y="4851103"/>
            <a:ext cx="1848583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Longer TRN-T</a:t>
            </a:r>
          </a:p>
          <a:p>
            <a:r>
              <a:rPr lang="en-US" sz="1100" dirty="0" smtClean="0">
                <a:solidFill>
                  <a:schemeClr val="tx1"/>
                </a:solidFill>
              </a:rPr>
              <a:t>1 TX-training with 64 sectors</a:t>
            </a:r>
          </a:p>
          <a:p>
            <a:r>
              <a:rPr lang="en-US" sz="1100" dirty="0">
                <a:solidFill>
                  <a:schemeClr val="tx1"/>
                </a:solidFill>
              </a:rPr>
              <a:t>1</a:t>
            </a:r>
            <a:r>
              <a:rPr lang="en-US" sz="1100" dirty="0" smtClean="0">
                <a:solidFill>
                  <a:schemeClr val="tx1"/>
                </a:solidFill>
              </a:rPr>
              <a:t> feedback frame</a:t>
            </a:r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3" y="1704020"/>
            <a:ext cx="8260181" cy="302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06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80346"/>
            <a:ext cx="8782745" cy="1065213"/>
          </a:xfrm>
        </p:spPr>
        <p:txBody>
          <a:bodyPr/>
          <a:lstStyle/>
          <a:p>
            <a:r>
              <a:rPr lang="en-US" dirty="0" smtClean="0"/>
              <a:t>Implementation using 802.11ad BRP (</a:t>
            </a:r>
            <a:r>
              <a:rPr lang="en-US" dirty="0" err="1" smtClean="0"/>
              <a:t>ctd</a:t>
            </a:r>
            <a:r>
              <a:rPr lang="en-US" dirty="0"/>
              <a:t>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Content Placeholder 7"/>
          <p:cNvSpPr>
            <a:spLocks noGrp="1"/>
          </p:cNvSpPr>
          <p:nvPr>
            <p:ph sz="quarter" idx="4294967295"/>
          </p:nvPr>
        </p:nvSpPr>
        <p:spPr>
          <a:xfrm>
            <a:off x="107504" y="1488237"/>
            <a:ext cx="8245078" cy="3615102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PPDU Format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553450"/>
            <a:ext cx="6700812" cy="2387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2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506809"/>
            <a:ext cx="7770813" cy="1065213"/>
          </a:xfrm>
        </p:spPr>
        <p:txBody>
          <a:bodyPr/>
          <a:lstStyle/>
          <a:p>
            <a:r>
              <a:rPr lang="en-US" dirty="0" err="1" smtClean="0"/>
              <a:t>TxOP</a:t>
            </a:r>
            <a:r>
              <a:rPr lang="en-US" dirty="0" smtClean="0"/>
              <a:t> Comparison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038" y="1268760"/>
            <a:ext cx="819648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Tc=0.57 ns</a:t>
            </a:r>
            <a:endParaRPr lang="en-US" sz="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MAC data=42 Bytes </a:t>
            </a:r>
            <a:r>
              <a:rPr lang="en-US" sz="1600" dirty="0" smtClean="0"/>
              <a:t>(assumes no </a:t>
            </a:r>
            <a:r>
              <a:rPr lang="en-US" sz="1600" dirty="0"/>
              <a:t>channel measurement feedback)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Using any MCS would lead to a </a:t>
            </a:r>
            <a:r>
              <a:rPr lang="en-US" sz="1400" dirty="0" err="1"/>
              <a:t>codeword</a:t>
            </a:r>
            <a:r>
              <a:rPr lang="en-US" sz="1400" dirty="0"/>
              <a:t> less than the minimum block requirement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Zero padding to </a:t>
            </a:r>
            <a:r>
              <a:rPr lang="en-US" sz="1400" dirty="0" err="1" smtClean="0">
                <a:solidFill>
                  <a:schemeClr val="tx1"/>
                </a:solidFill>
              </a:rPr>
              <a:t>aBRPminSCblocks</a:t>
            </a:r>
            <a:r>
              <a:rPr lang="en-US" sz="1400" dirty="0" smtClean="0">
                <a:solidFill>
                  <a:schemeClr val="tx1"/>
                </a:solidFill>
              </a:rPr>
              <a:t>=18 (this affects </a:t>
            </a:r>
            <a:r>
              <a:rPr lang="en-US" sz="1400" dirty="0" err="1" smtClean="0">
                <a:solidFill>
                  <a:schemeClr val="tx1"/>
                </a:solidFill>
              </a:rPr>
              <a:t>BRP_training</a:t>
            </a:r>
            <a:r>
              <a:rPr lang="en-US" sz="1400" dirty="0" smtClean="0">
                <a:solidFill>
                  <a:schemeClr val="tx1"/>
                </a:solidFill>
              </a:rPr>
              <a:t> frame size)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AGC </a:t>
            </a:r>
            <a:r>
              <a:rPr lang="en-US" sz="1600" dirty="0"/>
              <a:t>and TRN-T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Training length </a:t>
            </a:r>
            <a:r>
              <a:rPr lang="en-US" sz="1400" dirty="0" smtClean="0"/>
              <a:t>N:1&lt;= N&lt;= 32 (N~5 bits)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AGC=4N*64*5=1280N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/>
              <a:t>TRN-T=(</a:t>
            </a:r>
            <a:r>
              <a:rPr lang="en-US" sz="1400" dirty="0" err="1" smtClean="0"/>
              <a:t>CE+TRN_subfield</a:t>
            </a:r>
            <a:r>
              <a:rPr lang="en-US" sz="1400" dirty="0" smtClean="0"/>
              <a:t>*4</a:t>
            </a:r>
            <a:r>
              <a:rPr lang="en-US" sz="1400" dirty="0"/>
              <a:t>)*N=(1024+128+128*5*4)*</a:t>
            </a:r>
            <a:r>
              <a:rPr lang="en-US" sz="1400" dirty="0" smtClean="0"/>
              <a:t>N=3712N</a:t>
            </a:r>
            <a:endParaRPr lang="en-US" sz="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IFS (</a:t>
            </a:r>
            <a:r>
              <a:rPr lang="en-US" sz="1600" dirty="0" err="1" smtClean="0"/>
              <a:t>Interframe</a:t>
            </a:r>
            <a:r>
              <a:rPr lang="en-US" sz="1600" dirty="0" smtClean="0"/>
              <a:t> spacing)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 smtClean="0"/>
              <a:t>At </a:t>
            </a:r>
            <a:r>
              <a:rPr lang="en-US" sz="1400" dirty="0"/>
              <a:t>least a SIFS interval and at most a BRPIFS interval to ensure sufficient time for the complete transmission of frames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SIFS=3 </a:t>
            </a:r>
            <a:r>
              <a:rPr lang="en-US" sz="1400" dirty="0" smtClean="0"/>
              <a:t>us;  BRPIFS=44 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Analysis will compare SR BRP with MR BFT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/>
              <a:t>Vary number of beams and MR levels: 16 beams ( 2 level), 64 beams (3 level), 256 beams (4 level)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 smtClean="0"/>
              <a:t>Note: 802.11ad </a:t>
            </a:r>
            <a:r>
              <a:rPr lang="en-US" sz="1200" dirty="0"/>
              <a:t>BRP packet supports up to 32*4=128 </a:t>
            </a:r>
            <a:r>
              <a:rPr lang="en-US" sz="1200" dirty="0" smtClean="0"/>
              <a:t>beams.  However</a:t>
            </a:r>
            <a:r>
              <a:rPr lang="en-US" sz="1200" dirty="0"/>
              <a:t>, we assume 256 beams can be trained within one packet here. Otherwise, two separate BRP training packets are needed for SR</a:t>
            </a:r>
            <a:r>
              <a:rPr lang="en-US" sz="1200" dirty="0" smtClean="0"/>
              <a:t>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Study effect of IFS (3 </a:t>
            </a:r>
            <a:r>
              <a:rPr lang="en-US" sz="1400" dirty="0" err="1"/>
              <a:t>usec</a:t>
            </a:r>
            <a:r>
              <a:rPr lang="en-US" sz="1400" dirty="0"/>
              <a:t> &lt;= IFS &lt;= 44 </a:t>
            </a:r>
            <a:r>
              <a:rPr lang="en-US" sz="1400" dirty="0" err="1"/>
              <a:t>usec</a:t>
            </a:r>
            <a:r>
              <a:rPr lang="en-US" sz="1400" dirty="0"/>
              <a:t>) and </a:t>
            </a:r>
            <a:r>
              <a:rPr lang="en-US" sz="1400" dirty="0" err="1"/>
              <a:t>BRP_training</a:t>
            </a:r>
            <a:r>
              <a:rPr lang="en-US" sz="1400" dirty="0"/>
              <a:t> size (1 &lt;= </a:t>
            </a:r>
            <a:r>
              <a:rPr lang="en-US" sz="1400" dirty="0" err="1"/>
              <a:t>SCBlock</a:t>
            </a:r>
            <a:r>
              <a:rPr lang="en-US" sz="1400" dirty="0"/>
              <a:t> &lt;= 18)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Assume BRP feedback frame size will stay the same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4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Kome Oteri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55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1473</Words>
  <Application>Microsoft Office PowerPoint</Application>
  <PresentationFormat>On-screen Show (4:3)</PresentationFormat>
  <Paragraphs>201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Further Details on Multi-Stage, Multi-Resolution Beamforming Training in 802.11ay</vt:lpstr>
      <vt:lpstr>Introduction</vt:lpstr>
      <vt:lpstr>Multi-Stage, Multi-Resolution BFT</vt:lpstr>
      <vt:lpstr>Multi-Stage, Multi-Resolution BFT</vt:lpstr>
      <vt:lpstr>Example</vt:lpstr>
      <vt:lpstr>Advantages of MR BFT</vt:lpstr>
      <vt:lpstr>Implementation of MR BFT using 802.11ad BRP</vt:lpstr>
      <vt:lpstr>Implementation using 802.11ad BRP (ctd) </vt:lpstr>
      <vt:lpstr>TxOP Comparison Assumptions</vt:lpstr>
      <vt:lpstr>TxOP Comparison</vt:lpstr>
      <vt:lpstr>Results</vt:lpstr>
      <vt:lpstr>Results Summary</vt:lpstr>
      <vt:lpstr>Desired Updates  to 802.11ad BRP </vt:lpstr>
      <vt:lpstr>Conclusion</vt:lpstr>
      <vt:lpstr>Straw Poll 1</vt:lpstr>
      <vt:lpstr>Straw Poll 2</vt:lpstr>
      <vt:lpstr>Straw Poll 3</vt:lpstr>
      <vt:lpstr>Straw Poll 4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2016-11-04T22:18:56Z</dcterms:created>
  <dcterms:modified xsi:type="dcterms:W3CDTF">2016-11-07T03:37:19Z</dcterms:modified>
</cp:coreProperties>
</file>