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bookmarkIdSeed="5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91" r:id="rId3"/>
    <p:sldId id="288" r:id="rId4"/>
    <p:sldId id="292" r:id="rId5"/>
    <p:sldId id="290" r:id="rId6"/>
    <p:sldId id="293" r:id="rId7"/>
    <p:sldId id="284" r:id="rId8"/>
    <p:sldId id="267" r:id="rId9"/>
    <p:sldId id="268" r:id="rId10"/>
    <p:sldId id="296" r:id="rId11"/>
    <p:sldId id="285" r:id="rId12"/>
    <p:sldId id="297" r:id="rId13"/>
  </p:sldIdLst>
  <p:sldSz cx="9144000" cy="6858000" type="screen4x3"/>
  <p:notesSz cx="7010400" cy="92964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EE1F869-ACB7-426B-B81B-3E8F4236BAEA}">
          <p14:sldIdLst>
            <p14:sldId id="256"/>
            <p14:sldId id="291"/>
            <p14:sldId id="288"/>
            <p14:sldId id="292"/>
            <p14:sldId id="290"/>
            <p14:sldId id="293"/>
            <p14:sldId id="284"/>
            <p14:sldId id="267"/>
            <p14:sldId id="268"/>
            <p14:sldId id="296"/>
            <p14:sldId id="285"/>
            <p14:sldId id="29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5" userDrawn="1">
          <p15:clr>
            <a:srgbClr val="A4A3A4"/>
          </p15:clr>
        </p15:guide>
        <p15:guide id="2" pos="218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Author" initials="A" lastIdx="0" clrIdx="6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98" autoAdjust="0"/>
    <p:restoredTop sz="89601" autoAdjust="0"/>
  </p:normalViewPr>
  <p:slideViewPr>
    <p:cSldViewPr>
      <p:cViewPr varScale="1">
        <p:scale>
          <a:sx n="59" d="100"/>
          <a:sy n="59" d="100"/>
        </p:scale>
        <p:origin x="90" y="25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2046" y="90"/>
      </p:cViewPr>
      <p:guideLst>
        <p:guide orient="horz" pos="2885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l">
              <a:defRPr sz="1200"/>
            </a:lvl1pPr>
          </a:lstStyle>
          <a:p>
            <a:r>
              <a:rPr lang="en-US" smtClean="0"/>
              <a:t>doc.: IEEE 802.11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634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634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010400" cy="9296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702370" y="97004"/>
            <a:ext cx="646792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1238" y="97004"/>
            <a:ext cx="834571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9038" y="703263"/>
            <a:ext cx="4630737" cy="34718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0640" cy="41822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4124" tIns="46338" rIns="94124" bIns="463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416690" y="9000620"/>
            <a:ext cx="932473" cy="1812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9760" algn="l"/>
                <a:tab pos="1379281" algn="l"/>
                <a:tab pos="2298802" algn="l"/>
                <a:tab pos="3218322" algn="l"/>
                <a:tab pos="4137843" algn="l"/>
                <a:tab pos="5057364" algn="l"/>
                <a:tab pos="5976884" algn="l"/>
                <a:tab pos="6896405" algn="l"/>
                <a:tab pos="7815925" algn="l"/>
                <a:tab pos="8735446" algn="l"/>
                <a:tab pos="9654967" algn="l"/>
                <a:tab pos="10574487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58039" y="9000620"/>
            <a:ext cx="516792" cy="3641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0251" y="9000621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1855" y="8999031"/>
            <a:ext cx="5546690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sldNum="0" ftr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6796" y="702875"/>
            <a:ext cx="4676810" cy="347462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2244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" name="Header Placeholder 1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7365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66796" y="702875"/>
            <a:ext cx="4676810" cy="347462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2244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7545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8" name="Header Placeholder 7"/>
          <p:cNvSpPr>
            <a:spLocks noGrp="1"/>
          </p:cNvSpPr>
          <p:nvPr>
            <p:ph type="hdr" idx="12"/>
          </p:nvPr>
        </p:nvSpPr>
        <p:spPr/>
        <p:txBody>
          <a:bodyPr/>
          <a:lstStyle/>
          <a:p>
            <a:r>
              <a:rPr lang="en-US" smtClean="0"/>
              <a:t>doc.: IEEE 802.11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1232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2634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4078" y="4416029"/>
            <a:ext cx="5142244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" name="Header Placeholder 1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1185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4078" y="4416029"/>
            <a:ext cx="5142244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731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5041182" y="6473601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lvl="0"/>
            <a:r>
              <a:rPr lang="en-GB" noProof="0" dirty="0" smtClean="0"/>
              <a:t>InterDigital,</a:t>
            </a:r>
            <a:r>
              <a:rPr lang="en-GB" baseline="0" noProof="0" dirty="0" smtClean="0"/>
              <a:t> Inc.</a:t>
            </a:r>
            <a:endParaRPr lang="en-GB" noProof="0" dirty="0" smtClean="0"/>
          </a:p>
        </p:txBody>
      </p:sp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802.11-16/1446r0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3" name="Date Placeholder 3"/>
          <p:cNvSpPr txBox="1">
            <a:spLocks/>
          </p:cNvSpPr>
          <p:nvPr userDrawn="1"/>
        </p:nvSpPr>
        <p:spPr bwMode="auto">
          <a:xfrm>
            <a:off x="684213" y="393700"/>
            <a:ext cx="1752600" cy="2308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November 2016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00870"/>
            <a:ext cx="7770813" cy="143591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0" dirty="0" smtClean="0"/>
              <a:t>Closed Loop SU-MIMO Performance with Quantized Feedback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286000"/>
            <a:ext cx="7770813" cy="3808413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2016-11-07</a:t>
            </a:r>
            <a:endParaRPr lang="en-GB" sz="2000" b="0" dirty="0">
              <a:solidFill>
                <a:srgbClr val="FF0000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33178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7604293"/>
              </p:ext>
            </p:extLst>
          </p:nvPr>
        </p:nvGraphicFramePr>
        <p:xfrm>
          <a:off x="565150" y="3911600"/>
          <a:ext cx="7975600" cy="2563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11" name="Document" r:id="rId4" imgW="8296348" imgH="2669958" progId="Word.Document.8">
                  <p:embed/>
                </p:oleObj>
              </mc:Choice>
              <mc:Fallback>
                <p:oleObj name="Document" r:id="rId4" imgW="8296348" imgH="266995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150" y="3911600"/>
                        <a:ext cx="7975600" cy="256381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486671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Do you agree to insert the following in clause 7 of the SFD: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The </a:t>
            </a:r>
            <a:r>
              <a:rPr lang="en-US" b="0" dirty="0"/>
              <a:t>11ay specification shall support SU-MIMO with </a:t>
            </a:r>
            <a:r>
              <a:rPr lang="en-US" b="0" dirty="0" smtClean="0"/>
              <a:t>matrices derived from channel feedback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97561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78587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Channel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1"/>
            <a:ext cx="7770813" cy="3276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For channel with LOS </a:t>
            </a:r>
            <a:r>
              <a:rPr lang="en-US" sz="1600" b="0" dirty="0" smtClean="0"/>
              <a:t>components [3], </a:t>
            </a:r>
            <a:endParaRPr lang="en-US" sz="1600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b="0" dirty="0" smtClean="0"/>
              <a:t>TX/RX analog </a:t>
            </a:r>
            <a:r>
              <a:rPr lang="en-US" sz="1200" dirty="0" smtClean="0"/>
              <a:t>beamforming</a:t>
            </a:r>
            <a:r>
              <a:rPr lang="en-US" sz="1200" b="0" dirty="0" smtClean="0"/>
              <a:t> for both polarizations of  </a:t>
            </a:r>
            <a:r>
              <a:rPr lang="en-US" sz="1200" b="0" dirty="0" err="1" smtClean="0"/>
              <a:t>PAA#</a:t>
            </a:r>
            <a:r>
              <a:rPr lang="en-US" sz="1200" b="0" i="1" dirty="0" err="1" smtClean="0"/>
              <a:t>i</a:t>
            </a:r>
            <a:r>
              <a:rPr lang="en-US" sz="1200" b="0" dirty="0" smtClean="0"/>
              <a:t> are based on the LOS direction between TX </a:t>
            </a:r>
            <a:r>
              <a:rPr lang="en-US" sz="1200" b="0" dirty="0" err="1" smtClean="0"/>
              <a:t>PAA#</a:t>
            </a:r>
            <a:r>
              <a:rPr lang="en-US" sz="1200" b="0" i="1" dirty="0" err="1" smtClean="0"/>
              <a:t>i</a:t>
            </a:r>
            <a:r>
              <a:rPr lang="en-US" sz="1200" b="0" i="1" dirty="0" smtClean="0"/>
              <a:t> </a:t>
            </a:r>
            <a:r>
              <a:rPr lang="en-US" sz="1200" b="0" dirty="0" smtClean="0"/>
              <a:t>↔ RX </a:t>
            </a:r>
            <a:r>
              <a:rPr lang="en-US" sz="1200" b="0" dirty="0" err="1" smtClean="0"/>
              <a:t>PAA#</a:t>
            </a:r>
            <a:r>
              <a:rPr lang="en-US" sz="1200" b="0" i="1" dirty="0" err="1" smtClean="0"/>
              <a:t>i</a:t>
            </a:r>
            <a:endParaRPr lang="en-US" sz="1200" b="0" i="1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 smtClean="0"/>
              <a:t>For channel without LOS components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b="0" dirty="0" smtClean="0"/>
              <a:t>Beam forming based on the </a:t>
            </a:r>
            <a:r>
              <a:rPr lang="en-US" sz="1200" b="0" dirty="0" err="1" smtClean="0"/>
              <a:t>AoD</a:t>
            </a:r>
            <a:r>
              <a:rPr lang="en-US" sz="1200" b="0" dirty="0" smtClean="0"/>
              <a:t>/</a:t>
            </a:r>
            <a:r>
              <a:rPr lang="en-US" sz="1200" b="0" dirty="0" err="1" smtClean="0"/>
              <a:t>AoA</a:t>
            </a:r>
            <a:r>
              <a:rPr lang="en-US" sz="1200" b="0" dirty="0" smtClean="0"/>
              <a:t> of strongest signal path </a:t>
            </a:r>
            <a:r>
              <a:rPr lang="en-US" sz="1200" dirty="0"/>
              <a:t>between TX </a:t>
            </a:r>
            <a:r>
              <a:rPr lang="en-US" sz="1200" dirty="0" err="1"/>
              <a:t>PAA#</a:t>
            </a:r>
            <a:r>
              <a:rPr lang="en-US" sz="1200" i="1" dirty="0" err="1"/>
              <a:t>i</a:t>
            </a:r>
            <a:r>
              <a:rPr lang="en-US" sz="1200" i="1" dirty="0"/>
              <a:t> </a:t>
            </a:r>
            <a:r>
              <a:rPr lang="en-US" sz="1200" dirty="0"/>
              <a:t>↔ RX </a:t>
            </a:r>
            <a:r>
              <a:rPr lang="en-US" sz="1200" dirty="0" err="1"/>
              <a:t>PAA#</a:t>
            </a:r>
            <a:r>
              <a:rPr lang="en-US" sz="1200" i="1" dirty="0" err="1"/>
              <a:t>i</a:t>
            </a:r>
            <a:endParaRPr lang="en-US" sz="1200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 smtClean="0"/>
              <a:t>Channel bandwidth 2.64 GHz, center frequency 60.48 GHz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Each PAA </a:t>
            </a:r>
            <a:r>
              <a:rPr lang="en-US" sz="1600" b="0"/>
              <a:t>has </a:t>
            </a:r>
            <a:r>
              <a:rPr lang="en-US" sz="1600" b="0" smtClean="0"/>
              <a:t>16 elements (8 X 2)</a:t>
            </a:r>
            <a:endParaRPr lang="en-US" sz="16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 smtClean="0"/>
              <a:t>Distance between antenna elements 0.0025m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 smtClean="0"/>
              <a:t>Distance between center of PAAs 10cm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For AP-STA scenario, STA is placed at a plane 2m below AP  in the cubicle 1. Random rotation around z-axis between STA/AP</a:t>
            </a:r>
            <a:r>
              <a:rPr lang="en-US" sz="1600" b="0" dirty="0" smtClean="0"/>
              <a:t>.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5400" y="4495800"/>
            <a:ext cx="2438400" cy="1917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752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solidFill>
                  <a:schemeClr val="tx1"/>
                </a:solidFill>
              </a:rPr>
              <a:t>Introduction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304006" y="1524000"/>
            <a:ext cx="8610600" cy="4113213"/>
          </a:xfrm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 err="1"/>
              <a:t>TGay</a:t>
            </a:r>
            <a:r>
              <a:rPr lang="en-US" sz="2000" b="0" dirty="0"/>
              <a:t> has agreed that 11ay will support </a:t>
            </a:r>
            <a:r>
              <a:rPr lang="en-US" sz="2000" b="0" dirty="0" smtClean="0"/>
              <a:t>Single User Multiple Input Multiple Output (SU-MIMO) transmission </a:t>
            </a:r>
            <a:r>
              <a:rPr lang="en-US" sz="2000" b="0" dirty="0"/>
              <a:t>[1</a:t>
            </a:r>
            <a:r>
              <a:rPr lang="en-US" sz="2000" b="0" dirty="0" smtClean="0"/>
              <a:t>]</a:t>
            </a:r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 smtClean="0">
                <a:solidFill>
                  <a:schemeClr val="tx1"/>
                </a:solidFill>
              </a:rPr>
              <a:t>However, the agreement is based on Open </a:t>
            </a:r>
            <a:r>
              <a:rPr lang="en-US" sz="2000" b="0" dirty="0">
                <a:solidFill>
                  <a:schemeClr val="tx1"/>
                </a:solidFill>
              </a:rPr>
              <a:t>L</a:t>
            </a:r>
            <a:r>
              <a:rPr lang="en-US" sz="2000" b="0" dirty="0" smtClean="0">
                <a:solidFill>
                  <a:schemeClr val="tx1"/>
                </a:solidFill>
              </a:rPr>
              <a:t>oop SU-MIMO (OL SU MIMO) only</a:t>
            </a:r>
          </a:p>
          <a:p>
            <a:pPr lvl="1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 smtClean="0">
                <a:solidFill>
                  <a:schemeClr val="tx1"/>
                </a:solidFill>
              </a:rPr>
              <a:t>The </a:t>
            </a:r>
            <a:r>
              <a:rPr lang="en-US" sz="1800" dirty="0">
                <a:solidFill>
                  <a:schemeClr val="tx1"/>
                </a:solidFill>
              </a:rPr>
              <a:t>11ay specification shall support SU-MIMO with predetermined and/or no precoding </a:t>
            </a:r>
            <a:r>
              <a:rPr lang="en-US" sz="1800" dirty="0" smtClean="0">
                <a:solidFill>
                  <a:schemeClr val="tx1"/>
                </a:solidFill>
              </a:rPr>
              <a:t>matrices [1]</a:t>
            </a:r>
          </a:p>
          <a:p>
            <a:pPr lvl="1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 smtClean="0">
                <a:solidFill>
                  <a:schemeClr val="tx1"/>
                </a:solidFill>
              </a:rPr>
              <a:t>The </a:t>
            </a:r>
            <a:r>
              <a:rPr lang="en-US" sz="1800" dirty="0">
                <a:solidFill>
                  <a:schemeClr val="tx1"/>
                </a:solidFill>
              </a:rPr>
              <a:t>11ay specification shall define SU-MIMO transmission with and without phase hopping of EDMG-PPDU for EDMG OFDM PHY.  An EDMG STA may support transmission and reception of SU-MIMO with phase hopping</a:t>
            </a:r>
          </a:p>
          <a:p>
            <a:pPr lvl="1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 smtClean="0">
                <a:solidFill>
                  <a:schemeClr val="tx1"/>
                </a:solidFill>
              </a:rPr>
              <a:t>With/without </a:t>
            </a:r>
            <a:r>
              <a:rPr lang="en-US" sz="1800" dirty="0">
                <a:solidFill>
                  <a:schemeClr val="tx1"/>
                </a:solidFill>
              </a:rPr>
              <a:t>precoding is </a:t>
            </a:r>
            <a:r>
              <a:rPr lang="en-US" sz="1800" dirty="0" smtClean="0">
                <a:solidFill>
                  <a:schemeClr val="tx1"/>
                </a:solidFill>
              </a:rPr>
              <a:t>TBD; Period </a:t>
            </a:r>
            <a:r>
              <a:rPr lang="en-US" sz="1800" dirty="0">
                <a:solidFill>
                  <a:schemeClr val="tx1"/>
                </a:solidFill>
              </a:rPr>
              <a:t>of phase hopping is </a:t>
            </a:r>
            <a:r>
              <a:rPr lang="en-US" sz="1800" dirty="0" smtClean="0">
                <a:solidFill>
                  <a:schemeClr val="tx1"/>
                </a:solidFill>
              </a:rPr>
              <a:t>TBD</a:t>
            </a:r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 smtClean="0">
                <a:solidFill>
                  <a:schemeClr val="tx1"/>
                </a:solidFill>
              </a:rPr>
              <a:t>In [2] and [6], we have shown </a:t>
            </a:r>
            <a:r>
              <a:rPr lang="en-US" sz="2000" b="0" dirty="0" smtClean="0"/>
              <a:t>the performance gains of Closed Loo SU-MIMO (CL SU-MIMO) with ideal feedback over OL SU-MIMO </a:t>
            </a:r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 smtClean="0">
                <a:solidFill>
                  <a:schemeClr val="tx1"/>
                </a:solidFill>
              </a:rPr>
              <a:t>In this contribution, we show the BER performance of CL SU-MIMO with quantized feedback over OL SU-MIMO.</a:t>
            </a:r>
          </a:p>
          <a:p>
            <a:pPr lvl="1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The quantized feedback is based </a:t>
            </a:r>
            <a:r>
              <a:rPr lang="en-US" sz="1600" dirty="0">
                <a:solidFill>
                  <a:schemeClr val="tx1"/>
                </a:solidFill>
              </a:rPr>
              <a:t>on </a:t>
            </a:r>
            <a:r>
              <a:rPr lang="en-US" sz="1600" dirty="0" smtClean="0">
                <a:solidFill>
                  <a:schemeClr val="tx1"/>
                </a:solidFill>
              </a:rPr>
              <a:t>the 802.11ad </a:t>
            </a:r>
            <a:r>
              <a:rPr lang="en-US" sz="1600" dirty="0">
                <a:solidFill>
                  <a:schemeClr val="tx1"/>
                </a:solidFill>
              </a:rPr>
              <a:t>BRP feedback framework,</a:t>
            </a:r>
            <a:endParaRPr lang="en-US" sz="1600" b="0" dirty="0" smtClean="0">
              <a:solidFill>
                <a:schemeClr val="tx1"/>
              </a:solidFill>
            </a:endParaRPr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 smtClean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45183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Baseband Precoding </a:t>
            </a:r>
            <a:r>
              <a:rPr lang="en-US" dirty="0"/>
              <a:t>M</a:t>
            </a:r>
            <a:r>
              <a:rPr lang="en-US" dirty="0" smtClean="0"/>
              <a:t>ethods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91166" y="1524000"/>
            <a:ext cx="81534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Open loop:</a:t>
            </a:r>
          </a:p>
          <a:p>
            <a:pPr marL="747713" lvl="1" indent="-290513">
              <a:buFont typeface="Arial" panose="020B0604020202020204" pitchFamily="34" charset="0"/>
              <a:buChar char="•"/>
            </a:pPr>
            <a:r>
              <a:rPr lang="en-US" sz="1800" b="0" dirty="0" smtClean="0"/>
              <a:t>Use the first </a:t>
            </a:r>
            <a:r>
              <a:rPr lang="en-US" sz="1800" b="0" dirty="0" err="1" smtClean="0"/>
              <a:t>N</a:t>
            </a:r>
            <a:r>
              <a:rPr lang="en-US" sz="1800" baseline="-25000" dirty="0" err="1" smtClean="0"/>
              <a:t>ss</a:t>
            </a:r>
            <a:r>
              <a:rPr lang="en-US" sz="1800" baseline="-25000" dirty="0" smtClean="0"/>
              <a:t> </a:t>
            </a:r>
            <a:r>
              <a:rPr lang="en-US" sz="1800" dirty="0" smtClean="0"/>
              <a:t>columns of an orthogonal matrix as a precoding matrix across all antennas*</a:t>
            </a:r>
            <a:endParaRPr lang="en-US" sz="1800" b="0" dirty="0" smtClean="0"/>
          </a:p>
          <a:p>
            <a:pPr marL="747713" lvl="1" indent="-290513">
              <a:buFont typeface="Arial" panose="020B0604020202020204" pitchFamily="34" charset="0"/>
              <a:buChar char="•"/>
            </a:pPr>
            <a:r>
              <a:rPr lang="en-US" sz="1800" b="0" dirty="0" smtClean="0"/>
              <a:t>No channel knowledge needed at transmitter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Closed loop with Ideal Feedback: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 smtClean="0"/>
              <a:t>Use SVD based on the time domain channel matrix </a:t>
            </a:r>
            <a:r>
              <a:rPr lang="en-US" sz="1800" dirty="0" smtClean="0"/>
              <a:t>of</a:t>
            </a:r>
            <a:r>
              <a:rPr lang="en-US" sz="1800" b="0" dirty="0" smtClean="0"/>
              <a:t> the strongest path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 smtClean="0"/>
              <a:t>Full Channel State Information (CSI) knowledge at transmitter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Closed loop with </a:t>
            </a:r>
            <a:r>
              <a:rPr lang="en-US" sz="2000" b="0" dirty="0" smtClean="0"/>
              <a:t>Quantized Feedback</a:t>
            </a:r>
            <a:r>
              <a:rPr lang="en-US" sz="2000" b="0" dirty="0"/>
              <a:t>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Use SVD based on the time domain channel matrix of the strongest path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Quantized Channel </a:t>
            </a:r>
            <a:r>
              <a:rPr lang="en-US" sz="1800" dirty="0">
                <a:solidFill>
                  <a:schemeClr val="tx1"/>
                </a:solidFill>
              </a:rPr>
              <a:t>State Information (CSI) knowledge at </a:t>
            </a:r>
            <a:r>
              <a:rPr lang="en-US" sz="1800" dirty="0" smtClean="0">
                <a:solidFill>
                  <a:schemeClr val="tx1"/>
                </a:solidFill>
              </a:rPr>
              <a:t>transmitter</a:t>
            </a:r>
            <a:endParaRPr lang="en-US" sz="900" dirty="0" smtClean="0">
              <a:solidFill>
                <a:schemeClr val="tx1"/>
              </a:solidFill>
            </a:endParaRPr>
          </a:p>
          <a:p>
            <a:pPr marL="0" indent="0"/>
            <a:endParaRPr lang="en-US" sz="2000" dirty="0" smtClean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 smtClean="0"/>
              <a:t>* </a:t>
            </a:r>
            <a:r>
              <a:rPr lang="en-US" sz="1800" b="0" dirty="0" smtClean="0">
                <a:solidFill>
                  <a:schemeClr val="tx1"/>
                </a:solidFill>
              </a:rPr>
              <a:t>One PAA with dual polarization is considered as two antennas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0" indent="0"/>
            <a:r>
              <a:rPr lang="pl-PL" sz="2000" dirty="0"/>
              <a:t/>
            </a:r>
            <a:br>
              <a:rPr lang="pl-PL" sz="2000" dirty="0"/>
            </a:br>
            <a:endParaRPr lang="en-US" sz="2000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800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1CD163DD-D5E7-41DA-95F2-71530C24F8C3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7781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400"/>
          </a:xfrm>
        </p:spPr>
        <p:txBody>
          <a:bodyPr/>
          <a:lstStyle/>
          <a:p>
            <a:r>
              <a:rPr lang="en-US" dirty="0" smtClean="0"/>
              <a:t>Simulation 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1"/>
            <a:ext cx="6629400" cy="48005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Based on 11ad SC PHY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2 spatial streams with spatial stream parser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 smtClean="0"/>
              <a:t>Vertical Encoding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sz="2000" b="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b="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b="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0" dirty="0" smtClean="0"/>
              <a:t>MCS </a:t>
            </a:r>
            <a:r>
              <a:rPr lang="en-US" sz="1800" b="0" dirty="0"/>
              <a:t>index is the same for </a:t>
            </a:r>
            <a:r>
              <a:rPr lang="en-US" sz="1800" b="0" dirty="0" smtClean="0"/>
              <a:t>all streams per PPDU, single CRC per PPDU</a:t>
            </a:r>
          </a:p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1800" b="0" dirty="0"/>
              <a:t>MMSE </a:t>
            </a:r>
            <a:r>
              <a:rPr lang="en-US" sz="1800" b="0" dirty="0" smtClean="0"/>
              <a:t>receiver</a:t>
            </a:r>
            <a:endParaRPr lang="en-US" sz="1800" b="0" dirty="0"/>
          </a:p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1800" b="0" dirty="0" smtClean="0"/>
              <a:t>Enterprise Cubicle (CB) </a:t>
            </a:r>
            <a:r>
              <a:rPr lang="en-US" sz="1800" b="0" dirty="0"/>
              <a:t>scenario in 11ay/ad channel model</a:t>
            </a:r>
          </a:p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1800" b="0" dirty="0"/>
              <a:t>STAs </a:t>
            </a:r>
            <a:r>
              <a:rPr lang="en-US" sz="1800" b="0" dirty="0" smtClean="0"/>
              <a:t>located on the table at a height of 0.7m in the cubicle</a:t>
            </a:r>
            <a:endParaRPr lang="en-US" sz="1800" b="0" dirty="0"/>
          </a:p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1800" b="0" dirty="0"/>
              <a:t>AP </a:t>
            </a:r>
            <a:r>
              <a:rPr lang="en-US" sz="1800" b="0" dirty="0" smtClean="0"/>
              <a:t>positioned in the middle below </a:t>
            </a:r>
            <a:r>
              <a:rPr lang="en-US" sz="1800" b="0" dirty="0"/>
              <a:t>the </a:t>
            </a:r>
            <a:r>
              <a:rPr lang="en-US" sz="1800" b="0" dirty="0" smtClean="0"/>
              <a:t>ceiling at a height of 2.9 m</a:t>
            </a:r>
          </a:p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1800" b="0" dirty="0" smtClean="0"/>
              <a:t>Real channel estimation at receiver </a:t>
            </a:r>
          </a:p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1800" b="0" dirty="0" smtClean="0"/>
              <a:t>Detailed assumptions can be found in the appendix</a:t>
            </a:r>
          </a:p>
          <a:p>
            <a:pPr marL="0" indent="0"/>
            <a:endParaRPr lang="en-US" sz="1600" b="0" dirty="0"/>
          </a:p>
          <a:p>
            <a:pPr marL="287338" indent="-287338">
              <a:buFont typeface="Arial" panose="020B0604020202020204" pitchFamily="34" charset="0"/>
              <a:buChar char="•"/>
            </a:pPr>
            <a:endParaRPr lang="en-US" sz="1600" b="0" dirty="0"/>
          </a:p>
          <a:p>
            <a:pPr>
              <a:buFont typeface="Arial" panose="020B0604020202020204" pitchFamily="34" charset="0"/>
              <a:buChar char="•"/>
            </a:pPr>
            <a:endParaRPr lang="en-US" sz="2000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Rectangle 113"/>
          <p:cNvSpPr>
            <a:spLocks noChangeArrowheads="1"/>
          </p:cNvSpPr>
          <p:nvPr/>
        </p:nvSpPr>
        <p:spPr bwMode="auto">
          <a:xfrm flipV="1">
            <a:off x="9967259" y="2550"/>
            <a:ext cx="414067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6" name="Slide Number Placeholder 4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 smtClean="0"/>
              <a:t>Slide 4</a:t>
            </a:r>
            <a:endParaRPr lang="en-GB" dirty="0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0207" y="1752601"/>
            <a:ext cx="4041998" cy="13168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3302" y="2526308"/>
            <a:ext cx="2590698" cy="3771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886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US" dirty="0" smtClean="0"/>
              <a:t>Simulated SU-MIMO Configurations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27031"/>
            <a:ext cx="8763001" cy="441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B</a:t>
            </a:r>
            <a:r>
              <a:rPr lang="en-US" sz="2000" dirty="0" smtClean="0">
                <a:solidFill>
                  <a:schemeClr val="tx1"/>
                </a:solidFill>
              </a:rPr>
              <a:t>eamforming</a:t>
            </a:r>
            <a:r>
              <a:rPr lang="en-US" sz="2000" dirty="0" smtClean="0"/>
              <a:t> implemented in all configurations</a:t>
            </a:r>
          </a:p>
          <a:p>
            <a:pPr marL="744538" lvl="1" indent="-287338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Analog beamforming: Using phase shifter at each </a:t>
            </a:r>
            <a:r>
              <a:rPr lang="en-US" sz="1800" dirty="0">
                <a:solidFill>
                  <a:schemeClr val="tx1"/>
                </a:solidFill>
              </a:rPr>
              <a:t>antenna </a:t>
            </a:r>
            <a:r>
              <a:rPr lang="en-US" sz="1800" dirty="0" smtClean="0">
                <a:solidFill>
                  <a:schemeClr val="tx1"/>
                </a:solidFill>
              </a:rPr>
              <a:t>to align </a:t>
            </a:r>
            <a:r>
              <a:rPr lang="en-US" sz="1800" dirty="0" err="1" smtClean="0">
                <a:solidFill>
                  <a:schemeClr val="tx1"/>
                </a:solidFill>
              </a:rPr>
              <a:t>Tx</a:t>
            </a:r>
            <a:r>
              <a:rPr lang="en-US" sz="1800" dirty="0" smtClean="0">
                <a:solidFill>
                  <a:schemeClr val="tx1"/>
                </a:solidFill>
              </a:rPr>
              <a:t> and Rx beams</a:t>
            </a:r>
            <a:endParaRPr lang="en-US" sz="18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Digital beamforming</a:t>
            </a:r>
            <a:r>
              <a:rPr lang="en-US" sz="1800" dirty="0" smtClean="0"/>
              <a:t>: Spatial </a:t>
            </a:r>
            <a:r>
              <a:rPr lang="en-US" sz="1800" dirty="0" smtClean="0">
                <a:solidFill>
                  <a:schemeClr val="tx1"/>
                </a:solidFill>
              </a:rPr>
              <a:t>streams are </a:t>
            </a:r>
            <a:r>
              <a:rPr lang="en-US" sz="1800" dirty="0" err="1"/>
              <a:t>precoded</a:t>
            </a:r>
            <a:r>
              <a:rPr lang="en-US" sz="1800" dirty="0"/>
              <a:t> (as described in </a:t>
            </a:r>
            <a:r>
              <a:rPr lang="en-US" sz="1800" dirty="0" smtClean="0"/>
              <a:t>slide “Baseband Precoding Methods”) </a:t>
            </a:r>
            <a:r>
              <a:rPr lang="en-US" sz="1800" dirty="0"/>
              <a:t>and distributed to </a:t>
            </a:r>
            <a:r>
              <a:rPr lang="en-US" sz="1800" dirty="0" smtClean="0">
                <a:solidFill>
                  <a:schemeClr val="tx1"/>
                </a:solidFill>
              </a:rPr>
              <a:t>all </a:t>
            </a:r>
            <a:r>
              <a:rPr lang="en-US" sz="1800" dirty="0" smtClean="0"/>
              <a:t>antennas</a:t>
            </a:r>
            <a:endParaRPr lang="en-US" sz="1800" dirty="0"/>
          </a:p>
          <a:p>
            <a:pPr marL="0" indent="0"/>
            <a:endParaRPr lang="en-US" sz="11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We </a:t>
            </a:r>
            <a:r>
              <a:rPr lang="en-US" sz="2000" dirty="0"/>
              <a:t>simulate Configuration #</a:t>
            </a:r>
            <a:r>
              <a:rPr lang="en-US" sz="2000" dirty="0" smtClean="0"/>
              <a:t>4 of the SU-MIMO PAA configurations </a:t>
            </a:r>
            <a:r>
              <a:rPr lang="en-US" sz="2000" dirty="0" smtClean="0">
                <a:solidFill>
                  <a:schemeClr val="tx1"/>
                </a:solidFill>
              </a:rPr>
              <a:t>[3]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381000" y="3337134"/>
            <a:ext cx="6172200" cy="760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en-US" sz="1800" kern="0" dirty="0" smtClean="0"/>
              <a:t>4x4 channel, 2 PAAs with dual polarization on each side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kern="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kern="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43455" y="3659425"/>
            <a:ext cx="5285690" cy="245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22943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098" y="315063"/>
            <a:ext cx="7770813" cy="1065213"/>
          </a:xfrm>
        </p:spPr>
        <p:txBody>
          <a:bodyPr/>
          <a:lstStyle/>
          <a:p>
            <a:r>
              <a:rPr lang="en-US" dirty="0" smtClean="0"/>
              <a:t>Quantized 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812" y="1052683"/>
            <a:ext cx="8001000" cy="2132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Assume Enhanced BRP feedback used to estimate effective channel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BRP feedback based on the effective MIMO channel.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11ad type BRP feedback modified for 11ay MIMO Channel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57200" lvl="1" indent="0"/>
            <a:r>
              <a:rPr lang="en-US" dirty="0" smtClean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Each </a:t>
            </a:r>
            <a:r>
              <a:rPr lang="en-US" dirty="0"/>
              <a:t>channel tap is reported as an in-phase and quadrature component pair, with each component value represented as a twos complement number between –128 and 127</a:t>
            </a:r>
            <a:r>
              <a:rPr lang="en-US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Example: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0588" y="2628913"/>
            <a:ext cx="7291448" cy="123759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334000"/>
            <a:ext cx="9091612" cy="989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437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 #4, </a:t>
            </a:r>
            <a:r>
              <a:rPr lang="en-US" dirty="0" err="1" smtClean="0"/>
              <a:t>Nss</a:t>
            </a:r>
            <a:r>
              <a:rPr lang="en-US" dirty="0" smtClean="0"/>
              <a:t>=2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029200" y="2895600"/>
            <a:ext cx="3810000" cy="1676400"/>
          </a:xfrm>
        </p:spPr>
        <p:txBody>
          <a:bodyPr/>
          <a:lstStyle/>
          <a:p>
            <a:pPr marL="0" indent="0"/>
            <a:r>
              <a:rPr lang="en-US" sz="1800" dirty="0" smtClean="0"/>
              <a:t>Observations: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800" dirty="0"/>
              <a:t>CL better than open loop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800" dirty="0"/>
              <a:t>Loss using quantized (realistic) feedback is </a:t>
            </a:r>
            <a:r>
              <a:rPr lang="en-US" sz="1800" dirty="0" smtClean="0"/>
              <a:t>minimal due to the 8-bit quantization per complex dimension</a:t>
            </a:r>
            <a:endParaRPr lang="en-US" sz="14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8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98" y="2438400"/>
            <a:ext cx="4961302" cy="3655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8902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mtClean="0"/>
              <a:t>Conclusion</a:t>
            </a:r>
            <a:endParaRPr lang="en-GB" dirty="0"/>
          </a:p>
        </p:txBody>
      </p:sp>
      <p:sp>
        <p:nvSpPr>
          <p:cNvPr id="7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The performance of CL SU MIMO is better than OL SU MIMO</a:t>
            </a:r>
          </a:p>
          <a:p>
            <a:pPr lvl="1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CL SU MIMO however requires additional overhead in the form of feedback</a:t>
            </a:r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 smtClean="0"/>
              <a:t>A simple extension of 11ad BRP element feedback can support CL SU-MIMO with minimal loss when compared with ideal feedback</a:t>
            </a:r>
          </a:p>
          <a:p>
            <a:pPr lvl="1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Note that further optimization of the feedback may be possible.</a:t>
            </a:r>
          </a:p>
        </p:txBody>
      </p:sp>
    </p:spTree>
    <p:extLst>
      <p:ext uri="{BB962C8B-B14F-4D97-AF65-F5344CB8AC3E}">
        <p14:creationId xmlns:p14="http://schemas.microsoft.com/office/powerpoint/2010/main" val="12925398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 marL="457200" indent="-457200" algn="just" defTabSz="914400">
              <a:spcBef>
                <a:spcPct val="20000"/>
              </a:spcBef>
              <a:buClrTx/>
              <a:buSzTx/>
              <a:buFont typeface="+mj-lt"/>
              <a:buAutoNum type="arabicPeriod"/>
            </a:pPr>
            <a:r>
              <a:rPr lang="en-US" sz="1800" b="0" dirty="0"/>
              <a:t>Carlos </a:t>
            </a:r>
            <a:r>
              <a:rPr lang="en-US" sz="1800" b="0" dirty="0" err="1"/>
              <a:t>Cordeiro</a:t>
            </a:r>
            <a:r>
              <a:rPr lang="en-US" sz="1800" b="0" dirty="0"/>
              <a:t>, “Specification Framework for </a:t>
            </a:r>
            <a:r>
              <a:rPr lang="en-US" sz="1800" b="0" dirty="0" err="1"/>
              <a:t>TGay</a:t>
            </a:r>
            <a:r>
              <a:rPr lang="en-US" sz="1800" b="0" dirty="0"/>
              <a:t>”, IEEE </a:t>
            </a:r>
            <a:r>
              <a:rPr lang="en-US" sz="1800" b="0" dirty="0" smtClean="0"/>
              <a:t>802.11-15/01358r4</a:t>
            </a:r>
            <a:endParaRPr lang="en-US" sz="1800" b="0" dirty="0" smtClean="0">
              <a:solidFill>
                <a:schemeClr val="dk2"/>
              </a:solidFill>
              <a:ea typeface="Times New Roman"/>
              <a:cs typeface="Times New Roman"/>
              <a:sym typeface="Times New Roman"/>
            </a:endParaRPr>
          </a:p>
          <a:p>
            <a:pPr marL="457200" indent="-457200" algn="just" defTabSz="914400">
              <a:spcBef>
                <a:spcPct val="20000"/>
              </a:spcBef>
              <a:buClrTx/>
              <a:buSzTx/>
              <a:buFont typeface="+mj-lt"/>
              <a:buAutoNum type="arabicPeriod"/>
            </a:pPr>
            <a:r>
              <a:rPr lang="en-US" sz="1800" b="0" dirty="0" smtClean="0">
                <a:solidFill>
                  <a:schemeClr val="dk2"/>
                </a:solidFill>
                <a:ea typeface="Times New Roman"/>
                <a:cs typeface="Times New Roman"/>
                <a:sym typeface="Times New Roman"/>
              </a:rPr>
              <a:t>Rui Yang, </a:t>
            </a:r>
            <a:r>
              <a:rPr lang="en-US" sz="1800" b="0" i="1" dirty="0">
                <a:solidFill>
                  <a:schemeClr val="dk2"/>
                </a:solidFill>
                <a:ea typeface="Times New Roman"/>
                <a:cs typeface="Times New Roman"/>
                <a:sym typeface="Times New Roman"/>
              </a:rPr>
              <a:t>et al, </a:t>
            </a:r>
            <a:r>
              <a:rPr lang="en-US" sz="1800" b="0" dirty="0" smtClean="0">
                <a:solidFill>
                  <a:schemeClr val="dk2"/>
                </a:solidFill>
                <a:ea typeface="Times New Roman"/>
                <a:cs typeface="Times New Roman"/>
                <a:sym typeface="Times New Roman"/>
              </a:rPr>
              <a:t>“</a:t>
            </a:r>
            <a:r>
              <a:rPr lang="en-US" sz="1800" b="0" dirty="0"/>
              <a:t>Open Loop vs Closed Loop SU-MIMO for 11ay</a:t>
            </a:r>
            <a:r>
              <a:rPr lang="en-US" sz="1800" b="0" dirty="0" smtClean="0">
                <a:solidFill>
                  <a:schemeClr val="dk2"/>
                </a:solidFill>
                <a:ea typeface="Times New Roman"/>
                <a:cs typeface="Times New Roman"/>
                <a:sym typeface="Times New Roman"/>
              </a:rPr>
              <a:t>”,</a:t>
            </a:r>
            <a:r>
              <a:rPr lang="en-US" sz="1800" b="0" dirty="0" smtClean="0"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800" b="0" dirty="0">
                <a:ea typeface="Times New Roman"/>
                <a:cs typeface="Times New Roman"/>
                <a:sym typeface="Times New Roman"/>
              </a:rPr>
              <a:t>IEEE doc. </a:t>
            </a:r>
            <a:r>
              <a:rPr lang="en-US" sz="1800" b="0" dirty="0" smtClean="0">
                <a:ea typeface="Times New Roman"/>
                <a:cs typeface="Times New Roman"/>
                <a:sym typeface="Times New Roman"/>
              </a:rPr>
              <a:t>11-15/0642r1</a:t>
            </a:r>
            <a:endParaRPr lang="en-US" sz="1800" b="0" dirty="0">
              <a:ea typeface="Times New Roman"/>
              <a:cs typeface="Times New Roman"/>
              <a:sym typeface="Times New Roman"/>
            </a:endParaRPr>
          </a:p>
          <a:p>
            <a:pPr marL="457200" indent="-457200" algn="just" defTabSz="914400">
              <a:spcBef>
                <a:spcPct val="20000"/>
              </a:spcBef>
              <a:buClrTx/>
              <a:buSzTx/>
              <a:buFont typeface="+mj-lt"/>
              <a:buAutoNum type="arabicPeriod"/>
            </a:pPr>
            <a:r>
              <a:rPr lang="en-US" sz="1800" b="0" dirty="0" smtClean="0"/>
              <a:t>A. </a:t>
            </a:r>
            <a:r>
              <a:rPr lang="en-US" sz="1800" b="0" dirty="0" err="1" smtClean="0"/>
              <a:t>Maltsev</a:t>
            </a:r>
            <a:r>
              <a:rPr lang="en-US" sz="1800" b="0" dirty="0" smtClean="0">
                <a:solidFill>
                  <a:schemeClr val="dk2"/>
                </a:solidFill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1800" b="0" i="1" dirty="0">
                <a:solidFill>
                  <a:schemeClr val="dk2"/>
                </a:solidFill>
                <a:ea typeface="Times New Roman"/>
                <a:cs typeface="Times New Roman"/>
                <a:sym typeface="Times New Roman"/>
              </a:rPr>
              <a:t>et al,</a:t>
            </a:r>
            <a:r>
              <a:rPr lang="en-US" sz="1800" b="0" dirty="0" smtClean="0"/>
              <a:t> </a:t>
            </a:r>
            <a:r>
              <a:rPr lang="en-US" sz="1800" b="0" dirty="0" smtClean="0">
                <a:ea typeface="Times New Roman"/>
                <a:cs typeface="Times New Roman"/>
                <a:sym typeface="Times New Roman"/>
              </a:rPr>
              <a:t>“Channel </a:t>
            </a:r>
            <a:r>
              <a:rPr lang="en-US" sz="1800" b="0" dirty="0">
                <a:ea typeface="Times New Roman"/>
                <a:cs typeface="Times New Roman"/>
                <a:sym typeface="Times New Roman"/>
              </a:rPr>
              <a:t>models for </a:t>
            </a:r>
            <a:r>
              <a:rPr lang="en-US" sz="1800" b="0" dirty="0" err="1">
                <a:ea typeface="Times New Roman"/>
                <a:cs typeface="Times New Roman"/>
                <a:sym typeface="Times New Roman"/>
              </a:rPr>
              <a:t>ieee</a:t>
            </a:r>
            <a:r>
              <a:rPr lang="en-US" sz="1800" b="0" dirty="0">
                <a:ea typeface="Times New Roman"/>
                <a:cs typeface="Times New Roman"/>
                <a:sym typeface="Times New Roman"/>
              </a:rPr>
              <a:t> 802 </a:t>
            </a:r>
            <a:r>
              <a:rPr lang="en-US" sz="1800" b="0" dirty="0" smtClean="0">
                <a:ea typeface="Times New Roman"/>
                <a:cs typeface="Times New Roman"/>
                <a:sym typeface="Times New Roman"/>
              </a:rPr>
              <a:t>11ay”, IEEE doc. 11-15/1150r4 </a:t>
            </a:r>
          </a:p>
          <a:p>
            <a:pPr marL="457200" indent="-457200" algn="just" defTabSz="914400">
              <a:spcBef>
                <a:spcPct val="20000"/>
              </a:spcBef>
              <a:buClrTx/>
              <a:buSzTx/>
              <a:buFont typeface="+mj-lt"/>
              <a:buAutoNum type="arabicPeriod"/>
            </a:pPr>
            <a:r>
              <a:rPr lang="en-US" sz="1800" b="0" dirty="0" smtClean="0">
                <a:ea typeface="Times New Roman"/>
                <a:cs typeface="Times New Roman"/>
                <a:sym typeface="Times New Roman"/>
              </a:rPr>
              <a:t>R. </a:t>
            </a:r>
            <a:r>
              <a:rPr lang="en-US" sz="1800" b="0" dirty="0" err="1">
                <a:ea typeface="Times New Roman"/>
                <a:cs typeface="Times New Roman"/>
              </a:rPr>
              <a:t>Maslennikov</a:t>
            </a:r>
            <a:r>
              <a:rPr lang="en-US" sz="1800" b="0" dirty="0" smtClean="0">
                <a:ea typeface="Times New Roman"/>
                <a:cs typeface="Times New Roman"/>
                <a:sym typeface="Times New Roman"/>
              </a:rPr>
              <a:t>,</a:t>
            </a:r>
            <a:r>
              <a:rPr lang="en-US" altLang="en-US" sz="1800" b="0" dirty="0" smtClean="0"/>
              <a:t> </a:t>
            </a:r>
            <a:r>
              <a:rPr lang="en-US" altLang="en-US" sz="1800" b="0" i="1" dirty="0"/>
              <a:t>et al</a:t>
            </a:r>
            <a:r>
              <a:rPr lang="en-US" sz="1800" b="0" dirty="0"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1800" b="0" dirty="0" smtClean="0">
                <a:ea typeface="Times New Roman"/>
                <a:cs typeface="Times New Roman"/>
                <a:sym typeface="Times New Roman"/>
              </a:rPr>
              <a:t>“</a:t>
            </a:r>
            <a:r>
              <a:rPr lang="en-US" sz="1800" b="0" dirty="0"/>
              <a:t>Implementation of 60 GHz WLAN Channel Model</a:t>
            </a:r>
            <a:r>
              <a:rPr lang="en-US" altLang="en-US" sz="1800" b="0" dirty="0" smtClean="0"/>
              <a:t>,</a:t>
            </a:r>
            <a:r>
              <a:rPr lang="en-US" sz="1800" b="0" dirty="0" smtClean="0">
                <a:ea typeface="Times New Roman"/>
                <a:cs typeface="Times New Roman"/>
                <a:sym typeface="Times New Roman"/>
              </a:rPr>
              <a:t>” </a:t>
            </a:r>
            <a:r>
              <a:rPr lang="en-US" sz="1800" b="0" dirty="0">
                <a:ea typeface="Times New Roman"/>
                <a:cs typeface="Times New Roman"/>
                <a:sym typeface="Times New Roman"/>
              </a:rPr>
              <a:t>IEEE doc. </a:t>
            </a:r>
            <a:r>
              <a:rPr lang="en-US" sz="1800" b="0" dirty="0" smtClean="0">
                <a:ea typeface="Times New Roman"/>
                <a:cs typeface="Times New Roman"/>
                <a:sym typeface="Times New Roman"/>
              </a:rPr>
              <a:t>11-10/0854r3.</a:t>
            </a:r>
          </a:p>
          <a:p>
            <a:pPr marL="457200" indent="-457200" algn="just" defTabSz="914400">
              <a:spcBef>
                <a:spcPct val="20000"/>
              </a:spcBef>
              <a:buClrTx/>
              <a:buSzTx/>
              <a:buFont typeface="+mj-lt"/>
              <a:buAutoNum type="arabicPeriod"/>
            </a:pPr>
            <a:r>
              <a:rPr lang="en-US" sz="1800" b="0" dirty="0" err="1" smtClean="0">
                <a:ea typeface="Times New Roman"/>
                <a:cs typeface="Times New Roman"/>
                <a:sym typeface="Times New Roman"/>
              </a:rPr>
              <a:t>Artyom</a:t>
            </a:r>
            <a:r>
              <a:rPr lang="en-US" sz="1800" b="0" dirty="0" smtClean="0"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800" b="0" dirty="0" err="1" smtClean="0">
                <a:ea typeface="Times New Roman"/>
                <a:cs typeface="Times New Roman"/>
                <a:sym typeface="Times New Roman"/>
              </a:rPr>
              <a:t>Lomayev</a:t>
            </a:r>
            <a:r>
              <a:rPr lang="en-US" sz="1800" b="0" dirty="0" smtClean="0"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1800" b="0" i="1" dirty="0" smtClean="0">
                <a:ea typeface="Times New Roman"/>
                <a:cs typeface="Times New Roman"/>
                <a:sym typeface="Times New Roman"/>
              </a:rPr>
              <a:t>et al, </a:t>
            </a:r>
            <a:r>
              <a:rPr lang="en-US" sz="1800" b="0" dirty="0" smtClean="0">
                <a:ea typeface="Times New Roman"/>
                <a:cs typeface="Times New Roman"/>
                <a:sym typeface="Times New Roman"/>
              </a:rPr>
              <a:t>“EDMG STF and CEF Design for SC PHY in 11ay”, IEEE doc. 11-16/0994r1</a:t>
            </a:r>
          </a:p>
          <a:p>
            <a:pPr marL="457200" indent="-457200" algn="just" defTabSz="914400">
              <a:spcBef>
                <a:spcPct val="20000"/>
              </a:spcBef>
              <a:buClrTx/>
              <a:buSzTx/>
              <a:buFont typeface="+mj-lt"/>
              <a:buAutoNum type="arabicPeriod"/>
            </a:pPr>
            <a:r>
              <a:rPr lang="en-US" sz="1800" b="0" dirty="0" smtClean="0">
                <a:ea typeface="Times New Roman"/>
                <a:cs typeface="Times New Roman"/>
                <a:sym typeface="Times New Roman"/>
              </a:rPr>
              <a:t>L. Sun, </a:t>
            </a:r>
            <a:r>
              <a:rPr lang="en-US" sz="1800" b="0" i="1" dirty="0" smtClean="0">
                <a:ea typeface="Times New Roman"/>
                <a:cs typeface="Times New Roman"/>
                <a:sym typeface="Times New Roman"/>
              </a:rPr>
              <a:t>et al, </a:t>
            </a:r>
            <a:r>
              <a:rPr lang="en-US" sz="1800" b="0" dirty="0">
                <a:ea typeface="Times New Roman"/>
                <a:cs typeface="Times New Roman"/>
                <a:sym typeface="Times New Roman"/>
              </a:rPr>
              <a:t>“Link Level Performance Comparisons of Open Loop, Closed Loop and Antenna Selection for SU-MIMO” </a:t>
            </a:r>
            <a:r>
              <a:rPr lang="en-US" sz="1800" b="0" dirty="0" smtClean="0">
                <a:ea typeface="Times New Roman"/>
                <a:cs typeface="Times New Roman"/>
                <a:sym typeface="Times New Roman"/>
              </a:rPr>
              <a:t>11-16/0911r1</a:t>
            </a:r>
          </a:p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9568418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876</Words>
  <Application>Microsoft Office PowerPoint</Application>
  <PresentationFormat>On-screen Show (4:3)</PresentationFormat>
  <Paragraphs>114</Paragraphs>
  <Slides>12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 Unicode MS</vt:lpstr>
      <vt:lpstr>MS Gothic</vt:lpstr>
      <vt:lpstr>Arial</vt:lpstr>
      <vt:lpstr>Times New Roman</vt:lpstr>
      <vt:lpstr>Office Theme</vt:lpstr>
      <vt:lpstr>Document</vt:lpstr>
      <vt:lpstr>Closed Loop SU-MIMO Performance with Quantized Feedback</vt:lpstr>
      <vt:lpstr>Introduction</vt:lpstr>
      <vt:lpstr>Baseband Precoding Methods</vt:lpstr>
      <vt:lpstr>Simulation Assumptions</vt:lpstr>
      <vt:lpstr>Simulated SU-MIMO Configurations</vt:lpstr>
      <vt:lpstr>Quantized Feedback</vt:lpstr>
      <vt:lpstr>Conf #4, Nss=2</vt:lpstr>
      <vt:lpstr>Conclusion</vt:lpstr>
      <vt:lpstr>References</vt:lpstr>
      <vt:lpstr>Straw Poll</vt:lpstr>
      <vt:lpstr>Appendix</vt:lpstr>
      <vt:lpstr>Channel parameters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2016-11-07T03:21:47Z</dcterms:created>
  <dcterms:modified xsi:type="dcterms:W3CDTF">2016-11-07T03:21:59Z</dcterms:modified>
</cp:coreProperties>
</file>