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9" r:id="rId9"/>
    <p:sldId id="270" r:id="rId10"/>
    <p:sldId id="271" r:id="rId11"/>
    <p:sldId id="276" r:id="rId12"/>
    <p:sldId id="277" r:id="rId13"/>
    <p:sldId id="278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esen, Robert" initials="OR" lastIdx="1" clrIdx="0">
    <p:extLst>
      <p:ext uri="{19B8F6BF-5375-455C-9EA6-DF929625EA0E}">
        <p15:presenceInfo xmlns="" xmlns:p15="http://schemas.microsoft.com/office/powerpoint/2012/main" userId="S-1-5-21-1844237615-1580818891-725345543-1599" providerId="AD"/>
      </p:ext>
    </p:extLst>
  </p:cmAuthor>
  <p:cmAuthor id="2" name="Lou, Hanqing" initials="LH" lastIdx="15" clrIdx="1">
    <p:extLst>
      <p:ext uri="{19B8F6BF-5375-455C-9EA6-DF929625EA0E}">
        <p15:presenceInfo xmlns=""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="" xmlns:p15="http://schemas.microsoft.com/office/powerpoint/2012/main" userId="S-1-5-21-1844237615-1580818891-725345543-3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3" autoAdjust="0"/>
    <p:restoredTop sz="94660"/>
  </p:normalViewPr>
  <p:slideViewPr>
    <p:cSldViewPr>
      <p:cViewPr varScale="1">
        <p:scale>
          <a:sx n="69" d="100"/>
          <a:sy n="69" d="100"/>
        </p:scale>
        <p:origin x="-166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046" y="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James Wang, </a:t>
            </a:r>
            <a:r>
              <a:rPr lang="en-GB" noProof="0" dirty="0" err="1"/>
              <a:t>Mediatek</a:t>
            </a:r>
            <a:endParaRPr lang="en-GB" noProof="0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802.11-16/1433r2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Antenna Polarization Capability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2016-11-07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80031499"/>
              </p:ext>
            </p:extLst>
          </p:nvPr>
        </p:nvGraphicFramePr>
        <p:xfrm>
          <a:off x="598488" y="3200400"/>
          <a:ext cx="7772400" cy="2443163"/>
        </p:xfrm>
        <a:graphic>
          <a:graphicData uri="http://schemas.openxmlformats.org/presentationml/2006/ole">
            <p:oleObj spid="_x0000_s3187" name="Document" r:id="rId4" imgW="8267030" imgH="2590283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 marL="0" indent="0"/>
            <a:r>
              <a:rPr lang="en-US" sz="2000" dirty="0"/>
              <a:t>Do you agree to add the format of Antenna Polarization Capability Field as defined in slides 6 -9 into the 11ay SFD?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29867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Multiple antenna polarizations is an attractive way for small devices with limited space to realize diversity and MIMO 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Due to propagation characteristics of </a:t>
            </a:r>
            <a:r>
              <a:rPr lang="en-US" dirty="0" err="1"/>
              <a:t>mmWave</a:t>
            </a:r>
            <a:r>
              <a:rPr lang="en-US" dirty="0"/>
              <a:t>, antenna polarization can affect the performance significantly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if polarization is misaligned, it affecting end-to-end performance significantly  (i.e., signal drops due to polarization misalignment, cross-polarization interference rises)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Antenna polarization can support MIMO spatial multiplexing.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Intel IEEE 802.11-15/1145r0  SU-MIMO Configurations for IEEE 802.11ay illustrates multiple antenna configurations for SU-MIMO. Several of them relies on antenna polarization.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11ay </a:t>
            </a:r>
            <a:r>
              <a:rPr lang="en-US" dirty="0"/>
              <a:t>should adopt more powerful and efficient method to deal with the effects of polarization for ensuring reliable performance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IEEE Motion 5/2016 “antenna polarization capability information in the 11ay capability exchange. (Capability information is TBD)”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The current proposal provides the capability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Types of Antenna Polarization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Types of antenna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Linear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Circular </a:t>
            </a:r>
            <a:r>
              <a:rPr lang="en-US" dirty="0" smtClean="0"/>
              <a:t>(elliptical) polarization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Mixed </a:t>
            </a:r>
            <a:r>
              <a:rPr lang="en-US" dirty="0" smtClean="0"/>
              <a:t>polarization (difficult to classify)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There are three possible orthogonal polarizations (</a:t>
            </a:r>
            <a:r>
              <a:rPr lang="en-US" dirty="0" err="1"/>
              <a:t>e.g</a:t>
            </a:r>
            <a:r>
              <a:rPr lang="en-US" dirty="0"/>
              <a:t>, x, y, z directions)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 general, the polarization direction is described by unit vector    or </a:t>
            </a:r>
            <a:r>
              <a:rPr lang="en-US" dirty="0" err="1"/>
              <a:t>euler</a:t>
            </a:r>
            <a:r>
              <a:rPr lang="en-US" dirty="0"/>
              <a:t> angle (</a:t>
            </a:r>
            <a:r>
              <a:rPr lang="el-GR" dirty="0"/>
              <a:t>α</a:t>
            </a:r>
            <a:r>
              <a:rPr lang="en-US" dirty="0"/>
              <a:t>, </a:t>
            </a:r>
            <a:r>
              <a:rPr lang="el-GR" dirty="0"/>
              <a:t>β</a:t>
            </a:r>
            <a:r>
              <a:rPr lang="en-US" dirty="0"/>
              <a:t>, </a:t>
            </a:r>
            <a:r>
              <a:rPr lang="el-GR" dirty="0"/>
              <a:t>γ</a:t>
            </a:r>
            <a:r>
              <a:rPr lang="en-US" dirty="0"/>
              <a:t>) relative to a coordinate system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Depending on antenna axial ratio, orientation, and propagation, the cross-polarization alignment loss (provided in backup charts) can be significant.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14947" y="2462150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800600" y="2743200"/>
            <a:ext cx="100013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10800000" flipH="1">
            <a:off x="5193602" y="267176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H="1" flipV="1">
            <a:off x="5193602" y="2743200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5050633" y="2631281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400800" y="2743200"/>
            <a:ext cx="1219200" cy="22860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0800000" flipH="1">
            <a:off x="6905628" y="2900362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0800000" flipH="1" flipV="1">
            <a:off x="6905628" y="2971800"/>
            <a:ext cx="142876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6765129" y="2607471"/>
            <a:ext cx="500066" cy="95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905000" y="4267200"/>
          <a:ext cx="200025" cy="487363"/>
        </p:xfrm>
        <a:graphic>
          <a:graphicData uri="http://schemas.openxmlformats.org/presentationml/2006/ole">
            <p:oleObj spid="_x0000_s27656" name="Equation" r:id="rId3" imgW="88707" imgH="215432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Polarization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97061" cy="480060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Two types of polarization implementation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Separate antennas for different polarizations (e.g., one antenna vertical, one antenna horizontal)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Same antenna with multiple polarizations (e.g., one physical antenna with multiple polarization ports)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In general, the former type can be treated as separate antennas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The latter type can also be used to synthesize different antenna </a:t>
            </a:r>
            <a:r>
              <a:rPr lang="en-US" sz="2400" dirty="0" smtClean="0"/>
              <a:t>polarizations:</a:t>
            </a:r>
            <a:endParaRPr lang="en-US" sz="24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Polarization rotation (i.e. to change angle of inclination for TX/RX polarization alignment)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Linear to circular polarization conversion or vice versa</a:t>
            </a:r>
          </a:p>
          <a:p>
            <a:pPr marL="342900" lvl="4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/>
              <a:t>The latter type can be used for polarization MIMO, which </a:t>
            </a:r>
            <a:r>
              <a:rPr lang="en-US" sz="2400" b="1" dirty="0"/>
              <a:t>means that </a:t>
            </a:r>
            <a:r>
              <a:rPr lang="en-US" sz="2400" b="1" dirty="0" smtClean="0"/>
              <a:t>&gt;1 </a:t>
            </a:r>
            <a:r>
              <a:rPr lang="en-US" sz="2400" b="1" dirty="0"/>
              <a:t>spatial streams are transmitted or received on dual polarizations of the same physical antenna </a:t>
            </a:r>
            <a:r>
              <a:rPr lang="en-US" sz="2400" dirty="0"/>
              <a:t>[</a:t>
            </a:r>
            <a:r>
              <a:rPr lang="en-US" altLang="en-US" sz="2400" dirty="0"/>
              <a:t>IEEE 802.11-15/1145r0  SU-MIMO Configurations for IEEE 802.11ay, Intel]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843751" y="2819400"/>
            <a:ext cx="3300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Inclined Linear (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= 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 G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/G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) or Circular (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=</a:t>
            </a:r>
            <a:r>
              <a:rPr lang="el-GR" sz="1400" dirty="0">
                <a:solidFill>
                  <a:schemeClr val="tx1"/>
                </a:solidFill>
              </a:rPr>
              <a:t>θ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 +/-90 deg, G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=G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r>
              <a:rPr lang="en-US" sz="1400" dirty="0">
                <a:solidFill>
                  <a:schemeClr val="tx1"/>
                </a:solidFill>
              </a:rPr>
              <a:t>) 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019800" y="3505200"/>
            <a:ext cx="2612871" cy="1170710"/>
            <a:chOff x="5856492" y="3492251"/>
            <a:chExt cx="2776179" cy="1183659"/>
          </a:xfrm>
        </p:grpSpPr>
        <p:sp>
          <p:nvSpPr>
            <p:cNvPr id="5" name="Isosceles Triangle 4"/>
            <p:cNvSpPr/>
            <p:nvPr/>
          </p:nvSpPr>
          <p:spPr>
            <a:xfrm rot="16200000" flipH="1">
              <a:off x="6862060" y="3643745"/>
              <a:ext cx="387927" cy="3879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Isosceles Triangle 5"/>
            <p:cNvSpPr/>
            <p:nvPr/>
          </p:nvSpPr>
          <p:spPr>
            <a:xfrm rot="16200000" flipH="1">
              <a:off x="6862060" y="4225636"/>
              <a:ext cx="387927" cy="38792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6986751" y="3581400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6986751" y="4163291"/>
              <a:ext cx="69273" cy="512619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12"/>
            <p:cNvGrpSpPr/>
            <p:nvPr/>
          </p:nvGrpSpPr>
          <p:grpSpPr>
            <a:xfrm>
              <a:off x="7547860" y="3581400"/>
              <a:ext cx="304800" cy="512619"/>
              <a:chOff x="4724400" y="4502727"/>
              <a:chExt cx="304800" cy="512619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724400" y="4592782"/>
                <a:ext cx="304800" cy="33250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V="1">
                <a:off x="4842164" y="4502727"/>
                <a:ext cx="69273" cy="512619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3"/>
            <p:cNvGrpSpPr/>
            <p:nvPr/>
          </p:nvGrpSpPr>
          <p:grpSpPr>
            <a:xfrm>
              <a:off x="7547860" y="4163290"/>
              <a:ext cx="304800" cy="512619"/>
              <a:chOff x="4724400" y="4502727"/>
              <a:chExt cx="304800" cy="512619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4724400" y="4592782"/>
                <a:ext cx="304800" cy="332509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 flipV="1">
                <a:off x="4842164" y="4502727"/>
                <a:ext cx="69273" cy="512619"/>
              </a:xfrm>
              <a:prstGeom prst="line">
                <a:avLst/>
              </a:prstGeom>
              <a:ln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Arrow Connector 17"/>
            <p:cNvCxnSpPr/>
            <p:nvPr/>
          </p:nvCxnSpPr>
          <p:spPr>
            <a:xfrm flipH="1" flipV="1">
              <a:off x="7252758" y="3839095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7255529" y="4418215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859587" y="3841866"/>
              <a:ext cx="315883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7859587" y="4420986"/>
              <a:ext cx="315883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8161616" y="3847409"/>
              <a:ext cx="0" cy="138543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8175471" y="4282441"/>
              <a:ext cx="0" cy="138543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8005059" y="3962400"/>
              <a:ext cx="304800" cy="33250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6446" y="3919452"/>
              <a:ext cx="3546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</a:rPr>
                <a:t>⁺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flipH="1" flipV="1">
              <a:off x="8316788" y="4132811"/>
              <a:ext cx="315883" cy="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066809" y="3841866"/>
              <a:ext cx="822959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6036329" y="4415445"/>
              <a:ext cx="822959" cy="1"/>
            </a:xfrm>
            <a:prstGeom prst="straightConnector1">
              <a:avLst/>
            </a:prstGeom>
            <a:ln w="19050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471362" y="3531522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G</a:t>
              </a:r>
              <a:r>
                <a:rPr lang="en-US" sz="1400" baseline="-25000" dirty="0"/>
                <a:t>1</a:t>
              </a:r>
              <a:endParaRPr lang="en-US" sz="14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96299" y="4127268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G</a:t>
              </a:r>
              <a:r>
                <a:rPr lang="en-US" sz="1400" baseline="-25000" dirty="0"/>
                <a:t>2</a:t>
              </a:r>
              <a:endParaRPr lang="en-US" sz="14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249987" y="3492251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θ</a:t>
              </a:r>
              <a:r>
                <a:rPr lang="en-US" sz="1400" baseline="-25000" dirty="0"/>
                <a:t>1</a:t>
              </a:r>
              <a:endParaRPr lang="en-US" sz="1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241674" y="4087997"/>
              <a:ext cx="4599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θ</a:t>
              </a:r>
              <a:r>
                <a:rPr lang="en-US" sz="1400" baseline="-25000" dirty="0"/>
                <a:t>2</a:t>
              </a:r>
              <a:endParaRPr lang="en-US" sz="1400" dirty="0"/>
            </a:p>
          </p:txBody>
        </p:sp>
        <p:grpSp>
          <p:nvGrpSpPr>
            <p:cNvPr id="13" name="Group 61"/>
            <p:cNvGrpSpPr/>
            <p:nvPr/>
          </p:nvGrpSpPr>
          <p:grpSpPr>
            <a:xfrm>
              <a:off x="5856492" y="3585413"/>
              <a:ext cx="277953" cy="259027"/>
              <a:chOff x="2237663" y="4406615"/>
              <a:chExt cx="277953" cy="259027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2237663" y="4406615"/>
                <a:ext cx="144088" cy="1440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2371528" y="4406615"/>
                <a:ext cx="144088" cy="14408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2426748" y="4482762"/>
                <a:ext cx="0" cy="18288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2325835" y="4482762"/>
                <a:ext cx="0" cy="18288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/>
            <p:cNvCxnSpPr/>
            <p:nvPr/>
          </p:nvCxnSpPr>
          <p:spPr>
            <a:xfrm>
              <a:off x="5941615" y="3834881"/>
              <a:ext cx="0" cy="58858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920595" y="4412951"/>
              <a:ext cx="147145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953000"/>
            <a:ext cx="24860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Polarization Type/Capability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Antenna polarization capability information to be considered (Polarization Configuration)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Single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Polarization Switch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Synthesizable Polarization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MIMO Dual Polarization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Each polarization configuration above can be one of the following types: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Linear </a:t>
            </a: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Circular </a:t>
            </a: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dirty="0"/>
              <a:t>mixed polarization </a:t>
            </a:r>
            <a:r>
              <a:rPr lang="en-US" dirty="0" smtClean="0"/>
              <a:t>(difficult to classify as linear </a:t>
            </a:r>
            <a:r>
              <a:rPr lang="en-US" dirty="0" smtClean="0"/>
              <a:t>or </a:t>
            </a:r>
            <a:r>
              <a:rPr lang="en-US" dirty="0" smtClean="0"/>
              <a:t>circular)</a:t>
            </a:r>
            <a:endParaRPr lang="en-US" dirty="0" smtClean="0"/>
          </a:p>
          <a:p>
            <a:pPr lvl="2"/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Antenna Polarization Capability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The Antenna Polarization Capability field is defined 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Number of DMG Antennas subfield defines the combined total number of antennas of an EDMG STA.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number of Polarization Capability subfields are equal to the value indicated in the Number of DMG Antenna subfield. 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-15875" y="2586038"/>
          <a:ext cx="9096375" cy="976312"/>
        </p:xfrm>
        <a:graphic>
          <a:graphicData uri="http://schemas.openxmlformats.org/presentationml/2006/ole">
            <p:oleObj spid="_x0000_s41991" name="Document" r:id="rId3" imgW="6726612" imgH="72882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Polarization Capability subfield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900" dirty="0"/>
              <a:t>The Polarization Capability subfield is defined below</a:t>
            </a:r>
          </a:p>
          <a:p>
            <a:pPr>
              <a:buFont typeface="Arial" pitchFamily="34" charset="0"/>
              <a:buChar char="•"/>
            </a:pPr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900" dirty="0"/>
          </a:p>
          <a:p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000" dirty="0"/>
          </a:p>
          <a:p>
            <a:pPr>
              <a:buFont typeface="Arial" pitchFamily="34" charset="0"/>
              <a:buChar char="•"/>
            </a:pPr>
            <a:r>
              <a:rPr lang="en-US" sz="1900" dirty="0"/>
              <a:t>The TX/RX subfield is set to 1 to indicate the antenna is for both transmission and reception,  is set to 2 to indicate the antenna is for </a:t>
            </a:r>
            <a:r>
              <a:rPr lang="en-US" sz="1900" dirty="0" err="1"/>
              <a:t>for</a:t>
            </a:r>
            <a:r>
              <a:rPr lang="en-US" sz="1900" dirty="0"/>
              <a:t> transmission, and is set to 3 to indicate the antenna is for reception only. The value 0 is reserved.  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/>
              <a:t>The Polarization Configuration subfield is set to 0 to indicate Single Polarization, is set to 1 to indicate Polarization switch, is set to 2 to indicate Synthesizable Polarization,  and is set to 3 to indicate MIMO Dual Polarization.</a:t>
            </a:r>
          </a:p>
          <a:p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6586362"/>
              </p:ext>
            </p:extLst>
          </p:nvPr>
        </p:nvGraphicFramePr>
        <p:xfrm>
          <a:off x="762000" y="2055813"/>
          <a:ext cx="6705600" cy="1371600"/>
        </p:xfrm>
        <a:graphic>
          <a:graphicData uri="http://schemas.openxmlformats.org/drawingml/2006/table">
            <a:tbl>
              <a:tblPr/>
              <a:tblGrid>
                <a:gridCol w="1341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 B1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B2  B3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B4 – B10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B11- B15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TX/RX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Polarization</a:t>
                      </a:r>
                      <a:r>
                        <a:rPr lang="en-US" sz="1400" baseline="0" dirty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400" dirty="0">
                          <a:latin typeface="+mn-lt"/>
                          <a:ea typeface="Times New Roman"/>
                        </a:rPr>
                        <a:t>Configuration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Polarization</a:t>
                      </a:r>
                      <a:r>
                        <a:rPr lang="en-US" sz="1400" baseline="0" dirty="0">
                          <a:latin typeface="Times New Roman"/>
                          <a:ea typeface="Times New Roman"/>
                        </a:rPr>
                        <a:t> Description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Reserved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Bits: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Polarization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If the value of the Polarization Configuration subfield is Single Polarization, </a:t>
            </a:r>
            <a:r>
              <a:rPr lang="en-US" sz="2000" dirty="0" smtClean="0"/>
              <a:t>or </a:t>
            </a:r>
            <a:r>
              <a:rPr lang="en-US" sz="2000" dirty="0"/>
              <a:t>MIMO Dual Polarization, the Polarization Description is set to 0 to indicate linear polarization, is set to 1 to indicate circular polarization</a:t>
            </a:r>
            <a:r>
              <a:rPr lang="en-US" sz="2000" dirty="0" smtClean="0"/>
              <a:t>, and </a:t>
            </a:r>
            <a:r>
              <a:rPr lang="en-US" sz="2000" dirty="0"/>
              <a:t>is set to 2 for mixed </a:t>
            </a:r>
            <a:r>
              <a:rPr lang="en-US" sz="2000" dirty="0" smtClean="0"/>
              <a:t>polarization. </a:t>
            </a:r>
            <a:r>
              <a:rPr lang="en-US" sz="2000" dirty="0"/>
              <a:t>The values </a:t>
            </a:r>
            <a:r>
              <a:rPr lang="en-US" sz="2000" dirty="0" smtClean="0"/>
              <a:t>3 </a:t>
            </a:r>
            <a:r>
              <a:rPr lang="en-US" sz="2000" dirty="0"/>
              <a:t>to 127 are reserved.</a:t>
            </a:r>
          </a:p>
          <a:p>
            <a:endParaRPr lang="en-US" sz="2000" dirty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If the value of the Polarization Configuration subfield is </a:t>
            </a:r>
            <a:r>
              <a:rPr lang="en-US" sz="2000" dirty="0" smtClean="0"/>
              <a:t>Synthesizable Polarization, </a:t>
            </a:r>
            <a:r>
              <a:rPr lang="en-US" sz="2000" dirty="0" smtClean="0"/>
              <a:t>the Polarization Description is set to 0 to indicate linear polarization, is set to 1 to indicate circular polarization, </a:t>
            </a:r>
            <a:r>
              <a:rPr lang="en-US" sz="2000" dirty="0" smtClean="0"/>
              <a:t>is </a:t>
            </a:r>
            <a:r>
              <a:rPr lang="en-US" sz="2000" dirty="0" smtClean="0"/>
              <a:t>set to </a:t>
            </a:r>
            <a:r>
              <a:rPr lang="en-US" sz="2000" dirty="0" smtClean="0"/>
              <a:t>3 to indicate mixed polarization, and is set to 4 to  indicate support of both linear and circular. </a:t>
            </a:r>
            <a:r>
              <a:rPr lang="en-US" sz="2000" dirty="0" smtClean="0"/>
              <a:t>The values </a:t>
            </a:r>
            <a:r>
              <a:rPr lang="en-US" sz="2000" dirty="0" smtClean="0"/>
              <a:t>4 </a:t>
            </a:r>
            <a:r>
              <a:rPr lang="en-US" sz="2000" dirty="0" smtClean="0"/>
              <a:t>to 127 are reserved.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3352800"/>
          <a:ext cx="5105400" cy="933451"/>
        </p:xfrm>
        <a:graphic>
          <a:graphicData uri="http://schemas.openxmlformats.org/drawingml/2006/table">
            <a:tbl>
              <a:tblPr/>
              <a:tblGrid>
                <a:gridCol w="5105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 B6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62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Polarization Description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Polarization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0813" cy="3581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If the value of the Polarization Configuration subfield is Polarization Switch,  the Polarization Description subfield contains 4 subfields.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The Number of Throws subfield is set to 0 to indicate 2 throws and is set to 1 to indicate 3 throws.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/>
              <a:t>Each of the Throw 1 Polarization subfield, the Throw 2 Polarization subfield, or the Throw 3 Polarization subfield is set to set to 0 to indicate linear polarization, is set to 1 to indicate circular polarization, </a:t>
            </a:r>
            <a:r>
              <a:rPr lang="en-US" sz="2000" dirty="0" smtClean="0"/>
              <a:t>and is </a:t>
            </a:r>
            <a:r>
              <a:rPr lang="en-US" sz="2000" dirty="0"/>
              <a:t>set to 2 for mixed </a:t>
            </a:r>
            <a:r>
              <a:rPr lang="en-US" sz="2000" dirty="0" smtClean="0"/>
              <a:t>polarization. The value 3 is reserved. </a:t>
            </a:r>
            <a:r>
              <a:rPr lang="en-US" sz="2000" dirty="0" smtClean="0"/>
              <a:t>If </a:t>
            </a:r>
            <a:r>
              <a:rPr lang="en-US" sz="2000" dirty="0"/>
              <a:t>the antenna polarization switch has </a:t>
            </a:r>
            <a:r>
              <a:rPr lang="en-US" sz="2000" dirty="0" smtClean="0"/>
              <a:t>only 2 </a:t>
            </a:r>
            <a:r>
              <a:rPr lang="en-US" sz="2000" dirty="0"/>
              <a:t>throws, the Throw 3 Polarization subfield is reserved.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0149433"/>
              </p:ext>
            </p:extLst>
          </p:nvPr>
        </p:nvGraphicFramePr>
        <p:xfrm>
          <a:off x="1447800" y="5181600"/>
          <a:ext cx="6172200" cy="1371600"/>
        </p:xfrm>
        <a:graphic>
          <a:graphicData uri="http://schemas.openxmlformats.org/drawingml/2006/table">
            <a:tbl>
              <a:tblPr/>
              <a:tblGrid>
                <a:gridCol w="1543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43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B0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B1  B2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B3  B4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B5  B6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Number of Throws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Throw 1 Polarization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Throw 2 Polarization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n-lt"/>
                          <a:ea typeface="Times New Roman"/>
                        </a:rPr>
                        <a:t>Throw  3 Polarization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28A00E-A4F1-4CB6-961B-1B5ABEB44DD5}">
  <ds:schemaRefs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66C1854-CEE2-4414-9DB2-D3409916A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6495</TotalTime>
  <Words>936</Words>
  <Application>Microsoft Office PowerPoint</Application>
  <PresentationFormat>On-screen Show (4:3)</PresentationFormat>
  <Paragraphs>115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Document</vt:lpstr>
      <vt:lpstr>Equation</vt:lpstr>
      <vt:lpstr>Antenna Polarization Capability Format</vt:lpstr>
      <vt:lpstr>Introduction</vt:lpstr>
      <vt:lpstr>Basic Types of Antenna Polarization</vt:lpstr>
      <vt:lpstr>Polarization Implementations</vt:lpstr>
      <vt:lpstr>Polarization Type/Capability</vt:lpstr>
      <vt:lpstr>Proposed Antenna Polarization Capability Field</vt:lpstr>
      <vt:lpstr>Proposed Polarization Capability subfield format</vt:lpstr>
      <vt:lpstr>Polarization Description</vt:lpstr>
      <vt:lpstr>Polarization Description</vt:lpstr>
      <vt:lpstr>Straw Poll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Feasibility of SU-MIMO</dc:title>
  <dc:creator>Sahin, Alphan</dc:creator>
  <cp:lastModifiedBy>Mediatek</cp:lastModifiedBy>
  <cp:revision>396</cp:revision>
  <cp:lastPrinted>1601-01-01T00:00:00Z</cp:lastPrinted>
  <dcterms:created xsi:type="dcterms:W3CDTF">2015-10-28T17:33:34Z</dcterms:created>
  <dcterms:modified xsi:type="dcterms:W3CDTF">2016-11-08T15:15:59Z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