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58" r:id="rId7"/>
    <p:sldId id="259" r:id="rId8"/>
    <p:sldId id="269" r:id="rId9"/>
    <p:sldId id="270" r:id="rId10"/>
    <p:sldId id="271" r:id="rId11"/>
    <p:sldId id="272" r:id="rId12"/>
    <p:sldId id="273" r:id="rId13"/>
    <p:sldId id="274" r:id="rId14"/>
    <p:sldId id="275"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esen, Robert" initials="OR" lastIdx="1" clrIdx="0">
    <p:extLst>
      <p:ext uri="{19B8F6BF-5375-455C-9EA6-DF929625EA0E}">
        <p15:presenceInfo xmlns="" xmlns:p15="http://schemas.microsoft.com/office/powerpoint/2012/main" userId="S-1-5-21-1844237615-1580818891-725345543-1599" providerId="AD"/>
      </p:ext>
    </p:extLst>
  </p:cmAuthor>
  <p:cmAuthor id="2" name="Lou, Hanqing" initials="LH" lastIdx="15" clrIdx="1">
    <p:extLst>
      <p:ext uri="{19B8F6BF-5375-455C-9EA6-DF929625EA0E}">
        <p15:presenceInfo xmlns="" xmlns:p15="http://schemas.microsoft.com/office/powerpoint/2012/main" userId="S-1-5-21-1844237615-1580818891-725345543-19430" providerId="AD"/>
      </p:ext>
    </p:extLst>
  </p:cmAuthor>
  <p:cmAuthor id="3" name="Sahin, Alphan" initials="SA" lastIdx="7" clrIdx="2">
    <p:extLst>
      <p:ext uri="{19B8F6BF-5375-455C-9EA6-DF929625EA0E}">
        <p15:presenceInfo xmlns="" xmlns:p15="http://schemas.microsoft.com/office/powerpoint/2012/main" userId="S-1-5-21-1844237615-1580818891-725345543-356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3" autoAdjust="0"/>
    <p:restoredTop sz="94660"/>
  </p:normalViewPr>
  <p:slideViewPr>
    <p:cSldViewPr>
      <p:cViewPr varScale="1">
        <p:scale>
          <a:sx n="69" d="100"/>
          <a:sy n="69" d="100"/>
        </p:scale>
        <p:origin x="-1656"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77" d="100"/>
          <a:sy n="77" d="100"/>
        </p:scale>
        <p:origin x="204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E6133C-14A3-42C3-A83E-9FAF4C33DE00}"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noProof="0" dirty="0" smtClean="0"/>
              <a:t>James Wang, </a:t>
            </a:r>
            <a:r>
              <a:rPr lang="en-GB" noProof="0" dirty="0" err="1" smtClean="0"/>
              <a:t>Mediatek</a:t>
            </a:r>
            <a:endParaRPr lang="en-GB" noProof="0" dirty="0" smtClean="0"/>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802.11-16/1433r0</a:t>
            </a: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Antenna Polarization Capability Format</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2016-11-07</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609600" y="2590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p:cNvGraphicFramePr>
            <a:graphicFrameLocks noChangeAspect="1"/>
          </p:cNvGraphicFramePr>
          <p:nvPr>
            <p:extLst>
              <p:ext uri="{D42A27DB-BD31-4B8C-83A1-F6EECF244321}">
                <p14:modId xmlns="" xmlns:p14="http://schemas.microsoft.com/office/powerpoint/2010/main" val="480031499"/>
              </p:ext>
            </p:extLst>
          </p:nvPr>
        </p:nvGraphicFramePr>
        <p:xfrm>
          <a:off x="598488" y="3200400"/>
          <a:ext cx="7772400" cy="2443163"/>
        </p:xfrm>
        <a:graphic>
          <a:graphicData uri="http://schemas.openxmlformats.org/presentationml/2006/ole">
            <p:oleObj spid="_x0000_s3182" name="Document" r:id="rId4" imgW="8267030" imgH="2590283"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Polarization MIMO Subfield</a:t>
            </a:r>
            <a:endParaRPr lang="en-US" dirty="0"/>
          </a:p>
        </p:txBody>
      </p:sp>
      <p:sp>
        <p:nvSpPr>
          <p:cNvPr id="3" name="Content Placeholder 2"/>
          <p:cNvSpPr>
            <a:spLocks noGrp="1"/>
          </p:cNvSpPr>
          <p:nvPr>
            <p:ph idx="1"/>
          </p:nvPr>
        </p:nvSpPr>
        <p:spPr/>
        <p:txBody>
          <a:bodyPr/>
          <a:lstStyle/>
          <a:p>
            <a:r>
              <a:rPr lang="en-US" sz="2000" dirty="0" smtClean="0"/>
              <a:t>The Polarization MIMO subfield is defined below. The Linear subfield is set to one if linear polarization is supported and is set to zero otherwise. The Circular subfield is set to one if circular polarization is supported and is set to zero otherwise. The Mixed subfield is set to one if mixed polarization is supported and is set to zero otherwise.</a:t>
            </a:r>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graphicFrame>
        <p:nvGraphicFramePr>
          <p:cNvPr id="5" name="Table 4"/>
          <p:cNvGraphicFramePr>
            <a:graphicFrameLocks noGrp="1"/>
          </p:cNvGraphicFramePr>
          <p:nvPr/>
        </p:nvGraphicFramePr>
        <p:xfrm>
          <a:off x="1066800" y="4038600"/>
          <a:ext cx="7086600" cy="990600"/>
        </p:xfrm>
        <a:graphic>
          <a:graphicData uri="http://schemas.openxmlformats.org/drawingml/2006/table">
            <a:tbl>
              <a:tblPr/>
              <a:tblGrid>
                <a:gridCol w="1771650"/>
                <a:gridCol w="1771650"/>
                <a:gridCol w="1771650"/>
                <a:gridCol w="1771650"/>
              </a:tblGrid>
              <a:tr h="330200">
                <a:tc>
                  <a:txBody>
                    <a:bodyPr/>
                    <a:lstStyle/>
                    <a:p>
                      <a:pPr marL="0" marR="0" algn="ctr">
                        <a:spcBef>
                          <a:spcPts val="0"/>
                        </a:spcBef>
                        <a:spcAft>
                          <a:spcPts val="0"/>
                        </a:spcAft>
                      </a:pPr>
                      <a:endParaRPr lang="en-US" sz="1400">
                        <a:latin typeface="Times New Roman"/>
                        <a:ea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B0</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B1</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B2</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330200">
                <a:tc>
                  <a:txBody>
                    <a:bodyPr/>
                    <a:lstStyle/>
                    <a:p>
                      <a:pPr marL="0" marR="0" algn="ctr">
                        <a:spcBef>
                          <a:spcPts val="0"/>
                        </a:spcBef>
                        <a:spcAft>
                          <a:spcPts val="0"/>
                        </a:spcAft>
                      </a:pPr>
                      <a:endParaRPr lang="en-US" sz="14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a:latin typeface="Times New Roman"/>
                          <a:ea typeface="Times New Roman"/>
                        </a:rPr>
                        <a:t>Linear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Circular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Mixed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00">
                <a:tc>
                  <a:txBody>
                    <a:bodyPr/>
                    <a:lstStyle/>
                    <a:p>
                      <a:pPr marL="0" marR="0" algn="ctr">
                        <a:spcBef>
                          <a:spcPts val="0"/>
                        </a:spcBef>
                        <a:spcAft>
                          <a:spcPts val="0"/>
                        </a:spcAft>
                      </a:pPr>
                      <a:r>
                        <a:rPr lang="en-US" sz="1400">
                          <a:latin typeface="Times New Roman"/>
                          <a:ea typeface="Times New Roman"/>
                        </a:rPr>
                        <a:t>Bits:</a:t>
                      </a:r>
                    </a:p>
                  </a:txBody>
                  <a:tcPr marL="68580" marR="6858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 New Roman"/>
                          <a:ea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latin typeface="Times New Roman"/>
                          <a:ea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Move to adopt into 11ay SFD the Antenna Polarization Capability Format as in Slides 7-10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pPr>
              <a:buFont typeface="Arial" pitchFamily="34" charset="0"/>
              <a:buChar char="•"/>
            </a:pPr>
            <a:r>
              <a:rPr lang="en-US" dirty="0" smtClean="0"/>
              <a:t>Multiple antenna polarizations is an attractive way for small devices with limited space to realize diversity and MIMO  </a:t>
            </a:r>
          </a:p>
          <a:p>
            <a:pPr>
              <a:buFont typeface="Arial" pitchFamily="34" charset="0"/>
              <a:buChar char="•"/>
            </a:pPr>
            <a:r>
              <a:rPr lang="en-US" dirty="0" smtClean="0"/>
              <a:t>Due to propagation characteristics of </a:t>
            </a:r>
            <a:r>
              <a:rPr lang="en-US" dirty="0" err="1" smtClean="0"/>
              <a:t>mmWave</a:t>
            </a:r>
            <a:r>
              <a:rPr lang="en-US" dirty="0" smtClean="0"/>
              <a:t>, antenna polarization can affect the performance significantly  </a:t>
            </a:r>
          </a:p>
          <a:p>
            <a:pPr lvl="1">
              <a:buFont typeface="Arial" pitchFamily="34" charset="0"/>
              <a:buChar char="•"/>
            </a:pPr>
            <a:r>
              <a:rPr lang="en-US" dirty="0" smtClean="0"/>
              <a:t>if polarization is misaligned, it affecting end-to-end performance significantly  (i.e., signal drops due to polarization misalignment, cross-polarization interference rises) </a:t>
            </a:r>
          </a:p>
          <a:p>
            <a:pPr lvl="1">
              <a:buFont typeface="Arial" pitchFamily="34" charset="0"/>
              <a:buChar char="•"/>
            </a:pPr>
            <a:r>
              <a:rPr lang="en-US" dirty="0" smtClean="0"/>
              <a:t>Antenna polarization can support MIMO spatial multiplexing.</a:t>
            </a:r>
          </a:p>
          <a:p>
            <a:pPr>
              <a:buFont typeface="Arial" pitchFamily="34" charset="0"/>
              <a:buChar char="•"/>
            </a:pPr>
            <a:r>
              <a:rPr lang="en-US" dirty="0" smtClean="0"/>
              <a:t>11ay should adopt more powerful and efficient method to deal with the effects of polarization for ensuring reliable performance</a:t>
            </a:r>
          </a:p>
          <a:p>
            <a:pPr>
              <a:buFont typeface="Arial" pitchFamily="34" charset="0"/>
              <a:buChar char="•"/>
            </a:pPr>
            <a:r>
              <a:rPr lang="en-US" dirty="0" smtClean="0"/>
              <a:t>IEEE Motion 5/2016 “antenna polarization capability information in the 11ay capability exchange. (Capability information is TBD)” </a:t>
            </a:r>
          </a:p>
          <a:p>
            <a:pPr>
              <a:buFont typeface="Arial" pitchFamily="34" charset="0"/>
              <a:buChar char="•"/>
            </a:pPr>
            <a:r>
              <a:rPr lang="en-US" dirty="0" smtClean="0"/>
              <a:t>The current proposal provides the capability format</a:t>
            </a:r>
          </a:p>
        </p:txBody>
      </p:sp>
      <p:sp>
        <p:nvSpPr>
          <p:cNvPr id="4" name="Slide Number Placeholder 3"/>
          <p:cNvSpPr>
            <a:spLocks noGrp="1"/>
          </p:cNvSpPr>
          <p:nvPr>
            <p:ph type="sldNum" sz="quarter" idx="12"/>
          </p:nvPr>
        </p:nvSpPr>
        <p:spPr/>
        <p:txBody>
          <a:bodyPr/>
          <a:lstStyle/>
          <a:p>
            <a:fld id="{4FAB45E9-EDE5-4709-A3AD-78EB74DC85D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Types of Antenna Polarization</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itchFamily="34" charset="0"/>
              <a:buChar char="•"/>
            </a:pPr>
            <a:r>
              <a:rPr lang="en-US" dirty="0" smtClean="0"/>
              <a:t>Types of antenna polarization</a:t>
            </a:r>
          </a:p>
          <a:p>
            <a:pPr lvl="1">
              <a:buFont typeface="Arial" pitchFamily="34" charset="0"/>
              <a:buChar char="•"/>
            </a:pPr>
            <a:r>
              <a:rPr lang="en-US" dirty="0" smtClean="0"/>
              <a:t>Linear polarization</a:t>
            </a:r>
          </a:p>
          <a:p>
            <a:pPr lvl="1">
              <a:buFont typeface="Arial" pitchFamily="34" charset="0"/>
              <a:buChar char="•"/>
            </a:pPr>
            <a:r>
              <a:rPr lang="en-US" dirty="0" smtClean="0"/>
              <a:t>Circular polarization</a:t>
            </a:r>
          </a:p>
          <a:p>
            <a:pPr lvl="1">
              <a:buFont typeface="Arial" pitchFamily="34" charset="0"/>
              <a:buChar char="•"/>
            </a:pPr>
            <a:r>
              <a:rPr lang="en-US" dirty="0" smtClean="0"/>
              <a:t>Mixed polarization</a:t>
            </a:r>
          </a:p>
          <a:p>
            <a:pPr>
              <a:buFont typeface="Arial" pitchFamily="34" charset="0"/>
              <a:buChar char="•"/>
            </a:pPr>
            <a:r>
              <a:rPr lang="en-US" dirty="0" smtClean="0"/>
              <a:t>There are three possible orthogonal polarizations (</a:t>
            </a:r>
            <a:r>
              <a:rPr lang="en-US" dirty="0" err="1" smtClean="0"/>
              <a:t>e.g</a:t>
            </a:r>
            <a:r>
              <a:rPr lang="en-US" dirty="0" smtClean="0"/>
              <a:t>, x, y, z directions)</a:t>
            </a:r>
          </a:p>
          <a:p>
            <a:pPr>
              <a:buFont typeface="Arial" pitchFamily="34" charset="0"/>
              <a:buChar char="•"/>
            </a:pPr>
            <a:r>
              <a:rPr lang="en-US" dirty="0" smtClean="0"/>
              <a:t>In general, the polarization direction is described by unit vector    or </a:t>
            </a:r>
            <a:r>
              <a:rPr lang="en-US" dirty="0" err="1" smtClean="0"/>
              <a:t>euler</a:t>
            </a:r>
            <a:r>
              <a:rPr lang="en-US" dirty="0" smtClean="0"/>
              <a:t> angle (</a:t>
            </a:r>
            <a:r>
              <a:rPr lang="el-GR" dirty="0" smtClean="0"/>
              <a:t>α</a:t>
            </a:r>
            <a:r>
              <a:rPr lang="en-US" dirty="0" smtClean="0"/>
              <a:t>, </a:t>
            </a:r>
            <a:r>
              <a:rPr lang="el-GR" dirty="0" smtClean="0"/>
              <a:t>β</a:t>
            </a:r>
            <a:r>
              <a:rPr lang="en-US" dirty="0" smtClean="0"/>
              <a:t>, </a:t>
            </a:r>
            <a:r>
              <a:rPr lang="el-GR" dirty="0" smtClean="0"/>
              <a:t>γ</a:t>
            </a:r>
            <a:r>
              <a:rPr lang="en-US" dirty="0" smtClean="0"/>
              <a:t>) relative to a coordinate system</a:t>
            </a:r>
          </a:p>
          <a:p>
            <a:pPr>
              <a:buFont typeface="Arial" pitchFamily="34" charset="0"/>
              <a:buChar char="•"/>
            </a:pPr>
            <a:r>
              <a:rPr lang="en-US" dirty="0" smtClean="0"/>
              <a:t>Depending on antenna axial ratio, orientation, and propagation, the cross-polarization alignment loss (provided in backup charts) can be significant.</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3</a:t>
            </a:fld>
            <a:endParaRPr lang="en-US"/>
          </a:p>
        </p:txBody>
      </p:sp>
      <p:cxnSp>
        <p:nvCxnSpPr>
          <p:cNvPr id="5" name="Straight Arrow Connector 4"/>
          <p:cNvCxnSpPr/>
          <p:nvPr/>
        </p:nvCxnSpPr>
        <p:spPr>
          <a:xfrm>
            <a:off x="3814947" y="2462150"/>
            <a:ext cx="7143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343400" y="2743200"/>
            <a:ext cx="1000132" cy="285752"/>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rot="10800000" flipH="1">
            <a:off x="4736402" y="2671762"/>
            <a:ext cx="142876"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flipH="1" flipV="1">
            <a:off x="4736402" y="2743200"/>
            <a:ext cx="142876"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4593433" y="2631281"/>
            <a:ext cx="500066"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5772397" y="3117272"/>
            <a:ext cx="1219200" cy="2286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10800000" flipH="1">
            <a:off x="6277225" y="3274434"/>
            <a:ext cx="142876"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flipH="1" flipV="1">
            <a:off x="6277225" y="3345872"/>
            <a:ext cx="142876"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6136726" y="2981543"/>
            <a:ext cx="500066"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7651" name="Object 3"/>
          <p:cNvGraphicFramePr>
            <a:graphicFrameLocks noChangeAspect="1"/>
          </p:cNvGraphicFramePr>
          <p:nvPr/>
        </p:nvGraphicFramePr>
        <p:xfrm>
          <a:off x="1905000" y="4267200"/>
          <a:ext cx="200025" cy="487363"/>
        </p:xfrm>
        <a:graphic>
          <a:graphicData uri="http://schemas.openxmlformats.org/presentationml/2006/ole">
            <p:oleObj spid="_x0000_s27651" name="Equation" r:id="rId3" imgW="88560" imgH="21564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Polarization Implementations</a:t>
            </a:r>
            <a:endParaRPr lang="en-US" dirty="0"/>
          </a:p>
        </p:txBody>
      </p:sp>
      <p:sp>
        <p:nvSpPr>
          <p:cNvPr id="3" name="Content Placeholder 2"/>
          <p:cNvSpPr>
            <a:spLocks noGrp="1"/>
          </p:cNvSpPr>
          <p:nvPr>
            <p:ph idx="1"/>
          </p:nvPr>
        </p:nvSpPr>
        <p:spPr>
          <a:xfrm>
            <a:off x="457200" y="1600200"/>
            <a:ext cx="5397061" cy="4800600"/>
          </a:xfrm>
        </p:spPr>
        <p:txBody>
          <a:bodyPr>
            <a:normAutofit fontScale="85000" lnSpcReduction="20000"/>
          </a:bodyPr>
          <a:lstStyle/>
          <a:p>
            <a:pPr>
              <a:buFont typeface="Arial" pitchFamily="34" charset="0"/>
              <a:buChar char="•"/>
            </a:pPr>
            <a:r>
              <a:rPr lang="en-US" sz="2400" dirty="0" smtClean="0"/>
              <a:t>Two types of polarization implementation</a:t>
            </a:r>
          </a:p>
          <a:p>
            <a:pPr lvl="1">
              <a:buFont typeface="Arial" pitchFamily="34" charset="0"/>
              <a:buChar char="•"/>
            </a:pPr>
            <a:r>
              <a:rPr lang="en-US" sz="2000" dirty="0" smtClean="0"/>
              <a:t>Separate antennas for different polarizations (e.g., one antenna vertical, one antenna horizontal) </a:t>
            </a:r>
          </a:p>
          <a:p>
            <a:pPr lvl="1">
              <a:buFont typeface="Arial" pitchFamily="34" charset="0"/>
              <a:buChar char="•"/>
            </a:pPr>
            <a:r>
              <a:rPr lang="en-US" sz="2000" dirty="0" smtClean="0"/>
              <a:t>Same antenna with multiple polarizations (e.g., one physical antenna with multiple polarization ports)</a:t>
            </a:r>
          </a:p>
          <a:p>
            <a:pPr>
              <a:buFont typeface="Arial" pitchFamily="34" charset="0"/>
              <a:buChar char="•"/>
            </a:pPr>
            <a:r>
              <a:rPr lang="en-US" sz="2400" dirty="0" smtClean="0"/>
              <a:t>In general, the former type can be treated as separate antennas</a:t>
            </a:r>
          </a:p>
          <a:p>
            <a:pPr>
              <a:buFont typeface="Arial" pitchFamily="34" charset="0"/>
              <a:buChar char="•"/>
            </a:pPr>
            <a:r>
              <a:rPr lang="en-US" sz="2400" dirty="0" smtClean="0"/>
              <a:t>The latter type can also be used to synthesize different antenna polarization:</a:t>
            </a:r>
          </a:p>
          <a:p>
            <a:pPr lvl="1">
              <a:buFont typeface="Arial" pitchFamily="34" charset="0"/>
              <a:buChar char="•"/>
            </a:pPr>
            <a:r>
              <a:rPr lang="en-US" sz="2000" dirty="0" smtClean="0"/>
              <a:t>Polarization rotation (i.e. to change angle of inclination for TX/RX polarization alignment)</a:t>
            </a:r>
          </a:p>
          <a:p>
            <a:pPr lvl="1">
              <a:buFont typeface="Arial" pitchFamily="34" charset="0"/>
              <a:buChar char="•"/>
            </a:pPr>
            <a:r>
              <a:rPr lang="en-US" sz="2000" dirty="0" smtClean="0"/>
              <a:t>Linear to circular polarization conversion or vice versa</a:t>
            </a:r>
          </a:p>
          <a:p>
            <a:pPr marL="342900" lvl="4" indent="-342900">
              <a:spcBef>
                <a:spcPts val="600"/>
              </a:spcBef>
              <a:buFont typeface="Arial" pitchFamily="34" charset="0"/>
              <a:buChar char="•"/>
            </a:pPr>
            <a:r>
              <a:rPr lang="en-US" sz="2400" dirty="0" smtClean="0"/>
              <a:t>Polarization MIMO means that different spatial streams is transmitted or received on two different polarizations of the same physical antenna [</a:t>
            </a:r>
            <a:r>
              <a:rPr lang="en-US" altLang="en-US" sz="1800" b="1" dirty="0" smtClean="0"/>
              <a:t>IEEE 802.11-15/1145r0  </a:t>
            </a:r>
            <a:r>
              <a:rPr lang="en-US" altLang="en-US" sz="1800" b="1" dirty="0" smtClean="0"/>
              <a:t>SU-MIMO Configurations for IEEE 802.11ay, </a:t>
            </a:r>
            <a:r>
              <a:rPr lang="en-US" altLang="en-US" sz="1800" b="1" dirty="0" smtClean="0"/>
              <a:t>Intel]</a:t>
            </a:r>
          </a:p>
          <a:p>
            <a:pPr>
              <a:buFont typeface="Arial"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a:p>
        </p:txBody>
      </p:sp>
      <p:sp>
        <p:nvSpPr>
          <p:cNvPr id="52" name="TextBox 51"/>
          <p:cNvSpPr txBox="1"/>
          <p:nvPr/>
        </p:nvSpPr>
        <p:spPr>
          <a:xfrm>
            <a:off x="5843751" y="2819400"/>
            <a:ext cx="3300249" cy="523220"/>
          </a:xfrm>
          <a:prstGeom prst="rect">
            <a:avLst/>
          </a:prstGeom>
          <a:noFill/>
        </p:spPr>
        <p:txBody>
          <a:bodyPr wrap="square" rtlCol="0">
            <a:spAutoFit/>
          </a:bodyPr>
          <a:lstStyle/>
          <a:p>
            <a:r>
              <a:rPr lang="en-US" sz="1400" dirty="0" smtClean="0">
                <a:solidFill>
                  <a:schemeClr val="tx1"/>
                </a:solidFill>
              </a:rPr>
              <a:t>Inclined Linear (</a:t>
            </a:r>
            <a:r>
              <a:rPr lang="el-GR" sz="1400" dirty="0" smtClean="0">
                <a:solidFill>
                  <a:schemeClr val="tx1"/>
                </a:solidFill>
              </a:rPr>
              <a:t>θ</a:t>
            </a:r>
            <a:r>
              <a:rPr lang="en-US" sz="1400" baseline="-25000" dirty="0" smtClean="0">
                <a:solidFill>
                  <a:schemeClr val="tx1"/>
                </a:solidFill>
              </a:rPr>
              <a:t>1</a:t>
            </a:r>
            <a:r>
              <a:rPr lang="en-US" sz="1400" dirty="0" smtClean="0">
                <a:solidFill>
                  <a:schemeClr val="tx1"/>
                </a:solidFill>
              </a:rPr>
              <a:t>= </a:t>
            </a:r>
            <a:r>
              <a:rPr lang="el-GR" sz="1400" dirty="0" smtClean="0">
                <a:solidFill>
                  <a:schemeClr val="tx1"/>
                </a:solidFill>
              </a:rPr>
              <a:t>θ</a:t>
            </a:r>
            <a:r>
              <a:rPr lang="en-US" sz="1400" baseline="-25000" dirty="0" smtClean="0">
                <a:solidFill>
                  <a:schemeClr val="tx1"/>
                </a:solidFill>
              </a:rPr>
              <a:t>2</a:t>
            </a:r>
            <a:r>
              <a:rPr lang="en-US" sz="1400" dirty="0" smtClean="0">
                <a:solidFill>
                  <a:schemeClr val="tx1"/>
                </a:solidFill>
              </a:rPr>
              <a:t> G</a:t>
            </a:r>
            <a:r>
              <a:rPr lang="en-US" sz="1400" baseline="-25000" dirty="0" smtClean="0">
                <a:solidFill>
                  <a:schemeClr val="tx1"/>
                </a:solidFill>
              </a:rPr>
              <a:t>1</a:t>
            </a:r>
            <a:r>
              <a:rPr lang="en-US" sz="1400" dirty="0" smtClean="0">
                <a:solidFill>
                  <a:schemeClr val="tx1"/>
                </a:solidFill>
              </a:rPr>
              <a:t>/G</a:t>
            </a:r>
            <a:r>
              <a:rPr lang="en-US" sz="1400" baseline="-25000" dirty="0" smtClean="0">
                <a:solidFill>
                  <a:schemeClr val="tx1"/>
                </a:solidFill>
              </a:rPr>
              <a:t>2</a:t>
            </a:r>
            <a:r>
              <a:rPr lang="en-US" sz="1400" dirty="0" smtClean="0">
                <a:solidFill>
                  <a:schemeClr val="tx1"/>
                </a:solidFill>
              </a:rPr>
              <a:t>) or Circular (</a:t>
            </a:r>
            <a:r>
              <a:rPr lang="el-GR" sz="1400" dirty="0" smtClean="0">
                <a:solidFill>
                  <a:schemeClr val="tx1"/>
                </a:solidFill>
              </a:rPr>
              <a:t>θ</a:t>
            </a:r>
            <a:r>
              <a:rPr lang="en-US" sz="1400" baseline="-25000" dirty="0" smtClean="0">
                <a:solidFill>
                  <a:schemeClr val="tx1"/>
                </a:solidFill>
              </a:rPr>
              <a:t>1</a:t>
            </a:r>
            <a:r>
              <a:rPr lang="en-US" sz="1400" dirty="0" smtClean="0">
                <a:solidFill>
                  <a:schemeClr val="tx1"/>
                </a:solidFill>
              </a:rPr>
              <a:t>=</a:t>
            </a:r>
            <a:r>
              <a:rPr lang="el-GR" sz="1400" dirty="0" smtClean="0">
                <a:solidFill>
                  <a:schemeClr val="tx1"/>
                </a:solidFill>
              </a:rPr>
              <a:t>θ</a:t>
            </a:r>
            <a:r>
              <a:rPr lang="en-US" sz="1400" baseline="-25000" dirty="0" smtClean="0">
                <a:solidFill>
                  <a:schemeClr val="tx1"/>
                </a:solidFill>
              </a:rPr>
              <a:t>2</a:t>
            </a:r>
            <a:r>
              <a:rPr lang="en-US" sz="1400" dirty="0" smtClean="0">
                <a:solidFill>
                  <a:schemeClr val="tx1"/>
                </a:solidFill>
              </a:rPr>
              <a:t> +/-90 deg, G</a:t>
            </a:r>
            <a:r>
              <a:rPr lang="en-US" sz="1400" baseline="-25000" dirty="0" smtClean="0">
                <a:solidFill>
                  <a:schemeClr val="tx1"/>
                </a:solidFill>
              </a:rPr>
              <a:t>1</a:t>
            </a:r>
            <a:r>
              <a:rPr lang="en-US" sz="1400" dirty="0" smtClean="0">
                <a:solidFill>
                  <a:schemeClr val="tx1"/>
                </a:solidFill>
              </a:rPr>
              <a:t>=G</a:t>
            </a:r>
            <a:r>
              <a:rPr lang="en-US" sz="1400" baseline="-25000" dirty="0" smtClean="0">
                <a:solidFill>
                  <a:schemeClr val="tx1"/>
                </a:solidFill>
              </a:rPr>
              <a:t>2</a:t>
            </a:r>
            <a:r>
              <a:rPr lang="en-US" sz="1400" dirty="0" smtClean="0">
                <a:solidFill>
                  <a:schemeClr val="tx1"/>
                </a:solidFill>
              </a:rPr>
              <a:t>) </a:t>
            </a:r>
            <a:endParaRPr lang="en-US" sz="1400" dirty="0">
              <a:solidFill>
                <a:schemeClr val="tx1"/>
              </a:solidFill>
            </a:endParaRPr>
          </a:p>
        </p:txBody>
      </p:sp>
      <p:grpSp>
        <p:nvGrpSpPr>
          <p:cNvPr id="39" name="Group 38"/>
          <p:cNvGrpSpPr/>
          <p:nvPr/>
        </p:nvGrpSpPr>
        <p:grpSpPr>
          <a:xfrm>
            <a:off x="6019800" y="3505200"/>
            <a:ext cx="2612871" cy="1170710"/>
            <a:chOff x="5856492" y="3492251"/>
            <a:chExt cx="2776179" cy="1183659"/>
          </a:xfrm>
        </p:grpSpPr>
        <p:sp>
          <p:nvSpPr>
            <p:cNvPr id="5" name="Isosceles Triangle 4"/>
            <p:cNvSpPr/>
            <p:nvPr/>
          </p:nvSpPr>
          <p:spPr>
            <a:xfrm rot="16200000" flipH="1">
              <a:off x="6862060" y="3643745"/>
              <a:ext cx="387927" cy="38792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rot="16200000" flipH="1">
              <a:off x="6862060" y="4225636"/>
              <a:ext cx="387927" cy="38792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V="1">
              <a:off x="6986751" y="3581400"/>
              <a:ext cx="69273" cy="512619"/>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986751" y="4163291"/>
              <a:ext cx="69273" cy="512619"/>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7" name="Group 12"/>
            <p:cNvGrpSpPr/>
            <p:nvPr/>
          </p:nvGrpSpPr>
          <p:grpSpPr>
            <a:xfrm>
              <a:off x="7547860" y="3581400"/>
              <a:ext cx="304800" cy="512619"/>
              <a:chOff x="4724400" y="4502727"/>
              <a:chExt cx="304800" cy="512619"/>
            </a:xfrm>
          </p:grpSpPr>
          <p:sp>
            <p:nvSpPr>
              <p:cNvPr id="11" name="Oval 10"/>
              <p:cNvSpPr/>
              <p:nvPr/>
            </p:nvSpPr>
            <p:spPr>
              <a:xfrm>
                <a:off x="4724400" y="4592782"/>
                <a:ext cx="304800" cy="3325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flipV="1">
                <a:off x="4842164" y="4502727"/>
                <a:ext cx="69273" cy="512619"/>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9" name="Group 13"/>
            <p:cNvGrpSpPr/>
            <p:nvPr/>
          </p:nvGrpSpPr>
          <p:grpSpPr>
            <a:xfrm>
              <a:off x="7547860" y="4163290"/>
              <a:ext cx="304800" cy="512619"/>
              <a:chOff x="4724400" y="4502727"/>
              <a:chExt cx="304800" cy="512619"/>
            </a:xfrm>
          </p:grpSpPr>
          <p:sp>
            <p:nvSpPr>
              <p:cNvPr id="15" name="Oval 14"/>
              <p:cNvSpPr/>
              <p:nvPr/>
            </p:nvSpPr>
            <p:spPr>
              <a:xfrm>
                <a:off x="4724400" y="4592782"/>
                <a:ext cx="304800" cy="3325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4842164" y="4502727"/>
                <a:ext cx="69273" cy="512619"/>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cxnSp>
          <p:nvCxnSpPr>
            <p:cNvPr id="18" name="Straight Arrow Connector 17"/>
            <p:cNvCxnSpPr/>
            <p:nvPr/>
          </p:nvCxnSpPr>
          <p:spPr>
            <a:xfrm flipH="1" flipV="1">
              <a:off x="7252758" y="3839095"/>
              <a:ext cx="315883" cy="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7255529" y="4418215"/>
              <a:ext cx="315883" cy="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7859587" y="3841866"/>
              <a:ext cx="315883" cy="1"/>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7859587" y="4420986"/>
              <a:ext cx="315883" cy="1"/>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8161616" y="3847409"/>
              <a:ext cx="0" cy="138543"/>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175471" y="4282441"/>
              <a:ext cx="0" cy="138543"/>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8005059" y="3962400"/>
              <a:ext cx="304800" cy="3325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8006446" y="3919452"/>
              <a:ext cx="354676" cy="584775"/>
            </a:xfrm>
            <a:prstGeom prst="rect">
              <a:avLst/>
            </a:prstGeom>
            <a:noFill/>
          </p:spPr>
          <p:txBody>
            <a:bodyPr wrap="square" rtlCol="0">
              <a:spAutoFit/>
            </a:bodyPr>
            <a:lstStyle/>
            <a:p>
              <a:r>
                <a:rPr lang="en-US" sz="3200" dirty="0" smtClean="0">
                  <a:solidFill>
                    <a:schemeClr val="tx2"/>
                  </a:solidFill>
                </a:rPr>
                <a:t>⁺</a:t>
              </a:r>
              <a:endParaRPr lang="en-US" sz="3200" dirty="0">
                <a:solidFill>
                  <a:schemeClr val="tx2"/>
                </a:solidFill>
              </a:endParaRPr>
            </a:p>
          </p:txBody>
        </p:sp>
        <p:cxnSp>
          <p:nvCxnSpPr>
            <p:cNvPr id="35" name="Straight Arrow Connector 34"/>
            <p:cNvCxnSpPr/>
            <p:nvPr/>
          </p:nvCxnSpPr>
          <p:spPr>
            <a:xfrm flipH="1" flipV="1">
              <a:off x="8316788" y="4132811"/>
              <a:ext cx="315883" cy="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066809" y="3841866"/>
              <a:ext cx="822959" cy="1"/>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6036329" y="4415445"/>
              <a:ext cx="822959" cy="1"/>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471362" y="3531522"/>
              <a:ext cx="459971" cy="307777"/>
            </a:xfrm>
            <a:prstGeom prst="rect">
              <a:avLst/>
            </a:prstGeom>
            <a:noFill/>
          </p:spPr>
          <p:txBody>
            <a:bodyPr wrap="square" rtlCol="0">
              <a:spAutoFit/>
            </a:bodyPr>
            <a:lstStyle/>
            <a:p>
              <a:r>
                <a:rPr lang="en-US" sz="1400" dirty="0" smtClean="0"/>
                <a:t>G</a:t>
              </a:r>
              <a:r>
                <a:rPr lang="en-US" sz="1400" baseline="-25000" dirty="0" smtClean="0"/>
                <a:t>1</a:t>
              </a:r>
              <a:endParaRPr lang="en-US" sz="1400" dirty="0"/>
            </a:p>
          </p:txBody>
        </p:sp>
        <p:sp>
          <p:nvSpPr>
            <p:cNvPr id="54" name="TextBox 53"/>
            <p:cNvSpPr txBox="1"/>
            <p:nvPr/>
          </p:nvSpPr>
          <p:spPr>
            <a:xfrm>
              <a:off x="6496299" y="4127268"/>
              <a:ext cx="459971" cy="307777"/>
            </a:xfrm>
            <a:prstGeom prst="rect">
              <a:avLst/>
            </a:prstGeom>
            <a:noFill/>
          </p:spPr>
          <p:txBody>
            <a:bodyPr wrap="square" rtlCol="0">
              <a:spAutoFit/>
            </a:bodyPr>
            <a:lstStyle/>
            <a:p>
              <a:r>
                <a:rPr lang="en-US" sz="1400" dirty="0" smtClean="0"/>
                <a:t>G</a:t>
              </a:r>
              <a:r>
                <a:rPr lang="en-US" sz="1400" baseline="-25000" dirty="0" smtClean="0"/>
                <a:t>2</a:t>
              </a:r>
              <a:endParaRPr lang="en-US" sz="1400" dirty="0"/>
            </a:p>
          </p:txBody>
        </p:sp>
        <p:sp>
          <p:nvSpPr>
            <p:cNvPr id="55" name="TextBox 54"/>
            <p:cNvSpPr txBox="1"/>
            <p:nvPr/>
          </p:nvSpPr>
          <p:spPr>
            <a:xfrm>
              <a:off x="7249987" y="3492251"/>
              <a:ext cx="459971" cy="307777"/>
            </a:xfrm>
            <a:prstGeom prst="rect">
              <a:avLst/>
            </a:prstGeom>
            <a:noFill/>
          </p:spPr>
          <p:txBody>
            <a:bodyPr wrap="square" rtlCol="0">
              <a:spAutoFit/>
            </a:bodyPr>
            <a:lstStyle/>
            <a:p>
              <a:r>
                <a:rPr lang="el-GR" sz="1400" dirty="0" smtClean="0"/>
                <a:t>θ</a:t>
              </a:r>
              <a:r>
                <a:rPr lang="en-US" sz="1400" baseline="-25000" dirty="0" smtClean="0"/>
                <a:t>1</a:t>
              </a:r>
              <a:endParaRPr lang="en-US" sz="1400" dirty="0"/>
            </a:p>
          </p:txBody>
        </p:sp>
        <p:sp>
          <p:nvSpPr>
            <p:cNvPr id="56" name="TextBox 55"/>
            <p:cNvSpPr txBox="1"/>
            <p:nvPr/>
          </p:nvSpPr>
          <p:spPr>
            <a:xfrm>
              <a:off x="7241674" y="4087997"/>
              <a:ext cx="459971" cy="307777"/>
            </a:xfrm>
            <a:prstGeom prst="rect">
              <a:avLst/>
            </a:prstGeom>
            <a:noFill/>
          </p:spPr>
          <p:txBody>
            <a:bodyPr wrap="square" rtlCol="0">
              <a:spAutoFit/>
            </a:bodyPr>
            <a:lstStyle/>
            <a:p>
              <a:r>
                <a:rPr lang="el-GR" sz="1400" dirty="0" smtClean="0"/>
                <a:t>θ</a:t>
              </a:r>
              <a:r>
                <a:rPr lang="en-US" sz="1400" baseline="-25000" dirty="0" smtClean="0"/>
                <a:t>2</a:t>
              </a:r>
              <a:endParaRPr lang="en-US" sz="1400" dirty="0"/>
            </a:p>
          </p:txBody>
        </p:sp>
        <p:grpSp>
          <p:nvGrpSpPr>
            <p:cNvPr id="13" name="Group 61"/>
            <p:cNvGrpSpPr/>
            <p:nvPr/>
          </p:nvGrpSpPr>
          <p:grpSpPr>
            <a:xfrm>
              <a:off x="5856492" y="3585413"/>
              <a:ext cx="277953" cy="259027"/>
              <a:chOff x="2237663" y="4406615"/>
              <a:chExt cx="277953" cy="259027"/>
            </a:xfrm>
          </p:grpSpPr>
          <p:cxnSp>
            <p:nvCxnSpPr>
              <p:cNvPr id="37" name="Straight Connector 36"/>
              <p:cNvCxnSpPr/>
              <p:nvPr/>
            </p:nvCxnSpPr>
            <p:spPr>
              <a:xfrm>
                <a:off x="2237663" y="4406615"/>
                <a:ext cx="144088" cy="1440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2371528" y="4406615"/>
                <a:ext cx="144088" cy="1440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426748" y="4482762"/>
                <a:ext cx="0" cy="18288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325835" y="4482762"/>
                <a:ext cx="0" cy="182880"/>
              </a:xfrm>
              <a:prstGeom prst="line">
                <a:avLst/>
              </a:prstGeom>
              <a:ln w="19050"/>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5941615" y="3834881"/>
              <a:ext cx="0" cy="58858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920595" y="4412951"/>
              <a:ext cx="147145"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45057" name="Picture 1"/>
          <p:cNvPicPr>
            <a:picLocks noChangeAspect="1" noChangeArrowheads="1"/>
          </p:cNvPicPr>
          <p:nvPr/>
        </p:nvPicPr>
        <p:blipFill>
          <a:blip r:embed="rId3" cstate="print"/>
          <a:srcRect/>
          <a:stretch>
            <a:fillRect/>
          </a:stretch>
        </p:blipFill>
        <p:spPr bwMode="auto">
          <a:xfrm>
            <a:off x="6019800" y="4953000"/>
            <a:ext cx="248602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Polarization Type/Capability</a:t>
            </a:r>
            <a:endParaRPr lang="en-US" dirty="0"/>
          </a:p>
        </p:txBody>
      </p:sp>
      <p:sp>
        <p:nvSpPr>
          <p:cNvPr id="3" name="Content Placeholder 2"/>
          <p:cNvSpPr>
            <a:spLocks noGrp="1"/>
          </p:cNvSpPr>
          <p:nvPr>
            <p:ph idx="1"/>
          </p:nvPr>
        </p:nvSpPr>
        <p:spPr>
          <a:xfrm>
            <a:off x="685800" y="1828800"/>
            <a:ext cx="7770813" cy="4113213"/>
          </a:xfrm>
        </p:spPr>
        <p:txBody>
          <a:bodyPr>
            <a:normAutofit lnSpcReduction="10000"/>
          </a:bodyPr>
          <a:lstStyle/>
          <a:p>
            <a:pPr>
              <a:buFont typeface="Arial" pitchFamily="34" charset="0"/>
              <a:buChar char="•"/>
            </a:pPr>
            <a:r>
              <a:rPr lang="en-US" dirty="0" smtClean="0"/>
              <a:t>Antenna polarization capability information to be considered</a:t>
            </a:r>
          </a:p>
          <a:p>
            <a:pPr lvl="1">
              <a:buFont typeface="Arial" pitchFamily="34" charset="0"/>
              <a:buChar char="•"/>
            </a:pPr>
            <a:r>
              <a:rPr lang="en-US" dirty="0" smtClean="0"/>
              <a:t>Basic polarization types </a:t>
            </a:r>
          </a:p>
          <a:p>
            <a:pPr lvl="2">
              <a:buFont typeface="Arial" pitchFamily="34" charset="0"/>
              <a:buChar char="•"/>
            </a:pPr>
            <a:r>
              <a:rPr lang="en-US" dirty="0" smtClean="0"/>
              <a:t>linear, </a:t>
            </a:r>
          </a:p>
          <a:p>
            <a:pPr lvl="2">
              <a:buFont typeface="Arial" pitchFamily="34" charset="0"/>
              <a:buChar char="•"/>
            </a:pPr>
            <a:r>
              <a:rPr lang="en-US" dirty="0" smtClean="0"/>
              <a:t>circular, </a:t>
            </a:r>
          </a:p>
          <a:p>
            <a:pPr lvl="2">
              <a:buFont typeface="Arial" pitchFamily="34" charset="0"/>
              <a:buChar char="•"/>
            </a:pPr>
            <a:r>
              <a:rPr lang="en-US" dirty="0" smtClean="0"/>
              <a:t>mixed </a:t>
            </a:r>
          </a:p>
          <a:p>
            <a:pPr lvl="1">
              <a:buFont typeface="Arial" pitchFamily="34" charset="0"/>
              <a:buChar char="•"/>
            </a:pPr>
            <a:r>
              <a:rPr lang="en-US" dirty="0" smtClean="0"/>
              <a:t>Polarization switch</a:t>
            </a:r>
          </a:p>
          <a:p>
            <a:pPr lvl="1">
              <a:buFont typeface="Arial" pitchFamily="34" charset="0"/>
              <a:buChar char="•"/>
            </a:pPr>
            <a:r>
              <a:rPr lang="en-US" dirty="0" smtClean="0"/>
              <a:t>Polarization MIMO</a:t>
            </a:r>
          </a:p>
          <a:p>
            <a:pPr lvl="1">
              <a:buFont typeface="Arial" pitchFamily="34" charset="0"/>
              <a:buChar char="•"/>
            </a:pPr>
            <a:r>
              <a:rPr lang="en-US" dirty="0" smtClean="0"/>
              <a:t>Synthesizable polarization</a:t>
            </a:r>
          </a:p>
          <a:p>
            <a:pPr lvl="2">
              <a:buFont typeface="Arial" pitchFamily="34" charset="0"/>
              <a:buChar char="•"/>
            </a:pPr>
            <a:r>
              <a:rPr lang="en-US" dirty="0" smtClean="0"/>
              <a:t>linear (adjustable inclination)</a:t>
            </a:r>
          </a:p>
          <a:p>
            <a:pPr lvl="2">
              <a:buFont typeface="Arial" pitchFamily="34" charset="0"/>
              <a:buChar char="•"/>
            </a:pPr>
            <a:r>
              <a:rPr lang="en-US" dirty="0" smtClean="0"/>
              <a:t>circular (RH, LH)</a:t>
            </a:r>
          </a:p>
          <a:p>
            <a:pPr lvl="2">
              <a:buFont typeface="Arial" pitchFamily="34" charset="0"/>
              <a:buChar char="•"/>
            </a:pPr>
            <a:r>
              <a:rPr lang="en-US" dirty="0" smtClean="0"/>
              <a:t>mixed polarization (RH, LH, adjustable inclination &amp; eccentricity))</a:t>
            </a:r>
          </a:p>
          <a:p>
            <a:pPr lvl="1">
              <a:buFont typeface="Arial" pitchFamily="34" charset="0"/>
              <a:buChar char="•"/>
            </a:pP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Antenna Polarization Capability Field</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dirty="0" smtClean="0"/>
              <a:t>The Antenna Polarization Capability field is defined </a:t>
            </a:r>
          </a:p>
          <a:p>
            <a:pPr>
              <a:buFont typeface="Arial" pitchFamily="34" charset="0"/>
              <a:buChar char="•"/>
            </a:pPr>
            <a:endParaRPr lang="en-US" sz="2000" dirty="0" smtClean="0"/>
          </a:p>
          <a:p>
            <a:pPr>
              <a:buFont typeface="Arial" pitchFamily="34" charset="0"/>
              <a:buChar char="•"/>
            </a:pPr>
            <a:endParaRPr lang="en-US" sz="2000" dirty="0" smtClean="0"/>
          </a:p>
          <a:p>
            <a:endParaRPr lang="en-US" sz="2000" dirty="0" smtClean="0"/>
          </a:p>
          <a:p>
            <a:pPr>
              <a:buFont typeface="Arial" pitchFamily="34" charset="0"/>
              <a:buChar char="•"/>
            </a:pPr>
            <a:r>
              <a:rPr lang="en-US" sz="2000" dirty="0" smtClean="0"/>
              <a:t>The Number of DMG Antennas subfield defines the combined total number of antennas of an EDMG STA.</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graphicFrame>
        <p:nvGraphicFramePr>
          <p:cNvPr id="41986" name="Object 2"/>
          <p:cNvGraphicFramePr>
            <a:graphicFrameLocks noChangeAspect="1"/>
          </p:cNvGraphicFramePr>
          <p:nvPr/>
        </p:nvGraphicFramePr>
        <p:xfrm>
          <a:off x="-15875" y="2586038"/>
          <a:ext cx="9159875" cy="2979737"/>
        </p:xfrm>
        <a:graphic>
          <a:graphicData uri="http://schemas.openxmlformats.org/presentationml/2006/ole">
            <p:oleObj spid="_x0000_s41986" name="Document" r:id="rId3" imgW="6726612" imgH="2250526"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Polarization Capability subfield format</a:t>
            </a:r>
            <a:endParaRPr lang="en-US" dirty="0"/>
          </a:p>
        </p:txBody>
      </p:sp>
      <p:sp>
        <p:nvSpPr>
          <p:cNvPr id="3" name="Content Placeholder 2"/>
          <p:cNvSpPr>
            <a:spLocks noGrp="1"/>
          </p:cNvSpPr>
          <p:nvPr>
            <p:ph idx="1"/>
          </p:nvPr>
        </p:nvSpPr>
        <p:spPr>
          <a:xfrm>
            <a:off x="685800" y="1905000"/>
            <a:ext cx="7770813" cy="4113213"/>
          </a:xfrm>
        </p:spPr>
        <p:txBody>
          <a:bodyPr/>
          <a:lstStyle/>
          <a:p>
            <a:pPr>
              <a:buFont typeface="Arial" pitchFamily="34" charset="0"/>
              <a:buChar char="•"/>
            </a:pPr>
            <a:r>
              <a:rPr lang="en-US" sz="1900" dirty="0" smtClean="0"/>
              <a:t>A Polarization Capability subfield is present for as many DMG antennas as indicated by the value of the Number of DMG Antennas subfield. The Polarization Capability subfield is defined below</a:t>
            </a:r>
          </a:p>
          <a:p>
            <a:pPr>
              <a:buFont typeface="Arial" pitchFamily="34" charset="0"/>
              <a:buChar char="•"/>
            </a:pPr>
            <a:endParaRPr lang="en-US" sz="1900" dirty="0" smtClean="0"/>
          </a:p>
          <a:p>
            <a:pPr>
              <a:buFont typeface="Arial" pitchFamily="34" charset="0"/>
              <a:buChar char="•"/>
            </a:pPr>
            <a:endParaRPr lang="en-US" sz="1900" dirty="0" smtClean="0"/>
          </a:p>
          <a:p>
            <a:endParaRPr lang="en-US" sz="1900" dirty="0" smtClean="0"/>
          </a:p>
          <a:p>
            <a:pPr>
              <a:buFont typeface="Arial" pitchFamily="34" charset="0"/>
              <a:buChar char="•"/>
            </a:pPr>
            <a:endParaRPr lang="en-US" sz="1900" dirty="0" smtClean="0"/>
          </a:p>
          <a:p>
            <a:pPr>
              <a:buFont typeface="Arial" pitchFamily="34" charset="0"/>
              <a:buChar char="•"/>
            </a:pPr>
            <a:r>
              <a:rPr lang="en-US" sz="1900" dirty="0" smtClean="0"/>
              <a:t>The TX/RX subfield is set to 1 to indicate the antenna is used for transmit and receive, is set to 2 to indicate the antenna is used for transmit, is et to 3 to indicate the antenna is used for receive. The value 0 is reserved.  </a:t>
            </a:r>
          </a:p>
          <a:p>
            <a:pPr>
              <a:buFont typeface="Arial" pitchFamily="34" charset="0"/>
              <a:buChar char="•"/>
            </a:pPr>
            <a:r>
              <a:rPr lang="en-US" sz="1900" dirty="0" smtClean="0"/>
              <a:t>The Polarization Type subfield is set to 1 to indicate linear polarization, is set to 2 to indicate circular polarization and is set to 3 to indicate mixed polarization. The value 0 is reserved.</a:t>
            </a:r>
          </a:p>
          <a:p>
            <a:endParaRPr lang="en-US" sz="1900" dirty="0" smtClean="0"/>
          </a:p>
          <a:p>
            <a:pPr>
              <a:buFont typeface="Arial" pitchFamily="34" charset="0"/>
              <a:buChar char="•"/>
            </a:pPr>
            <a:endParaRPr lang="en-US" sz="1900" dirty="0" smtClean="0"/>
          </a:p>
          <a:p>
            <a:pPr>
              <a:buFont typeface="Arial" pitchFamily="34" charset="0"/>
              <a:buChar char="•"/>
            </a:pPr>
            <a:endParaRPr lang="en-US" sz="19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graphicFrame>
        <p:nvGraphicFramePr>
          <p:cNvPr id="5" name="Table 4"/>
          <p:cNvGraphicFramePr>
            <a:graphicFrameLocks noGrp="1"/>
          </p:cNvGraphicFramePr>
          <p:nvPr/>
        </p:nvGraphicFramePr>
        <p:xfrm>
          <a:off x="533400" y="2895600"/>
          <a:ext cx="7848600" cy="1371600"/>
        </p:xfrm>
        <a:graphic>
          <a:graphicData uri="http://schemas.openxmlformats.org/drawingml/2006/table">
            <a:tbl>
              <a:tblPr/>
              <a:tblGrid>
                <a:gridCol w="1308100"/>
                <a:gridCol w="1308100"/>
                <a:gridCol w="1308100"/>
                <a:gridCol w="1308100"/>
                <a:gridCol w="1308100"/>
                <a:gridCol w="1308100"/>
              </a:tblGrid>
              <a:tr h="342900">
                <a:tc>
                  <a:txBody>
                    <a:bodyPr/>
                    <a:lstStyle/>
                    <a:p>
                      <a:pPr marL="0" marR="0" algn="ctr">
                        <a:spcBef>
                          <a:spcPts val="0"/>
                        </a:spcBef>
                        <a:spcAft>
                          <a:spcPts val="0"/>
                        </a:spcAft>
                      </a:pPr>
                      <a:endParaRPr lang="en-US" sz="1400" dirty="0">
                        <a:latin typeface="Times New Roman"/>
                        <a:ea typeface="Times New Roman"/>
                      </a:endParaRPr>
                    </a:p>
                  </a:txBody>
                  <a:tcPr marL="0" marR="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B0  B1</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B2  </a:t>
                      </a:r>
                      <a:r>
                        <a:rPr lang="en-US" sz="1400" dirty="0" smtClean="0">
                          <a:latin typeface="Times New Roman"/>
                          <a:ea typeface="Times New Roman"/>
                        </a:rPr>
                        <a:t>B3</a:t>
                      </a:r>
                      <a:endParaRPr lang="en-US" sz="1400" dirty="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Times New Roman"/>
                          <a:ea typeface="Times New Roman"/>
                        </a:rPr>
                        <a:t>B4  B9</a:t>
                      </a:r>
                      <a:endParaRPr lang="en-US" sz="1400" dirty="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Times New Roman"/>
                          <a:ea typeface="Times New Roman"/>
                        </a:rPr>
                        <a:t>B10  B12</a:t>
                      </a:r>
                      <a:endParaRPr lang="en-US" sz="1400" dirty="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Times New Roman"/>
                          <a:ea typeface="Times New Roman"/>
                        </a:rPr>
                        <a:t>B13  </a:t>
                      </a:r>
                      <a:r>
                        <a:rPr lang="en-US" sz="1400" dirty="0">
                          <a:latin typeface="Times New Roman"/>
                          <a:ea typeface="Times New Roman"/>
                        </a:rPr>
                        <a:t>B15</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685800">
                <a:tc>
                  <a:txBody>
                    <a:bodyPr/>
                    <a:lstStyle/>
                    <a:p>
                      <a:pPr marL="0" marR="0" algn="ctr">
                        <a:spcBef>
                          <a:spcPts val="0"/>
                        </a:spcBef>
                        <a:spcAft>
                          <a:spcPts val="0"/>
                        </a:spcAft>
                      </a:pPr>
                      <a:endParaRPr lang="en-US" sz="14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dirty="0" smtClean="0">
                          <a:latin typeface="Times New Roman"/>
                          <a:ea typeface="Times New Roman"/>
                        </a:rPr>
                        <a:t>TX/RX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Times New Roman"/>
                          <a:ea typeface="Times New Roman"/>
                        </a:rPr>
                        <a:t>Polarization</a:t>
                      </a:r>
                    </a:p>
                    <a:p>
                      <a:pPr marL="0" marR="0" algn="ctr">
                        <a:spcBef>
                          <a:spcPts val="0"/>
                        </a:spcBef>
                        <a:spcAft>
                          <a:spcPts val="0"/>
                        </a:spcAft>
                      </a:pPr>
                      <a:r>
                        <a:rPr lang="en-US" sz="1400" dirty="0" smtClean="0">
                          <a:latin typeface="Times New Roman"/>
                          <a:ea typeface="Times New Roman"/>
                        </a:rPr>
                        <a:t>Type</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Polarization Switch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Synthesizable Polarization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Polarization MIMO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gn="ctr">
                        <a:spcBef>
                          <a:spcPts val="0"/>
                        </a:spcBef>
                        <a:spcAft>
                          <a:spcPts val="0"/>
                        </a:spcAft>
                      </a:pPr>
                      <a:r>
                        <a:rPr lang="en-US" sz="1400" dirty="0">
                          <a:latin typeface="Times New Roman"/>
                          <a:ea typeface="Times New Roman"/>
                        </a:rPr>
                        <a:t>Bits:</a:t>
                      </a:r>
                    </a:p>
                  </a:txBody>
                  <a:tcPr marL="0" marR="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latin typeface="Times New Roman"/>
                          <a:ea typeface="Times New Roman"/>
                        </a:rPr>
                        <a:t>2</a:t>
                      </a:r>
                      <a:endParaRPr lang="en-US" sz="14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latin typeface="Times New Roman"/>
                          <a:ea typeface="Times New Roman"/>
                        </a:rPr>
                        <a:t>6</a:t>
                      </a:r>
                      <a:endParaRPr lang="en-US" sz="14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latin typeface="Times New Roman"/>
                          <a:ea typeface="Times New Roman"/>
                        </a:rPr>
                        <a:t>3</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latin typeface="Times New Roman"/>
                          <a:ea typeface="Times New Roman"/>
                        </a:rPr>
                        <a:t>3</a:t>
                      </a:r>
                      <a:endParaRPr lang="en-US" sz="14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Polarization Switch Subfield Format</a:t>
            </a:r>
            <a:endParaRPr lang="en-US" dirty="0"/>
          </a:p>
        </p:txBody>
      </p:sp>
      <p:sp>
        <p:nvSpPr>
          <p:cNvPr id="3" name="Content Placeholder 2"/>
          <p:cNvSpPr>
            <a:spLocks noGrp="1"/>
          </p:cNvSpPr>
          <p:nvPr>
            <p:ph idx="1"/>
          </p:nvPr>
        </p:nvSpPr>
        <p:spPr/>
        <p:txBody>
          <a:bodyPr/>
          <a:lstStyle/>
          <a:p>
            <a:r>
              <a:rPr lang="en-US" sz="2200" dirty="0" smtClean="0"/>
              <a:t>The Polarization Switch field assumes a maximum of three throws per antenna and is defined below. A Polarization per Throw subfield is set to 0 to indicate that polarization switch is not used, is 1 to indicate linear polarization, is set to 2 to indicate circular polarization and is set to 3 to indicate mixed polarization.</a:t>
            </a:r>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graphicFrame>
        <p:nvGraphicFramePr>
          <p:cNvPr id="5" name="Table 4"/>
          <p:cNvGraphicFramePr>
            <a:graphicFrameLocks noGrp="1"/>
          </p:cNvGraphicFramePr>
          <p:nvPr/>
        </p:nvGraphicFramePr>
        <p:xfrm>
          <a:off x="457200" y="4419600"/>
          <a:ext cx="7772400" cy="1143000"/>
        </p:xfrm>
        <a:graphic>
          <a:graphicData uri="http://schemas.openxmlformats.org/drawingml/2006/table">
            <a:tbl>
              <a:tblPr/>
              <a:tblGrid>
                <a:gridCol w="1943100"/>
                <a:gridCol w="1943100"/>
                <a:gridCol w="1943100"/>
                <a:gridCol w="1943100"/>
              </a:tblGrid>
              <a:tr h="381000">
                <a:tc>
                  <a:txBody>
                    <a:bodyPr/>
                    <a:lstStyle/>
                    <a:p>
                      <a:pPr marL="0" marR="0" algn="ctr">
                        <a:spcBef>
                          <a:spcPts val="0"/>
                        </a:spcBef>
                        <a:spcAft>
                          <a:spcPts val="0"/>
                        </a:spcAft>
                      </a:pPr>
                      <a:endParaRPr lang="en-US" sz="1400" dirty="0">
                        <a:latin typeface="Times New Roman"/>
                        <a:ea typeface="Times New Roman"/>
                      </a:endParaRPr>
                    </a:p>
                  </a:txBody>
                  <a:tcPr marL="0" marR="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B0  B1</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B2  B3</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B4  B5</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381000">
                <a:tc>
                  <a:txBody>
                    <a:bodyPr/>
                    <a:lstStyle/>
                    <a:p>
                      <a:pPr marL="0" marR="0" algn="ctr">
                        <a:spcBef>
                          <a:spcPts val="0"/>
                        </a:spcBef>
                        <a:spcAft>
                          <a:spcPts val="0"/>
                        </a:spcAft>
                      </a:pPr>
                      <a:endParaRPr lang="en-US" sz="14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a:latin typeface="Times New Roman"/>
                          <a:ea typeface="Times New Roman"/>
                        </a:rPr>
                        <a:t>Polarization for Throw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Polarization for Throw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Polarization for Throw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spcBef>
                          <a:spcPts val="0"/>
                        </a:spcBef>
                        <a:spcAft>
                          <a:spcPts val="0"/>
                        </a:spcAft>
                      </a:pPr>
                      <a:r>
                        <a:rPr lang="en-US" sz="1400">
                          <a:latin typeface="Times New Roman"/>
                          <a:ea typeface="Times New Roman"/>
                        </a:rPr>
                        <a:t>Bits:</a:t>
                      </a:r>
                    </a:p>
                  </a:txBody>
                  <a:tcPr marL="0" marR="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 New Roman"/>
                          <a:ea typeface="Times New Roman"/>
                        </a:rPr>
                        <a:t>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latin typeface="Times New Roman"/>
                          <a:ea typeface="Times New Roman"/>
                        </a:rPr>
                        <a:t>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Synthesizable Polarization Subfield</a:t>
            </a:r>
            <a:endParaRPr lang="en-US" dirty="0"/>
          </a:p>
        </p:txBody>
      </p:sp>
      <p:sp>
        <p:nvSpPr>
          <p:cNvPr id="3" name="Content Placeholder 2"/>
          <p:cNvSpPr>
            <a:spLocks noGrp="1"/>
          </p:cNvSpPr>
          <p:nvPr>
            <p:ph idx="1"/>
          </p:nvPr>
        </p:nvSpPr>
        <p:spPr/>
        <p:txBody>
          <a:bodyPr/>
          <a:lstStyle/>
          <a:p>
            <a:r>
              <a:rPr lang="en-US" sz="2000" dirty="0" smtClean="0"/>
              <a:t>The Synthesizable Polarization subfield is defined in Figure 10. The Linear subfield is set to one if linear polarization is supported and is set to zero otherwise. The Circular subfield is set to one if circular polarization is supported and is set to zero otherwise. The Mixed subfield is set to one if mixed polarization is supported and is set to zero otherwise.</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graphicFrame>
        <p:nvGraphicFramePr>
          <p:cNvPr id="5" name="Table 4"/>
          <p:cNvGraphicFramePr>
            <a:graphicFrameLocks noGrp="1"/>
          </p:cNvGraphicFramePr>
          <p:nvPr/>
        </p:nvGraphicFramePr>
        <p:xfrm>
          <a:off x="228600" y="4267200"/>
          <a:ext cx="8305800" cy="1295400"/>
        </p:xfrm>
        <a:graphic>
          <a:graphicData uri="http://schemas.openxmlformats.org/drawingml/2006/table">
            <a:tbl>
              <a:tblPr/>
              <a:tblGrid>
                <a:gridCol w="2076450"/>
                <a:gridCol w="2076450"/>
                <a:gridCol w="2076450"/>
                <a:gridCol w="2076450"/>
              </a:tblGrid>
              <a:tr h="431800">
                <a:tc>
                  <a:txBody>
                    <a:bodyPr/>
                    <a:lstStyle/>
                    <a:p>
                      <a:pPr marL="0" marR="0" algn="ctr">
                        <a:spcBef>
                          <a:spcPts val="0"/>
                        </a:spcBef>
                        <a:spcAft>
                          <a:spcPts val="0"/>
                        </a:spcAft>
                      </a:pPr>
                      <a:endParaRPr lang="en-US" sz="1400" dirty="0">
                        <a:latin typeface="Times New Roman"/>
                        <a:ea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B0</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B1</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B2</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431800">
                <a:tc>
                  <a:txBody>
                    <a:bodyPr/>
                    <a:lstStyle/>
                    <a:p>
                      <a:pPr marL="0" marR="0" algn="ctr">
                        <a:spcBef>
                          <a:spcPts val="0"/>
                        </a:spcBef>
                        <a:spcAft>
                          <a:spcPts val="0"/>
                        </a:spcAft>
                      </a:pPr>
                      <a:endParaRPr lang="en-US" sz="14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dirty="0">
                          <a:latin typeface="Times New Roman"/>
                          <a:ea typeface="Times New Roman"/>
                        </a:rPr>
                        <a:t>Linear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Circular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Mixed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800">
                <a:tc>
                  <a:txBody>
                    <a:bodyPr/>
                    <a:lstStyle/>
                    <a:p>
                      <a:pPr marL="0" marR="0" algn="ctr">
                        <a:spcBef>
                          <a:spcPts val="0"/>
                        </a:spcBef>
                        <a:spcAft>
                          <a:spcPts val="0"/>
                        </a:spcAft>
                      </a:pPr>
                      <a:r>
                        <a:rPr lang="en-US" sz="1400">
                          <a:latin typeface="Times New Roman"/>
                          <a:ea typeface="Times New Roman"/>
                        </a:rPr>
                        <a:t>Bits:</a:t>
                      </a:r>
                    </a:p>
                  </a:txBody>
                  <a:tcPr marL="68580" marR="68580" marT="0" marB="0">
                    <a:lnL>
                      <a:noFill/>
                    </a:lnL>
                    <a:lnR>
                      <a:noFill/>
                    </a:lnR>
                    <a:lnT>
                      <a:noFill/>
                    </a:lnT>
                    <a:lnB>
                      <a:noFill/>
                    </a:lnB>
                  </a:tcPr>
                </a:tc>
                <a:tc>
                  <a:txBody>
                    <a:bodyPr/>
                    <a:lstStyle/>
                    <a:p>
                      <a:pPr marL="0" marR="0" algn="ctr">
                        <a:spcBef>
                          <a:spcPts val="0"/>
                        </a:spcBef>
                        <a:spcAft>
                          <a:spcPts val="0"/>
                        </a:spcAft>
                      </a:pPr>
                      <a:r>
                        <a:rPr lang="en-US" sz="1400">
                          <a:latin typeface="Times New Roman"/>
                          <a:ea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 New Roman"/>
                          <a:ea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latin typeface="Times New Roman"/>
                          <a:ea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4DF3A2E-30DE-4DE6-991E-46ACFC96EAD2}">
  <ds:schemaRefs>
    <ds:schemaRef ds:uri="http://schemas.microsoft.com/sharepoint/v3/contenttype/forms"/>
  </ds:schemaRefs>
</ds:datastoreItem>
</file>

<file path=customXml/itemProps2.xml><?xml version="1.0" encoding="utf-8"?>
<ds:datastoreItem xmlns:ds="http://schemas.openxmlformats.org/officeDocument/2006/customXml" ds:itemID="{B66C1854-CEE2-4414-9DB2-D3409916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528A00E-A4F1-4CB6-961B-1B5ABEB44DD5}">
  <ds:schemaRefs>
    <ds:schemaRef ds:uri="http://www.w3.org/XML/1998/namespace"/>
    <ds:schemaRef ds:uri="http://purl.org/dc/dcmitype/"/>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6346</TotalTime>
  <Words>874</Words>
  <Application>Microsoft Office PowerPoint</Application>
  <PresentationFormat>On-screen Show (4:3)</PresentationFormat>
  <Paragraphs>132</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Office Theme</vt:lpstr>
      <vt:lpstr>Document</vt:lpstr>
      <vt:lpstr>Equation</vt:lpstr>
      <vt:lpstr>Antenna Polarization Capability Format</vt:lpstr>
      <vt:lpstr>Introduction</vt:lpstr>
      <vt:lpstr>Basic Types of Antenna Polarization</vt:lpstr>
      <vt:lpstr>Polarization Implementations</vt:lpstr>
      <vt:lpstr>Polarization Type/Capability</vt:lpstr>
      <vt:lpstr>Proposed Antenna Polarization Capability Field</vt:lpstr>
      <vt:lpstr>Proposed Polarization Capability subfield format</vt:lpstr>
      <vt:lpstr>Proposed Polarization Switch Subfield Format</vt:lpstr>
      <vt:lpstr>Proposed Synthesizable Polarization Subfield</vt:lpstr>
      <vt:lpstr>Proposed Polarization MIMO Subfield</vt:lpstr>
      <vt:lpstr>Straw Poll</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Feasibility of SU-MIMO</dc:title>
  <dc:creator>Sahin, Alphan</dc:creator>
  <cp:lastModifiedBy>Mediatek</cp:lastModifiedBy>
  <cp:revision>384</cp:revision>
  <cp:lastPrinted>1601-01-01T00:00:00Z</cp:lastPrinted>
  <dcterms:created xsi:type="dcterms:W3CDTF">2015-10-28T17:33:34Z</dcterms:created>
  <dcterms:modified xsi:type="dcterms:W3CDTF">2016-11-07T21:30:34Z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