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45" r:id="rId3"/>
    <p:sldId id="346" r:id="rId4"/>
    <p:sldId id="338" r:id="rId5"/>
    <p:sldId id="351" r:id="rId6"/>
    <p:sldId id="353" r:id="rId7"/>
    <p:sldId id="349" r:id="rId8"/>
    <p:sldId id="355" r:id="rId9"/>
    <p:sldId id="356" r:id="rId10"/>
    <p:sldId id="352" r:id="rId11"/>
    <p:sldId id="354" r:id="rId12"/>
    <p:sldId id="350" r:id="rId13"/>
    <p:sldId id="359" r:id="rId14"/>
    <p:sldId id="361" r:id="rId15"/>
    <p:sldId id="357" r:id="rId16"/>
    <p:sldId id="358" r:id="rId17"/>
    <p:sldId id="362" r:id="rId18"/>
    <p:sldId id="363" r:id="rId19"/>
    <p:sldId id="348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08" autoAdjust="0"/>
    <p:restoredTop sz="94660"/>
  </p:normalViewPr>
  <p:slideViewPr>
    <p:cSldViewPr>
      <p:cViewPr varScale="1">
        <p:scale>
          <a:sx n="89" d="100"/>
          <a:sy n="89" d="100"/>
        </p:scale>
        <p:origin x="129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802.11-16/1429r0</a:t>
            </a: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doc.: IEEE 802.11-16/1429r0</a:t>
            </a:r>
            <a:endParaRPr lang="en-US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doc.: IEEE 802.11-16/1429r0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802.11-16/1429r0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November 2016</a:t>
            </a:r>
            <a:endParaRPr lang="en-US" alt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altLang="en-US" sz="2800" dirty="0" smtClean="0"/>
              <a:t>Symbol Blocking and Guard Interval Definition for SC MIMO in 11ay</a:t>
            </a:r>
            <a:endParaRPr lang="en-US" altLang="en-US" sz="2800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838921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2016-11-09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61987" y="350100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2000" b="1" dirty="0"/>
              <a:t>Authors: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7" y="4078933"/>
            <a:ext cx="7858125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SU-MIMO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519808"/>
          </a:xfrm>
        </p:spPr>
        <p:txBody>
          <a:bodyPr/>
          <a:lstStyle/>
          <a:p>
            <a:pPr algn="just"/>
            <a:r>
              <a:rPr lang="en-US" sz="2000" dirty="0"/>
              <a:t>SU-MIMO frame structure:</a:t>
            </a:r>
          </a:p>
          <a:p>
            <a:pPr lvl="1" algn="just"/>
            <a:r>
              <a:rPr lang="en-US" sz="1600" dirty="0"/>
              <a:t>EDMG-Header-B is not </a:t>
            </a:r>
            <a:r>
              <a:rPr lang="en-US" sz="1600" dirty="0" smtClean="0"/>
              <a:t>present and data </a:t>
            </a:r>
            <a:r>
              <a:rPr lang="en-US" sz="1600" dirty="0"/>
              <a:t>part starts </a:t>
            </a:r>
            <a:r>
              <a:rPr lang="en-US" sz="1600" dirty="0" smtClean="0"/>
              <a:t>after </a:t>
            </a:r>
            <a:r>
              <a:rPr lang="en-US" sz="1600" dirty="0"/>
              <a:t>the EDMG-CEF field;</a:t>
            </a:r>
          </a:p>
          <a:p>
            <a:pPr lvl="1" algn="just"/>
            <a:r>
              <a:rPr lang="en-US" sz="1600" dirty="0"/>
              <a:t>Different streams have different </a:t>
            </a:r>
            <a:r>
              <a:rPr lang="en-US" sz="1600" dirty="0" err="1"/>
              <a:t>GI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sequences, </a:t>
            </a:r>
            <a:r>
              <a:rPr lang="en-US" sz="1600" dirty="0" err="1"/>
              <a:t>i</a:t>
            </a:r>
            <a:r>
              <a:rPr lang="en-US" sz="1600" dirty="0"/>
              <a:t>=1:8, N = </a:t>
            </a:r>
            <a:r>
              <a:rPr lang="en-US" sz="1600" dirty="0" smtClean="0"/>
              <a:t>32*N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, 64</a:t>
            </a:r>
            <a:r>
              <a:rPr lang="en-US" sz="1600" dirty="0"/>
              <a:t>*N</a:t>
            </a:r>
            <a:r>
              <a:rPr lang="en-US" sz="1600" baseline="-25000" dirty="0"/>
              <a:t>CB</a:t>
            </a:r>
            <a:r>
              <a:rPr lang="en-US" sz="1600" dirty="0" smtClean="0"/>
              <a:t>, 128*N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, where 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 = 2, 3, and 4;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3413979"/>
            <a:ext cx="4800376" cy="262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06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9152"/>
            <a:ext cx="7772400" cy="2383904"/>
          </a:xfrm>
        </p:spPr>
        <p:txBody>
          <a:bodyPr/>
          <a:lstStyle/>
          <a:p>
            <a:pPr algn="just"/>
            <a:r>
              <a:rPr lang="en-US" sz="2000" dirty="0"/>
              <a:t>MU-MIMO frame structure:</a:t>
            </a:r>
          </a:p>
          <a:p>
            <a:pPr lvl="1" algn="just"/>
            <a:r>
              <a:rPr lang="en-US" sz="1600" dirty="0"/>
              <a:t>EDMG-Header-B is present and data part follows after the Header-B;</a:t>
            </a:r>
          </a:p>
          <a:p>
            <a:pPr lvl="1" algn="just"/>
            <a:r>
              <a:rPr lang="en-US" sz="1600" dirty="0"/>
              <a:t>Header-B has constant normal GI length of </a:t>
            </a:r>
            <a:r>
              <a:rPr lang="en-US" sz="1600" dirty="0" smtClean="0"/>
              <a:t>64*N</a:t>
            </a:r>
            <a:r>
              <a:rPr lang="en-US" sz="1600" baseline="-25000" dirty="0" smtClean="0"/>
              <a:t>CB</a:t>
            </a:r>
            <a:r>
              <a:rPr lang="en-US" sz="1600" dirty="0" smtClean="0"/>
              <a:t> regardless </a:t>
            </a:r>
            <a:r>
              <a:rPr lang="en-US" sz="1600" dirty="0"/>
              <a:t>the GI data type;</a:t>
            </a:r>
          </a:p>
          <a:p>
            <a:pPr lvl="1" algn="just"/>
            <a:r>
              <a:rPr lang="en-US" sz="1600" dirty="0" smtClean="0"/>
              <a:t>“</a:t>
            </a:r>
            <a:r>
              <a:rPr lang="en-US" sz="1600" dirty="0"/>
              <a:t>Seamless” Header-B to data transition is achieved by using of </a:t>
            </a:r>
            <a:r>
              <a:rPr lang="en-US" sz="1600" dirty="0" smtClean="0"/>
              <a:t>the Header-B GI definition as follows:</a:t>
            </a:r>
          </a:p>
          <a:p>
            <a:pPr lvl="2" algn="just"/>
            <a:r>
              <a:rPr lang="en-US" sz="1400" dirty="0" smtClean="0"/>
              <a:t>Short data GI: </a:t>
            </a:r>
            <a:r>
              <a:rPr lang="en-US" sz="1400" dirty="0" err="1" smtClean="0"/>
              <a:t>GI</a:t>
            </a:r>
            <a:r>
              <a:rPr lang="en-US" sz="1400" baseline="-25000" dirty="0" err="1" smtClean="0"/>
              <a:t>B</a:t>
            </a:r>
            <a:r>
              <a:rPr lang="en-US" sz="1400" baseline="30000" dirty="0" err="1" smtClean="0"/>
              <a:t>i</a:t>
            </a:r>
            <a:r>
              <a:rPr lang="en-US" sz="1400" dirty="0" smtClean="0"/>
              <a:t> = 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64*NCB</a:t>
            </a:r>
            <a:r>
              <a:rPr lang="en-US" sz="1400" dirty="0" smtClean="0"/>
              <a:t> – normal GI length;</a:t>
            </a:r>
          </a:p>
          <a:p>
            <a:pPr lvl="2" algn="just"/>
            <a:r>
              <a:rPr lang="en-US" sz="1400" dirty="0"/>
              <a:t>Normal data GI: </a:t>
            </a:r>
            <a:r>
              <a:rPr lang="en-US" sz="1400" dirty="0" err="1"/>
              <a:t>GI</a:t>
            </a:r>
            <a:r>
              <a:rPr lang="en-US" sz="1400" baseline="-25000" dirty="0" err="1"/>
              <a:t>B</a:t>
            </a:r>
            <a:r>
              <a:rPr lang="en-US" sz="1400" baseline="30000" dirty="0" err="1"/>
              <a:t>i</a:t>
            </a:r>
            <a:r>
              <a:rPr lang="en-US" sz="1400" dirty="0"/>
              <a:t> = </a:t>
            </a:r>
            <a:r>
              <a:rPr lang="en-US" sz="1400" dirty="0" smtClean="0"/>
              <a:t>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64*NCB </a:t>
            </a:r>
            <a:r>
              <a:rPr lang="en-US" sz="1400" dirty="0" smtClean="0"/>
              <a:t>– normal GI length;</a:t>
            </a:r>
            <a:endParaRPr lang="en-US" sz="1400" dirty="0"/>
          </a:p>
          <a:p>
            <a:pPr lvl="2" algn="just"/>
            <a:r>
              <a:rPr lang="en-US" sz="1400" dirty="0"/>
              <a:t>Long data </a:t>
            </a:r>
            <a:r>
              <a:rPr lang="en-US" sz="1400" dirty="0" smtClean="0"/>
              <a:t>GI: </a:t>
            </a:r>
            <a:r>
              <a:rPr lang="en-US" sz="1400" dirty="0" err="1" smtClean="0"/>
              <a:t>GI</a:t>
            </a:r>
            <a:r>
              <a:rPr lang="en-US" sz="1400" baseline="-25000" dirty="0" err="1" smtClean="0"/>
              <a:t>B</a:t>
            </a:r>
            <a:r>
              <a:rPr lang="en-US" sz="1400" baseline="30000" dirty="0" err="1" smtClean="0"/>
              <a:t>i</a:t>
            </a:r>
            <a:r>
              <a:rPr lang="en-US" sz="1400" dirty="0" smtClean="0"/>
              <a:t> = 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128*NCB</a:t>
            </a:r>
            <a:r>
              <a:rPr lang="en-US" sz="1400" dirty="0" smtClean="0"/>
              <a:t>(1:64*N</a:t>
            </a:r>
            <a:r>
              <a:rPr lang="en-US" sz="1400" baseline="-25000" dirty="0" smtClean="0"/>
              <a:t>CB</a:t>
            </a:r>
            <a:r>
              <a:rPr lang="en-US" sz="1400" dirty="0" smtClean="0"/>
              <a:t>) – </a:t>
            </a:r>
            <a:r>
              <a:rPr lang="en-US" sz="1400" dirty="0" smtClean="0"/>
              <a:t>normal GI length, just first </a:t>
            </a:r>
            <a:r>
              <a:rPr lang="en-US" sz="1400" dirty="0" smtClean="0"/>
              <a:t>half of long GI;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9929" y="3933056"/>
            <a:ext cx="6664141" cy="2472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760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GSS for Channel Bonding x2, x4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5136"/>
            <a:ext cx="7772400" cy="1447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sz="1800" b="1" dirty="0"/>
              <a:t>GSS </a:t>
            </a:r>
            <a:r>
              <a:rPr lang="en-US" sz="1800" b="1" dirty="0" smtClean="0"/>
              <a:t>definition - </a:t>
            </a:r>
            <a:r>
              <a:rPr lang="en-US" sz="1200" b="1" dirty="0" smtClean="0"/>
              <a:t>w</a:t>
            </a:r>
            <a:r>
              <a:rPr lang="en-US" sz="1200" b="1" dirty="0" smtClean="0"/>
              <a:t>eight </a:t>
            </a:r>
            <a:r>
              <a:rPr lang="en-US" sz="1200" b="1" dirty="0"/>
              <a:t>vectors </a:t>
            </a:r>
            <a:r>
              <a:rPr lang="en-US" sz="1200" b="1" dirty="0" err="1"/>
              <a:t>W</a:t>
            </a:r>
            <a:r>
              <a:rPr lang="en-US" sz="1200" b="1" baseline="-25000" dirty="0" err="1"/>
              <a:t>k</a:t>
            </a:r>
            <a:r>
              <a:rPr lang="en-US" sz="1200" b="1" dirty="0"/>
              <a:t> are provided in the Table 4 below</a:t>
            </a:r>
            <a:r>
              <a:rPr lang="en-US" sz="1200" b="1" dirty="0" smtClean="0"/>
              <a:t>.</a:t>
            </a:r>
            <a:endParaRPr lang="en-US" sz="1800" b="1" dirty="0"/>
          </a:p>
          <a:p>
            <a:pPr lvl="1" algn="just"/>
            <a:r>
              <a:rPr lang="en-US" sz="1200" dirty="0" smtClean="0"/>
              <a:t>Ga</a:t>
            </a:r>
            <a:r>
              <a:rPr lang="en-US" sz="1200" baseline="-25000" dirty="0" smtClean="0"/>
              <a:t>64</a:t>
            </a:r>
            <a:r>
              <a:rPr lang="en-US" sz="1200" dirty="0" smtClean="0"/>
              <a:t>: </a:t>
            </a:r>
            <a:r>
              <a:rPr lang="en-US" sz="1200" dirty="0" err="1"/>
              <a:t>D</a:t>
            </a:r>
            <a:r>
              <a:rPr lang="en-US" sz="1200" baseline="-25000" dirty="0" err="1"/>
              <a:t>k</a:t>
            </a:r>
            <a:r>
              <a:rPr lang="en-US" sz="1200" dirty="0"/>
              <a:t> = [1 8 2 4 16 </a:t>
            </a:r>
            <a:r>
              <a:rPr lang="en-US" sz="1200" dirty="0" smtClean="0"/>
              <a:t>32];</a:t>
            </a:r>
            <a:endParaRPr lang="en-US" sz="1200" dirty="0"/>
          </a:p>
          <a:p>
            <a:pPr lvl="1" algn="just"/>
            <a:r>
              <a:rPr lang="en-US" sz="1200" dirty="0" smtClean="0"/>
              <a:t>Ga</a:t>
            </a:r>
            <a:r>
              <a:rPr lang="en-US" sz="1200" baseline="-25000" dirty="0" smtClean="0"/>
              <a:t>128</a:t>
            </a:r>
            <a:r>
              <a:rPr lang="en-US" sz="1200" dirty="0" smtClean="0"/>
              <a:t>: </a:t>
            </a:r>
            <a:r>
              <a:rPr lang="en-US" sz="1200" dirty="0" err="1"/>
              <a:t>D</a:t>
            </a:r>
            <a:r>
              <a:rPr lang="en-US" sz="1200" baseline="-25000" dirty="0" err="1"/>
              <a:t>k</a:t>
            </a:r>
            <a:r>
              <a:rPr lang="en-US" sz="1200" dirty="0"/>
              <a:t> = </a:t>
            </a:r>
            <a:r>
              <a:rPr lang="en-US" sz="1200" dirty="0" smtClean="0"/>
              <a:t>[</a:t>
            </a:r>
            <a:r>
              <a:rPr lang="en-US" sz="1200" dirty="0"/>
              <a:t>1 8 2 4 16 32 64</a:t>
            </a:r>
            <a:r>
              <a:rPr lang="en-US" sz="1200" dirty="0" smtClean="0"/>
              <a:t>];</a:t>
            </a:r>
          </a:p>
          <a:p>
            <a:pPr lvl="1" algn="just"/>
            <a:r>
              <a:rPr lang="en-US" sz="1200" dirty="0" smtClean="0"/>
              <a:t>Ga</a:t>
            </a:r>
            <a:r>
              <a:rPr lang="en-US" sz="1200" baseline="-25000" dirty="0" smtClean="0"/>
              <a:t>256</a:t>
            </a:r>
            <a:r>
              <a:rPr lang="en-US" sz="1200" dirty="0" smtClean="0"/>
              <a:t>: </a:t>
            </a:r>
            <a:r>
              <a:rPr lang="en-US" sz="1200" dirty="0" err="1"/>
              <a:t>D</a:t>
            </a:r>
            <a:r>
              <a:rPr lang="en-US" sz="1200" baseline="-25000" dirty="0" err="1"/>
              <a:t>k</a:t>
            </a:r>
            <a:r>
              <a:rPr lang="en-US" sz="1200" dirty="0"/>
              <a:t> = </a:t>
            </a:r>
            <a:r>
              <a:rPr lang="en-US" sz="1200" dirty="0" smtClean="0"/>
              <a:t>[</a:t>
            </a:r>
            <a:r>
              <a:rPr lang="en-US" sz="1200" dirty="0"/>
              <a:t>1 8 2 4 16 32 </a:t>
            </a:r>
            <a:r>
              <a:rPr lang="en-US" sz="1200" dirty="0" smtClean="0"/>
              <a:t>64 128</a:t>
            </a:r>
            <a:r>
              <a:rPr lang="en-US" sz="1200" dirty="0" smtClean="0"/>
              <a:t>];</a:t>
            </a:r>
            <a:endParaRPr lang="en-US" sz="1200" dirty="0" smtClean="0"/>
          </a:p>
          <a:p>
            <a:pPr lvl="1" algn="just"/>
            <a:r>
              <a:rPr lang="en-US" sz="1200" dirty="0" smtClean="0"/>
              <a:t>Ga</a:t>
            </a:r>
            <a:r>
              <a:rPr lang="en-US" sz="1200" baseline="-25000" dirty="0" smtClean="0"/>
              <a:t>512</a:t>
            </a:r>
            <a:r>
              <a:rPr lang="en-US" sz="1200" dirty="0" smtClean="0"/>
              <a:t>: </a:t>
            </a:r>
            <a:r>
              <a:rPr lang="en-US" sz="1200" dirty="0" err="1" smtClean="0"/>
              <a:t>D</a:t>
            </a:r>
            <a:r>
              <a:rPr lang="en-US" sz="1200" baseline="-25000" dirty="0" err="1" smtClean="0"/>
              <a:t>k</a:t>
            </a:r>
            <a:r>
              <a:rPr lang="en-US" sz="1200" dirty="0" smtClean="0"/>
              <a:t> = [</a:t>
            </a:r>
            <a:r>
              <a:rPr lang="en-US" sz="1200" dirty="0"/>
              <a:t>1 8 2 4 16 32 64 </a:t>
            </a:r>
            <a:r>
              <a:rPr lang="en-US" sz="1200" dirty="0" smtClean="0"/>
              <a:t>128 256</a:t>
            </a:r>
            <a:r>
              <a:rPr lang="en-US" sz="1200" dirty="0" smtClean="0"/>
              <a:t>];</a:t>
            </a:r>
          </a:p>
          <a:p>
            <a:pPr lvl="1" algn="just"/>
            <a:r>
              <a:rPr lang="en-US" sz="1200" dirty="0" smtClean="0"/>
              <a:t>Ga</a:t>
            </a:r>
            <a:r>
              <a:rPr lang="en-US" sz="1200" baseline="-25000" dirty="0" smtClean="0"/>
              <a:t>128</a:t>
            </a:r>
            <a:r>
              <a:rPr lang="en-US" sz="1200" dirty="0" smtClean="0"/>
              <a:t>, Ga</a:t>
            </a:r>
            <a:r>
              <a:rPr lang="en-US" sz="1200" baseline="-25000" dirty="0" smtClean="0"/>
              <a:t>256</a:t>
            </a:r>
            <a:r>
              <a:rPr lang="en-US" sz="1200" dirty="0" smtClean="0"/>
              <a:t>, Ga</a:t>
            </a:r>
            <a:r>
              <a:rPr lang="en-US" sz="1200" baseline="-25000" dirty="0" smtClean="0"/>
              <a:t>512</a:t>
            </a:r>
            <a:r>
              <a:rPr lang="en-US" sz="1200" dirty="0" smtClean="0"/>
              <a:t> </a:t>
            </a:r>
            <a:r>
              <a:rPr lang="en-US" sz="1200" dirty="0"/>
              <a:t>– </a:t>
            </a:r>
            <a:r>
              <a:rPr lang="en-US" sz="1200" dirty="0" smtClean="0"/>
              <a:t>are </a:t>
            </a:r>
            <a:r>
              <a:rPr lang="en-US" sz="1200" dirty="0"/>
              <a:t>used for EDMG-STF/CEF and already defined in SFD, [2</a:t>
            </a:r>
            <a:r>
              <a:rPr lang="en-US" sz="1200" dirty="0" smtClean="0"/>
              <a:t>];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8" name="Rectangle 7"/>
          <p:cNvSpPr/>
          <p:nvPr/>
        </p:nvSpPr>
        <p:spPr>
          <a:xfrm>
            <a:off x="346586" y="2840667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4: GSS weight vectors definition for different sequence lengths and stream number for CB = 2, 4.</a:t>
            </a:r>
            <a:endParaRPr lang="ru-RU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917055"/>
              </p:ext>
            </p:extLst>
          </p:nvPr>
        </p:nvGraphicFramePr>
        <p:xfrm>
          <a:off x="323528" y="3115776"/>
          <a:ext cx="8424935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684987"/>
                <a:gridCol w="1684987"/>
                <a:gridCol w="1684987"/>
                <a:gridCol w="168498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Stream 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4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4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4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4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4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4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256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2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2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512</a:t>
                      </a:r>
                      <a:endParaRPr lang="en-US" sz="1200" b="1" kern="1200" baseline="-250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[-1,-1,-1,-1,+1,-1,-1]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[-1,-1,-1,-1,+1,-1,-1,+1]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[-1,-1,-1,-1,+1,-1,-1,+1,+1]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[+1,-1,-1,-1,+1,-1,-1]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[+1,-1,-1,-1,+1,-1,-1,+1]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[+1,-1,-1,-1,+1,-1,-1,+1,+1]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,-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[-1,-1,-1,+1,-1,-1,+1]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[-1,-1,-1,+1,-1,-1,+1,-1]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[-1,-1,-1,+1,-1,-1,+1,-1,+1]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[+1,-1,-1,+1,-1,-1,+1]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[+1,-1,-1,+1,-1,-1,+1,-1]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[+1,-1,-1,+1,-1,-1,+1,-1,+1]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[-1,-1,-1,+1,-1,+1,+1]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[-1,-1,-1,+1,-1,+1,+1,-1]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[-1,-1,-1,+1,-1,+1,+1,-1,+1]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[+1,-1,-1,+1,-1,+1,+1]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[+1,-1,-1,+1,-1,+1,+1,-1]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[+1,-1,-1,+1,-1,+1,+1,-1,+1]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[-1,-1,-1,+1,+1,+1,-1]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[-1,-1,-1,+1,+1,+1,-1,-1]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[-1,-1,-1,+1,+1,+1,-1,-1,+1]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[+1,-1,-1,+1,+1,+1,-1]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[+1,-1,-1,+1,+1,+1,-1,-1]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05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[+1,-1,-1,+1,+1,+1,-1,-1,+1]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947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Definition for MIMO x2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r>
              <a:rPr lang="en-US" sz="1800" dirty="0"/>
              <a:t>Tables </a:t>
            </a:r>
            <a:r>
              <a:rPr lang="en-US" sz="1800" dirty="0" smtClean="0"/>
              <a:t>5 </a:t>
            </a:r>
            <a:r>
              <a:rPr lang="en-US" sz="1800" dirty="0"/>
              <a:t>below provides a summary of the GI definition for MIMO using Ga </a:t>
            </a:r>
            <a:r>
              <a:rPr lang="en-US" sz="1800" dirty="0" smtClean="0"/>
              <a:t>sequences for CB = 2.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019944" y="2780928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5</a:t>
            </a:r>
            <a:r>
              <a:rPr lang="en-US" b="1" dirty="0"/>
              <a:t>: GI definition for different types of GI and number of </a:t>
            </a:r>
            <a:r>
              <a:rPr lang="en-US" b="1" dirty="0" smtClean="0"/>
              <a:t>streams for CB = 2.</a:t>
            </a:r>
            <a:endParaRPr lang="ru-RU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46309"/>
              </p:ext>
            </p:extLst>
          </p:nvPr>
        </p:nvGraphicFramePr>
        <p:xfrm>
          <a:off x="980182" y="3053786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315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Definition for MIMO x4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r>
              <a:rPr lang="en-US" sz="1800" dirty="0"/>
              <a:t>Tables 6</a:t>
            </a:r>
            <a:r>
              <a:rPr lang="en-US" sz="1800" dirty="0" smtClean="0"/>
              <a:t> </a:t>
            </a:r>
            <a:r>
              <a:rPr lang="en-US" sz="1800" dirty="0"/>
              <a:t>below provides a summary of the GI definition for MIMO using Ga </a:t>
            </a:r>
            <a:r>
              <a:rPr lang="en-US" sz="1800" dirty="0" smtClean="0"/>
              <a:t>sequences for CB = 4.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019944" y="2780928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</a:t>
            </a:r>
            <a:r>
              <a:rPr lang="en-US" b="1" dirty="0"/>
              <a:t>6</a:t>
            </a:r>
            <a:r>
              <a:rPr lang="en-US" b="1" dirty="0" smtClean="0"/>
              <a:t>: </a:t>
            </a:r>
            <a:r>
              <a:rPr lang="en-US" b="1" dirty="0"/>
              <a:t>GI definition for different types of GI and number of </a:t>
            </a:r>
            <a:r>
              <a:rPr lang="en-US" b="1" dirty="0" smtClean="0"/>
              <a:t>streams for CB = 4.</a:t>
            </a:r>
            <a:endParaRPr lang="ru-RU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346309"/>
              </p:ext>
            </p:extLst>
          </p:nvPr>
        </p:nvGraphicFramePr>
        <p:xfrm>
          <a:off x="980182" y="3053786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256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256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512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512</a:t>
                      </a:r>
                      <a:endParaRPr lang="en-US" sz="1400" baseline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516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GSS for Channel Bonding </a:t>
            </a:r>
            <a:r>
              <a:rPr lang="en-US" dirty="0" smtClean="0"/>
              <a:t>x3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77144"/>
            <a:ext cx="7772400" cy="1447800"/>
          </a:xfrm>
        </p:spPr>
        <p:txBody>
          <a:bodyPr/>
          <a:lstStyle/>
          <a:p>
            <a:pPr algn="just"/>
            <a:r>
              <a:rPr lang="en-US" sz="2000" dirty="0"/>
              <a:t>GSS definition: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96</a:t>
            </a:r>
            <a:r>
              <a:rPr lang="en-US" sz="1400" dirty="0" smtClean="0"/>
              <a:t>: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3, 24, 6, 12, </a:t>
            </a:r>
            <a:r>
              <a:rPr lang="en-US" sz="1400" dirty="0" smtClean="0"/>
              <a:t>48];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192</a:t>
            </a:r>
            <a:r>
              <a:rPr lang="en-US" sz="1400" dirty="0" smtClean="0"/>
              <a:t>:</a:t>
            </a:r>
            <a:r>
              <a:rPr lang="en-US" sz="1400" dirty="0"/>
              <a:t> </a:t>
            </a:r>
            <a:r>
              <a:rPr lang="en-US" sz="1400" dirty="0" err="1"/>
              <a:t>D</a:t>
            </a:r>
            <a:r>
              <a:rPr lang="en-US" sz="1400" baseline="-25000" dirty="0" err="1"/>
              <a:t>k</a:t>
            </a:r>
            <a:r>
              <a:rPr lang="en-US" sz="1400" dirty="0"/>
              <a:t> = </a:t>
            </a:r>
            <a:r>
              <a:rPr lang="en-US" sz="1400" dirty="0" smtClean="0"/>
              <a:t>[</a:t>
            </a:r>
            <a:r>
              <a:rPr lang="en-US" sz="1400" dirty="0"/>
              <a:t>3, 24, 6, 12, 48, </a:t>
            </a:r>
            <a:r>
              <a:rPr lang="en-US" sz="1400" dirty="0" smtClean="0"/>
              <a:t>96];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384</a:t>
            </a:r>
            <a:r>
              <a:rPr lang="en-US" sz="1400" dirty="0" smtClean="0"/>
              <a:t>: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[</a:t>
            </a:r>
            <a:r>
              <a:rPr lang="en-US" sz="1400" dirty="0"/>
              <a:t>3, 24, 6, 12, 48, 96, 192</a:t>
            </a:r>
            <a:r>
              <a:rPr lang="en-US" sz="1400" dirty="0" smtClean="0"/>
              <a:t>] – was proposed for CEF x3 and defined in [3];</a:t>
            </a:r>
          </a:p>
          <a:p>
            <a:pPr lvl="1" algn="just"/>
            <a:r>
              <a:rPr lang="en-US" sz="1400" dirty="0"/>
              <a:t>Weight vectors </a:t>
            </a:r>
            <a:r>
              <a:rPr lang="en-US" sz="1400" dirty="0" err="1"/>
              <a:t>W</a:t>
            </a:r>
            <a:r>
              <a:rPr lang="en-US" sz="1400" baseline="-25000" dirty="0" err="1"/>
              <a:t>k</a:t>
            </a:r>
            <a:r>
              <a:rPr lang="en-US" sz="1400" dirty="0"/>
              <a:t> are provided in the Table 7</a:t>
            </a:r>
            <a:r>
              <a:rPr lang="en-US" sz="1400" dirty="0" smtClean="0"/>
              <a:t> below.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501863"/>
              </p:ext>
            </p:extLst>
          </p:nvPr>
        </p:nvGraphicFramePr>
        <p:xfrm>
          <a:off x="980182" y="3130233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384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-1,-1,-1,-1,+1,-1,-1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-1,-1,-1,+1,-1,+1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-1,-1,-1,+1,-1,-1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-1,-1,+1,-1,-1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[-1,-1,-1,+1,-1,+1,+1]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-1,-1,+1,+1,-1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-1,-1,+1,+1,-1,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[-1,-1,-1,+1,+1,+1,-1]</a:t>
                      </a: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19944" y="2857375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</a:t>
            </a:r>
            <a:r>
              <a:rPr lang="en-US" b="1" dirty="0"/>
              <a:t>7</a:t>
            </a:r>
            <a:r>
              <a:rPr lang="en-US" b="1" dirty="0" smtClean="0"/>
              <a:t>: GSS weight vectors definition for different sequence lengths and stream number for CB = 3.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3179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GSS for Channel Bonding </a:t>
            </a:r>
            <a:r>
              <a:rPr lang="en-US" dirty="0" smtClean="0"/>
              <a:t>x3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GSS x3 sequences generation:</a:t>
            </a:r>
          </a:p>
          <a:p>
            <a:pPr lvl="1" algn="just"/>
            <a:r>
              <a:rPr lang="en-US" sz="1600" dirty="0"/>
              <a:t>In order to get a required length of </a:t>
            </a:r>
            <a:r>
              <a:rPr lang="en-US" sz="1600" dirty="0" smtClean="0"/>
              <a:t>96, 192, and 384 for Ga/Gb sequences, </a:t>
            </a:r>
            <a:r>
              <a:rPr lang="en-US" sz="1600" dirty="0"/>
              <a:t>one needs to apply the following recursive operation:</a:t>
            </a:r>
          </a:p>
          <a:p>
            <a:pPr lvl="2" algn="just"/>
            <a:r>
              <a:rPr lang="en-US" sz="1400" dirty="0" smtClean="0"/>
              <a:t>Ga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 = [+1, +1, -1];</a:t>
            </a:r>
          </a:p>
          <a:p>
            <a:pPr lvl="2" algn="just"/>
            <a:r>
              <a:rPr lang="en-US" sz="1400" dirty="0" smtClean="0"/>
              <a:t>Gb</a:t>
            </a:r>
            <a:r>
              <a:rPr lang="en-US" sz="1400" baseline="-25000" dirty="0" smtClean="0"/>
              <a:t>3</a:t>
            </a:r>
            <a:r>
              <a:rPr lang="en-US" sz="1400" dirty="0" smtClean="0"/>
              <a:t> = [+1, +j, +1];</a:t>
            </a:r>
          </a:p>
          <a:p>
            <a:pPr lvl="2" algn="just"/>
            <a:r>
              <a:rPr lang="en-US" sz="1400" dirty="0"/>
              <a:t>Streams 1, 3, 5, 7: </a:t>
            </a:r>
            <a:r>
              <a:rPr lang="en-US" sz="1400" kern="1200" dirty="0">
                <a:solidFill>
                  <a:schemeClr val="dk1"/>
                </a:solidFill>
              </a:rPr>
              <a:t>(A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(n), B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(n)) = (</a:t>
            </a:r>
            <a:r>
              <a:rPr lang="ru-RU" sz="1400" kern="1200" dirty="0">
                <a:solidFill>
                  <a:schemeClr val="dk1"/>
                </a:solidFill>
              </a:rPr>
              <a:t>+</a:t>
            </a:r>
            <a:r>
              <a:rPr lang="en-US" sz="1400" kern="1200" dirty="0">
                <a:solidFill>
                  <a:schemeClr val="dk1"/>
                </a:solidFill>
              </a:rPr>
              <a:t>Ga</a:t>
            </a:r>
            <a:r>
              <a:rPr lang="en-US" sz="1400" kern="1200" baseline="-25000" dirty="0">
                <a:solidFill>
                  <a:schemeClr val="dk1"/>
                </a:solidFill>
              </a:rPr>
              <a:t>3</a:t>
            </a:r>
            <a:r>
              <a:rPr lang="en-US" sz="1400" kern="1200" dirty="0">
                <a:solidFill>
                  <a:schemeClr val="dk1"/>
                </a:solidFill>
              </a:rPr>
              <a:t>(2-n), </a:t>
            </a:r>
            <a:r>
              <a:rPr lang="ru-RU" sz="1400" kern="1200" dirty="0">
                <a:solidFill>
                  <a:schemeClr val="dk1"/>
                </a:solidFill>
              </a:rPr>
              <a:t>+</a:t>
            </a:r>
            <a:r>
              <a:rPr lang="en-US" sz="1400" kern="1200" dirty="0">
                <a:solidFill>
                  <a:schemeClr val="dk1"/>
                </a:solidFill>
              </a:rPr>
              <a:t>Gb</a:t>
            </a:r>
            <a:r>
              <a:rPr lang="en-US" sz="1400" kern="1200" baseline="-25000" dirty="0">
                <a:solidFill>
                  <a:schemeClr val="dk1"/>
                </a:solidFill>
              </a:rPr>
              <a:t>3</a:t>
            </a:r>
            <a:r>
              <a:rPr lang="en-US" sz="1400" kern="1200" dirty="0">
                <a:solidFill>
                  <a:schemeClr val="dk1"/>
                </a:solidFill>
              </a:rPr>
              <a:t>(2-n));</a:t>
            </a:r>
            <a:endParaRPr lang="en-US" sz="1400" dirty="0"/>
          </a:p>
          <a:p>
            <a:pPr lvl="2" algn="just"/>
            <a:r>
              <a:rPr lang="en-US" sz="1400" dirty="0"/>
              <a:t>Streams 2, 4, 6, 8: </a:t>
            </a:r>
            <a:r>
              <a:rPr lang="en-US" sz="1400" kern="1200" dirty="0">
                <a:solidFill>
                  <a:schemeClr val="dk1"/>
                </a:solidFill>
              </a:rPr>
              <a:t>(A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(n), B</a:t>
            </a:r>
            <a:r>
              <a:rPr lang="en-US" sz="1400" kern="1200" baseline="-25000" dirty="0">
                <a:solidFill>
                  <a:schemeClr val="dk1"/>
                </a:solidFill>
              </a:rPr>
              <a:t>0</a:t>
            </a:r>
            <a:r>
              <a:rPr lang="en-US" sz="1400" kern="1200" dirty="0">
                <a:solidFill>
                  <a:schemeClr val="dk1"/>
                </a:solidFill>
              </a:rPr>
              <a:t>(n)) = (+</a:t>
            </a:r>
            <a:r>
              <a:rPr lang="en-US" sz="1400" kern="1200" dirty="0" err="1" smtClean="0">
                <a:solidFill>
                  <a:schemeClr val="dk1"/>
                </a:solidFill>
              </a:rPr>
              <a:t>conj</a:t>
            </a:r>
            <a:r>
              <a:rPr lang="en-US" sz="1400" kern="1200" dirty="0" smtClean="0">
                <a:solidFill>
                  <a:schemeClr val="dk1"/>
                </a:solidFill>
              </a:rPr>
              <a:t>(Gb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(n</a:t>
            </a:r>
            <a:r>
              <a:rPr lang="en-US" sz="1400" kern="1200" dirty="0">
                <a:solidFill>
                  <a:schemeClr val="dk1"/>
                </a:solidFill>
              </a:rPr>
              <a:t>)), -</a:t>
            </a:r>
            <a:r>
              <a:rPr lang="en-US" sz="1400" kern="1200" dirty="0" err="1" smtClean="0">
                <a:solidFill>
                  <a:schemeClr val="dk1"/>
                </a:solidFill>
              </a:rPr>
              <a:t>conj</a:t>
            </a:r>
            <a:r>
              <a:rPr lang="en-US" sz="1400" kern="1200" dirty="0" smtClean="0">
                <a:solidFill>
                  <a:schemeClr val="dk1"/>
                </a:solidFill>
              </a:rPr>
              <a:t>(Ga</a:t>
            </a:r>
            <a:r>
              <a:rPr lang="en-US" sz="1400" kern="1200" baseline="-25000" dirty="0" smtClean="0">
                <a:solidFill>
                  <a:schemeClr val="dk1"/>
                </a:solidFill>
              </a:rPr>
              <a:t>3</a:t>
            </a:r>
            <a:r>
              <a:rPr lang="en-US" sz="1400" kern="1200" dirty="0" smtClean="0">
                <a:solidFill>
                  <a:schemeClr val="dk1"/>
                </a:solidFill>
              </a:rPr>
              <a:t>(n)));</a:t>
            </a:r>
            <a:endParaRPr lang="en-US" sz="1400" dirty="0" smtClean="0"/>
          </a:p>
          <a:p>
            <a:pPr lvl="2" algn="just"/>
            <a:r>
              <a:rPr lang="en-US" sz="1400" dirty="0" err="1" smtClean="0"/>
              <a:t>A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(n</a:t>
            </a:r>
            <a:r>
              <a:rPr lang="en-US" sz="1400" dirty="0"/>
              <a:t>) = </a:t>
            </a:r>
            <a:r>
              <a:rPr lang="en-US" sz="1400" dirty="0" err="1"/>
              <a:t>W</a:t>
            </a:r>
            <a:r>
              <a:rPr lang="en-US" sz="1400" baseline="-25000" dirty="0" err="1"/>
              <a:t>k</a:t>
            </a:r>
            <a:r>
              <a:rPr lang="en-US" sz="1400" dirty="0"/>
              <a:t>*A</a:t>
            </a:r>
            <a:r>
              <a:rPr lang="en-US" sz="1400" baseline="-25000" dirty="0"/>
              <a:t>k-1</a:t>
            </a:r>
            <a:r>
              <a:rPr lang="en-US" sz="1400" dirty="0"/>
              <a:t>(n) + B</a:t>
            </a:r>
            <a:r>
              <a:rPr lang="en-US" sz="1400" baseline="-25000" dirty="0"/>
              <a:t>k-1</a:t>
            </a:r>
            <a:r>
              <a:rPr lang="en-US" sz="1400" dirty="0"/>
              <a:t>(n-</a:t>
            </a:r>
            <a:r>
              <a:rPr lang="en-US" sz="1400" dirty="0" err="1"/>
              <a:t>D</a:t>
            </a:r>
            <a:r>
              <a:rPr lang="en-US" sz="1400" baseline="-25000" dirty="0" err="1"/>
              <a:t>k</a:t>
            </a:r>
            <a:r>
              <a:rPr lang="en-US" sz="1400" dirty="0"/>
              <a:t>);</a:t>
            </a:r>
          </a:p>
          <a:p>
            <a:pPr lvl="2" algn="just"/>
            <a:r>
              <a:rPr lang="en-US" sz="1400" dirty="0"/>
              <a:t>B</a:t>
            </a:r>
            <a:r>
              <a:rPr lang="en-US" sz="1400" baseline="-25000" dirty="0"/>
              <a:t>k</a:t>
            </a:r>
            <a:r>
              <a:rPr lang="en-US" sz="1400" dirty="0"/>
              <a:t>(n) = </a:t>
            </a:r>
            <a:r>
              <a:rPr lang="en-US" sz="1400" dirty="0" err="1"/>
              <a:t>W</a:t>
            </a:r>
            <a:r>
              <a:rPr lang="en-US" sz="1400" baseline="-25000" dirty="0" err="1"/>
              <a:t>k</a:t>
            </a:r>
            <a:r>
              <a:rPr lang="en-US" sz="1400" dirty="0"/>
              <a:t>*A</a:t>
            </a:r>
            <a:r>
              <a:rPr lang="en-US" sz="1400" baseline="-25000" dirty="0"/>
              <a:t>k-1</a:t>
            </a:r>
            <a:r>
              <a:rPr lang="en-US" sz="1400" dirty="0"/>
              <a:t>(n) – B</a:t>
            </a:r>
            <a:r>
              <a:rPr lang="en-US" sz="1400" baseline="-25000" dirty="0"/>
              <a:t>k-1</a:t>
            </a:r>
            <a:r>
              <a:rPr lang="en-US" sz="1400" dirty="0"/>
              <a:t>(n-</a:t>
            </a:r>
            <a:r>
              <a:rPr lang="en-US" sz="1400" dirty="0" err="1"/>
              <a:t>D</a:t>
            </a:r>
            <a:r>
              <a:rPr lang="en-US" sz="1400" baseline="-25000" dirty="0" err="1"/>
              <a:t>k</a:t>
            </a:r>
            <a:r>
              <a:rPr lang="en-US" sz="1400" dirty="0"/>
              <a:t>);</a:t>
            </a:r>
          </a:p>
          <a:p>
            <a:pPr lvl="1" algn="just"/>
            <a:r>
              <a:rPr lang="en-US" sz="1600" dirty="0"/>
              <a:t>NOTE: the difference from the standard definition is that A</a:t>
            </a:r>
            <a:r>
              <a:rPr lang="en-US" sz="1600" baseline="-25000" dirty="0"/>
              <a:t>0</a:t>
            </a:r>
            <a:r>
              <a:rPr lang="en-US" sz="1600" dirty="0"/>
              <a:t>(n) and B</a:t>
            </a:r>
            <a:r>
              <a:rPr lang="en-US" sz="1600" baseline="-25000" dirty="0"/>
              <a:t>0</a:t>
            </a:r>
            <a:r>
              <a:rPr lang="en-US" sz="1600" dirty="0"/>
              <a:t>(n) sequences at the zero iteration are not Dirac delta functions, but rather </a:t>
            </a:r>
            <a:r>
              <a:rPr lang="en-US" sz="1600" dirty="0" smtClean="0"/>
              <a:t>Ga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(n) and Gb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(n) or Ga</a:t>
            </a:r>
            <a:r>
              <a:rPr lang="en-US" sz="1600" baseline="-25000" dirty="0" smtClean="0"/>
              <a:t>3</a:t>
            </a:r>
            <a:r>
              <a:rPr lang="en-US" sz="1600" dirty="0" smtClean="0"/>
              <a:t>(2-n</a:t>
            </a:r>
            <a:r>
              <a:rPr lang="en-US" sz="1600" dirty="0"/>
              <a:t>) and Gb</a:t>
            </a:r>
            <a:r>
              <a:rPr lang="en-US" sz="1600" baseline="-25000" dirty="0"/>
              <a:t>3</a:t>
            </a:r>
            <a:r>
              <a:rPr lang="en-US" sz="1600" dirty="0"/>
              <a:t>(2-n) </a:t>
            </a:r>
            <a:r>
              <a:rPr lang="en-US" sz="1600" dirty="0" smtClean="0"/>
              <a:t>introduced above</a:t>
            </a:r>
            <a:r>
              <a:rPr lang="en-US" sz="1600" dirty="0" smtClean="0"/>
              <a:t>, (2-n) defines inverted order of samples;</a:t>
            </a:r>
            <a:endParaRPr lang="en-US" sz="1600" dirty="0"/>
          </a:p>
          <a:p>
            <a:pPr lvl="1" algn="just"/>
            <a:r>
              <a:rPr lang="en-US" sz="1600" dirty="0"/>
              <a:t>Starting from the length N = 3 and making </a:t>
            </a:r>
            <a:r>
              <a:rPr lang="en-US" sz="1600" dirty="0" smtClean="0"/>
              <a:t>5, 6, and 7 </a:t>
            </a:r>
            <a:r>
              <a:rPr lang="en-US" sz="1600" dirty="0"/>
              <a:t>iterations, one will get </a:t>
            </a:r>
            <a:r>
              <a:rPr lang="en-US" sz="1600" dirty="0" smtClean="0"/>
              <a:t>length of 96, 192, and 384 accordingly</a:t>
            </a:r>
            <a:r>
              <a:rPr lang="en-US" sz="1600" dirty="0" smtClean="0"/>
              <a:t>;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775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Definition for MIMO x3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583704"/>
          </a:xfrm>
        </p:spPr>
        <p:txBody>
          <a:bodyPr/>
          <a:lstStyle/>
          <a:p>
            <a:r>
              <a:rPr lang="en-US" sz="1800" dirty="0"/>
              <a:t>Tables </a:t>
            </a:r>
            <a:r>
              <a:rPr lang="en-US" sz="1800" dirty="0" smtClean="0"/>
              <a:t>8 </a:t>
            </a:r>
            <a:r>
              <a:rPr lang="en-US" sz="1800" dirty="0"/>
              <a:t>below provides a summary of the GI definition for MIMO using Ga </a:t>
            </a:r>
            <a:r>
              <a:rPr lang="en-US" sz="1800" dirty="0" smtClean="0"/>
              <a:t>sequences for CB = 3.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019944" y="2780928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8: </a:t>
            </a:r>
            <a:r>
              <a:rPr lang="en-US" b="1" dirty="0"/>
              <a:t>GI definition for different types of GI and number of </a:t>
            </a:r>
            <a:r>
              <a:rPr lang="en-US" b="1" dirty="0" smtClean="0"/>
              <a:t>streams for CB = 3.</a:t>
            </a:r>
            <a:endParaRPr lang="ru-RU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980182" y="3053786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2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2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2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2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3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3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3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3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4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4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4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4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5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5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5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5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6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6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6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6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7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7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7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7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8</a:t>
                      </a:r>
                      <a:r>
                        <a:rPr lang="en-US" sz="1400" baseline="-25000" dirty="0" smtClean="0"/>
                        <a:t>96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ru-RU" sz="1400" baseline="30000" dirty="0" smtClean="0"/>
                        <a:t>8</a:t>
                      </a:r>
                      <a:r>
                        <a:rPr lang="en-US" sz="1400" baseline="-25000" dirty="0" smtClean="0"/>
                        <a:t>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ru-RU" sz="1400" baseline="30000" dirty="0" smtClean="0"/>
                        <a:t>8</a:t>
                      </a:r>
                      <a:r>
                        <a:rPr lang="ru-RU" sz="1400" baseline="-25000" dirty="0" smtClean="0"/>
                        <a:t>192</a:t>
                      </a:r>
                      <a:r>
                        <a:rPr lang="en-US" sz="1400" dirty="0" smtClean="0"/>
                        <a:t> = +Ga</a:t>
                      </a:r>
                      <a:r>
                        <a:rPr lang="ru-RU" sz="1400" baseline="30000" dirty="0" smtClean="0"/>
                        <a:t>8</a:t>
                      </a:r>
                      <a:r>
                        <a:rPr lang="ru-RU" sz="1400" baseline="-25000" dirty="0" smtClean="0"/>
                        <a:t>192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384</a:t>
                      </a:r>
                      <a:r>
                        <a:rPr lang="en-US" sz="1400" dirty="0" smtClean="0"/>
                        <a:t> = </a:t>
                      </a:r>
                      <a:r>
                        <a:rPr lang="ru-RU" sz="1400" dirty="0" smtClean="0"/>
                        <a:t>+</a:t>
                      </a:r>
                      <a:r>
                        <a:rPr lang="en-US" sz="1400" dirty="0" smtClean="0"/>
                        <a:t>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384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2802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the SFD:</a:t>
            </a:r>
          </a:p>
          <a:p>
            <a:pPr lvl="1"/>
            <a:r>
              <a:rPr lang="en-US" dirty="0" smtClean="0"/>
              <a:t>The 11ay specification should define the symbol blocking structure and GI definition for SU-MIMO, MU-MIMO, CB = 1, 2, 3, 4 for SC PHY provided on slides 5 – 17 of this presentation.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0043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11-16-1394-00-00ay Packet </a:t>
            </a:r>
            <a:r>
              <a:rPr lang="en-US" sz="2000" dirty="0"/>
              <a:t>structure for SC EDMG PPDU for each GI length</a:t>
            </a: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smtClean="0"/>
              <a:t>11-15-1358-06-00ay-11ay </a:t>
            </a:r>
            <a:r>
              <a:rPr lang="en-US" sz="2000" dirty="0"/>
              <a:t>Spec </a:t>
            </a:r>
            <a:r>
              <a:rPr lang="en-US" sz="2000" dirty="0" smtClean="0"/>
              <a:t>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11-16-1207-00-00ay-SC-PHY-EDMG-CEF-design-for-channel-bonding-x3</a:t>
            </a:r>
            <a:endParaRPr lang="en-US" sz="20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/>
              <a:t>Draft P802.11REVmc_D5.4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208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This presentation proposes symbol blocking and Guard Interval (GI) definition for MIMO SC PHY in 11ay.</a:t>
            </a:r>
          </a:p>
          <a:p>
            <a:pPr algn="just"/>
            <a:r>
              <a:rPr lang="en-US" sz="2000" dirty="0" smtClean="0"/>
              <a:t>It extends the QCOM’s proposal of symbol blocking </a:t>
            </a:r>
            <a:r>
              <a:rPr lang="en-US" sz="2000" dirty="0"/>
              <a:t>definition </a:t>
            </a:r>
            <a:r>
              <a:rPr lang="en-US" sz="2000" dirty="0" smtClean="0"/>
              <a:t>for SISO presented in [1].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591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MIMO EDMG PPDU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959968"/>
          </a:xfrm>
        </p:spPr>
        <p:txBody>
          <a:bodyPr/>
          <a:lstStyle/>
          <a:p>
            <a:pPr algn="just"/>
            <a:r>
              <a:rPr lang="en-US" sz="2000" dirty="0" smtClean="0"/>
              <a:t>Figure 1 below shows an EDMG PPDU frame format defined in the SFD, [2].</a:t>
            </a:r>
          </a:p>
          <a:p>
            <a:pPr algn="just"/>
            <a:r>
              <a:rPr lang="en-US" sz="2000" dirty="0" smtClean="0"/>
              <a:t>There are two basic cases for MIMO format:</a:t>
            </a:r>
          </a:p>
          <a:p>
            <a:pPr lvl="1" algn="just"/>
            <a:r>
              <a:rPr lang="en-US" sz="1600" dirty="0" smtClean="0"/>
              <a:t>SU-MIMO: EDMG-Header-B is not present;</a:t>
            </a:r>
          </a:p>
          <a:p>
            <a:pPr lvl="1" algn="just"/>
            <a:r>
              <a:rPr lang="en-US" sz="1600" dirty="0" smtClean="0"/>
              <a:t>MU-MIMO: EDMG-Header-B is present;</a:t>
            </a:r>
          </a:p>
          <a:p>
            <a:pPr algn="just"/>
            <a:r>
              <a:rPr lang="en-US" sz="2000" dirty="0" smtClean="0"/>
              <a:t>EDMG-Header-B has a constant symbol block and GI time duration as it is defined in [2].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82703"/>
              </p:ext>
            </p:extLst>
          </p:nvPr>
        </p:nvGraphicFramePr>
        <p:xfrm>
          <a:off x="723900" y="5290175"/>
          <a:ext cx="7772400" cy="3048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  <a:gridCol w="777240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L-STF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L-CEF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L-Header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EDMG-STF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EDMG-CEF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EDMG-Header-B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Data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>
                          <a:effectLst/>
                        </a:rPr>
                        <a:t>AGC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000" dirty="0">
                          <a:effectLst/>
                        </a:rPr>
                        <a:t>TRN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728705" y="5013176"/>
            <a:ext cx="39153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Figure 1: EDMG PPDU general frame format definition.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17073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Guard Interval Types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2228623"/>
          </a:xfrm>
        </p:spPr>
        <p:txBody>
          <a:bodyPr/>
          <a:lstStyle/>
          <a:p>
            <a:pPr algn="just"/>
            <a:r>
              <a:rPr lang="en-US" sz="1800" dirty="0" smtClean="0"/>
              <a:t>Guard Interval (GI) types (values are provided for CB = 1):</a:t>
            </a:r>
          </a:p>
          <a:p>
            <a:pPr lvl="1" algn="just"/>
            <a:r>
              <a:rPr lang="en-US" sz="1400" dirty="0" smtClean="0"/>
              <a:t>Short</a:t>
            </a:r>
            <a:r>
              <a:rPr lang="en-US" sz="1400" dirty="0"/>
              <a:t>: N = 32;</a:t>
            </a:r>
          </a:p>
          <a:p>
            <a:pPr lvl="1" algn="just"/>
            <a:r>
              <a:rPr lang="en-US" sz="1400" dirty="0" smtClean="0"/>
              <a:t>Normal: N = 64;</a:t>
            </a:r>
          </a:p>
          <a:p>
            <a:pPr lvl="1" algn="just"/>
            <a:r>
              <a:rPr lang="en-US" sz="1400" dirty="0" smtClean="0"/>
              <a:t>Long: N = 128;</a:t>
            </a:r>
          </a:p>
          <a:p>
            <a:pPr algn="just"/>
            <a:r>
              <a:rPr lang="en-US" sz="1800" dirty="0" smtClean="0"/>
              <a:t>GI lengths for different channel bonding factors are provided in Table 1 below.</a:t>
            </a:r>
          </a:p>
          <a:p>
            <a:pPr algn="just"/>
            <a:r>
              <a:rPr lang="en-US" sz="1800" dirty="0" smtClean="0"/>
              <a:t>Note that the GI sequences are defined at the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*1.76 GHz rate, where 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 = 1, 2, 3, and 4</a:t>
            </a:r>
            <a:r>
              <a:rPr lang="en-US" sz="1800" dirty="0" smtClean="0"/>
              <a:t>. The DFT size is kept unchanged equal to 512*N</a:t>
            </a:r>
            <a:r>
              <a:rPr lang="en-US" sz="1800" baseline="-25000" dirty="0" smtClean="0"/>
              <a:t>CB</a:t>
            </a:r>
            <a:r>
              <a:rPr lang="en-US" sz="1800" dirty="0" smtClean="0"/>
              <a:t>.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596008" y="4447924"/>
            <a:ext cx="549627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1: Guard interval lengths for different channel bonding factors.</a:t>
            </a:r>
            <a:endParaRPr lang="ru-RU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891161"/>
              </p:ext>
            </p:extLst>
          </p:nvPr>
        </p:nvGraphicFramePr>
        <p:xfrm>
          <a:off x="1562100" y="4753952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CB = 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CB = 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CB =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CB = 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Normal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192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384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512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28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Channel SU-MIMO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42284"/>
          </a:xfrm>
        </p:spPr>
        <p:txBody>
          <a:bodyPr/>
          <a:lstStyle/>
          <a:p>
            <a:pPr algn="just"/>
            <a:r>
              <a:rPr lang="en-US" sz="2000" dirty="0" smtClean="0"/>
              <a:t>SU-MIMO frame structure:</a:t>
            </a:r>
          </a:p>
          <a:p>
            <a:pPr lvl="1" algn="just"/>
            <a:r>
              <a:rPr lang="en-US" sz="1600" dirty="0" smtClean="0"/>
              <a:t>EDMG-Header-B is not present and data part starts after the EDMG-CEF field;</a:t>
            </a:r>
          </a:p>
          <a:p>
            <a:pPr lvl="1" algn="just"/>
            <a:r>
              <a:rPr lang="en-US" sz="1600" dirty="0" smtClean="0"/>
              <a:t>Different streams have different </a:t>
            </a:r>
            <a:r>
              <a:rPr lang="en-US" sz="1600" dirty="0" err="1" smtClean="0"/>
              <a:t>GI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sequences, </a:t>
            </a:r>
            <a:r>
              <a:rPr lang="en-US" sz="1600" dirty="0" err="1" smtClean="0"/>
              <a:t>i</a:t>
            </a:r>
            <a:r>
              <a:rPr lang="en-US" sz="1600" dirty="0" smtClean="0"/>
              <a:t>=1:8, N = 32, 64, and 128;</a:t>
            </a:r>
          </a:p>
          <a:p>
            <a:pPr lvl="1" algn="just"/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812" y="3501008"/>
            <a:ext cx="4800376" cy="262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10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Channel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2383904"/>
          </a:xfrm>
        </p:spPr>
        <p:txBody>
          <a:bodyPr/>
          <a:lstStyle/>
          <a:p>
            <a:pPr algn="just"/>
            <a:r>
              <a:rPr lang="en-US" sz="2000" dirty="0"/>
              <a:t>M</a:t>
            </a:r>
            <a:r>
              <a:rPr lang="en-US" sz="2000" dirty="0" smtClean="0"/>
              <a:t>U-MIMO frame structure:</a:t>
            </a:r>
          </a:p>
          <a:p>
            <a:pPr lvl="1" algn="just"/>
            <a:r>
              <a:rPr lang="en-US" sz="1600" dirty="0" smtClean="0"/>
              <a:t>EDMG-Header-B is present and data part follows after the Header-B;</a:t>
            </a:r>
          </a:p>
          <a:p>
            <a:pPr lvl="1" algn="just"/>
            <a:r>
              <a:rPr lang="en-US" sz="1600" dirty="0" smtClean="0"/>
              <a:t>Header-B has constant normal GI length of 64 chips regardless the GI data type;</a:t>
            </a:r>
          </a:p>
          <a:p>
            <a:pPr lvl="1" algn="just"/>
            <a:r>
              <a:rPr lang="en-US" sz="1600" dirty="0" smtClean="0"/>
              <a:t>“Seamless” Header-B to data transition is achieved by using of the “nested” property:</a:t>
            </a:r>
          </a:p>
          <a:p>
            <a:pPr lvl="2" algn="just"/>
            <a:r>
              <a:rPr lang="en-US" sz="1400" dirty="0" smtClean="0"/>
              <a:t>Right side “nesting”: 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64</a:t>
            </a:r>
            <a:r>
              <a:rPr lang="en-US" sz="1400" dirty="0" smtClean="0"/>
              <a:t> = [X, 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32</a:t>
            </a:r>
            <a:r>
              <a:rPr lang="en-US" sz="1400" dirty="0" smtClean="0"/>
              <a:t>];</a:t>
            </a:r>
          </a:p>
          <a:p>
            <a:pPr lvl="2" algn="just"/>
            <a:r>
              <a:rPr lang="en-US" sz="1400" dirty="0" smtClean="0"/>
              <a:t>Left side “nesting”: 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 = [GI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64</a:t>
            </a:r>
            <a:r>
              <a:rPr lang="en-US" sz="1400" dirty="0" smtClean="0"/>
              <a:t>, X];</a:t>
            </a:r>
          </a:p>
          <a:p>
            <a:pPr lvl="1" algn="just"/>
            <a:r>
              <a:rPr lang="en-US" sz="1600" dirty="0" smtClean="0"/>
              <a:t>NOTE: different users in MU-MIMO should have the same GI type;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1" y="4210921"/>
            <a:ext cx="5832649" cy="2170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5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Definition for SISO Single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SISO Golay sequences:</a:t>
            </a:r>
          </a:p>
          <a:p>
            <a:pPr lvl="1" algn="just"/>
            <a:r>
              <a:rPr lang="en-US" sz="1600" dirty="0" smtClean="0"/>
              <a:t>As proposed in [1], the GI for SISO is defined as follows:</a:t>
            </a:r>
          </a:p>
          <a:p>
            <a:pPr lvl="2" algn="just"/>
            <a:r>
              <a:rPr lang="en-US" sz="1400" dirty="0" smtClean="0"/>
              <a:t>Short: GI</a:t>
            </a:r>
            <a:r>
              <a:rPr lang="en-US" sz="1400" baseline="-25000" dirty="0" smtClean="0"/>
              <a:t>32</a:t>
            </a:r>
            <a:r>
              <a:rPr lang="en-US" sz="1400" dirty="0" smtClean="0"/>
              <a:t> = -Ga</a:t>
            </a:r>
            <a:r>
              <a:rPr lang="en-US" sz="1400" baseline="-25000" dirty="0" smtClean="0"/>
              <a:t>32</a:t>
            </a:r>
            <a:r>
              <a:rPr lang="en-US" sz="1400" dirty="0" smtClean="0"/>
              <a:t>,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2 1 4 8 16</a:t>
            </a:r>
            <a:r>
              <a:rPr lang="en-US" sz="1400" dirty="0" smtClean="0"/>
              <a:t>],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+1 +1 -1 -1 +1</a:t>
            </a:r>
            <a:r>
              <a:rPr lang="en-US" sz="1400" dirty="0" smtClean="0"/>
              <a:t>];</a:t>
            </a:r>
          </a:p>
          <a:p>
            <a:pPr lvl="2" algn="just"/>
            <a:r>
              <a:rPr lang="en-US" sz="1400" dirty="0" smtClean="0"/>
              <a:t>Normal: GI</a:t>
            </a:r>
            <a:r>
              <a:rPr lang="en-US" sz="1400" baseline="-25000" dirty="0" smtClean="0"/>
              <a:t>64</a:t>
            </a:r>
            <a:r>
              <a:rPr lang="en-US" sz="1400" dirty="0" smtClean="0"/>
              <a:t> = Ga</a:t>
            </a:r>
            <a:r>
              <a:rPr lang="en-US" sz="1400" baseline="-25000" dirty="0" smtClean="0"/>
              <a:t>64</a:t>
            </a:r>
            <a:r>
              <a:rPr lang="en-US" sz="1400" dirty="0" smtClean="0"/>
              <a:t>,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[2 1 4 8 16 32],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[+1 +1 -1 -1 +1 -1];</a:t>
            </a:r>
          </a:p>
          <a:p>
            <a:pPr lvl="2" algn="just"/>
            <a:r>
              <a:rPr lang="en-US" sz="1400" dirty="0" smtClean="0"/>
              <a:t>Long: GI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 = -Ga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,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2 1 4 8 16 </a:t>
            </a:r>
            <a:r>
              <a:rPr lang="en-US" sz="1400" dirty="0" smtClean="0"/>
              <a:t>32 64],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+1 +1 -1 -1 +1 </a:t>
            </a:r>
            <a:r>
              <a:rPr lang="en-US" sz="1400" dirty="0" smtClean="0"/>
              <a:t>+1 </a:t>
            </a:r>
            <a:r>
              <a:rPr lang="en-US" sz="1400" dirty="0" smtClean="0"/>
              <a:t>+1</a:t>
            </a:r>
            <a:r>
              <a:rPr lang="en-US" sz="1400" dirty="0" smtClean="0"/>
              <a:t>]; </a:t>
            </a:r>
          </a:p>
          <a:p>
            <a:pPr algn="just"/>
            <a:r>
              <a:rPr lang="en-US" sz="2000" dirty="0" smtClean="0"/>
              <a:t>MIMO Golay Sequence Set (GSS):</a:t>
            </a:r>
          </a:p>
          <a:p>
            <a:pPr lvl="1" algn="just"/>
            <a:r>
              <a:rPr lang="en-US" sz="1600" dirty="0" smtClean="0"/>
              <a:t>The GSS is constructed based on the SISO sequences presented above;</a:t>
            </a:r>
          </a:p>
          <a:p>
            <a:pPr lvl="1" algn="just"/>
            <a:r>
              <a:rPr lang="en-US" sz="1600" dirty="0" smtClean="0"/>
              <a:t>The delay vector </a:t>
            </a:r>
            <a:r>
              <a:rPr lang="en-US" sz="1600" dirty="0" err="1" smtClean="0"/>
              <a:t>D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is kept constant over the set and weight vector </a:t>
            </a:r>
            <a:r>
              <a:rPr lang="en-US" sz="1600" dirty="0" err="1" smtClean="0"/>
              <a:t>W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is changed only;</a:t>
            </a:r>
          </a:p>
          <a:p>
            <a:pPr lvl="1" algn="just"/>
            <a:r>
              <a:rPr lang="en-US" sz="1600" dirty="0" smtClean="0"/>
              <a:t>Next slide defines the GSS by setting the </a:t>
            </a:r>
            <a:r>
              <a:rPr lang="en-US" sz="1600" dirty="0" err="1" smtClean="0"/>
              <a:t>W</a:t>
            </a:r>
            <a:r>
              <a:rPr lang="en-US" sz="1600" baseline="-25000" dirty="0" err="1" smtClean="0"/>
              <a:t>k</a:t>
            </a:r>
            <a:r>
              <a:rPr lang="en-US" sz="1600" dirty="0" smtClean="0"/>
              <a:t> vectors;</a:t>
            </a:r>
          </a:p>
          <a:p>
            <a:pPr lvl="1" algn="just"/>
            <a:r>
              <a:rPr lang="en-US" sz="1600" dirty="0" smtClean="0"/>
              <a:t>GI is defined as </a:t>
            </a:r>
            <a:r>
              <a:rPr lang="en-US" sz="1600" dirty="0" err="1" smtClean="0"/>
              <a:t>GI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= ±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 = 1:8, N = 32, 64, and 128, proper Ga signs selection guarantees the GI “nested” property considered above;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151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GSS for Single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1519807"/>
          </a:xfrm>
        </p:spPr>
        <p:txBody>
          <a:bodyPr/>
          <a:lstStyle/>
          <a:p>
            <a:pPr algn="just"/>
            <a:r>
              <a:rPr lang="en-US" sz="1800" dirty="0" smtClean="0"/>
              <a:t>GSS definition: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32</a:t>
            </a:r>
            <a:r>
              <a:rPr lang="en-US" sz="1400" dirty="0" smtClean="0"/>
              <a:t>: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2 1 4 8 16</a:t>
            </a:r>
            <a:r>
              <a:rPr lang="en-US" sz="1400" dirty="0" smtClean="0"/>
              <a:t>];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64</a:t>
            </a:r>
            <a:r>
              <a:rPr lang="en-US" sz="1400" dirty="0" smtClean="0"/>
              <a:t>: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2 1 4 8 </a:t>
            </a:r>
            <a:r>
              <a:rPr lang="en-US" sz="1400" dirty="0" smtClean="0"/>
              <a:t>16 32];</a:t>
            </a:r>
          </a:p>
          <a:p>
            <a:pPr lvl="1" algn="just"/>
            <a:r>
              <a:rPr lang="en-US" sz="1400" dirty="0" smtClean="0"/>
              <a:t>Ga</a:t>
            </a:r>
            <a:r>
              <a:rPr lang="en-US" sz="1400" baseline="-25000" dirty="0" smtClean="0"/>
              <a:t>128</a:t>
            </a:r>
            <a:r>
              <a:rPr lang="en-US" sz="1400" dirty="0" smtClean="0"/>
              <a:t>: </a:t>
            </a:r>
            <a:r>
              <a:rPr lang="en-US" sz="1400" dirty="0" err="1" smtClean="0"/>
              <a:t>D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= [</a:t>
            </a:r>
            <a:r>
              <a:rPr lang="en-US" sz="1400" dirty="0"/>
              <a:t>2 1 4 8 </a:t>
            </a:r>
            <a:r>
              <a:rPr lang="en-US" sz="1400" dirty="0" smtClean="0"/>
              <a:t>16 32 64];</a:t>
            </a:r>
          </a:p>
          <a:p>
            <a:pPr lvl="1" algn="just"/>
            <a:r>
              <a:rPr lang="en-US" sz="1400" dirty="0" smtClean="0"/>
              <a:t>Weight vectors </a:t>
            </a:r>
            <a:r>
              <a:rPr lang="en-US" sz="1400" dirty="0" err="1" smtClean="0"/>
              <a:t>W</a:t>
            </a:r>
            <a:r>
              <a:rPr lang="en-US" sz="1400" baseline="-25000" dirty="0" err="1" smtClean="0"/>
              <a:t>k</a:t>
            </a:r>
            <a:r>
              <a:rPr lang="en-US" sz="1400" dirty="0" smtClean="0"/>
              <a:t> are provided in the Table 2 below.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988766"/>
              </p:ext>
            </p:extLst>
          </p:nvPr>
        </p:nvGraphicFramePr>
        <p:xfrm>
          <a:off x="980182" y="3130233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600" b="1" kern="1200" baseline="-250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vector for Ga</a:t>
                      </a:r>
                      <a:r>
                        <a:rPr lang="en-US" sz="1600" b="1" kern="1200" baseline="-25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[+1,+1,-1,-1,+1]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[+1,+1,-1,-1,+1,-1]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[+1,+1,-1,-1,+1,+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[-1,+1,-1,-1,+1]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[-1,+1,-1,-1,+1,-1]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[-1,+1,-1,-1,+1,+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[-1,-1,-1,-1,-1,-1]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[-1,-1,-1,-1,-1,+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[+1,-1,-1,-1,-1,-1]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[+1,-1,-1,-1,-1,+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[-1,-1,-1,-1,+1]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[-1,-1,-1,-1,+1,+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[+1,-1,-1,-1,+1]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[+1,-1,-1,-1,+1,+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[-1,-1,-1,+1,-1,-1]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[-1,-1,-1,+1,-1,+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[+1,-1,-1,+1,-1]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[+1,-1,-1,+1,-1,-1]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[+1,-1,-1,+1,-1,+</a:t>
                      </a:r>
                      <a:r>
                        <a:rPr lang="en-US" sz="1200" dirty="0" smtClean="0"/>
                        <a:t>1,+1</a:t>
                      </a:r>
                      <a:r>
                        <a:rPr lang="en-US" sz="1200" dirty="0" smtClean="0"/>
                        <a:t>]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19944" y="2857375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2: GSS weight vectors definition for different sequence lengths and stream number for CB = 1.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12513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 Definition for MIMO Single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799728"/>
          </a:xfrm>
        </p:spPr>
        <p:txBody>
          <a:bodyPr/>
          <a:lstStyle/>
          <a:p>
            <a:pPr algn="just"/>
            <a:r>
              <a:rPr lang="en-US" sz="1800" dirty="0" smtClean="0"/>
              <a:t>Tables 3 below provides a summary of the GI definition for MIMO using Ga sequences for CB = 1.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November 2016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227491"/>
              </p:ext>
            </p:extLst>
          </p:nvPr>
        </p:nvGraphicFramePr>
        <p:xfrm>
          <a:off x="980182" y="3053786"/>
          <a:ext cx="733038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97"/>
                <a:gridCol w="2117627"/>
                <a:gridCol w="2016224"/>
                <a:gridCol w="20882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Stream #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Normal GI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sz="16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en-US" sz="1600" baseline="-25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1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2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3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4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5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6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7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32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32</a:t>
                      </a:r>
                      <a:endParaRPr lang="en-US" sz="14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64</a:t>
                      </a:r>
                      <a:r>
                        <a:rPr lang="en-US" sz="1400" dirty="0" smtClean="0"/>
                        <a:t> = +Ga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64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GI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r>
                        <a:rPr lang="en-US" sz="1400" dirty="0" smtClean="0"/>
                        <a:t> = -Ga</a:t>
                      </a:r>
                      <a:r>
                        <a:rPr lang="en-US" sz="1400" baseline="30000" dirty="0" smtClean="0"/>
                        <a:t>8</a:t>
                      </a:r>
                      <a:r>
                        <a:rPr lang="en-US" sz="1400" baseline="-25000" dirty="0" smtClean="0"/>
                        <a:t>128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019944" y="2780928"/>
            <a:ext cx="693643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Table 3: GI definition for different types of GI and number of streams for CB = 1.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061287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12712</TotalTime>
  <Words>3180</Words>
  <Application>Microsoft Office PowerPoint</Application>
  <PresentationFormat>On-screen Show (4:3)</PresentationFormat>
  <Paragraphs>448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Times New Roman</vt:lpstr>
      <vt:lpstr>802-11-Submission</vt:lpstr>
      <vt:lpstr>Symbol Blocking and Guard Interval Definition for SC MIMO in 11ay</vt:lpstr>
      <vt:lpstr>Introduction</vt:lpstr>
      <vt:lpstr>MIMO EDMG PPDU Format</vt:lpstr>
      <vt:lpstr>Proposed Guard Interval Types</vt:lpstr>
      <vt:lpstr>Single Channel SU-MIMO</vt:lpstr>
      <vt:lpstr>Single Channel MU-MIMO</vt:lpstr>
      <vt:lpstr>GI Definition for SISO Single Channel</vt:lpstr>
      <vt:lpstr>GSS for Single Channel</vt:lpstr>
      <vt:lpstr>GI Definition for MIMO Single Channel</vt:lpstr>
      <vt:lpstr>Channel Bonding SU-MIMO</vt:lpstr>
      <vt:lpstr>Channel Bonding MU-MIMO</vt:lpstr>
      <vt:lpstr>GSS for Channel Bonding x2, x4</vt:lpstr>
      <vt:lpstr>GI Definition for MIMO x2</vt:lpstr>
      <vt:lpstr>GI Definition for MIMO x4</vt:lpstr>
      <vt:lpstr>GSS for Channel Bonding x3</vt:lpstr>
      <vt:lpstr>GSS for Channel Bonding x3 (Cont’d)</vt:lpstr>
      <vt:lpstr>GI Definition for MIMO x3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Verification of IEEE 802.11ad Channel Model for Enterprise Cubical Environment</dc:title>
  <dc:creator>Lomayev, Artyom</dc:creator>
  <cp:keywords>CTPClassification=CTP_IC:VisualMarkings=</cp:keywords>
  <cp:lastModifiedBy>Lomayev, Artyom</cp:lastModifiedBy>
  <cp:revision>7803</cp:revision>
  <cp:lastPrinted>1998-02-10T13:28:06Z</cp:lastPrinted>
  <dcterms:created xsi:type="dcterms:W3CDTF">2015-03-24T14:22:58Z</dcterms:created>
  <dcterms:modified xsi:type="dcterms:W3CDTF">2016-11-08T17:26:28Z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</Properties>
</file>