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9"/>
  </p:notesMasterIdLst>
  <p:handoutMasterIdLst>
    <p:handoutMasterId r:id="rId20"/>
  </p:handoutMasterIdLst>
  <p:sldIdLst>
    <p:sldId id="256" r:id="rId7"/>
    <p:sldId id="266" r:id="rId8"/>
    <p:sldId id="282" r:id="rId9"/>
    <p:sldId id="274" r:id="rId10"/>
    <p:sldId id="280" r:id="rId11"/>
    <p:sldId id="275" r:id="rId12"/>
    <p:sldId id="276" r:id="rId13"/>
    <p:sldId id="278" r:id="rId14"/>
    <p:sldId id="277" r:id="rId15"/>
    <p:sldId id="257" r:id="rId16"/>
    <p:sldId id="279" r:id="rId17"/>
    <p:sldId id="281"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2241" autoAdjust="0"/>
  </p:normalViewPr>
  <p:slideViewPr>
    <p:cSldViewPr>
      <p:cViewPr>
        <p:scale>
          <a:sx n="80" d="100"/>
          <a:sy n="80" d="100"/>
        </p:scale>
        <p:origin x="1140" y="-1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210"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11/10/2016</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Solomon Trainin,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647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F6EFF1E6-32EE-4EBC-BBB9-06DAB6115CAF}" type="datetime1">
              <a:rPr lang="en-US" smtClean="0"/>
              <a:t>11/10/2016</a:t>
            </a:fld>
            <a:endParaRPr lang="en-US" dirty="0"/>
          </a:p>
        </p:txBody>
      </p:sp>
      <p:sp>
        <p:nvSpPr>
          <p:cNvPr id="5" name="Footer Placeholder 4"/>
          <p:cNvSpPr>
            <a:spLocks noGrp="1"/>
          </p:cNvSpPr>
          <p:nvPr>
            <p:ph type="ftr" idx="11"/>
          </p:nvPr>
        </p:nvSpPr>
        <p:spPr/>
        <p:txBody>
          <a:bodyPr/>
          <a:lstStyle/>
          <a:p>
            <a:r>
              <a:rPr lang="en-US" smtClean="0"/>
              <a:t>Solomon Trainin, Intel et al</a:t>
            </a:r>
            <a:endParaRPr lang="en-US" dirty="0"/>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964407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923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F6EFF1E6-32EE-4EBC-BBB9-06DAB6115CAF}" type="datetime1">
              <a:rPr lang="en-US" smtClean="0"/>
              <a:t>11/10/2016</a:t>
            </a:fld>
            <a:endParaRPr lang="en-US" dirty="0"/>
          </a:p>
        </p:txBody>
      </p:sp>
      <p:sp>
        <p:nvSpPr>
          <p:cNvPr id="5" name="Footer Placeholder 4"/>
          <p:cNvSpPr>
            <a:spLocks noGrp="1"/>
          </p:cNvSpPr>
          <p:nvPr>
            <p:ph type="ftr" idx="11"/>
          </p:nvPr>
        </p:nvSpPr>
        <p:spPr/>
        <p:txBody>
          <a:bodyPr/>
          <a:lstStyle/>
          <a:p>
            <a:r>
              <a:rPr lang="en-US" smtClean="0"/>
              <a:t>Solomon Trainin, Intel et al</a:t>
            </a:r>
            <a:endParaRPr lang="en-US" dirty="0"/>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4192212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11/10/2016</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439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2016</a:t>
            </a:r>
            <a:endParaRPr lang="en-GB" dirty="0"/>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6" name="Footer Placeholder 5"/>
          <p:cNvSpPr>
            <a:spLocks noGrp="1"/>
          </p:cNvSpPr>
          <p:nvPr>
            <p:ph type="ftr" idx="11"/>
          </p:nvPr>
        </p:nvSpPr>
        <p:spPr/>
        <p:txBody>
          <a:bodyPr/>
          <a:lstStyle/>
          <a:p>
            <a:r>
              <a:rPr lang="fr-FR" smtClean="0"/>
              <a:t>Solomon Trainin,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fr-FR" smtClean="0"/>
              <a:t>Solomon Trainin, Intel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Solomon Trainin,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fr-FR" smtClean="0"/>
              <a:t>Solomon Trainin, Intel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fr-FR" smtClean="0"/>
              <a:t>Solomon Trainin, Intel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fr-FR" smtClean="0"/>
              <a:t>Solomon Trainin, Intel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Solomon Trainin,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802.11-16/1428r2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11/10/2016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11/10/2016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11/10/2016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11/10/2016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11/10/2016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November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Ack and Block Ack in bonded channels</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2016-11-07</a:t>
            </a:r>
            <a:endParaRPr lang="en-GB" sz="2000" b="0" dirty="0"/>
          </a:p>
        </p:txBody>
      </p:sp>
      <p:sp>
        <p:nvSpPr>
          <p:cNvPr id="3076" name="Rectangle 4"/>
          <p:cNvSpPr>
            <a:spLocks noChangeArrowheads="1"/>
          </p:cNvSpPr>
          <p:nvPr/>
        </p:nvSpPr>
        <p:spPr bwMode="auto">
          <a:xfrm>
            <a:off x="755576" y="24124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p:cNvGraphicFramePr>
            <a:graphicFrameLocks noGrp="1"/>
          </p:cNvGraphicFramePr>
          <p:nvPr>
            <p:extLst>
              <p:ext uri="{D42A27DB-BD31-4B8C-83A1-F6EECF244321}">
                <p14:modId xmlns:p14="http://schemas.microsoft.com/office/powerpoint/2010/main" val="3784642173"/>
              </p:ext>
            </p:extLst>
          </p:nvPr>
        </p:nvGraphicFramePr>
        <p:xfrm>
          <a:off x="899592" y="3283634"/>
          <a:ext cx="7772400" cy="2372360"/>
        </p:xfrm>
        <a:graphic>
          <a:graphicData uri="http://schemas.openxmlformats.org/drawingml/2006/table">
            <a:tbl>
              <a:tblPr firstRow="1" bandRow="1">
                <a:tableStyleId>{5940675A-B579-460E-94D1-54222C63F5DA}</a:tableStyleId>
              </a:tblPr>
              <a:tblGrid>
                <a:gridCol w="1615440"/>
                <a:gridCol w="1203960"/>
                <a:gridCol w="914400"/>
                <a:gridCol w="1447800"/>
                <a:gridCol w="2590800"/>
              </a:tblGrid>
              <a:tr h="370840">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Solomon Trainin</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r>
                        <a:rPr lang="en-US" sz="1400" dirty="0" smtClean="0"/>
                        <a:t>972547885738</a:t>
                      </a:r>
                      <a:endParaRPr lang="en-US" sz="1400" dirty="0"/>
                    </a:p>
                  </a:txBody>
                  <a:tcPr/>
                </a:tc>
                <a:tc>
                  <a:txBody>
                    <a:bodyPr/>
                    <a:lstStyle/>
                    <a:p>
                      <a:r>
                        <a:rPr lang="en-US" sz="1600" b="0" cap="none" spc="0" dirty="0" smtClean="0">
                          <a:ln/>
                          <a:solidFill>
                            <a:schemeClr val="accent4"/>
                          </a:solidFill>
                          <a:effectLst/>
                        </a:rPr>
                        <a:t>solomon.trainin@intel.com</a:t>
                      </a:r>
                    </a:p>
                  </a:txBody>
                  <a:tcPr/>
                </a:tc>
              </a:tr>
              <a:tr h="370840">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600" b="0" cap="none" spc="0" dirty="0" smtClean="0">
                          <a:ln/>
                          <a:solidFill>
                            <a:schemeClr val="accent4"/>
                          </a:solidFill>
                          <a:effectLst/>
                        </a:rPr>
                        <a:t>Oren.Kedem@intel.com</a:t>
                      </a:r>
                    </a:p>
                  </a:txBody>
                  <a:tcPr/>
                </a:tc>
              </a:tr>
              <a:tr h="370840">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solidFill>
                            <a:schemeClr val="tx1"/>
                          </a:solidFill>
                        </a:rPr>
                        <a:t>carlos.cordeiro@intel.com</a:t>
                      </a:r>
                    </a:p>
                  </a:txBody>
                  <a:tcPr/>
                </a:tc>
              </a:tr>
              <a:tr h="370840">
                <a:tc>
                  <a:txBody>
                    <a:bodyPr/>
                    <a:lstStyle/>
                    <a:p>
                      <a:r>
                        <a:rPr lang="en-US" sz="1400" dirty="0" smtClean="0"/>
                        <a:t>Gal Basson</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bgal@qti.qualcomm.com</a:t>
                      </a:r>
                    </a:p>
                  </a:txBody>
                  <a:tcPr/>
                </a:tc>
              </a:tr>
              <a:tr h="370840">
                <a:tc>
                  <a:txBody>
                    <a:bodyPr/>
                    <a:lstStyle/>
                    <a:p>
                      <a:r>
                        <a:rPr lang="en-US" sz="1400" dirty="0" smtClean="0"/>
                        <a:t>Amichai</a:t>
                      </a:r>
                      <a:r>
                        <a:rPr lang="en-US" sz="1400" baseline="0" dirty="0" smtClean="0"/>
                        <a:t> Sanderovich</a:t>
                      </a:r>
                      <a:endParaRPr lang="en-US" sz="1400" dirty="0"/>
                    </a:p>
                  </a:txBody>
                  <a:tcPr/>
                </a:tc>
                <a:tc>
                  <a:txBody>
                    <a:bodyPr/>
                    <a:lstStyle/>
                    <a:p>
                      <a:r>
                        <a:rPr lang="en-US" sz="1400" dirty="0" smtClean="0"/>
                        <a:t>Qualcomm</a:t>
                      </a:r>
                      <a:endParaRPr lang="en-US" sz="1400" dirty="0"/>
                    </a:p>
                  </a:txBody>
                  <a:tcPr/>
                </a:tc>
                <a:tc>
                  <a:txBody>
                    <a:bodyPr/>
                    <a:lstStyle/>
                    <a:p>
                      <a:endParaRPr lang="en-US" sz="1400" dirty="0"/>
                    </a:p>
                  </a:txBody>
                  <a:tcPr/>
                </a:tc>
                <a:tc>
                  <a:txBody>
                    <a:bodyPr/>
                    <a:lstStyle/>
                    <a:p>
                      <a:endParaRPr lang="en-US" sz="1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amichais@qti.qualcomm.com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smtClean="0"/>
              <a:t>An ACK or BA frame shall be sent over a bandwidth equal to the bandwidth of the frame the ACK or BA are sent in response to.</a:t>
            </a:r>
          </a:p>
          <a:p>
            <a:pPr>
              <a:buFont typeface="Arial" panose="020B0604020202020204" pitchFamily="34" charset="0"/>
              <a:buChar char="•"/>
            </a:pPr>
            <a:r>
              <a:rPr lang="en-US" b="0" dirty="0" smtClean="0"/>
              <a:t>An ACK or BA frame sent in duplicated mode in response to a 4.32 GHz, 6.48 GHz, or 8.64 GHz PPDU received with an MCS higher than MCS4 shall be sent with MCS1</a:t>
            </a:r>
          </a:p>
          <a:p>
            <a:pPr>
              <a:buFont typeface="Arial" panose="020B0604020202020204" pitchFamily="34" charset="0"/>
              <a:buChar char="•"/>
            </a:pPr>
            <a:r>
              <a:rPr lang="en-US" b="0" dirty="0" smtClean="0"/>
              <a:t>An ACK or BA frame transmitted in response to a 4.32 GHz, 6.48 GHz or 8.64 GHz PPDU received with an MCS lower than or equal to MCS4 may be sent in non-duplicated mode with the same bandwidth of the PPDU the frame is sent in response to, and with an MCS that is equal or lower than the MCS of the PPDU that the ACK and BA are sent in response to and that provides the shortest response frame length</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 (cont.)</a:t>
            </a:r>
            <a:endParaRPr lang="en-GB" dirty="0"/>
          </a:p>
        </p:txBody>
      </p:sp>
      <p:graphicFrame>
        <p:nvGraphicFramePr>
          <p:cNvPr id="10" name="Content Placeholder 4"/>
          <p:cNvGraphicFramePr>
            <a:graphicFrameLocks/>
          </p:cNvGraphicFramePr>
          <p:nvPr>
            <p:extLst>
              <p:ext uri="{D42A27DB-BD31-4B8C-83A1-F6EECF244321}">
                <p14:modId xmlns:p14="http://schemas.microsoft.com/office/powerpoint/2010/main" val="2618010853"/>
              </p:ext>
            </p:extLst>
          </p:nvPr>
        </p:nvGraphicFramePr>
        <p:xfrm>
          <a:off x="726008" y="162880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67660">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(BW=4)</a:t>
                      </a:r>
                    </a:p>
                  </a:txBody>
                  <a:tcPr/>
                </a:tc>
                <a:tc hMerge="1">
                  <a:txBody>
                    <a:bodyPr/>
                    <a:lstStyle/>
                    <a:p>
                      <a:endParaRPr lang="en-US" sz="2400" dirty="0"/>
                    </a:p>
                  </a:txBody>
                  <a:tcPr/>
                </a:tc>
                <a:tc>
                  <a:txBody>
                    <a:bodyPr/>
                    <a:lstStyle/>
                    <a:p>
                      <a:pPr algn="ctr"/>
                      <a:r>
                        <a:rPr lang="en-US" sz="1400" dirty="0" smtClean="0"/>
                        <a:t>Capacity in BW=4(byte)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4.591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203</a:t>
                      </a:r>
                    </a:p>
                  </a:txBody>
                  <a:tcPr/>
                </a:tc>
              </a:tr>
            </a:tbl>
          </a:graphicData>
        </a:graphic>
      </p:graphicFrame>
    </p:spTree>
    <p:extLst>
      <p:ext uri="{BB962C8B-B14F-4D97-AF65-F5344CB8AC3E}">
        <p14:creationId xmlns:p14="http://schemas.microsoft.com/office/powerpoint/2010/main" val="4278648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Purpose of this presentation is to  provide Ack and BA rules for bonded channels</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Bonded vs. Duplicate ACK consideration </a:t>
            </a:r>
            <a:endParaRPr lang="en-US" kern="0" dirty="0"/>
          </a:p>
        </p:txBody>
      </p:sp>
      <p:sp>
        <p:nvSpPr>
          <p:cNvPr id="7" name="Content Placeholder 2"/>
          <p:cNvSpPr txBox="1">
            <a:spLocks/>
          </p:cNvSpPr>
          <p:nvPr/>
        </p:nvSpPr>
        <p:spPr>
          <a:xfrm>
            <a:off x="494506" y="1749425"/>
            <a:ext cx="8229600" cy="452596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2800" kern="0" dirty="0" smtClean="0"/>
              <a:t>Advertisement of NAV </a:t>
            </a:r>
          </a:p>
          <a:p>
            <a:pPr>
              <a:spcBef>
                <a:spcPts val="0"/>
              </a:spcBef>
              <a:buFont typeface="Arial" panose="020B0604020202020204" pitchFamily="34" charset="0"/>
              <a:buChar char="•"/>
            </a:pPr>
            <a:r>
              <a:rPr lang="en-US" sz="2800" kern="0" dirty="0" smtClean="0"/>
              <a:t>ACK frame transmission time</a:t>
            </a:r>
          </a:p>
          <a:p>
            <a:pPr>
              <a:spcBef>
                <a:spcPts val="0"/>
              </a:spcBef>
              <a:buFont typeface="Arial" panose="020B0604020202020204" pitchFamily="34" charset="0"/>
              <a:buChar char="•"/>
            </a:pPr>
            <a:r>
              <a:rPr lang="en-US" sz="2800" kern="0" dirty="0" smtClean="0"/>
              <a:t>Link budget </a:t>
            </a:r>
          </a:p>
          <a:p>
            <a:pPr>
              <a:spcBef>
                <a:spcPts val="0"/>
              </a:spcBef>
              <a:buFont typeface="Arial" panose="020B0604020202020204" pitchFamily="34" charset="0"/>
              <a:buChar char="•"/>
            </a:pPr>
            <a:endParaRPr lang="en-US" sz="2800" kern="0" dirty="0" smtClean="0"/>
          </a:p>
        </p:txBody>
      </p:sp>
    </p:spTree>
    <p:extLst>
      <p:ext uri="{BB962C8B-B14F-4D97-AF65-F5344CB8AC3E}">
        <p14:creationId xmlns:p14="http://schemas.microsoft.com/office/powerpoint/2010/main" val="2744104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508137" y="979992"/>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err="1" smtClean="0"/>
              <a:t>Tx</a:t>
            </a:r>
            <a:r>
              <a:rPr lang="en-US" sz="2800" kern="0" dirty="0" smtClean="0"/>
              <a:t> Sequence in multiple channels and NAV setup</a:t>
            </a:r>
            <a:endParaRPr lang="en-US" sz="2800" kern="0" dirty="0"/>
          </a:p>
        </p:txBody>
      </p:sp>
      <p:sp>
        <p:nvSpPr>
          <p:cNvPr id="11" name="Content Placeholder 2"/>
          <p:cNvSpPr txBox="1">
            <a:spLocks/>
          </p:cNvSpPr>
          <p:nvPr/>
        </p:nvSpPr>
        <p:spPr>
          <a:xfrm>
            <a:off x="696912" y="5371524"/>
            <a:ext cx="8229600" cy="788138"/>
          </a:xfrm>
          <a:prstGeom prst="rect">
            <a:avLst/>
          </a:prstGeom>
        </p:spPr>
        <p:txBody>
          <a:bodyPr>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smtClean="0"/>
              <a:t>Duplicated RTS/CTS allows STA C to set up NAV</a:t>
            </a:r>
          </a:p>
          <a:p>
            <a:pPr>
              <a:buFont typeface="Arial" panose="020B0604020202020204" pitchFamily="34" charset="0"/>
              <a:buChar char="•"/>
            </a:pPr>
            <a:r>
              <a:rPr lang="en-US" b="0" kern="0" dirty="0" smtClean="0"/>
              <a:t>ACK/BA in duplicated mode allows STA C to set up NAV</a:t>
            </a:r>
          </a:p>
          <a:p>
            <a:endParaRPr lang="en-US" kern="0" dirty="0"/>
          </a:p>
        </p:txBody>
      </p:sp>
      <p:pic>
        <p:nvPicPr>
          <p:cNvPr id="12" name="Picture 11"/>
          <p:cNvPicPr>
            <a:picLocks noChangeAspect="1"/>
          </p:cNvPicPr>
          <p:nvPr/>
        </p:nvPicPr>
        <p:blipFill>
          <a:blip r:embed="rId2"/>
          <a:stretch>
            <a:fillRect/>
          </a:stretch>
        </p:blipFill>
        <p:spPr>
          <a:xfrm>
            <a:off x="2063306" y="1844824"/>
            <a:ext cx="5017388" cy="2945219"/>
          </a:xfrm>
          <a:prstGeom prst="rect">
            <a:avLst/>
          </a:prstGeom>
        </p:spPr>
      </p:pic>
    </p:spTree>
    <p:extLst>
      <p:ext uri="{BB962C8B-B14F-4D97-AF65-F5344CB8AC3E}">
        <p14:creationId xmlns:p14="http://schemas.microsoft.com/office/powerpoint/2010/main" val="318421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 length wideband vs duplicated</a:t>
            </a:r>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3182450107"/>
              </p:ext>
            </p:extLst>
          </p:nvPr>
        </p:nvGraphicFramePr>
        <p:xfrm>
          <a:off x="696912" y="1322636"/>
          <a:ext cx="7467600" cy="2416980"/>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523586">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dirty="0" smtClean="0"/>
                        <a:t>Duplicate         Bonded (BW=2)</a:t>
                      </a:r>
                    </a:p>
                  </a:txBody>
                  <a:tcPr/>
                </a:tc>
                <a:tc hMerge="1">
                  <a:txBody>
                    <a:bodyPr/>
                    <a:lstStyle/>
                    <a:p>
                      <a:endParaRPr lang="en-US" sz="2400" dirty="0"/>
                    </a:p>
                  </a:txBody>
                  <a:tcPr/>
                </a:tc>
                <a:tc>
                  <a:txBody>
                    <a:bodyPr/>
                    <a:lstStyle/>
                    <a:p>
                      <a:pPr algn="ctr"/>
                      <a:r>
                        <a:rPr lang="en-US" sz="1400" dirty="0" smtClean="0"/>
                        <a:t>Capacity in BW=2(byte)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47</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99</a:t>
                      </a:r>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endParaRPr lang="en-US" sz="1400" dirty="0"/>
                    </a:p>
                  </a:txBody>
                  <a:tcPr/>
                </a:tc>
              </a:tr>
              <a:tr h="33709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5.464</a:t>
                      </a:r>
                      <a:endParaRPr lang="en-US" sz="1400" dirty="0"/>
                    </a:p>
                  </a:txBody>
                  <a:tcPr/>
                </a:tc>
                <a:tc>
                  <a:txBody>
                    <a:bodyPr/>
                    <a:lstStyle/>
                    <a:p>
                      <a:r>
                        <a:rPr lang="en-US" sz="1400" dirty="0" smtClean="0"/>
                        <a:t>154</a:t>
                      </a:r>
                      <a:endParaRPr lang="en-US" sz="1400" dirty="0"/>
                    </a:p>
                  </a:txBody>
                  <a:tcPr/>
                </a:tc>
              </a:tr>
            </a:tbl>
          </a:graphicData>
        </a:graphic>
      </p:graphicFrame>
      <p:graphicFrame>
        <p:nvGraphicFramePr>
          <p:cNvPr id="9" name="Content Placeholder 4"/>
          <p:cNvGraphicFramePr>
            <a:graphicFrameLocks/>
          </p:cNvGraphicFramePr>
          <p:nvPr>
            <p:extLst>
              <p:ext uri="{D42A27DB-BD31-4B8C-83A1-F6EECF244321}">
                <p14:modId xmlns:p14="http://schemas.microsoft.com/office/powerpoint/2010/main" val="340794188"/>
              </p:ext>
            </p:extLst>
          </p:nvPr>
        </p:nvGraphicFramePr>
        <p:xfrm>
          <a:off x="731339" y="3915170"/>
          <a:ext cx="7467600" cy="2384688"/>
        </p:xfrm>
        <a:graphic>
          <a:graphicData uri="http://schemas.openxmlformats.org/drawingml/2006/table">
            <a:tbl>
              <a:tblPr firstRow="1" bandRow="1">
                <a:tableStyleId>{00A15C55-8517-42AA-B614-E9B94910E393}</a:tableStyleId>
              </a:tblPr>
              <a:tblGrid>
                <a:gridCol w="980613"/>
                <a:gridCol w="1508635"/>
                <a:gridCol w="1191128"/>
                <a:gridCol w="1222836"/>
                <a:gridCol w="1282194"/>
                <a:gridCol w="1282194"/>
              </a:tblGrid>
              <a:tr h="480011">
                <a:tc>
                  <a:txBody>
                    <a:bodyPr/>
                    <a:lstStyle/>
                    <a:p>
                      <a:r>
                        <a:rPr lang="en-US" sz="1400" dirty="0" smtClean="0"/>
                        <a:t>MCS1</a:t>
                      </a:r>
                      <a:endParaRPr lang="en-US" sz="1400" dirty="0"/>
                    </a:p>
                  </a:txBody>
                  <a:tcPr/>
                </a:tc>
                <a:tc>
                  <a:txBody>
                    <a:bodyPr/>
                    <a:lstStyle/>
                    <a:p>
                      <a:r>
                        <a:rPr lang="en-US" sz="1400" dirty="0" smtClean="0"/>
                        <a:t>Bitmap size</a:t>
                      </a:r>
                      <a:r>
                        <a:rPr lang="en-US" sz="1400" baseline="0" dirty="0" smtClean="0"/>
                        <a:t> </a:t>
                      </a:r>
                      <a:r>
                        <a:rPr lang="en-US" sz="1400" dirty="0" smtClean="0"/>
                        <a:t>(bit)</a:t>
                      </a:r>
                      <a:endParaRPr lang="en-US" sz="1400" dirty="0"/>
                    </a:p>
                  </a:txBody>
                  <a:tcPr/>
                </a:tc>
                <a:tc>
                  <a:txBody>
                    <a:bodyPr/>
                    <a:lstStyle/>
                    <a:p>
                      <a:r>
                        <a:rPr lang="en-US" sz="1400" dirty="0" smtClean="0"/>
                        <a:t>BA size (byte)</a:t>
                      </a:r>
                      <a:endParaRPr lang="en-US" sz="1400" dirty="0"/>
                    </a:p>
                  </a:txBody>
                  <a:tcPr/>
                </a:tc>
                <a:tc gridSpan="2">
                  <a:txBody>
                    <a:bodyPr/>
                    <a:lstStyle/>
                    <a:p>
                      <a:pPr algn="ctr"/>
                      <a:r>
                        <a:rPr lang="en-US" sz="1400" dirty="0" smtClean="0"/>
                        <a:t>BA length (us)</a:t>
                      </a:r>
                    </a:p>
                    <a:p>
                      <a:pPr algn="ctr"/>
                      <a:r>
                        <a:rPr lang="en-US" sz="1400" smtClean="0"/>
                        <a:t>Duplicate         Bonded </a:t>
                      </a:r>
                      <a:r>
                        <a:rPr lang="en-US" sz="1400" dirty="0" smtClean="0"/>
                        <a:t>(BW=3)</a:t>
                      </a:r>
                    </a:p>
                  </a:txBody>
                  <a:tcPr/>
                </a:tc>
                <a:tc hMerge="1">
                  <a:txBody>
                    <a:bodyPr/>
                    <a:lstStyle/>
                    <a:p>
                      <a:endParaRPr lang="en-US" sz="2400" dirty="0"/>
                    </a:p>
                  </a:txBody>
                  <a:tcPr/>
                </a:tc>
                <a:tc>
                  <a:txBody>
                    <a:bodyPr/>
                    <a:lstStyle/>
                    <a:p>
                      <a:pPr algn="ctr"/>
                      <a:r>
                        <a:rPr lang="en-US" sz="1400" dirty="0" smtClean="0"/>
                        <a:t>Capacity in BW=3(byte)</a:t>
                      </a:r>
                    </a:p>
                  </a:txBody>
                  <a:tcPr/>
                </a:tc>
              </a:tr>
              <a:tr h="337092">
                <a:tc>
                  <a:txBody>
                    <a:bodyPr/>
                    <a:lstStyle/>
                    <a:p>
                      <a:endParaRPr lang="en-US" sz="1400" dirty="0"/>
                    </a:p>
                  </a:txBody>
                  <a:tcPr/>
                </a:tc>
                <a:tc>
                  <a:txBody>
                    <a:bodyPr/>
                    <a:lstStyle/>
                    <a:p>
                      <a:r>
                        <a:rPr lang="en-US" sz="1400" dirty="0" smtClean="0"/>
                        <a:t>64</a:t>
                      </a:r>
                      <a:endParaRPr lang="en-US" sz="1400" dirty="0"/>
                    </a:p>
                  </a:txBody>
                  <a:tcPr/>
                </a:tc>
                <a:tc>
                  <a:txBody>
                    <a:bodyPr/>
                    <a:lstStyle/>
                    <a:p>
                      <a:r>
                        <a:rPr lang="en-US" sz="1400" dirty="0" smtClean="0"/>
                        <a:t>33</a:t>
                      </a:r>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r>
                        <a:rPr lang="en-US" sz="1400" dirty="0" smtClean="0"/>
                        <a:t>73</a:t>
                      </a:r>
                      <a:endParaRPr lang="en-US" sz="1400" dirty="0"/>
                    </a:p>
                  </a:txBody>
                  <a:tcPr/>
                </a:tc>
              </a:tr>
              <a:tr h="337092">
                <a:tc>
                  <a:txBody>
                    <a:bodyPr/>
                    <a:lstStyle/>
                    <a:p>
                      <a:endParaRPr lang="en-US" sz="1400" dirty="0"/>
                    </a:p>
                  </a:txBody>
                  <a:tcPr/>
                </a:tc>
                <a:tc>
                  <a:txBody>
                    <a:bodyPr/>
                    <a:lstStyle/>
                    <a:p>
                      <a:r>
                        <a:rPr lang="en-US" sz="1400" dirty="0" smtClean="0"/>
                        <a:t>128</a:t>
                      </a:r>
                      <a:endParaRPr lang="en-US" sz="1400" dirty="0"/>
                    </a:p>
                  </a:txBody>
                  <a:tcPr/>
                </a:tc>
                <a:tc>
                  <a:txBody>
                    <a:bodyPr/>
                    <a:lstStyle/>
                    <a:p>
                      <a:r>
                        <a:rPr lang="en-US" sz="1400" dirty="0" smtClean="0"/>
                        <a:t>41</a:t>
                      </a:r>
                      <a:endParaRPr lang="en-US" sz="1400" dirty="0"/>
                    </a:p>
                  </a:txBody>
                  <a:tcPr/>
                </a:tc>
                <a:tc>
                  <a:txBody>
                    <a:bodyPr/>
                    <a:lstStyle/>
                    <a:p>
                      <a:r>
                        <a:rPr lang="en-US" sz="1400" dirty="0" smtClean="0"/>
                        <a:t>3.382</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256</a:t>
                      </a:r>
                      <a:endParaRPr lang="en-US" sz="1400" dirty="0"/>
                    </a:p>
                  </a:txBody>
                  <a:tcPr/>
                </a:tc>
                <a:tc>
                  <a:txBody>
                    <a:bodyPr/>
                    <a:lstStyle/>
                    <a:p>
                      <a:r>
                        <a:rPr lang="en-US" sz="1400" dirty="0" smtClean="0"/>
                        <a:t>67</a:t>
                      </a:r>
                      <a:endParaRPr lang="en-US" sz="1400" dirty="0"/>
                    </a:p>
                  </a:txBody>
                  <a:tcPr/>
                </a:tc>
                <a:tc>
                  <a:txBody>
                    <a:bodyPr/>
                    <a:lstStyle/>
                    <a:p>
                      <a:r>
                        <a:rPr lang="en-US" sz="1400" dirty="0" smtClean="0"/>
                        <a:t>4.255</a:t>
                      </a:r>
                      <a:endParaRPr lang="en-US" sz="1400" dirty="0"/>
                    </a:p>
                  </a:txBody>
                  <a:tcPr/>
                </a:tc>
                <a:tc>
                  <a:txBody>
                    <a:bodyPr/>
                    <a:lstStyle/>
                    <a:p>
                      <a:r>
                        <a:rPr lang="en-US" sz="1400" dirty="0" smtClean="0"/>
                        <a:t>4.591</a:t>
                      </a:r>
                      <a:endParaRPr lang="en-US" sz="1400" dirty="0"/>
                    </a:p>
                  </a:txBody>
                  <a:tcPr/>
                </a:tc>
                <a:tc>
                  <a:txBody>
                    <a:bodyPr/>
                    <a:lstStyle/>
                    <a:p>
                      <a:endParaRPr lang="en-US" sz="1400" dirty="0"/>
                    </a:p>
                  </a:txBody>
                  <a:tcPr/>
                </a:tc>
              </a:tr>
              <a:tr h="337092">
                <a:tc>
                  <a:txBody>
                    <a:bodyPr/>
                    <a:lstStyle/>
                    <a:p>
                      <a:endParaRPr lang="en-US" sz="1400" dirty="0"/>
                    </a:p>
                  </a:txBody>
                  <a:tcPr/>
                </a:tc>
                <a:tc>
                  <a:txBody>
                    <a:bodyPr/>
                    <a:lstStyle/>
                    <a:p>
                      <a:r>
                        <a:rPr lang="en-US" sz="1400" dirty="0" smtClean="0"/>
                        <a:t>512</a:t>
                      </a:r>
                      <a:endParaRPr lang="en-US" sz="1400" dirty="0"/>
                    </a:p>
                  </a:txBody>
                  <a:tcPr/>
                </a:tc>
                <a:tc>
                  <a:txBody>
                    <a:bodyPr/>
                    <a:lstStyle/>
                    <a:p>
                      <a:r>
                        <a:rPr lang="en-US" sz="1400" dirty="0" smtClean="0"/>
                        <a:t>89</a:t>
                      </a:r>
                      <a:endParaRPr lang="en-US" sz="1400" dirty="0"/>
                    </a:p>
                  </a:txBody>
                  <a:tcPr/>
                </a:tc>
                <a:tc>
                  <a:txBody>
                    <a:bodyPr/>
                    <a:lstStyle/>
                    <a:p>
                      <a:r>
                        <a:rPr lang="en-US" sz="1400" dirty="0" smtClean="0"/>
                        <a:t>4.838</a:t>
                      </a:r>
                      <a:endParaRPr lang="en-US" sz="1400" dirty="0"/>
                    </a:p>
                  </a:txBody>
                  <a:tcPr/>
                </a:tc>
                <a:tc>
                  <a:txBody>
                    <a:bodyPr/>
                    <a:lstStyle/>
                    <a:p>
                      <a:r>
                        <a:rPr lang="en-US" sz="1400" dirty="0" smtClean="0"/>
                        <a:t>4.882</a:t>
                      </a:r>
                      <a:endParaRPr lang="en-US" sz="1400" dirty="0"/>
                    </a:p>
                  </a:txBody>
                  <a:tcPr/>
                </a:tc>
                <a:tc>
                  <a:txBody>
                    <a:bodyPr/>
                    <a:lstStyle/>
                    <a:p>
                      <a:r>
                        <a:rPr lang="en-US" sz="1400" dirty="0" smtClean="0"/>
                        <a:t>161</a:t>
                      </a:r>
                      <a:endParaRPr lang="en-US" sz="1400" dirty="0"/>
                    </a:p>
                  </a:txBody>
                  <a:tcPr/>
                </a:tc>
              </a:tr>
              <a:tr h="293772">
                <a:tc>
                  <a:txBody>
                    <a:bodyPr/>
                    <a:lstStyle/>
                    <a:p>
                      <a:endParaRPr lang="en-US" sz="1400" dirty="0"/>
                    </a:p>
                  </a:txBody>
                  <a:tcPr/>
                </a:tc>
                <a:tc>
                  <a:txBody>
                    <a:bodyPr/>
                    <a:lstStyle/>
                    <a:p>
                      <a:r>
                        <a:rPr lang="en-US" sz="1400" dirty="0" smtClean="0"/>
                        <a:t>1024</a:t>
                      </a:r>
                      <a:endParaRPr lang="en-US" sz="1400" dirty="0"/>
                    </a:p>
                  </a:txBody>
                  <a:tcPr/>
                </a:tc>
                <a:tc>
                  <a:txBody>
                    <a:bodyPr/>
                    <a:lstStyle/>
                    <a:p>
                      <a:r>
                        <a:rPr lang="en-US" sz="1400" dirty="0" smtClean="0"/>
                        <a:t>153</a:t>
                      </a:r>
                      <a:endParaRPr lang="en-US" sz="1400" dirty="0"/>
                    </a:p>
                  </a:txBody>
                  <a:tcPr/>
                </a:tc>
                <a:tc>
                  <a:txBody>
                    <a:bodyPr/>
                    <a:lstStyle/>
                    <a:p>
                      <a:r>
                        <a:rPr lang="en-US" sz="1400" dirty="0" smtClean="0"/>
                        <a:t>6.000</a:t>
                      </a:r>
                      <a:endParaRPr lang="en-US" sz="1400" dirty="0"/>
                    </a:p>
                  </a:txBody>
                  <a:tcPr/>
                </a:tc>
                <a:tc>
                  <a:txBody>
                    <a:bodyPr/>
                    <a:lstStyle/>
                    <a:p>
                      <a:r>
                        <a:rPr lang="en-US" sz="1400" dirty="0" smtClean="0"/>
                        <a:t>4.882</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p>
                  </a:txBody>
                  <a:tcPr/>
                </a:tc>
              </a:tr>
            </a:tbl>
          </a:graphicData>
        </a:graphic>
      </p:graphicFrame>
    </p:spTree>
    <p:extLst>
      <p:ext uri="{BB962C8B-B14F-4D97-AF65-F5344CB8AC3E}">
        <p14:creationId xmlns:p14="http://schemas.microsoft.com/office/powerpoint/2010/main" val="3704221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November 2016</a:t>
            </a:r>
            <a:endParaRPr lang="en-GB" dirty="0"/>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6" name="Rectangle 5"/>
          <p:cNvSpPr/>
          <p:nvPr/>
        </p:nvSpPr>
        <p:spPr>
          <a:xfrm>
            <a:off x="2286000" y="2459504"/>
            <a:ext cx="4572000" cy="1938992"/>
          </a:xfrm>
          <a:prstGeom prst="rect">
            <a:avLst/>
          </a:prstGeom>
        </p:spPr>
        <p:txBody>
          <a:bodyPr>
            <a:spAutoFit/>
          </a:bodyPr>
          <a:lstStyle/>
          <a:p>
            <a:r>
              <a:rPr lang="en-US"/>
              <a:t>Tx Sequence in multiple channels BW allocation</a:t>
            </a:r>
            <a:br>
              <a:rPr lang="en-US"/>
            </a:br>
            <a:r>
              <a:rPr lang="en-US"/>
              <a:t>from 2016-TECH-Intel-0031-01-NG60 channel bonding more details r1 </a:t>
            </a:r>
            <a:endParaRPr lang="en-US" dirty="0"/>
          </a:p>
        </p:txBody>
      </p:sp>
      <p:sp>
        <p:nvSpPr>
          <p:cNvPr id="10" name="Title 1"/>
          <p:cNvSpPr txBox="1">
            <a:spLocks/>
          </p:cNvSpPr>
          <p:nvPr/>
        </p:nvSpPr>
        <p:spPr>
          <a:xfrm>
            <a:off x="395536" y="770860"/>
            <a:ext cx="8229600" cy="399128"/>
          </a:xfrm>
          <a:prstGeom prst="rect">
            <a:avLst/>
          </a:prstGeom>
        </p:spPr>
        <p:txBody>
          <a:bodyPr>
            <a:noAutofit/>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ACK and BA wideband vs duplicated</a:t>
            </a:r>
            <a:endParaRPr lang="en-US" kern="0" dirty="0"/>
          </a:p>
        </p:txBody>
      </p:sp>
      <p:graphicFrame>
        <p:nvGraphicFramePr>
          <p:cNvPr id="9" name="Content Placeholder 4"/>
          <p:cNvGraphicFramePr>
            <a:graphicFrameLocks/>
          </p:cNvGraphicFramePr>
          <p:nvPr>
            <p:extLst>
              <p:ext uri="{D42A27DB-BD31-4B8C-83A1-F6EECF244321}">
                <p14:modId xmlns:p14="http://schemas.microsoft.com/office/powerpoint/2010/main" val="2074883911"/>
              </p:ext>
            </p:extLst>
          </p:nvPr>
        </p:nvGraphicFramePr>
        <p:xfrm>
          <a:off x="251521" y="1371848"/>
          <a:ext cx="8728967" cy="4786224"/>
        </p:xfrm>
        <a:graphic>
          <a:graphicData uri="http://schemas.openxmlformats.org/drawingml/2006/table">
            <a:tbl>
              <a:tblPr firstRow="1" bandRow="1">
                <a:tableStyleId>{00A15C55-8517-42AA-B614-E9B94910E393}</a:tableStyleId>
              </a:tblPr>
              <a:tblGrid>
                <a:gridCol w="1152127"/>
                <a:gridCol w="1800200"/>
                <a:gridCol w="2088232"/>
                <a:gridCol w="1544451"/>
                <a:gridCol w="2143957"/>
              </a:tblGrid>
              <a:tr h="587782">
                <a:tc>
                  <a:txBody>
                    <a:bodyPr/>
                    <a:lstStyle/>
                    <a:p>
                      <a:r>
                        <a:rPr lang="en-US" sz="1600" dirty="0" smtClean="0"/>
                        <a:t>Format</a:t>
                      </a:r>
                      <a:endParaRPr lang="en-US" sz="1600" dirty="0"/>
                    </a:p>
                  </a:txBody>
                  <a:tcPr/>
                </a:tc>
                <a:tc>
                  <a:txBody>
                    <a:bodyPr/>
                    <a:lstStyle/>
                    <a:p>
                      <a:r>
                        <a:rPr lang="en-US" sz="1600" dirty="0" smtClean="0"/>
                        <a:t>Pros</a:t>
                      </a:r>
                      <a:endParaRPr lang="en-US" sz="1600" dirty="0"/>
                    </a:p>
                  </a:txBody>
                  <a:tcPr/>
                </a:tc>
                <a:tc>
                  <a:txBody>
                    <a:bodyPr/>
                    <a:lstStyle/>
                    <a:p>
                      <a:r>
                        <a:rPr lang="en-US" sz="1600" dirty="0" smtClean="0"/>
                        <a:t>Cons</a:t>
                      </a:r>
                      <a:r>
                        <a:rPr lang="en-US" sz="1600" baseline="0" dirty="0" smtClean="0"/>
                        <a:t> </a:t>
                      </a:r>
                      <a:endParaRPr lang="en-US" sz="1600" dirty="0"/>
                    </a:p>
                  </a:txBody>
                  <a:tcPr/>
                </a:tc>
                <a:tc>
                  <a:txBody>
                    <a:bodyPr/>
                    <a:lstStyle/>
                    <a:p>
                      <a:r>
                        <a:rPr lang="en-US" sz="1600" dirty="0" smtClean="0"/>
                        <a:t>Consequences </a:t>
                      </a:r>
                      <a:endParaRPr lang="en-US" sz="1600" dirty="0"/>
                    </a:p>
                  </a:txBody>
                  <a:tcPr/>
                </a:tc>
                <a:tc>
                  <a:txBody>
                    <a:bodyPr/>
                    <a:lstStyle/>
                    <a:p>
                      <a:r>
                        <a:rPr lang="en-US" sz="1600" dirty="0" smtClean="0"/>
                        <a:t>Comments </a:t>
                      </a:r>
                      <a:endParaRPr lang="en-US" sz="1600" dirty="0"/>
                    </a:p>
                  </a:txBody>
                  <a:tcPr/>
                </a:tc>
              </a:tr>
              <a:tr h="2099221">
                <a:tc>
                  <a:txBody>
                    <a:bodyPr/>
                    <a:lstStyle/>
                    <a:p>
                      <a:r>
                        <a:rPr lang="en-US" sz="1600" dirty="0" smtClean="0"/>
                        <a:t>Wideband </a:t>
                      </a:r>
                      <a:endParaRPr lang="en-US" sz="1600" dirty="0"/>
                    </a:p>
                  </a:txBody>
                  <a:tcPr/>
                </a:tc>
                <a:tc>
                  <a:txBody>
                    <a:bodyPr/>
                    <a:lstStyle/>
                    <a:p>
                      <a:r>
                        <a:rPr lang="en-US" sz="1600" dirty="0" smtClean="0"/>
                        <a:t>BA is</a:t>
                      </a:r>
                      <a:r>
                        <a:rPr lang="en-US" sz="1600" baseline="0" dirty="0" smtClean="0"/>
                        <a:t> shorter for MCS 1 and bitmap size of 1024 bits </a:t>
                      </a:r>
                      <a:endParaRPr lang="en-US" sz="1600" dirty="0"/>
                    </a:p>
                  </a:txBody>
                  <a:tcPr/>
                </a:tc>
                <a:tc>
                  <a:txBody>
                    <a:bodyPr/>
                    <a:lstStyle/>
                    <a:p>
                      <a:r>
                        <a:rPr lang="en-US" sz="1600" dirty="0" smtClean="0"/>
                        <a:t>Duration</a:t>
                      </a:r>
                      <a:r>
                        <a:rPr lang="en-US" sz="1600" baseline="0" dirty="0" smtClean="0"/>
                        <a:t> field is not available for NAV assertion of legacy STA, non multichannel capable STA, and STA that are not open for same BW</a:t>
                      </a:r>
                      <a:endParaRPr lang="en-US" sz="1600" dirty="0"/>
                    </a:p>
                  </a:txBody>
                  <a:tcPr/>
                </a:tc>
                <a:tc>
                  <a:txBody>
                    <a:bodyPr/>
                    <a:lstStyle/>
                    <a:p>
                      <a:endParaRPr lang="en-US" sz="1600" dirty="0"/>
                    </a:p>
                  </a:txBody>
                  <a:tcPr/>
                </a:tc>
                <a:tc>
                  <a:txBody>
                    <a:bodyPr/>
                    <a:lstStyle/>
                    <a:p>
                      <a:r>
                        <a:rPr lang="en-US" sz="1600" dirty="0" smtClean="0"/>
                        <a:t>Duration</a:t>
                      </a:r>
                      <a:r>
                        <a:rPr lang="en-US" sz="1600" baseline="0" dirty="0" smtClean="0"/>
                        <a:t> field can be received by any EDMG STA opened to equal or wider BW with any primary channel</a:t>
                      </a:r>
                      <a:endParaRPr lang="en-US" sz="1600" dirty="0"/>
                    </a:p>
                  </a:txBody>
                  <a:tcPr/>
                </a:tc>
              </a:tr>
              <a:tr h="2099221">
                <a:tc>
                  <a:txBody>
                    <a:bodyPr/>
                    <a:lstStyle/>
                    <a:p>
                      <a:r>
                        <a:rPr lang="en-US" sz="1600" dirty="0" smtClean="0"/>
                        <a:t>Duplicated </a:t>
                      </a:r>
                      <a:endParaRPr lang="en-US" sz="1600" dirty="0"/>
                    </a:p>
                  </a:txBody>
                  <a:tcPr/>
                </a:tc>
                <a:tc>
                  <a:txBody>
                    <a:bodyPr/>
                    <a:lstStyle/>
                    <a:p>
                      <a:pPr marL="36000" indent="-36000" algn="l">
                        <a:buAutoNum type="arabicPeriod"/>
                      </a:pPr>
                      <a:r>
                        <a:rPr lang="en-US" sz="1600" dirty="0" smtClean="0"/>
                        <a:t>NAV can</a:t>
                      </a:r>
                      <a:r>
                        <a:rPr lang="en-US" sz="1600" baseline="0" dirty="0" smtClean="0"/>
                        <a:t> be set by legacy and non multichannel capable STA</a:t>
                      </a:r>
                    </a:p>
                    <a:p>
                      <a:pPr marL="36000" indent="-36000">
                        <a:buAutoNum type="arabicPeriod"/>
                      </a:pPr>
                      <a:r>
                        <a:rPr lang="en-US" sz="1600" dirty="0" smtClean="0"/>
                        <a:t>Ack is shorter</a:t>
                      </a:r>
                    </a:p>
                    <a:p>
                      <a:pPr marL="36000" indent="-36000">
                        <a:buAutoNum type="arabicPeriod"/>
                      </a:pPr>
                      <a:r>
                        <a:rPr lang="en-US" sz="1600" dirty="0" smtClean="0"/>
                        <a:t>BA is shorter in most</a:t>
                      </a:r>
                      <a:r>
                        <a:rPr lang="en-US" sz="1600" baseline="0" dirty="0" smtClean="0"/>
                        <a:t> cases</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MCS1 and 1024 bitmap is not shorter</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Support</a:t>
                      </a:r>
                      <a:r>
                        <a:rPr lang="en-US" sz="1600" baseline="0" dirty="0" smtClean="0"/>
                        <a:t> of duplicate Tx mode for  mandatory MCS’s</a:t>
                      </a:r>
                      <a:endParaRPr lang="en-US" sz="1600" dirty="0" smtClean="0"/>
                    </a:p>
                  </a:txBody>
                  <a:tcPr/>
                </a:tc>
                <a:tc>
                  <a:txBody>
                    <a:bodyPr/>
                    <a:lstStyle/>
                    <a:p>
                      <a:pPr algn="ctr"/>
                      <a:r>
                        <a:rPr lang="en-US" sz="1600" dirty="0" smtClean="0"/>
                        <a:t> Same</a:t>
                      </a:r>
                      <a:r>
                        <a:rPr lang="en-US" sz="1600" baseline="0" dirty="0" smtClean="0"/>
                        <a:t> as above</a:t>
                      </a:r>
                      <a:endParaRPr lang="en-US" sz="1600" dirty="0" smtClean="0"/>
                    </a:p>
                  </a:txBody>
                  <a:tcPr/>
                </a:tc>
              </a:tr>
            </a:tbl>
          </a:graphicData>
        </a:graphic>
      </p:graphicFrame>
    </p:spTree>
    <p:extLst>
      <p:ext uri="{BB962C8B-B14F-4D97-AF65-F5344CB8AC3E}">
        <p14:creationId xmlns:p14="http://schemas.microsoft.com/office/powerpoint/2010/main" val="372780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t>Duplicated mode vs. wide bonded channel link budget</a:t>
            </a:r>
            <a:endParaRPr lang="en-US" sz="2800" kern="0" dirty="0"/>
          </a:p>
        </p:txBody>
      </p:sp>
      <p:sp>
        <p:nvSpPr>
          <p:cNvPr id="7" name="Content Placeholder 2"/>
          <p:cNvSpPr txBox="1">
            <a:spLocks/>
          </p:cNvSpPr>
          <p:nvPr/>
        </p:nvSpPr>
        <p:spPr>
          <a:xfrm>
            <a:off x="494506" y="1749425"/>
            <a:ext cx="8229600" cy="452596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kern="0" dirty="0" smtClean="0"/>
              <a:t>Trade off between using duplicated (D) or wide (W) bonded mode</a:t>
            </a:r>
          </a:p>
          <a:p>
            <a:pPr marL="971550" lvl="1" indent="-514350">
              <a:buFont typeface="+mj-lt"/>
              <a:buAutoNum type="arabicPeriod"/>
            </a:pPr>
            <a:r>
              <a:rPr lang="en-US" kern="0" dirty="0" smtClean="0"/>
              <a:t>In D, only half the power is useful</a:t>
            </a:r>
          </a:p>
          <a:p>
            <a:pPr marL="971550" lvl="1" indent="-514350">
              <a:buFont typeface="+mj-lt"/>
              <a:buAutoNum type="arabicPeriod"/>
            </a:pPr>
            <a:r>
              <a:rPr lang="en-US" kern="0" dirty="0" smtClean="0"/>
              <a:t>In W, receiver integrates twice as much noise</a:t>
            </a:r>
          </a:p>
          <a:p>
            <a:pPr>
              <a:buFont typeface="Arial" panose="020B0604020202020204" pitchFamily="34" charset="0"/>
              <a:buChar char="•"/>
            </a:pPr>
            <a:r>
              <a:rPr lang="en-US" kern="0" dirty="0" smtClean="0"/>
              <a:t>1) and 2) above more or less cancel each other</a:t>
            </a:r>
          </a:p>
          <a:p>
            <a:pPr>
              <a:buFont typeface="Arial" panose="020B0604020202020204" pitchFamily="34" charset="0"/>
              <a:buChar char="•"/>
            </a:pPr>
            <a:r>
              <a:rPr lang="en-US" kern="0" dirty="0" smtClean="0"/>
              <a:t>However, in D a larger BO will be needed due to larger PAPR</a:t>
            </a:r>
          </a:p>
          <a:p>
            <a:pPr>
              <a:buFont typeface="Arial" panose="020B0604020202020204" pitchFamily="34" charset="0"/>
              <a:buChar char="•"/>
            </a:pPr>
            <a:r>
              <a:rPr lang="en-US" kern="0" dirty="0" smtClean="0"/>
              <a:t>Considering all of the </a:t>
            </a:r>
            <a:r>
              <a:rPr lang="en-US" kern="0" dirty="0" smtClean="0"/>
              <a:t>above </a:t>
            </a:r>
            <a:r>
              <a:rPr lang="en-US" kern="0" dirty="0" smtClean="0">
                <a:sym typeface="Wingdings" panose="05000000000000000000" pitchFamily="2" charset="2"/>
              </a:rPr>
              <a:t></a:t>
            </a:r>
            <a:r>
              <a:rPr lang="en-US" kern="0" dirty="0" smtClean="0"/>
              <a:t> </a:t>
            </a:r>
            <a:r>
              <a:rPr lang="en-US" kern="0" dirty="0" smtClean="0"/>
              <a:t>the duplicated mode leads to a worse link budget</a:t>
            </a:r>
            <a:endParaRPr lang="en-US" sz="2000" kern="0" dirty="0"/>
          </a:p>
        </p:txBody>
      </p:sp>
    </p:spTree>
    <p:extLst>
      <p:ext uri="{BB962C8B-B14F-4D97-AF65-F5344CB8AC3E}">
        <p14:creationId xmlns:p14="http://schemas.microsoft.com/office/powerpoint/2010/main" val="289295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November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smtClean="0"/>
              <a:t>Solomon Trainin,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Comparing MCS5 (bonded) vs MCS1 (duplicated) with CB=4</a:t>
            </a:r>
            <a:endParaRPr lang="en-GB" dirty="0"/>
          </a:p>
        </p:txBody>
      </p:sp>
      <p:sp>
        <p:nvSpPr>
          <p:cNvPr id="4098" name="Rectangle 2"/>
          <p:cNvSpPr>
            <a:spLocks noGrp="1" noChangeArrowheads="1"/>
          </p:cNvSpPr>
          <p:nvPr>
            <p:ph type="body" idx="1"/>
          </p:nvPr>
        </p:nvSpPr>
        <p:spPr>
          <a:xfrm>
            <a:off x="395536" y="5229200"/>
            <a:ext cx="8458200" cy="1103184"/>
          </a:xfrm>
          <a:ln/>
        </p:spPr>
        <p:txBody>
          <a:bodyPr/>
          <a:lstStyle/>
          <a:p>
            <a:pPr indent="0"/>
            <a:r>
              <a:rPr lang="en-US" sz="2000" b="0" dirty="0"/>
              <a:t>Summary: when responding in duplicated mode to bonded frame </a:t>
            </a:r>
            <a:r>
              <a:rPr lang="en-US" sz="2000" b="0" dirty="0" smtClean="0"/>
              <a:t>sent by an </a:t>
            </a:r>
            <a:r>
              <a:rPr lang="en-US" sz="2000" b="0" dirty="0"/>
              <a:t>MCS that is higher or equal to 5, sending the response frame </a:t>
            </a:r>
            <a:r>
              <a:rPr lang="en-US" sz="2000" b="0" dirty="0" smtClean="0"/>
              <a:t>with </a:t>
            </a:r>
            <a:r>
              <a:rPr lang="en-US" sz="2000" b="0" dirty="0"/>
              <a:t>MCS1 compensates the link budget</a:t>
            </a:r>
            <a:r>
              <a:rPr lang="ru-RU" sz="2000" b="0" dirty="0"/>
              <a:t> </a:t>
            </a:r>
            <a:r>
              <a:rPr lang="en-US" sz="2000" b="0" dirty="0"/>
              <a:t>deficiency.</a:t>
            </a:r>
          </a:p>
        </p:txBody>
      </p:sp>
      <p:graphicFrame>
        <p:nvGraphicFramePr>
          <p:cNvPr id="7" name="Content Placeholder 5"/>
          <p:cNvGraphicFramePr>
            <a:graphicFrameLocks/>
          </p:cNvGraphicFramePr>
          <p:nvPr>
            <p:extLst>
              <p:ext uri="{D42A27DB-BD31-4B8C-83A1-F6EECF244321}">
                <p14:modId xmlns:p14="http://schemas.microsoft.com/office/powerpoint/2010/main" val="3790346685"/>
              </p:ext>
            </p:extLst>
          </p:nvPr>
        </p:nvGraphicFramePr>
        <p:xfrm>
          <a:off x="1218178" y="1779526"/>
          <a:ext cx="6812915" cy="3470910"/>
        </p:xfrm>
        <a:graphic>
          <a:graphicData uri="http://schemas.openxmlformats.org/drawingml/2006/table">
            <a:tbl>
              <a:tblPr firstRow="1" firstCol="1" bandRow="1">
                <a:tableStyleId>{00A15C55-8517-42AA-B614-E9B94910E393}</a:tableStyleId>
              </a:tblPr>
              <a:tblGrid>
                <a:gridCol w="1488976"/>
                <a:gridCol w="1499969"/>
                <a:gridCol w="3823970"/>
              </a:tblGrid>
              <a:tr h="473710">
                <a:tc>
                  <a:txBody>
                    <a:bodyPr/>
                    <a:lstStyle/>
                    <a:p>
                      <a:pPr>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mcs1, duplicate </a:t>
                      </a:r>
                    </a:p>
                    <a:p>
                      <a:pPr>
                        <a:spcAft>
                          <a:spcPts val="0"/>
                        </a:spcAft>
                      </a:pPr>
                      <a:r>
                        <a:rPr lang="en-US" sz="1600" dirty="0">
                          <a:effectLst/>
                        </a:rPr>
                        <a:t>link budget advantage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SNR at sensitivity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5.6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smtClean="0">
                          <a:effectLst/>
                        </a:rPr>
                        <a:t>MCS1 </a:t>
                      </a:r>
                      <a:r>
                        <a:rPr lang="en-US" sz="1600" dirty="0">
                          <a:effectLst/>
                        </a:rPr>
                        <a:t>requires a lower SNR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Noise BW</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latin typeface="+mn-lt"/>
                          <a:ea typeface="+mn-ea"/>
                          <a:cs typeface="+mn-cs"/>
                        </a:rPr>
                        <a:t>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receiver integrates noise only over </a:t>
                      </a:r>
                      <a:r>
                        <a:rPr lang="en-US" sz="1600" dirty="0" smtClean="0">
                          <a:effectLst/>
                        </a:rPr>
                        <a:t>quarter the </a:t>
                      </a:r>
                      <a:r>
                        <a:rPr lang="en-US" sz="1600" dirty="0">
                          <a:effectLst/>
                        </a:rPr>
                        <a:t>BW</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Useful power</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-6</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smtClean="0">
                          <a:effectLst/>
                        </a:rPr>
                        <a:t>MCS1 </a:t>
                      </a:r>
                      <a:r>
                        <a:rPr lang="en-US" sz="1600" dirty="0">
                          <a:effectLst/>
                        </a:rPr>
                        <a:t>– only </a:t>
                      </a:r>
                      <a:r>
                        <a:rPr lang="en-US" sz="1600" dirty="0" smtClean="0">
                          <a:effectLst/>
                        </a:rPr>
                        <a:t>quarter of </a:t>
                      </a:r>
                      <a:r>
                        <a:rPr lang="en-US" sz="1600" dirty="0">
                          <a:effectLst/>
                        </a:rPr>
                        <a:t>the signal power is used by receiver</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459105">
                <a:tc>
                  <a:txBody>
                    <a:bodyPr/>
                    <a:lstStyle/>
                    <a:p>
                      <a:pPr>
                        <a:spcAft>
                          <a:spcPts val="0"/>
                        </a:spcAft>
                      </a:pPr>
                      <a:r>
                        <a:rPr lang="en-US" sz="1600">
                          <a:effectLst/>
                        </a:rPr>
                        <a:t>BO advantage</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a:spcAft>
                          <a:spcPts val="0"/>
                        </a:spcAft>
                      </a:pPr>
                      <a:r>
                        <a:rPr lang="en-US" sz="1600" dirty="0">
                          <a:effectLst/>
                        </a:rPr>
                        <a:t>Both are BPSK</a:t>
                      </a:r>
                    </a:p>
                    <a:p>
                      <a:pPr>
                        <a:spcAft>
                          <a:spcPts val="0"/>
                        </a:spcAft>
                      </a:pPr>
                      <a:r>
                        <a:rPr lang="en-US" sz="1600" dirty="0" smtClean="0">
                          <a:effectLst/>
                        </a:rPr>
                        <a:t>MCS1 </a:t>
                      </a:r>
                      <a:r>
                        <a:rPr lang="en-US" sz="1600" dirty="0">
                          <a:effectLst/>
                        </a:rPr>
                        <a:t>duplicate PAPR is </a:t>
                      </a:r>
                      <a:r>
                        <a:rPr lang="en-US" sz="1600" dirty="0" smtClean="0">
                          <a:effectLst/>
                        </a:rPr>
                        <a:t>approx. </a:t>
                      </a:r>
                      <a:r>
                        <a:rPr lang="en-US" sz="1600" dirty="0">
                          <a:effectLst/>
                        </a:rPr>
                        <a:t>6 dB larger, but 6 dB larger EVM is allowed, so assume need larger BO of approx. 4 dB</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r h="240030">
                <a:tc>
                  <a:txBody>
                    <a:bodyPr/>
                    <a:lstStyle/>
                    <a:p>
                      <a:pPr>
                        <a:spcAft>
                          <a:spcPts val="0"/>
                        </a:spcAft>
                      </a:pPr>
                      <a:r>
                        <a:rPr lang="en-US" sz="1600">
                          <a:effectLst/>
                        </a:rPr>
                        <a:t>Total</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a:effectLst/>
                        </a:rPr>
                        <a:t>1.6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c>
                  <a:txBody>
                    <a:bodyPr/>
                    <a:lstStyle/>
                    <a:p>
                      <a:pPr rtl="0">
                        <a:spcAft>
                          <a:spcPts val="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545" marR="42545" marT="9525" marB="0" anchor="b"/>
                </a:tc>
              </a:tr>
            </a:tbl>
          </a:graphicData>
        </a:graphic>
      </p:graphicFrame>
    </p:spTree>
    <p:extLst>
      <p:ext uri="{BB962C8B-B14F-4D97-AF65-F5344CB8AC3E}">
        <p14:creationId xmlns:p14="http://schemas.microsoft.com/office/powerpoint/2010/main" val="976009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2016</a:t>
            </a:r>
            <a:endParaRPr lang="en-GB"/>
          </a:p>
        </p:txBody>
      </p:sp>
      <p:sp>
        <p:nvSpPr>
          <p:cNvPr id="3" name="Footer Placeholder 2"/>
          <p:cNvSpPr>
            <a:spLocks noGrp="1"/>
          </p:cNvSpPr>
          <p:nvPr>
            <p:ph type="ftr" idx="11"/>
          </p:nvPr>
        </p:nvSpPr>
        <p:spPr/>
        <p:txBody>
          <a:bodyPr/>
          <a:lstStyle/>
          <a:p>
            <a:r>
              <a:rPr lang="fr-FR" smtClean="0"/>
              <a:t>Solomon Trainin, Intel et al</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Wideband vs duplicated, response decision making</a:t>
            </a:r>
            <a:endParaRPr lang="en-US" kern="0" dirty="0"/>
          </a:p>
        </p:txBody>
      </p:sp>
      <p:graphicFrame>
        <p:nvGraphicFramePr>
          <p:cNvPr id="8" name="Table 7"/>
          <p:cNvGraphicFramePr>
            <a:graphicFrameLocks noGrp="1"/>
          </p:cNvGraphicFramePr>
          <p:nvPr>
            <p:extLst>
              <p:ext uri="{D42A27DB-BD31-4B8C-83A1-F6EECF244321}">
                <p14:modId xmlns:p14="http://schemas.microsoft.com/office/powerpoint/2010/main" val="2845465487"/>
              </p:ext>
            </p:extLst>
          </p:nvPr>
        </p:nvGraphicFramePr>
        <p:xfrm>
          <a:off x="251520" y="1412776"/>
          <a:ext cx="2743199" cy="3261838"/>
        </p:xfrm>
        <a:graphic>
          <a:graphicData uri="http://schemas.openxmlformats.org/drawingml/2006/table">
            <a:tbl>
              <a:tblPr firstRow="1" firstCol="1" bandRow="1">
                <a:tableStyleId>{00A15C55-8517-42AA-B614-E9B94910E393}</a:tableStyleId>
              </a:tblPr>
              <a:tblGrid>
                <a:gridCol w="817568"/>
                <a:gridCol w="506177"/>
                <a:gridCol w="353852"/>
                <a:gridCol w="343068"/>
                <a:gridCol w="361267"/>
                <a:gridCol w="361267"/>
              </a:tblGrid>
              <a:tr h="201408">
                <a:tc gridSpan="6">
                  <a:txBody>
                    <a:bodyPr/>
                    <a:lstStyle/>
                    <a:p>
                      <a:pPr algn="ctr">
                        <a:lnSpc>
                          <a:spcPct val="115000"/>
                        </a:lnSpc>
                        <a:spcAft>
                          <a:spcPts val="0"/>
                        </a:spcAft>
                      </a:pPr>
                      <a:r>
                        <a:rPr lang="en-US" sz="1100">
                          <a:effectLst/>
                        </a:rPr>
                        <a:t>Data frame BW=2channels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31052">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1408">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02797">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12902430"/>
              </p:ext>
            </p:extLst>
          </p:nvPr>
        </p:nvGraphicFramePr>
        <p:xfrm>
          <a:off x="3059832" y="2007618"/>
          <a:ext cx="2819399" cy="3329582"/>
        </p:xfrm>
        <a:graphic>
          <a:graphicData uri="http://schemas.openxmlformats.org/drawingml/2006/table">
            <a:tbl>
              <a:tblPr firstRow="1" firstCol="1" bandRow="1">
                <a:tableStyleId>{00A15C55-8517-42AA-B614-E9B94910E393}</a:tableStyleId>
              </a:tblPr>
              <a:tblGrid>
                <a:gridCol w="875111"/>
                <a:gridCol w="541804"/>
                <a:gridCol w="350621"/>
                <a:gridCol w="350621"/>
                <a:gridCol w="350621"/>
                <a:gridCol w="350621"/>
              </a:tblGrid>
              <a:tr h="208720">
                <a:tc gridSpan="6">
                  <a:txBody>
                    <a:bodyPr/>
                    <a:lstStyle/>
                    <a:p>
                      <a:pPr algn="ctr">
                        <a:lnSpc>
                          <a:spcPct val="115000"/>
                        </a:lnSpc>
                        <a:spcAft>
                          <a:spcPts val="0"/>
                        </a:spcAft>
                      </a:pPr>
                      <a:r>
                        <a:rPr lang="en-US" sz="1100">
                          <a:effectLst/>
                        </a:rPr>
                        <a:t>Data frame BW=3channels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61224">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Data frame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67696">
                <a:tc rowSpan="4">
                  <a:txBody>
                    <a:bodyPr/>
                    <a:lstStyle/>
                    <a:p>
                      <a:pPr algn="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3861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85730">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0160">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886436424"/>
              </p:ext>
            </p:extLst>
          </p:nvPr>
        </p:nvGraphicFramePr>
        <p:xfrm>
          <a:off x="5940152" y="2845818"/>
          <a:ext cx="3061387" cy="3488719"/>
        </p:xfrm>
        <a:graphic>
          <a:graphicData uri="http://schemas.openxmlformats.org/drawingml/2006/table">
            <a:tbl>
              <a:tblPr firstRow="1" firstCol="1" bandRow="1">
                <a:tableStyleId>{00A15C55-8517-42AA-B614-E9B94910E393}</a:tableStyleId>
              </a:tblPr>
              <a:tblGrid>
                <a:gridCol w="851215"/>
                <a:gridCol w="552543"/>
                <a:gridCol w="433075"/>
                <a:gridCol w="388274"/>
                <a:gridCol w="418140"/>
                <a:gridCol w="418140"/>
              </a:tblGrid>
              <a:tr h="215417">
                <a:tc gridSpan="6">
                  <a:txBody>
                    <a:bodyPr/>
                    <a:lstStyle/>
                    <a:p>
                      <a:pPr algn="ctr">
                        <a:lnSpc>
                          <a:spcPct val="115000"/>
                        </a:lnSpc>
                        <a:spcAft>
                          <a:spcPts val="0"/>
                        </a:spcAft>
                      </a:pPr>
                      <a:r>
                        <a:rPr lang="en-US" sz="1100" dirty="0">
                          <a:effectLst/>
                        </a:rPr>
                        <a:t>Data frame BW=4channels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8855">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Data frame MCS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gridSpan="4">
                  <a:txBody>
                    <a:bodyPr/>
                    <a:lstStyle/>
                    <a:p>
                      <a:pPr algn="ctr">
                        <a:lnSpc>
                          <a:spcPct val="115000"/>
                        </a:lnSpc>
                        <a:spcAft>
                          <a:spcPts val="0"/>
                        </a:spcAft>
                      </a:pPr>
                      <a:r>
                        <a:rPr lang="en-US" sz="1100">
                          <a:effectLst/>
                        </a:rPr>
                        <a:t>ACK/BA by 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5417">
                <a:tc rowSpan="4">
                  <a:txBody>
                    <a:bodyPr/>
                    <a:lstStyle/>
                    <a:p>
                      <a:pPr>
                        <a:lnSpc>
                          <a:spcPct val="115000"/>
                        </a:lnSpc>
                        <a:spcAft>
                          <a:spcPts val="0"/>
                        </a:spcAft>
                      </a:pPr>
                      <a:r>
                        <a:rPr lang="en-US" sz="1100">
                          <a:effectLst/>
                        </a:rPr>
                        <a:t>Mandatory MCS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en-US"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NA</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NA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vMerge="1">
                  <a:txBody>
                    <a:bodyPr/>
                    <a:lstStyle/>
                    <a:p>
                      <a:endParaRPr lang="en-US"/>
                    </a:p>
                  </a:txBody>
                  <a:tcPr/>
                </a:tc>
                <a:tc>
                  <a:txBody>
                    <a:bodyPr/>
                    <a:lstStyle/>
                    <a:p>
                      <a:pPr algn="r">
                        <a:lnSpc>
                          <a:spcPct val="115000"/>
                        </a:lnSpc>
                        <a:spcAft>
                          <a:spcPts val="0"/>
                        </a:spcAft>
                      </a:pPr>
                      <a:r>
                        <a:rPr lang="en-US"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W</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smtClean="0">
                          <a:effectLst/>
                        </a:rPr>
                        <a:t>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15000"/>
                        </a:lnSpc>
                        <a:spcAft>
                          <a:spcPts val="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16903">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9320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TotalTime>
  <Words>1115</Words>
  <Application>Microsoft Office PowerPoint</Application>
  <PresentationFormat>On-screen Show (4:3)</PresentationFormat>
  <Paragraphs>441</Paragraphs>
  <Slides>12</Slides>
  <Notes>8</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12</vt:i4>
      </vt:variant>
    </vt:vector>
  </HeadingPairs>
  <TitlesOfParts>
    <vt:vector size="25" baseType="lpstr">
      <vt:lpstr>Arial Unicode MS</vt:lpstr>
      <vt:lpstr>MS Gothic</vt:lpstr>
      <vt:lpstr>Arial</vt:lpstr>
      <vt:lpstr>Calibri</vt:lpstr>
      <vt:lpstr>Calibri Light</vt:lpstr>
      <vt:lpstr>Times New Roman</vt:lpstr>
      <vt:lpstr>Wingdings</vt:lpstr>
      <vt:lpstr>Office Theme</vt:lpstr>
      <vt:lpstr>4_Custom Design</vt:lpstr>
      <vt:lpstr>3_Custom Design</vt:lpstr>
      <vt:lpstr>2_Custom Design</vt:lpstr>
      <vt:lpstr>1_Custom Design</vt:lpstr>
      <vt:lpstr>Custom Design</vt:lpstr>
      <vt:lpstr>Ack and Block Ack in bonded channels</vt:lpstr>
      <vt:lpstr>PowerPoint Presentation</vt:lpstr>
      <vt:lpstr>PowerPoint Presentation</vt:lpstr>
      <vt:lpstr>PowerPoint Presentation</vt:lpstr>
      <vt:lpstr>BA length wideband vs duplicated</vt:lpstr>
      <vt:lpstr>PowerPoint Presentation</vt:lpstr>
      <vt:lpstr>PowerPoint Presentation</vt:lpstr>
      <vt:lpstr>Comparing MCS5 (bonded) vs MCS1 (duplicated) with CB=4</vt:lpstr>
      <vt:lpstr>PowerPoint Presentation</vt:lpstr>
      <vt:lpstr>Straw Poll</vt:lpstr>
      <vt:lpstr>BACKUP</vt:lpstr>
      <vt:lpstr>BA length wideband vs duplicated (cont.)</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keywords>CTPClassification=CTP_PUBLIC:VisualMarkings=</cp:keywords>
  <cp:lastModifiedBy>Kedem, Oren</cp:lastModifiedBy>
  <cp:revision>76</cp:revision>
  <cp:lastPrinted>1601-01-01T00:00:00Z</cp:lastPrinted>
  <dcterms:created xsi:type="dcterms:W3CDTF">2016-09-11T14:22:53Z</dcterms:created>
  <dcterms:modified xsi:type="dcterms:W3CDTF">2016-11-10T20:26:08Z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2016-11-10 20:25:59Z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