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8"/>
  </p:notesMasterIdLst>
  <p:handoutMasterIdLst>
    <p:handoutMasterId r:id="rId19"/>
  </p:handoutMasterIdLst>
  <p:sldIdLst>
    <p:sldId id="256" r:id="rId7"/>
    <p:sldId id="266" r:id="rId8"/>
    <p:sldId id="274" r:id="rId9"/>
    <p:sldId id="275" r:id="rId10"/>
    <p:sldId id="276" r:id="rId11"/>
    <p:sldId id="277" r:id="rId12"/>
    <p:sldId id="278" r:id="rId13"/>
    <p:sldId id="257" r:id="rId14"/>
    <p:sldId id="279" r:id="rId15"/>
    <p:sldId id="280" r:id="rId16"/>
    <p:sldId id="281"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41" autoAdjust="0"/>
  </p:normalViewPr>
  <p:slideViewPr>
    <p:cSldViewPr>
      <p:cViewPr varScale="1">
        <p:scale>
          <a:sx n="79" d="100"/>
          <a:sy n="79" d="100"/>
        </p:scale>
        <p:origin x="1526" y="6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210"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11/7/2016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11/7/2016</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Solomon Trainin,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923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64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11/7/2016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439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2016</a:t>
            </a:r>
            <a:endParaRPr lang="en-GB" dirty="0"/>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6" name="Footer Placeholder 5"/>
          <p:cNvSpPr>
            <a:spLocks noGrp="1"/>
          </p:cNvSpPr>
          <p:nvPr>
            <p:ph type="ftr" idx="11"/>
          </p:nvPr>
        </p:nvSpPr>
        <p:spPr/>
        <p:txBody>
          <a:bodyPr/>
          <a:lstStyle/>
          <a:p>
            <a:r>
              <a:rPr lang="fr-FR" smtClean="0"/>
              <a:t>Solomon Trainin,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fr-FR" smtClean="0"/>
              <a:t>Solomon Trainin, Intel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Solomon Trainin,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fr-FR" smtClean="0"/>
              <a:t>Solomon Trainin, Intel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fr-FR" smtClean="0"/>
              <a:t>Solomon Trainin, Intel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Solomon Trainin,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802.11-16/1428r0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11/7/2016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11/7/2016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11/7/2016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11/7/2016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11/7/2016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November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Ack and Block Ack in bonded channels</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2016-11-07</a:t>
            </a:r>
            <a:endParaRPr lang="en-GB" sz="2000" b="0" dirty="0"/>
          </a:p>
        </p:txBody>
      </p:sp>
      <p:sp>
        <p:nvSpPr>
          <p:cNvPr id="3076" name="Rectangle 4"/>
          <p:cNvSpPr>
            <a:spLocks noChangeArrowheads="1"/>
          </p:cNvSpPr>
          <p:nvPr/>
        </p:nvSpPr>
        <p:spPr bwMode="auto">
          <a:xfrm>
            <a:off x="755576" y="24124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3784642173"/>
              </p:ext>
            </p:extLst>
          </p:nvPr>
        </p:nvGraphicFramePr>
        <p:xfrm>
          <a:off x="899592" y="3283634"/>
          <a:ext cx="7772400" cy="2372360"/>
        </p:xfrm>
        <a:graphic>
          <a:graphicData uri="http://schemas.openxmlformats.org/drawingml/2006/table">
            <a:tbl>
              <a:tblPr firstRow="1" bandRow="1">
                <a:tableStyleId>{5940675A-B579-460E-94D1-54222C63F5DA}</a:tableStyleId>
              </a:tblPr>
              <a:tblGrid>
                <a:gridCol w="1615440"/>
                <a:gridCol w="1203960"/>
                <a:gridCol w="914400"/>
                <a:gridCol w="1447800"/>
                <a:gridCol w="2590800"/>
              </a:tblGrid>
              <a:tr h="370840">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Solomon Trainin</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r>
                        <a:rPr lang="en-US" sz="1400" dirty="0" smtClean="0"/>
                        <a:t>972547885738</a:t>
                      </a:r>
                      <a:endParaRPr lang="en-US" sz="1400" dirty="0"/>
                    </a:p>
                  </a:txBody>
                  <a:tcPr/>
                </a:tc>
                <a:tc>
                  <a:txBody>
                    <a:bodyPr/>
                    <a:lstStyle/>
                    <a:p>
                      <a:r>
                        <a:rPr lang="en-US" sz="1600" b="0" cap="none" spc="0" dirty="0" smtClean="0">
                          <a:ln/>
                          <a:solidFill>
                            <a:schemeClr val="accent4"/>
                          </a:solidFill>
                          <a:effectLst/>
                        </a:rPr>
                        <a:t>solomon.trainin@intel.com</a:t>
                      </a:r>
                    </a:p>
                  </a:txBody>
                  <a:tcPr/>
                </a:tc>
              </a:tr>
              <a:tr h="370840">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600" b="0" cap="none" spc="0" dirty="0" smtClean="0">
                          <a:ln/>
                          <a:solidFill>
                            <a:schemeClr val="accent4"/>
                          </a:solidFill>
                          <a:effectLst/>
                        </a:rPr>
                        <a:t>Oren.Kedem@intel.com</a:t>
                      </a:r>
                      <a:endParaRPr lang="en-US" sz="1600" b="0" cap="none" spc="0" dirty="0" smtClean="0">
                        <a:ln/>
                        <a:solidFill>
                          <a:schemeClr val="accent4"/>
                        </a:solidFill>
                        <a:effectLst/>
                      </a:endParaRPr>
                    </a:p>
                  </a:txBody>
                  <a:tcPr/>
                </a:tc>
              </a:tr>
              <a:tr h="370840">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solidFill>
                            <a:schemeClr val="tx1"/>
                          </a:solidFill>
                        </a:rPr>
                        <a:t>carlos.cordeiro@intel.com</a:t>
                      </a:r>
                    </a:p>
                  </a:txBody>
                  <a:tcPr/>
                </a:tc>
              </a:tr>
              <a:tr h="370840">
                <a:tc>
                  <a:txBody>
                    <a:bodyPr/>
                    <a:lstStyle/>
                    <a:p>
                      <a:r>
                        <a:rPr lang="en-US" sz="1400" dirty="0" smtClean="0"/>
                        <a:t>Gal Basson</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bgal@qti.qualcomm.com</a:t>
                      </a:r>
                    </a:p>
                  </a:txBody>
                  <a:tcPr/>
                </a:tc>
              </a:tr>
              <a:tr h="370840">
                <a:tc>
                  <a:txBody>
                    <a:bodyPr/>
                    <a:lstStyle/>
                    <a:p>
                      <a:r>
                        <a:rPr lang="en-US" sz="1400" dirty="0" smtClean="0"/>
                        <a:t>Amichai</a:t>
                      </a:r>
                      <a:r>
                        <a:rPr lang="en-US" sz="1400" baseline="0" dirty="0" smtClean="0"/>
                        <a:t> Sanderovich</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amichais@qti.qualcomm.com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a:t>
            </a:r>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3182450107"/>
              </p:ext>
            </p:extLst>
          </p:nvPr>
        </p:nvGraphicFramePr>
        <p:xfrm>
          <a:off x="696912" y="1322636"/>
          <a:ext cx="7467600" cy="2416980"/>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23586">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(BW=2)</a:t>
                      </a:r>
                    </a:p>
                  </a:txBody>
                  <a:tcPr/>
                </a:tc>
                <a:tc hMerge="1">
                  <a:txBody>
                    <a:bodyPr/>
                    <a:lstStyle/>
                    <a:p>
                      <a:endParaRPr lang="en-US" sz="2400" dirty="0"/>
                    </a:p>
                  </a:txBody>
                  <a:tcPr/>
                </a:tc>
                <a:tc>
                  <a:txBody>
                    <a:bodyPr/>
                    <a:lstStyle/>
                    <a:p>
                      <a:pPr algn="ctr"/>
                      <a:r>
                        <a:rPr lang="en-US" sz="1400" dirty="0" smtClean="0"/>
                        <a:t>Capacity in BW=2(byte)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47</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5.464</a:t>
                      </a:r>
                      <a:endParaRPr lang="en-US" sz="1400" dirty="0"/>
                    </a:p>
                  </a:txBody>
                  <a:tcPr/>
                </a:tc>
                <a:tc>
                  <a:txBody>
                    <a:bodyPr/>
                    <a:lstStyle/>
                    <a:p>
                      <a:r>
                        <a:rPr lang="en-US" sz="1400" dirty="0" smtClean="0"/>
                        <a:t>154</a:t>
                      </a:r>
                      <a:endParaRPr lang="en-US" sz="1400" dirty="0"/>
                    </a:p>
                  </a:txBody>
                  <a:tcPr/>
                </a:tc>
              </a:tr>
            </a:tbl>
          </a:graphicData>
        </a:graphic>
      </p:graphicFrame>
      <p:graphicFrame>
        <p:nvGraphicFramePr>
          <p:cNvPr id="9" name="Content Placeholder 4"/>
          <p:cNvGraphicFramePr>
            <a:graphicFrameLocks/>
          </p:cNvGraphicFramePr>
          <p:nvPr>
            <p:extLst>
              <p:ext uri="{D42A27DB-BD31-4B8C-83A1-F6EECF244321}">
                <p14:modId xmlns:p14="http://schemas.microsoft.com/office/powerpoint/2010/main" val="340794188"/>
              </p:ext>
            </p:extLst>
          </p:nvPr>
        </p:nvGraphicFramePr>
        <p:xfrm>
          <a:off x="731339" y="391517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480011">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smtClean="0"/>
                        <a:t>Duplicate         Bonded </a:t>
                      </a:r>
                      <a:r>
                        <a:rPr lang="en-US" sz="1400" dirty="0" smtClean="0"/>
                        <a:t>(BW=3)</a:t>
                      </a:r>
                    </a:p>
                  </a:txBody>
                  <a:tcPr/>
                </a:tc>
                <a:tc hMerge="1">
                  <a:txBody>
                    <a:bodyPr/>
                    <a:lstStyle/>
                    <a:p>
                      <a:endParaRPr lang="en-US" sz="2400" dirty="0"/>
                    </a:p>
                  </a:txBody>
                  <a:tcPr/>
                </a:tc>
                <a:tc>
                  <a:txBody>
                    <a:bodyPr/>
                    <a:lstStyle/>
                    <a:p>
                      <a:pPr algn="ctr"/>
                      <a:r>
                        <a:rPr lang="en-US" sz="1400" dirty="0" smtClean="0"/>
                        <a:t>Capacity in BW=3(byte)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73</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161</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p>
                  </a:txBody>
                  <a:tcPr/>
                </a:tc>
              </a:tr>
            </a:tbl>
          </a:graphicData>
        </a:graphic>
      </p:graphicFrame>
    </p:spTree>
    <p:extLst>
      <p:ext uri="{BB962C8B-B14F-4D97-AF65-F5344CB8AC3E}">
        <p14:creationId xmlns:p14="http://schemas.microsoft.com/office/powerpoint/2010/main" val="3704221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 (cont.)</a:t>
            </a:r>
            <a:endParaRPr lang="en-GB" dirty="0"/>
          </a:p>
        </p:txBody>
      </p:sp>
      <p:graphicFrame>
        <p:nvGraphicFramePr>
          <p:cNvPr id="10" name="Content Placeholder 4"/>
          <p:cNvGraphicFramePr>
            <a:graphicFrameLocks/>
          </p:cNvGraphicFramePr>
          <p:nvPr>
            <p:extLst>
              <p:ext uri="{D42A27DB-BD31-4B8C-83A1-F6EECF244321}">
                <p14:modId xmlns:p14="http://schemas.microsoft.com/office/powerpoint/2010/main" val="2618010853"/>
              </p:ext>
            </p:extLst>
          </p:nvPr>
        </p:nvGraphicFramePr>
        <p:xfrm>
          <a:off x="726008" y="162880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67660">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(BW=4)</a:t>
                      </a:r>
                    </a:p>
                  </a:txBody>
                  <a:tcPr/>
                </a:tc>
                <a:tc hMerge="1">
                  <a:txBody>
                    <a:bodyPr/>
                    <a:lstStyle/>
                    <a:p>
                      <a:endParaRPr lang="en-US" sz="2400" dirty="0"/>
                    </a:p>
                  </a:txBody>
                  <a:tcPr/>
                </a:tc>
                <a:tc>
                  <a:txBody>
                    <a:bodyPr/>
                    <a:lstStyle/>
                    <a:p>
                      <a:pPr algn="ctr"/>
                      <a:r>
                        <a:rPr lang="en-US" sz="1400" dirty="0" smtClean="0"/>
                        <a:t>Capacity in BW=4(byte)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4.591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203</a:t>
                      </a:r>
                    </a:p>
                  </a:txBody>
                  <a:tcPr/>
                </a:tc>
              </a:tr>
            </a:tbl>
          </a:graphicData>
        </a:graphic>
      </p:graphicFrame>
    </p:spTree>
    <p:extLst>
      <p:ext uri="{BB962C8B-B14F-4D97-AF65-F5344CB8AC3E}">
        <p14:creationId xmlns:p14="http://schemas.microsoft.com/office/powerpoint/2010/main" val="4278648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a:t>
            </a:r>
            <a:r>
              <a:rPr lang="en-US" dirty="0" smtClean="0"/>
              <a:t>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Purpose of this presentation is to  provide Ack and BA rules for bonded channels</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508137" y="979992"/>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err="1" smtClean="0"/>
              <a:t>Tx</a:t>
            </a:r>
            <a:r>
              <a:rPr lang="en-US" kern="0" dirty="0" smtClean="0"/>
              <a:t> Sequence in multiple channels </a:t>
            </a:r>
            <a:r>
              <a:rPr lang="en-US" kern="0" dirty="0" smtClean="0"/>
              <a:t>and NAV setup</a:t>
            </a:r>
            <a:endParaRPr lang="en-US" kern="0" dirty="0"/>
          </a:p>
        </p:txBody>
      </p:sp>
      <p:sp>
        <p:nvSpPr>
          <p:cNvPr id="11" name="Content Placeholder 2"/>
          <p:cNvSpPr txBox="1">
            <a:spLocks/>
          </p:cNvSpPr>
          <p:nvPr/>
        </p:nvSpPr>
        <p:spPr>
          <a:xfrm>
            <a:off x="696912" y="5371524"/>
            <a:ext cx="8229600" cy="788138"/>
          </a:xfrm>
          <a:prstGeom prst="rect">
            <a:avLst/>
          </a:prstGeom>
        </p:spPr>
        <p:txBody>
          <a:bodyPr>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Duplicated RTS/CTS allows STA C to set up NAV</a:t>
            </a:r>
          </a:p>
          <a:p>
            <a:pPr>
              <a:buFont typeface="Arial" panose="020B0604020202020204" pitchFamily="34" charset="0"/>
              <a:buChar char="•"/>
            </a:pPr>
            <a:r>
              <a:rPr lang="en-US" b="0" kern="0" dirty="0" smtClean="0"/>
              <a:t>ACK/BA in duplicated mode allows STA C to set up NAV</a:t>
            </a:r>
          </a:p>
          <a:p>
            <a:endParaRPr lang="en-US" kern="0" dirty="0"/>
          </a:p>
        </p:txBody>
      </p:sp>
      <p:pic>
        <p:nvPicPr>
          <p:cNvPr id="12" name="Picture 11"/>
          <p:cNvPicPr>
            <a:picLocks noChangeAspect="1"/>
          </p:cNvPicPr>
          <p:nvPr/>
        </p:nvPicPr>
        <p:blipFill>
          <a:blip r:embed="rId2"/>
          <a:stretch>
            <a:fillRect/>
          </a:stretch>
        </p:blipFill>
        <p:spPr>
          <a:xfrm>
            <a:off x="2063306" y="2110554"/>
            <a:ext cx="5017388" cy="2945219"/>
          </a:xfrm>
          <a:prstGeom prst="rect">
            <a:avLst/>
          </a:prstGeom>
        </p:spPr>
      </p:pic>
    </p:spTree>
    <p:extLst>
      <p:ext uri="{BB962C8B-B14F-4D97-AF65-F5344CB8AC3E}">
        <p14:creationId xmlns:p14="http://schemas.microsoft.com/office/powerpoint/2010/main" val="318421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395536" y="770860"/>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ACK and BA wideband vs duplicated</a:t>
            </a:r>
            <a:endParaRPr lang="en-US" kern="0" dirty="0"/>
          </a:p>
        </p:txBody>
      </p:sp>
      <p:graphicFrame>
        <p:nvGraphicFramePr>
          <p:cNvPr id="9" name="Content Placeholder 4"/>
          <p:cNvGraphicFramePr>
            <a:graphicFrameLocks/>
          </p:cNvGraphicFramePr>
          <p:nvPr>
            <p:extLst>
              <p:ext uri="{D42A27DB-BD31-4B8C-83A1-F6EECF244321}">
                <p14:modId xmlns:p14="http://schemas.microsoft.com/office/powerpoint/2010/main" val="818515161"/>
              </p:ext>
            </p:extLst>
          </p:nvPr>
        </p:nvGraphicFramePr>
        <p:xfrm>
          <a:off x="251521" y="1371848"/>
          <a:ext cx="8728967" cy="5025301"/>
        </p:xfrm>
        <a:graphic>
          <a:graphicData uri="http://schemas.openxmlformats.org/drawingml/2006/table">
            <a:tbl>
              <a:tblPr firstRow="1" bandRow="1">
                <a:tableStyleId>{00A15C55-8517-42AA-B614-E9B94910E393}</a:tableStyleId>
              </a:tblPr>
              <a:tblGrid>
                <a:gridCol w="1374004"/>
                <a:gridCol w="1697300"/>
                <a:gridCol w="2263065"/>
                <a:gridCol w="1250641"/>
                <a:gridCol w="2143957"/>
              </a:tblGrid>
              <a:tr h="587782">
                <a:tc>
                  <a:txBody>
                    <a:bodyPr/>
                    <a:lstStyle/>
                    <a:p>
                      <a:r>
                        <a:rPr lang="en-US" sz="1800" dirty="0" smtClean="0"/>
                        <a:t>Format</a:t>
                      </a:r>
                      <a:endParaRPr lang="en-US" sz="1800" dirty="0"/>
                    </a:p>
                  </a:txBody>
                  <a:tcPr/>
                </a:tc>
                <a:tc>
                  <a:txBody>
                    <a:bodyPr/>
                    <a:lstStyle/>
                    <a:p>
                      <a:r>
                        <a:rPr lang="en-US" sz="1800" dirty="0" smtClean="0"/>
                        <a:t>Pros</a:t>
                      </a:r>
                      <a:endParaRPr lang="en-US" sz="1800" dirty="0"/>
                    </a:p>
                  </a:txBody>
                  <a:tcPr/>
                </a:tc>
                <a:tc>
                  <a:txBody>
                    <a:bodyPr/>
                    <a:lstStyle/>
                    <a:p>
                      <a:r>
                        <a:rPr lang="en-US" sz="1800" dirty="0" smtClean="0"/>
                        <a:t>Cons</a:t>
                      </a:r>
                      <a:r>
                        <a:rPr lang="en-US" sz="1800" baseline="0" dirty="0" smtClean="0"/>
                        <a:t> </a:t>
                      </a:r>
                      <a:endParaRPr lang="en-US" sz="1800" dirty="0"/>
                    </a:p>
                  </a:txBody>
                  <a:tcPr/>
                </a:tc>
                <a:tc>
                  <a:txBody>
                    <a:bodyPr/>
                    <a:lstStyle/>
                    <a:p>
                      <a:r>
                        <a:rPr lang="en-US" sz="1800" dirty="0" smtClean="0"/>
                        <a:t>Consequences </a:t>
                      </a:r>
                      <a:endParaRPr lang="en-US" sz="1800" dirty="0"/>
                    </a:p>
                  </a:txBody>
                  <a:tcPr/>
                </a:tc>
                <a:tc>
                  <a:txBody>
                    <a:bodyPr/>
                    <a:lstStyle/>
                    <a:p>
                      <a:r>
                        <a:rPr lang="en-US" sz="1800" dirty="0" smtClean="0"/>
                        <a:t>Comments </a:t>
                      </a:r>
                      <a:endParaRPr lang="en-US" sz="1800" dirty="0"/>
                    </a:p>
                  </a:txBody>
                  <a:tcPr/>
                </a:tc>
              </a:tr>
              <a:tr h="2099221">
                <a:tc>
                  <a:txBody>
                    <a:bodyPr/>
                    <a:lstStyle/>
                    <a:p>
                      <a:r>
                        <a:rPr lang="en-US" sz="1800" dirty="0" smtClean="0"/>
                        <a:t>Wideband </a:t>
                      </a:r>
                      <a:endParaRPr lang="en-US" sz="1800" dirty="0"/>
                    </a:p>
                  </a:txBody>
                  <a:tcPr/>
                </a:tc>
                <a:tc>
                  <a:txBody>
                    <a:bodyPr/>
                    <a:lstStyle/>
                    <a:p>
                      <a:r>
                        <a:rPr lang="en-US" sz="1800" dirty="0" smtClean="0"/>
                        <a:t>BA is</a:t>
                      </a:r>
                      <a:r>
                        <a:rPr lang="en-US" sz="1800" baseline="0" dirty="0" smtClean="0"/>
                        <a:t> shorter for MCS 1 and bitmap size of 1024 bits </a:t>
                      </a:r>
                      <a:endParaRPr lang="en-US" sz="1800" dirty="0"/>
                    </a:p>
                  </a:txBody>
                  <a:tcPr/>
                </a:tc>
                <a:tc>
                  <a:txBody>
                    <a:bodyPr/>
                    <a:lstStyle/>
                    <a:p>
                      <a:r>
                        <a:rPr lang="en-US" sz="1800" dirty="0" smtClean="0"/>
                        <a:t>Duration</a:t>
                      </a:r>
                      <a:r>
                        <a:rPr lang="en-US" sz="1800" baseline="0" dirty="0" smtClean="0"/>
                        <a:t> field is not available for NAV assertion of legacy STA, non multichannel capable STA, and STA that are not open for same BW</a:t>
                      </a:r>
                      <a:endParaRPr lang="en-US" sz="1800" dirty="0"/>
                    </a:p>
                  </a:txBody>
                  <a:tcPr/>
                </a:tc>
                <a:tc>
                  <a:txBody>
                    <a:bodyPr/>
                    <a:lstStyle/>
                    <a:p>
                      <a:endParaRPr lang="en-US" sz="1800" dirty="0"/>
                    </a:p>
                  </a:txBody>
                  <a:tcPr/>
                </a:tc>
                <a:tc>
                  <a:txBody>
                    <a:bodyPr/>
                    <a:lstStyle/>
                    <a:p>
                      <a:r>
                        <a:rPr lang="en-US" sz="1800" dirty="0" smtClean="0"/>
                        <a:t>Duration</a:t>
                      </a:r>
                      <a:r>
                        <a:rPr lang="en-US" sz="1800" baseline="0" dirty="0" smtClean="0"/>
                        <a:t> field can be received by any EDMG STA opened to equal or wider BW with any primary channel</a:t>
                      </a:r>
                      <a:endParaRPr lang="en-US" sz="1800" dirty="0"/>
                    </a:p>
                  </a:txBody>
                  <a:tcPr/>
                </a:tc>
              </a:tr>
              <a:tr h="2099221">
                <a:tc>
                  <a:txBody>
                    <a:bodyPr/>
                    <a:lstStyle/>
                    <a:p>
                      <a:r>
                        <a:rPr lang="en-US" sz="1800" dirty="0" smtClean="0"/>
                        <a:t>Duplicated </a:t>
                      </a:r>
                      <a:endParaRPr lang="en-US" sz="1800" dirty="0"/>
                    </a:p>
                  </a:txBody>
                  <a:tcPr/>
                </a:tc>
                <a:tc>
                  <a:txBody>
                    <a:bodyPr/>
                    <a:lstStyle/>
                    <a:p>
                      <a:pPr marL="36000" indent="-36000" algn="l">
                        <a:buAutoNum type="arabicPeriod"/>
                      </a:pPr>
                      <a:r>
                        <a:rPr lang="en-US" sz="1800" dirty="0" smtClean="0"/>
                        <a:t>NAV can</a:t>
                      </a:r>
                      <a:r>
                        <a:rPr lang="en-US" sz="1800" baseline="0" dirty="0" smtClean="0"/>
                        <a:t> be set by legacy and non multichannel capable STA</a:t>
                      </a:r>
                    </a:p>
                    <a:p>
                      <a:pPr marL="36000" indent="-36000">
                        <a:buAutoNum type="arabicPeriod"/>
                      </a:pPr>
                      <a:r>
                        <a:rPr lang="en-US" sz="1800" dirty="0" smtClean="0"/>
                        <a:t>Ack is shorter</a:t>
                      </a:r>
                    </a:p>
                    <a:p>
                      <a:pPr marL="36000" indent="-36000">
                        <a:buAutoNum type="arabicPeriod"/>
                      </a:pPr>
                      <a:r>
                        <a:rPr lang="en-US" sz="1800" dirty="0" smtClean="0"/>
                        <a:t>BA is shorter in most</a:t>
                      </a:r>
                      <a:r>
                        <a:rPr lang="en-US" sz="1800" baseline="0" dirty="0" smtClean="0"/>
                        <a:t> cases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t>MCS1 and 1024 bitmap is not shorter</a:t>
                      </a:r>
                      <a:endParaRPr lang="en-US"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Support</a:t>
                      </a:r>
                      <a:r>
                        <a:rPr lang="en-US" sz="1800" baseline="0" dirty="0" smtClean="0"/>
                        <a:t> of duplicate Tx mode for  mandatory MCS’s</a:t>
                      </a:r>
                      <a:endParaRPr lang="en-US" sz="1800" dirty="0" smtClean="0"/>
                    </a:p>
                  </a:txBody>
                  <a:tcPr/>
                </a:tc>
                <a:tc>
                  <a:txBody>
                    <a:bodyPr/>
                    <a:lstStyle/>
                    <a:p>
                      <a:pPr algn="ctr"/>
                      <a:r>
                        <a:rPr lang="en-US" sz="1800" dirty="0" smtClean="0"/>
                        <a:t> </a:t>
                      </a:r>
                      <a:r>
                        <a:rPr lang="en-US" sz="1800" dirty="0" smtClean="0"/>
                        <a:t>Same</a:t>
                      </a:r>
                      <a:r>
                        <a:rPr lang="en-US" sz="1800" baseline="0" dirty="0" smtClean="0"/>
                        <a:t> as above</a:t>
                      </a:r>
                      <a:endParaRPr lang="en-US" sz="1800" dirty="0" smtClean="0"/>
                    </a:p>
                  </a:txBody>
                  <a:tcPr/>
                </a:tc>
              </a:tr>
            </a:tbl>
          </a:graphicData>
        </a:graphic>
      </p:graphicFrame>
    </p:spTree>
    <p:extLst>
      <p:ext uri="{BB962C8B-B14F-4D97-AF65-F5344CB8AC3E}">
        <p14:creationId xmlns:p14="http://schemas.microsoft.com/office/powerpoint/2010/main" val="3727804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Duplicated mode vs. wide bonded channel link budget</a:t>
            </a:r>
            <a:endParaRPr lang="en-US" kern="0" dirty="0"/>
          </a:p>
        </p:txBody>
      </p:sp>
      <p:sp>
        <p:nvSpPr>
          <p:cNvPr id="7" name="Content Placeholder 2"/>
          <p:cNvSpPr txBox="1">
            <a:spLocks/>
          </p:cNvSpPr>
          <p:nvPr/>
        </p:nvSpPr>
        <p:spPr>
          <a:xfrm>
            <a:off x="494506" y="1749425"/>
            <a:ext cx="8229600" cy="452596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2800" kern="0" dirty="0" smtClean="0"/>
              <a:t>Trade off between using duplicated (D) or wide (W) bonded mode</a:t>
            </a:r>
          </a:p>
          <a:p>
            <a:pPr marL="971550" lvl="1" indent="-514350">
              <a:buFont typeface="+mj-lt"/>
              <a:buAutoNum type="arabicPeriod"/>
            </a:pPr>
            <a:r>
              <a:rPr lang="en-US" sz="2400" kern="0" dirty="0" smtClean="0"/>
              <a:t>In D, only half the power is useful</a:t>
            </a:r>
          </a:p>
          <a:p>
            <a:pPr marL="971550" lvl="1" indent="-514350">
              <a:buFont typeface="+mj-lt"/>
              <a:buAutoNum type="arabicPeriod"/>
            </a:pPr>
            <a:r>
              <a:rPr lang="en-US" sz="2400" kern="0" dirty="0" smtClean="0"/>
              <a:t>In W, receiver integrates twice as much noise</a:t>
            </a:r>
          </a:p>
          <a:p>
            <a:pPr>
              <a:buFont typeface="Arial" panose="020B0604020202020204" pitchFamily="34" charset="0"/>
              <a:buChar char="•"/>
            </a:pPr>
            <a:r>
              <a:rPr lang="en-US" sz="2800" kern="0" dirty="0" smtClean="0"/>
              <a:t>1) and 2) above more or less cancel each other</a:t>
            </a:r>
          </a:p>
          <a:p>
            <a:pPr>
              <a:buFont typeface="Arial" panose="020B0604020202020204" pitchFamily="34" charset="0"/>
              <a:buChar char="•"/>
            </a:pPr>
            <a:r>
              <a:rPr lang="en-US" sz="2800" kern="0" dirty="0" smtClean="0"/>
              <a:t>However, in D a larger BO will be needed due to larger PAPR</a:t>
            </a:r>
          </a:p>
          <a:p>
            <a:pPr>
              <a:buFont typeface="Arial" panose="020B0604020202020204" pitchFamily="34" charset="0"/>
              <a:buChar char="•"/>
            </a:pPr>
            <a:r>
              <a:rPr lang="en-US" sz="2800" kern="0" dirty="0" smtClean="0"/>
              <a:t>Considering all of the above, the duplicated mode leads to a worse link budget</a:t>
            </a:r>
            <a:endParaRPr lang="en-US" kern="0" dirty="0"/>
          </a:p>
        </p:txBody>
      </p:sp>
    </p:spTree>
    <p:extLst>
      <p:ext uri="{BB962C8B-B14F-4D97-AF65-F5344CB8AC3E}">
        <p14:creationId xmlns:p14="http://schemas.microsoft.com/office/powerpoint/2010/main" val="289295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Wideband vs duplicated, response decision making</a:t>
            </a:r>
            <a:endParaRPr lang="en-US" kern="0" dirty="0"/>
          </a:p>
        </p:txBody>
      </p:sp>
      <p:graphicFrame>
        <p:nvGraphicFramePr>
          <p:cNvPr id="8" name="Table 7"/>
          <p:cNvGraphicFramePr>
            <a:graphicFrameLocks noGrp="1"/>
          </p:cNvGraphicFramePr>
          <p:nvPr>
            <p:extLst>
              <p:ext uri="{D42A27DB-BD31-4B8C-83A1-F6EECF244321}">
                <p14:modId xmlns:p14="http://schemas.microsoft.com/office/powerpoint/2010/main" val="2845465487"/>
              </p:ext>
            </p:extLst>
          </p:nvPr>
        </p:nvGraphicFramePr>
        <p:xfrm>
          <a:off x="251520" y="1412776"/>
          <a:ext cx="2743199" cy="3261838"/>
        </p:xfrm>
        <a:graphic>
          <a:graphicData uri="http://schemas.openxmlformats.org/drawingml/2006/table">
            <a:tbl>
              <a:tblPr firstRow="1" firstCol="1" bandRow="1">
                <a:tableStyleId>{00A15C55-8517-42AA-B614-E9B94910E393}</a:tableStyleId>
              </a:tblPr>
              <a:tblGrid>
                <a:gridCol w="817568"/>
                <a:gridCol w="506177"/>
                <a:gridCol w="353852"/>
                <a:gridCol w="343068"/>
                <a:gridCol w="361267"/>
                <a:gridCol w="361267"/>
              </a:tblGrid>
              <a:tr h="201408">
                <a:tc gridSpan="6">
                  <a:txBody>
                    <a:bodyPr/>
                    <a:lstStyle/>
                    <a:p>
                      <a:pPr algn="ctr">
                        <a:lnSpc>
                          <a:spcPct val="115000"/>
                        </a:lnSpc>
                        <a:spcAft>
                          <a:spcPts val="0"/>
                        </a:spcAft>
                      </a:pPr>
                      <a:r>
                        <a:rPr lang="en-US" sz="1100">
                          <a:effectLst/>
                        </a:rPr>
                        <a:t>Data frame BW=2channels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31052">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1408">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81180915"/>
              </p:ext>
            </p:extLst>
          </p:nvPr>
        </p:nvGraphicFramePr>
        <p:xfrm>
          <a:off x="3128967" y="2007618"/>
          <a:ext cx="2819399" cy="3329582"/>
        </p:xfrm>
        <a:graphic>
          <a:graphicData uri="http://schemas.openxmlformats.org/drawingml/2006/table">
            <a:tbl>
              <a:tblPr firstRow="1" firstCol="1" bandRow="1">
                <a:tableStyleId>{00A15C55-8517-42AA-B614-E9B94910E393}</a:tableStyleId>
              </a:tblPr>
              <a:tblGrid>
                <a:gridCol w="875111"/>
                <a:gridCol w="541804"/>
                <a:gridCol w="350621"/>
                <a:gridCol w="350621"/>
                <a:gridCol w="350621"/>
                <a:gridCol w="350621"/>
              </a:tblGrid>
              <a:tr h="208720">
                <a:tc gridSpan="6">
                  <a:txBody>
                    <a:bodyPr/>
                    <a:lstStyle/>
                    <a:p>
                      <a:pPr algn="ctr">
                        <a:lnSpc>
                          <a:spcPct val="115000"/>
                        </a:lnSpc>
                        <a:spcAft>
                          <a:spcPts val="0"/>
                        </a:spcAft>
                      </a:pPr>
                      <a:r>
                        <a:rPr lang="en-US" sz="1100">
                          <a:effectLst/>
                        </a:rPr>
                        <a:t>Data frame BW=3channels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61224">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67696">
                <a:tc rowSpan="4">
                  <a:txBody>
                    <a:bodyPr/>
                    <a:lstStyle/>
                    <a:p>
                      <a:pPr algn="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3861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85730">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82687190"/>
              </p:ext>
            </p:extLst>
          </p:nvPr>
        </p:nvGraphicFramePr>
        <p:xfrm>
          <a:off x="6082614" y="2845818"/>
          <a:ext cx="2857499" cy="3488719"/>
        </p:xfrm>
        <a:graphic>
          <a:graphicData uri="http://schemas.openxmlformats.org/drawingml/2006/table">
            <a:tbl>
              <a:tblPr firstRow="1" firstCol="1" bandRow="1">
                <a:tableStyleId>{00A15C55-8517-42AA-B614-E9B94910E393}</a:tableStyleId>
              </a:tblPr>
              <a:tblGrid>
                <a:gridCol w="794524"/>
                <a:gridCol w="515744"/>
                <a:gridCol w="404232"/>
                <a:gridCol w="362415"/>
                <a:gridCol w="390292"/>
                <a:gridCol w="390292"/>
              </a:tblGrid>
              <a:tr h="215417">
                <a:tc gridSpan="6">
                  <a:txBody>
                    <a:bodyPr/>
                    <a:lstStyle/>
                    <a:p>
                      <a:pPr algn="ctr">
                        <a:lnSpc>
                          <a:spcPct val="115000"/>
                        </a:lnSpc>
                        <a:spcAft>
                          <a:spcPts val="0"/>
                        </a:spcAft>
                      </a:pPr>
                      <a:r>
                        <a:rPr lang="en-US" sz="1100" dirty="0">
                          <a:effectLst/>
                        </a:rPr>
                        <a:t>Data frame BW=4channels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8855">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5417">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93205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Comparing </a:t>
            </a:r>
            <a:r>
              <a:rPr lang="en-GB" dirty="0" smtClean="0"/>
              <a:t>MCS5 (bonded) </a:t>
            </a:r>
            <a:r>
              <a:rPr lang="en-GB" dirty="0" smtClean="0"/>
              <a:t>vs </a:t>
            </a:r>
            <a:r>
              <a:rPr lang="en-GB" dirty="0" smtClean="0"/>
              <a:t>MCS1 (duplicated)</a:t>
            </a:r>
            <a:endParaRPr lang="en-GB" dirty="0"/>
          </a:p>
        </p:txBody>
      </p:sp>
      <p:sp>
        <p:nvSpPr>
          <p:cNvPr id="4098" name="Rectangle 2"/>
          <p:cNvSpPr>
            <a:spLocks noGrp="1" noChangeArrowheads="1"/>
          </p:cNvSpPr>
          <p:nvPr>
            <p:ph type="body" idx="1"/>
          </p:nvPr>
        </p:nvSpPr>
        <p:spPr>
          <a:xfrm>
            <a:off x="395536" y="5229200"/>
            <a:ext cx="8458200" cy="1103184"/>
          </a:xfrm>
          <a:ln/>
        </p:spPr>
        <p:txBody>
          <a:bodyPr/>
          <a:lstStyle/>
          <a:p>
            <a:pPr indent="0"/>
            <a:r>
              <a:rPr lang="en-US" sz="2000" b="0" dirty="0"/>
              <a:t>Summary: when responding in duplicated mode to bonded frame </a:t>
            </a:r>
            <a:r>
              <a:rPr lang="en-US" sz="2000" b="0" dirty="0" smtClean="0"/>
              <a:t>sent by an </a:t>
            </a:r>
            <a:r>
              <a:rPr lang="en-US" sz="2000" b="0" dirty="0"/>
              <a:t>MCS that is higher or equal to 5, sending the response frame </a:t>
            </a:r>
            <a:r>
              <a:rPr lang="en-US" sz="2000" b="0" dirty="0" smtClean="0"/>
              <a:t>with </a:t>
            </a:r>
            <a:r>
              <a:rPr lang="en-US" sz="2000" b="0" dirty="0"/>
              <a:t>MCS1 compensates the link budget</a:t>
            </a:r>
            <a:r>
              <a:rPr lang="ru-RU" sz="2000" b="0" dirty="0"/>
              <a:t> </a:t>
            </a:r>
            <a:r>
              <a:rPr lang="en-US" sz="2000" b="0" dirty="0"/>
              <a:t>deficiency.</a:t>
            </a:r>
          </a:p>
        </p:txBody>
      </p:sp>
      <p:graphicFrame>
        <p:nvGraphicFramePr>
          <p:cNvPr id="7" name="Content Placeholder 5"/>
          <p:cNvGraphicFramePr>
            <a:graphicFrameLocks/>
          </p:cNvGraphicFramePr>
          <p:nvPr>
            <p:extLst>
              <p:ext uri="{D42A27DB-BD31-4B8C-83A1-F6EECF244321}">
                <p14:modId xmlns:p14="http://schemas.microsoft.com/office/powerpoint/2010/main" val="4014760994"/>
              </p:ext>
            </p:extLst>
          </p:nvPr>
        </p:nvGraphicFramePr>
        <p:xfrm>
          <a:off x="1218178" y="1779526"/>
          <a:ext cx="6812915" cy="3470910"/>
        </p:xfrm>
        <a:graphic>
          <a:graphicData uri="http://schemas.openxmlformats.org/drawingml/2006/table">
            <a:tbl>
              <a:tblPr firstRow="1" firstCol="1" bandRow="1">
                <a:tableStyleId>{00A15C55-8517-42AA-B614-E9B94910E393}</a:tableStyleId>
              </a:tblPr>
              <a:tblGrid>
                <a:gridCol w="1488976"/>
                <a:gridCol w="1499969"/>
                <a:gridCol w="3823970"/>
              </a:tblGrid>
              <a:tr h="473710">
                <a:tc>
                  <a:txBody>
                    <a:bodyPr/>
                    <a:lstStyle/>
                    <a:p>
                      <a:pPr>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mcs1, duplicate </a:t>
                      </a:r>
                    </a:p>
                    <a:p>
                      <a:pPr>
                        <a:spcAft>
                          <a:spcPts val="0"/>
                        </a:spcAft>
                      </a:pPr>
                      <a:r>
                        <a:rPr lang="en-US" sz="1600" dirty="0">
                          <a:effectLst/>
                        </a:rPr>
                        <a:t>link budget advantage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SNR at sensitivity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5.6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smtClean="0">
                          <a:effectLst/>
                        </a:rPr>
                        <a:t>MCS1 </a:t>
                      </a:r>
                      <a:r>
                        <a:rPr lang="en-US" sz="1600" dirty="0">
                          <a:effectLst/>
                        </a:rPr>
                        <a:t>requires a lower SNR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Noise BW</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3</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receiver integrates noise only over half the BW</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Useful power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 only half of the signal power is used by receiver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BO advantage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Both are BPSK</a:t>
                      </a:r>
                    </a:p>
                    <a:p>
                      <a:pPr>
                        <a:spcAft>
                          <a:spcPts val="0"/>
                        </a:spcAft>
                      </a:pPr>
                      <a:r>
                        <a:rPr lang="en-US" sz="1600" dirty="0" smtClean="0">
                          <a:effectLst/>
                        </a:rPr>
                        <a:t>MCS1 </a:t>
                      </a:r>
                      <a:r>
                        <a:rPr lang="en-US" sz="1600" dirty="0">
                          <a:effectLst/>
                        </a:rPr>
                        <a:t>duplicate PAPR is </a:t>
                      </a:r>
                      <a:r>
                        <a:rPr lang="en-US" sz="1600" dirty="0" smtClean="0">
                          <a:effectLst/>
                        </a:rPr>
                        <a:t>approx. </a:t>
                      </a:r>
                      <a:r>
                        <a:rPr lang="en-US" sz="1600" dirty="0">
                          <a:effectLst/>
                        </a:rPr>
                        <a:t>6 dB larger, but 6 dB larger EVM is allowed, so assume need larger BO of approx. 4 dB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Total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1.6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bl>
          </a:graphicData>
        </a:graphic>
      </p:graphicFrame>
    </p:spTree>
    <p:extLst>
      <p:ext uri="{BB962C8B-B14F-4D97-AF65-F5344CB8AC3E}">
        <p14:creationId xmlns:p14="http://schemas.microsoft.com/office/powerpoint/2010/main" val="976009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a:t>An ACK or BA frame shall be sent over a bandwidth equal to the bandwidth of the frame the ACK or BA are sent in response to</a:t>
            </a:r>
            <a:r>
              <a:rPr lang="en-US" b="0" dirty="0" smtClean="0"/>
              <a:t>.</a:t>
            </a:r>
          </a:p>
          <a:p>
            <a:pPr>
              <a:buFont typeface="Arial" panose="020B0604020202020204" pitchFamily="34" charset="0"/>
              <a:buChar char="•"/>
            </a:pPr>
            <a:r>
              <a:rPr lang="en-US" b="0" dirty="0"/>
              <a:t>An ACK or BA frame sent in duplicated mode in response to a 4.32 GHz, 6.48 GHz, or 8.64 GHz PPDU received with an MCS higher than MCS4 shall be sent with </a:t>
            </a:r>
            <a:r>
              <a:rPr lang="en-US" b="0" dirty="0" smtClean="0"/>
              <a:t>MCS1</a:t>
            </a:r>
          </a:p>
          <a:p>
            <a:pPr>
              <a:buFont typeface="Arial" panose="020B0604020202020204" pitchFamily="34" charset="0"/>
              <a:buChar char="•"/>
            </a:pPr>
            <a:r>
              <a:rPr lang="en-US" b="0" dirty="0"/>
              <a:t>An ACK or BA frame transmitted in response to a 4.32 GHz, 6.48 GHz or 8.64 GHz PPDU received with an MCS lower than or equal to MCS4 may be sent in non-duplicated mode with the same bandwidth of the PPDU the frame is sent in response to, and with an MCS that is equal or lower than the MCS of the PPDU that the ACK and BA are sent in response to and that provides the shortest response frame length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TotalTime>
  <Words>1070</Words>
  <Application>Microsoft Office PowerPoint</Application>
  <PresentationFormat>On-screen Show (4:3)</PresentationFormat>
  <Paragraphs>428</Paragraphs>
  <Slides>11</Slides>
  <Notes>6</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11</vt:i4>
      </vt:variant>
    </vt:vector>
  </HeadingPairs>
  <TitlesOfParts>
    <vt:vector size="23" baseType="lpstr">
      <vt:lpstr>Arial Unicode MS</vt:lpstr>
      <vt:lpstr>MS Gothic</vt:lpstr>
      <vt:lpstr>Arial</vt:lpstr>
      <vt:lpstr>Calibri</vt:lpstr>
      <vt:lpstr>Calibri Light</vt:lpstr>
      <vt:lpstr>Times New Roman</vt:lpstr>
      <vt:lpstr>Office Theme</vt:lpstr>
      <vt:lpstr>4_Custom Design</vt:lpstr>
      <vt:lpstr>3_Custom Design</vt:lpstr>
      <vt:lpstr>2_Custom Design</vt:lpstr>
      <vt:lpstr>1_Custom Design</vt:lpstr>
      <vt:lpstr>Custom Design</vt:lpstr>
      <vt:lpstr>Ack and Block Ack in bonded channels</vt:lpstr>
      <vt:lpstr>PowerPoint Presentation</vt:lpstr>
      <vt:lpstr>PowerPoint Presentation</vt:lpstr>
      <vt:lpstr>PowerPoint Presentation</vt:lpstr>
      <vt:lpstr>PowerPoint Presentation</vt:lpstr>
      <vt:lpstr>PowerPoint Presentation</vt:lpstr>
      <vt:lpstr>Comparing MCS5 (bonded) vs MCS1 (duplicated)</vt:lpstr>
      <vt:lpstr>Straw Poll</vt:lpstr>
      <vt:lpstr>BACKUP</vt:lpstr>
      <vt:lpstr>BA length wideband vs duplicated</vt:lpstr>
      <vt:lpstr>BA length wideband vs duplicated (cont.)</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lastModifiedBy>Cordeiro, Carlos</cp:lastModifiedBy>
  <cp:revision>64</cp:revision>
  <cp:lastPrinted>1601-01-01T00:00:00Z</cp:lastPrinted>
  <dcterms:created xsi:type="dcterms:W3CDTF">2016-09-11T14:22:53Z</dcterms:created>
  <dcterms:modified xsi:type="dcterms:W3CDTF">2016-11-07T23:59:14Z</dcterms:modified>
</cp:coreProperties>
</file>