
<file path=[Content_Types].xml><?xml version="1.0" encoding="utf-8"?>
<Types xmlns="http://schemas.openxmlformats.org/package/2006/content-types">
  <Default Extension="xml" ContentType="application/xml"/>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6" r:id="rId2"/>
    <p:sldMasterId id="2147483748" r:id="rId3"/>
  </p:sldMasterIdLst>
  <p:notesMasterIdLst>
    <p:notesMasterId r:id="rId13"/>
  </p:notesMasterIdLst>
  <p:handoutMasterIdLst>
    <p:handoutMasterId r:id="rId14"/>
  </p:handoutMasterIdLst>
  <p:sldIdLst>
    <p:sldId id="256" r:id="rId4"/>
    <p:sldId id="598" r:id="rId5"/>
    <p:sldId id="591" r:id="rId6"/>
    <p:sldId id="597" r:id="rId7"/>
    <p:sldId id="595" r:id="rId8"/>
    <p:sldId id="596" r:id="rId9"/>
    <p:sldId id="592" r:id="rId10"/>
    <p:sldId id="582" r:id="rId11"/>
    <p:sldId id="600"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7" autoAdjust="0"/>
    <p:restoredTop sz="93888" autoAdjust="0"/>
  </p:normalViewPr>
  <p:slideViewPr>
    <p:cSldViewPr>
      <p:cViewPr varScale="1">
        <p:scale>
          <a:sx n="130" d="100"/>
          <a:sy n="130" d="100"/>
        </p:scale>
        <p:origin x="2440"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160" d="100"/>
          <a:sy n="160" d="100"/>
        </p:scale>
        <p:origin x="1632"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fi-FI" smtClean="0"/>
              <a:t>doc.: IEEE 802.11-16/1423r0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smtClean="0"/>
              <a:t>November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Geonjung Ko, WILUS</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smtClean="0"/>
              <a:t>doc.: IEEE 802.11-16/1423r0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smtClean="0"/>
              <a:t>November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Geonjung Ko, WILUS</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802.11-16/1423r0</a:t>
            </a:r>
            <a:endParaRPr lang="en-US" dirty="0"/>
          </a:p>
        </p:txBody>
      </p:sp>
      <p:sp>
        <p:nvSpPr>
          <p:cNvPr id="5" name="Rectangle 3"/>
          <p:cNvSpPr>
            <a:spLocks noGrp="1" noChangeArrowheads="1"/>
          </p:cNvSpPr>
          <p:nvPr>
            <p:ph type="dt"/>
          </p:nvPr>
        </p:nvSpPr>
        <p:spPr>
          <a:ln/>
        </p:spPr>
        <p:txBody>
          <a:bodyPr/>
          <a:lstStyle/>
          <a:p>
            <a:r>
              <a:rPr lang="en-US" altLang="ko-KR" smtClean="0"/>
              <a:t>November 2016</a:t>
            </a:r>
            <a:endParaRPr lang="en-US" dirty="0"/>
          </a:p>
        </p:txBody>
      </p:sp>
      <p:sp>
        <p:nvSpPr>
          <p:cNvPr id="6" name="Rectangle 6"/>
          <p:cNvSpPr>
            <a:spLocks noGrp="1" noChangeArrowheads="1"/>
          </p:cNvSpPr>
          <p:nvPr>
            <p:ph type="ftr"/>
          </p:nvPr>
        </p:nvSpPr>
        <p:spPr>
          <a:ln/>
        </p:spPr>
        <p:txBody>
          <a:bodyPr/>
          <a:lstStyle/>
          <a:p>
            <a:r>
              <a:rPr lang="en-US" dirty="0" smtClean="0"/>
              <a:t>Geonjung Ko, WILUS</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5592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77313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60443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6382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90914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94599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10641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78305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
        <p:nvSpPr>
          <p:cNvPr id="8"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615450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45266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Geonjung Ko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2016</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29370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smtClean="0">
                <a:solidFill>
                  <a:srgbClr val="000000"/>
                </a:solidFill>
              </a:rPr>
              <a:t>November 2016</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75793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smtClean="0">
                <a:solidFill>
                  <a:srgbClr val="000000"/>
                </a:solidFill>
              </a:rPr>
              <a:t>November 2016</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340681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086305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79393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2016</a:t>
            </a:r>
            <a:endParaRPr lang="en-US" dirty="0">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75277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2016</a:t>
            </a:r>
            <a:endParaRPr lang="en-US"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905315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2016</a:t>
            </a:r>
            <a:endParaRPr 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069292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650521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98865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idx="11"/>
          </p:nvPr>
        </p:nvSpPr>
        <p:spPr/>
        <p:txBody>
          <a:bodyPr/>
          <a:lstStyle>
            <a:lvl1pPr>
              <a:defRPr/>
            </a:lvl1pPr>
          </a:lstStyle>
          <a:p>
            <a:r>
              <a:rPr lang="en-GB"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2016</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82204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smtClean="0">
                <a:solidFill>
                  <a:srgbClr val="000000"/>
                </a:solidFill>
              </a:rPr>
              <a:t>November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5716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smtClean="0"/>
              <a:t>November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Geonjung Ko et al., WILUS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smtClean="0"/>
              <a:t>November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smtClean="0"/>
              <a:t>Geonjung Ko et al., WILUS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smtClean="0"/>
              <a:t>November 2016</a:t>
            </a:r>
            <a:endParaRPr lang="en-GB" dirty="0"/>
          </a:p>
        </p:txBody>
      </p:sp>
      <p:sp>
        <p:nvSpPr>
          <p:cNvPr id="4" name="Footer Placeholder 3"/>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smtClean="0"/>
              <a:t>November 2016</a:t>
            </a:r>
            <a:endParaRPr lang="en-GB" dirty="0"/>
          </a:p>
        </p:txBody>
      </p:sp>
      <p:sp>
        <p:nvSpPr>
          <p:cNvPr id="3" name="Footer Placeholder 2"/>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2016</a:t>
            </a:r>
            <a:endParaRPr lang="en-GB" dirty="0"/>
          </a:p>
        </p:txBody>
      </p:sp>
      <p:sp>
        <p:nvSpPr>
          <p:cNvPr id="5" name="Footer Placeholder 4"/>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2016</a:t>
            </a:r>
            <a:endParaRPr lang="en-GB" dirty="0"/>
          </a:p>
        </p:txBody>
      </p:sp>
      <p:sp>
        <p:nvSpPr>
          <p:cNvPr id="5" name="Footer Placeholder 4"/>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1.xml"/><Relationship Id="rId12"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Geonjung Ko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802.11-16/1423r</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Times New Roman" pitchFamily="18" charset="0"/>
                <a:ea typeface="+mn-ea"/>
                <a:cs typeface="+mn-cs"/>
              </a:defRPr>
            </a:lvl1pPr>
          </a:lstStyle>
          <a:p>
            <a:r>
              <a:rPr lang="en-US" altLang="ko-KR" smtClean="0">
                <a:solidFill>
                  <a:srgbClr val="000000"/>
                </a:solidFill>
                <a:latin typeface="Times New Roman" pitchFamily="16" charset="0"/>
                <a:ea typeface="MS Gothic" charset="-128"/>
                <a:cs typeface="Arial Unicode MS" charset="0"/>
              </a:rPr>
              <a:t>November 2016</a:t>
            </a:r>
            <a:endParaRPr lang="en-GB" dirty="0">
              <a:solidFill>
                <a:srgbClr val="000000"/>
              </a:solidFill>
              <a:latin typeface="Times New Roman" pitchFamily="16" charset="0"/>
              <a:ea typeface="MS Gothic" charset="-128"/>
              <a:cs typeface="Arial Unicode MS" charset="0"/>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Geonjung Ko et al., WILUS</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28239290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defTabSz="914400">
              <a:buClrTx/>
              <a:buSzTx/>
              <a:buFontTx/>
              <a:buNone/>
              <a:defRPr/>
            </a:pPr>
            <a:r>
              <a:rPr lang="en-US" altLang="ko-KR" smtClean="0">
                <a:solidFill>
                  <a:srgbClr val="000000"/>
                </a:solidFill>
              </a:rPr>
              <a:t>November 2016</a:t>
            </a:r>
            <a:endParaRPr lang="en-US" dirty="0">
              <a:solidFill>
                <a:srgbClr val="000000"/>
              </a:solidFill>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Geonjung Ko et al., WILUS</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06908785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smtClean="0"/>
              <a:t>November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Geonjung Ko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6712"/>
            <a:ext cx="7772400" cy="1066800"/>
          </a:xfrm>
          <a:ln/>
        </p:spPr>
        <p:txBody>
          <a:bodyPr/>
          <a:lstStyle/>
          <a:p>
            <a:r>
              <a:rPr lang="en-US" sz="2800" dirty="0" smtClean="0"/>
              <a:t>NAV Update Rule</a:t>
            </a:r>
            <a:br>
              <a:rPr lang="en-US" sz="2800" dirty="0" smtClean="0"/>
            </a:br>
            <a:r>
              <a:rPr lang="en-US" sz="2800" dirty="0" smtClean="0"/>
              <a:t>Considering UL MU Operation</a:t>
            </a:r>
            <a:endParaRPr lang="en-US" sz="2800" dirty="0"/>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a:t>
            </a:r>
            <a:r>
              <a:rPr lang="en-US" altLang="ko-KR" sz="2000" b="0" dirty="0" smtClean="0"/>
              <a:t>6</a:t>
            </a:r>
            <a:r>
              <a:rPr lang="en-GB" sz="2000" b="0" dirty="0" smtClean="0"/>
              <a:t>-</a:t>
            </a:r>
            <a:r>
              <a:rPr lang="en-US" sz="2000" b="0" dirty="0" smtClean="0"/>
              <a:t>11</a:t>
            </a:r>
            <a:r>
              <a:rPr lang="en-GB" sz="2000" b="0" dirty="0" smtClean="0"/>
              <a:t>-</a:t>
            </a:r>
            <a:r>
              <a:rPr lang="en-US" sz="2000" b="0" dirty="0" smtClean="0"/>
              <a:t>07</a:t>
            </a:r>
            <a:endParaRPr lang="en-GB" sz="2000" b="0" dirty="0"/>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72598100"/>
              </p:ext>
            </p:extLst>
          </p:nvPr>
        </p:nvGraphicFramePr>
        <p:xfrm>
          <a:off x="506413" y="3016250"/>
          <a:ext cx="8097837" cy="2813050"/>
        </p:xfrm>
        <a:graphic>
          <a:graphicData uri="http://schemas.openxmlformats.org/presentationml/2006/ole">
            <mc:AlternateContent xmlns:mc="http://schemas.openxmlformats.org/markup-compatibility/2006">
              <mc:Choice xmlns:v="urn:schemas-microsoft-com:vml" Requires="v">
                <p:oleObj spid="_x0000_s1527" name="Document" r:id="rId5" imgW="8255000" imgH="2984500" progId="Word.Document.8">
                  <p:embed/>
                </p:oleObj>
              </mc:Choice>
              <mc:Fallback>
                <p:oleObj name="Document" r:id="rId5" imgW="8255000" imgH="2984500" progId="Word.Document.8">
                  <p:embed/>
                  <p:pic>
                    <p:nvPicPr>
                      <p:cNvPr id="0" name=""/>
                      <p:cNvPicPr>
                        <a:picLocks noChangeAspect="1" noChangeArrowheads="1"/>
                      </p:cNvPicPr>
                      <p:nvPr/>
                    </p:nvPicPr>
                    <p:blipFill>
                      <a:blip r:embed="rId6"/>
                      <a:srcRect/>
                      <a:stretch>
                        <a:fillRect/>
                      </a:stretch>
                    </p:blipFill>
                    <p:spPr bwMode="auto">
                      <a:xfrm>
                        <a:off x="506413" y="3016250"/>
                        <a:ext cx="8097837" cy="2813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The UL MU operation and the CS mechanism during the UL MU operation</a:t>
            </a:r>
            <a:r>
              <a:rPr lang="ko-KR" altLang="en-US" sz="2000" dirty="0" smtClean="0"/>
              <a:t> </a:t>
            </a:r>
            <a:r>
              <a:rPr lang="en-US" altLang="ko-KR" sz="2000" dirty="0" smtClean="0"/>
              <a:t>cause the situation which has not existed in the conventional WLAN.</a:t>
            </a:r>
          </a:p>
          <a:p>
            <a:pPr>
              <a:buFont typeface="Arial" charset="0"/>
              <a:buChar char="•"/>
            </a:pPr>
            <a:endParaRPr lang="en-US" sz="2000" dirty="0"/>
          </a:p>
          <a:p>
            <a:pPr>
              <a:buFont typeface="Arial" charset="0"/>
              <a:buChar char="•"/>
            </a:pPr>
            <a:r>
              <a:rPr lang="en-US" sz="2000" dirty="0" smtClean="0"/>
              <a:t>The proper NAV update rule is required considering the UL MU operation.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Geonjung Ko et al., WILUS</a:t>
            </a:r>
            <a:endParaRPr lang="en-GB" dirty="0"/>
          </a:p>
        </p:txBody>
      </p:sp>
      <p:sp>
        <p:nvSpPr>
          <p:cNvPr id="6" name="Date Placeholder 5"/>
          <p:cNvSpPr>
            <a:spLocks noGrp="1"/>
          </p:cNvSpPr>
          <p:nvPr>
            <p:ph type="dt" idx="15"/>
          </p:nvPr>
        </p:nvSpPr>
        <p:spPr/>
        <p:txBody>
          <a:bodyPr/>
          <a:lstStyle/>
          <a:p>
            <a:r>
              <a:rPr lang="en-US" altLang="ko-KR" smtClean="0"/>
              <a:t>November 2016</a:t>
            </a:r>
            <a:endParaRPr lang="en-GB" dirty="0"/>
          </a:p>
        </p:txBody>
      </p:sp>
    </p:spTree>
    <p:extLst>
      <p:ext uri="{BB962C8B-B14F-4D97-AF65-F5344CB8AC3E}">
        <p14:creationId xmlns:p14="http://schemas.microsoft.com/office/powerpoint/2010/main" val="888008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UL MU Operation [1]</a:t>
            </a:r>
            <a:endParaRPr lang="en-US" dirty="0"/>
          </a:p>
        </p:txBody>
      </p:sp>
      <p:sp>
        <p:nvSpPr>
          <p:cNvPr id="3" name="Content Placeholder 2"/>
          <p:cNvSpPr>
            <a:spLocks noGrp="1"/>
          </p:cNvSpPr>
          <p:nvPr>
            <p:ph idx="1"/>
          </p:nvPr>
        </p:nvSpPr>
        <p:spPr/>
        <p:txBody>
          <a:bodyPr/>
          <a:lstStyle/>
          <a:p>
            <a:pPr>
              <a:buFont typeface="Arial" charset="0"/>
              <a:buChar char="•"/>
            </a:pPr>
            <a:r>
              <a:rPr lang="en-US" sz="2000" i="1" dirty="0" smtClean="0"/>
              <a:t>“The UL MU operation allows an AP </a:t>
            </a:r>
            <a:r>
              <a:rPr lang="en-US" sz="2000" i="1" u="sng" dirty="0" smtClean="0"/>
              <a:t>to solicit simultaneous immediate response frames</a:t>
            </a:r>
            <a:r>
              <a:rPr lang="en-US" sz="2000" i="1" dirty="0" smtClean="0"/>
              <a:t> from one or more non-AP STAs.”</a:t>
            </a:r>
          </a:p>
          <a:p>
            <a:pPr>
              <a:buFont typeface="Arial" charset="0"/>
              <a:buChar char="•"/>
            </a:pPr>
            <a:endParaRPr lang="en-US" sz="2000" dirty="0" smtClean="0"/>
          </a:p>
          <a:p>
            <a:pPr>
              <a:buFont typeface="Arial" charset="0"/>
              <a:buChar char="•"/>
            </a:pPr>
            <a:r>
              <a:rPr lang="en-US" sz="2000" dirty="0" smtClean="0"/>
              <a:t>UL MU CS mechanism</a:t>
            </a:r>
          </a:p>
          <a:p>
            <a:pPr lvl="1">
              <a:buFont typeface="Arial" charset="0"/>
              <a:buChar char="•"/>
            </a:pPr>
            <a:r>
              <a:rPr lang="en-US" sz="1800" dirty="0" smtClean="0"/>
              <a:t>Although an HE STA is solicited by a Trigger frame by an AP, the HE STA may not respond to the Trigger frame.</a:t>
            </a:r>
          </a:p>
          <a:p>
            <a:pPr lvl="2">
              <a:buFont typeface="Arial" charset="0"/>
              <a:buChar char="•"/>
            </a:pPr>
            <a:r>
              <a:rPr lang="en-US" sz="1600" i="1" dirty="0" smtClean="0"/>
              <a:t>“If the CS Required subfield in a Trigger frame is set to 1, the STA shall consider the status of the CCA and the virtual carrier sense (NAV) before UL MU transmission in response to the Trigger frame.”</a:t>
            </a:r>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Geonjung Ko et al., WILUS</a:t>
            </a:r>
            <a:endParaRPr lang="en-GB" dirty="0"/>
          </a:p>
        </p:txBody>
      </p:sp>
      <p:sp>
        <p:nvSpPr>
          <p:cNvPr id="6" name="Date Placeholder 5"/>
          <p:cNvSpPr>
            <a:spLocks noGrp="1"/>
          </p:cNvSpPr>
          <p:nvPr>
            <p:ph type="dt" idx="15"/>
          </p:nvPr>
        </p:nvSpPr>
        <p:spPr/>
        <p:txBody>
          <a:bodyPr/>
          <a:lstStyle/>
          <a:p>
            <a:r>
              <a:rPr lang="en-US" altLang="ko-KR" smtClean="0"/>
              <a:t>November 2016</a:t>
            </a:r>
            <a:endParaRPr lang="en-GB" dirty="0"/>
          </a:p>
        </p:txBody>
      </p:sp>
    </p:spTree>
    <p:extLst>
      <p:ext uri="{BB962C8B-B14F-4D97-AF65-F5344CB8AC3E}">
        <p14:creationId xmlns:p14="http://schemas.microsoft.com/office/powerpoint/2010/main" val="1217700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NAV Update Rule [1]</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The current intra-BSS NAV update rule</a:t>
            </a:r>
          </a:p>
          <a:p>
            <a:pPr lvl="1">
              <a:buFont typeface="Arial" charset="0"/>
              <a:buChar char="•"/>
            </a:pPr>
            <a:r>
              <a:rPr lang="en-US" sz="1800" i="1" dirty="0" smtClean="0"/>
              <a:t>“A STA shall update the intra-BSS NAV with the duration information indicated by the received frame in a PSDU if and only if all the following conditions are met</a:t>
            </a:r>
          </a:p>
          <a:p>
            <a:pPr lvl="2">
              <a:buFont typeface="Arial" charset="0"/>
              <a:buChar char="•"/>
            </a:pPr>
            <a:r>
              <a:rPr lang="en-US" sz="1600" i="1" dirty="0" smtClean="0"/>
              <a:t>The frame is identified as intra-BSS</a:t>
            </a:r>
          </a:p>
          <a:p>
            <a:pPr lvl="2">
              <a:buFont typeface="Arial" charset="0"/>
              <a:buChar char="•"/>
            </a:pPr>
            <a:r>
              <a:rPr lang="en-US" sz="1600" i="1" dirty="0" smtClean="0"/>
              <a:t>The indicated duration information is greater than the STA’s current intra-BSS NAV value</a:t>
            </a:r>
          </a:p>
          <a:p>
            <a:pPr lvl="2">
              <a:buFont typeface="Arial" charset="0"/>
              <a:buChar char="•"/>
            </a:pPr>
            <a:r>
              <a:rPr lang="en-US" sz="1600" i="1" u="sng" dirty="0" smtClean="0"/>
              <a:t>The STA is not solicited an immediate response by the PPDU carrying the frame”</a:t>
            </a:r>
          </a:p>
          <a:p>
            <a:pPr>
              <a:buFont typeface="Arial" charset="0"/>
              <a:buChar char="•"/>
            </a:pPr>
            <a:endParaRPr lang="en-US" sz="2000" dirty="0" smtClean="0"/>
          </a:p>
          <a:p>
            <a:pPr>
              <a:buFont typeface="Arial" charset="0"/>
              <a:buChar char="•"/>
            </a:pPr>
            <a:r>
              <a:rPr lang="en-US" sz="2000" dirty="0" smtClean="0"/>
              <a:t>Thus, if a STA is solicited an immediate response,</a:t>
            </a:r>
            <a:r>
              <a:rPr lang="ko-KR" altLang="en-US" sz="2000" dirty="0" smtClean="0"/>
              <a:t> </a:t>
            </a:r>
            <a:r>
              <a:rPr lang="en-US" altLang="ko-KR" sz="2000" dirty="0" smtClean="0"/>
              <a:t>the STA does not update the NAV.</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Geonjung Ko et al., WILUS</a:t>
            </a:r>
            <a:endParaRPr lang="en-GB" dirty="0"/>
          </a:p>
        </p:txBody>
      </p:sp>
      <p:sp>
        <p:nvSpPr>
          <p:cNvPr id="6" name="Date Placeholder 5"/>
          <p:cNvSpPr>
            <a:spLocks noGrp="1"/>
          </p:cNvSpPr>
          <p:nvPr>
            <p:ph type="dt" idx="15"/>
          </p:nvPr>
        </p:nvSpPr>
        <p:spPr/>
        <p:txBody>
          <a:bodyPr/>
          <a:lstStyle/>
          <a:p>
            <a:r>
              <a:rPr lang="en-US" altLang="ko-KR" smtClean="0"/>
              <a:t>November 2016</a:t>
            </a:r>
            <a:endParaRPr lang="en-GB" dirty="0"/>
          </a:p>
        </p:txBody>
      </p:sp>
    </p:spTree>
    <p:extLst>
      <p:ext uri="{BB962C8B-B14F-4D97-AF65-F5344CB8AC3E}">
        <p14:creationId xmlns:p14="http://schemas.microsoft.com/office/powerpoint/2010/main" val="1152891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Unwanted transmission by the STA which has not updated its NAV</a:t>
            </a:r>
          </a:p>
          <a:p>
            <a:pPr>
              <a:buFont typeface="Arial" charset="0"/>
              <a:buChar char="•"/>
            </a:pPr>
            <a:endParaRPr lang="en-US" sz="2000" dirty="0"/>
          </a:p>
          <a:p>
            <a:pPr>
              <a:buFont typeface="Arial" charset="0"/>
              <a:buChar char="•"/>
            </a:pPr>
            <a:endParaRPr lang="en-US" sz="2000" dirty="0" smtClean="0"/>
          </a:p>
          <a:p>
            <a:pPr>
              <a:buFont typeface="Arial" charset="0"/>
              <a:buChar char="•"/>
            </a:pPr>
            <a:endParaRPr lang="en-US" sz="2000" dirty="0"/>
          </a:p>
          <a:p>
            <a:pPr>
              <a:buFont typeface="Arial" charset="0"/>
              <a:buChar char="•"/>
            </a:pPr>
            <a:endParaRPr lang="en-US" sz="2000" dirty="0" smtClean="0"/>
          </a:p>
          <a:p>
            <a:pPr>
              <a:buFont typeface="Arial" charset="0"/>
              <a:buChar char="•"/>
            </a:pPr>
            <a:endParaRPr lang="en-US" sz="2000" dirty="0"/>
          </a:p>
          <a:p>
            <a:pPr lvl="1">
              <a:buFont typeface="Arial" charset="0"/>
              <a:buChar char="•"/>
            </a:pPr>
            <a:endParaRPr lang="en-US" sz="1600" dirty="0" smtClean="0"/>
          </a:p>
          <a:p>
            <a:pPr lvl="1">
              <a:buFont typeface="Arial" charset="0"/>
              <a:buChar char="•"/>
            </a:pPr>
            <a:endParaRPr lang="en-US" sz="1600" dirty="0" smtClean="0"/>
          </a:p>
          <a:p>
            <a:pPr lvl="1">
              <a:buFont typeface="Arial" charset="0"/>
              <a:buChar char="•"/>
            </a:pPr>
            <a:endParaRPr lang="en-US" sz="1600" dirty="0" smtClean="0"/>
          </a:p>
          <a:p>
            <a:pPr lvl="1">
              <a:buFont typeface="Arial" charset="0"/>
              <a:buChar char="•"/>
            </a:pPr>
            <a:r>
              <a:rPr lang="en-US" sz="1600" dirty="0" smtClean="0"/>
              <a:t>Since STA3 is solicited by a Trigger frame, STA3 does not update its NAV.</a:t>
            </a:r>
          </a:p>
          <a:p>
            <a:pPr lvl="1">
              <a:buFont typeface="Arial" charset="0"/>
              <a:buChar char="•"/>
            </a:pPr>
            <a:r>
              <a:rPr lang="en-US" sz="1600" dirty="0" smtClean="0"/>
              <a:t>The CCA indicates busy and STA3 does not respond to the Trigger frame.</a:t>
            </a:r>
          </a:p>
          <a:p>
            <a:pPr lvl="1">
              <a:buFont typeface="Arial" charset="0"/>
              <a:buChar char="•"/>
            </a:pPr>
            <a:r>
              <a:rPr lang="en-US" sz="1600" dirty="0" smtClean="0"/>
              <a:t>STA3 may give an interference to the intra-BSS.</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Geonjung Ko et al., WILUS</a:t>
            </a:r>
            <a:endParaRPr lang="en-GB" dirty="0"/>
          </a:p>
        </p:txBody>
      </p:sp>
      <p:sp>
        <p:nvSpPr>
          <p:cNvPr id="6" name="Date Placeholder 5"/>
          <p:cNvSpPr>
            <a:spLocks noGrp="1"/>
          </p:cNvSpPr>
          <p:nvPr>
            <p:ph type="dt" idx="15"/>
          </p:nvPr>
        </p:nvSpPr>
        <p:spPr/>
        <p:txBody>
          <a:bodyPr/>
          <a:lstStyle/>
          <a:p>
            <a:r>
              <a:rPr lang="en-US" altLang="ko-KR" smtClean="0"/>
              <a:t>November 2016</a:t>
            </a:r>
            <a:endParaRPr lang="en-GB" dirty="0"/>
          </a:p>
        </p:txBody>
      </p:sp>
      <p:sp>
        <p:nvSpPr>
          <p:cNvPr id="8" name="TextBox 7"/>
          <p:cNvSpPr txBox="1"/>
          <p:nvPr/>
        </p:nvSpPr>
        <p:spPr>
          <a:xfrm>
            <a:off x="2362544" y="2855732"/>
            <a:ext cx="756970" cy="818909"/>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Trigger</a:t>
            </a:r>
          </a:p>
          <a:p>
            <a:pPr algn="ctr"/>
            <a:r>
              <a:rPr lang="en-US" sz="1000" dirty="0" smtClean="0">
                <a:solidFill>
                  <a:schemeClr val="tx1"/>
                </a:solidFill>
              </a:rPr>
              <a:t>Frame</a:t>
            </a:r>
            <a:endParaRPr lang="en-US" sz="1000" dirty="0">
              <a:solidFill>
                <a:schemeClr val="tx1"/>
              </a:solidFill>
            </a:endParaRPr>
          </a:p>
        </p:txBody>
      </p:sp>
      <p:cxnSp>
        <p:nvCxnSpPr>
          <p:cNvPr id="9" name="Straight Connector 8"/>
          <p:cNvCxnSpPr/>
          <p:nvPr/>
        </p:nvCxnSpPr>
        <p:spPr bwMode="auto">
          <a:xfrm flipH="1">
            <a:off x="1907602" y="3674641"/>
            <a:ext cx="5282421"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0" name="TextBox 9"/>
          <p:cNvSpPr txBox="1"/>
          <p:nvPr/>
        </p:nvSpPr>
        <p:spPr>
          <a:xfrm>
            <a:off x="2193863" y="2420888"/>
            <a:ext cx="2317211" cy="461665"/>
          </a:xfrm>
          <a:prstGeom prst="rect">
            <a:avLst/>
          </a:prstGeom>
          <a:noFill/>
        </p:spPr>
        <p:txBody>
          <a:bodyPr wrap="square" rtlCol="0">
            <a:spAutoFit/>
          </a:bodyPr>
          <a:lstStyle/>
          <a:p>
            <a:r>
              <a:rPr lang="en-US" altLang="ko-KR" sz="1200" b="1" smtClean="0">
                <a:solidFill>
                  <a:schemeClr val="tx1"/>
                </a:solidFill>
              </a:rPr>
              <a:t>Soliciting immediate responses </a:t>
            </a:r>
            <a:r>
              <a:rPr lang="en-US" altLang="ko-KR" sz="1200" b="1" dirty="0" smtClean="0">
                <a:solidFill>
                  <a:schemeClr val="tx1"/>
                </a:solidFill>
              </a:rPr>
              <a:t>from</a:t>
            </a:r>
            <a:r>
              <a:rPr lang="ko-KR" altLang="en-US" sz="1200" b="1" dirty="0" smtClean="0">
                <a:solidFill>
                  <a:schemeClr val="tx1"/>
                </a:solidFill>
              </a:rPr>
              <a:t> </a:t>
            </a:r>
            <a:r>
              <a:rPr lang="en-US" altLang="ko-KR" sz="1200" b="1" dirty="0" smtClean="0">
                <a:solidFill>
                  <a:schemeClr val="tx1"/>
                </a:solidFill>
              </a:rPr>
              <a:t>STA1, STA2, and STA3</a:t>
            </a:r>
            <a:endParaRPr lang="en-US" sz="1200" dirty="0">
              <a:solidFill>
                <a:schemeClr val="tx1"/>
              </a:solidFill>
            </a:endParaRPr>
          </a:p>
        </p:txBody>
      </p:sp>
      <p:sp>
        <p:nvSpPr>
          <p:cNvPr id="11" name="TextBox 10"/>
          <p:cNvSpPr txBox="1"/>
          <p:nvPr/>
        </p:nvSpPr>
        <p:spPr>
          <a:xfrm>
            <a:off x="1586047" y="3109610"/>
            <a:ext cx="508663" cy="276999"/>
          </a:xfrm>
          <a:prstGeom prst="rect">
            <a:avLst/>
          </a:prstGeom>
          <a:noFill/>
        </p:spPr>
        <p:txBody>
          <a:bodyPr wrap="square" rtlCol="0">
            <a:spAutoFit/>
          </a:bodyPr>
          <a:lstStyle/>
          <a:p>
            <a:r>
              <a:rPr lang="en-US" altLang="ko-KR" sz="1200" b="1" smtClean="0">
                <a:solidFill>
                  <a:schemeClr val="tx1"/>
                </a:solidFill>
              </a:rPr>
              <a:t>AP</a:t>
            </a:r>
            <a:endParaRPr lang="en-US" sz="1200" dirty="0">
              <a:solidFill>
                <a:schemeClr val="tx1"/>
              </a:solidFill>
            </a:endParaRPr>
          </a:p>
        </p:txBody>
      </p:sp>
      <p:cxnSp>
        <p:nvCxnSpPr>
          <p:cNvPr id="12" name="Straight Connector 11"/>
          <p:cNvCxnSpPr/>
          <p:nvPr/>
        </p:nvCxnSpPr>
        <p:spPr bwMode="auto">
          <a:xfrm flipH="1">
            <a:off x="1907602" y="4970785"/>
            <a:ext cx="5282421"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3" name="TextBox 12"/>
          <p:cNvSpPr txBox="1"/>
          <p:nvPr/>
        </p:nvSpPr>
        <p:spPr>
          <a:xfrm>
            <a:off x="2508807" y="4045714"/>
            <a:ext cx="550923" cy="276999"/>
          </a:xfrm>
          <a:prstGeom prst="rect">
            <a:avLst/>
          </a:prstGeom>
          <a:noFill/>
        </p:spPr>
        <p:txBody>
          <a:bodyPr wrap="square" rtlCol="0">
            <a:spAutoFit/>
          </a:bodyPr>
          <a:lstStyle/>
          <a:p>
            <a:r>
              <a:rPr lang="en-US" altLang="ko-KR" sz="1200" b="1" dirty="0" smtClean="0">
                <a:solidFill>
                  <a:schemeClr val="tx1"/>
                </a:solidFill>
              </a:rPr>
              <a:t>STA1</a:t>
            </a:r>
            <a:endParaRPr lang="en-US" sz="1200" dirty="0">
              <a:solidFill>
                <a:schemeClr val="tx1"/>
              </a:solidFill>
            </a:endParaRPr>
          </a:p>
        </p:txBody>
      </p:sp>
      <p:sp>
        <p:nvSpPr>
          <p:cNvPr id="14" name="TextBox 13"/>
          <p:cNvSpPr txBox="1"/>
          <p:nvPr/>
        </p:nvSpPr>
        <p:spPr>
          <a:xfrm>
            <a:off x="3194550" y="4043133"/>
            <a:ext cx="2241444" cy="306400"/>
          </a:xfrm>
          <a:prstGeom prst="rect">
            <a:avLst/>
          </a:prstGeom>
          <a:solidFill>
            <a:schemeClr val="bg1">
              <a:lumMod val="95000"/>
            </a:schemeClr>
          </a:solidFill>
          <a:ln w="19050">
            <a:solidFill>
              <a:schemeClr val="tx1"/>
            </a:solidFill>
          </a:ln>
        </p:spPr>
        <p:txBody>
          <a:bodyPr wrap="square" rtlCol="0" anchor="ctr" anchorCtr="0">
            <a:noAutofit/>
          </a:bodyPr>
          <a:lstStyle/>
          <a:p>
            <a:r>
              <a:rPr lang="en-US" sz="1000" dirty="0" smtClean="0">
                <a:solidFill>
                  <a:schemeClr val="tx1"/>
                </a:solidFill>
              </a:rPr>
              <a:t>HE trigger-based PPDU</a:t>
            </a:r>
            <a:endParaRPr lang="en-US" sz="1000" dirty="0">
              <a:solidFill>
                <a:schemeClr val="tx1"/>
              </a:solidFill>
            </a:endParaRPr>
          </a:p>
        </p:txBody>
      </p:sp>
      <p:sp>
        <p:nvSpPr>
          <p:cNvPr id="15" name="TextBox 14"/>
          <p:cNvSpPr txBox="1"/>
          <p:nvPr/>
        </p:nvSpPr>
        <p:spPr>
          <a:xfrm>
            <a:off x="3194550" y="4357985"/>
            <a:ext cx="2241444" cy="306400"/>
          </a:xfrm>
          <a:prstGeom prst="rect">
            <a:avLst/>
          </a:prstGeom>
          <a:solidFill>
            <a:schemeClr val="bg1">
              <a:lumMod val="95000"/>
            </a:schemeClr>
          </a:solidFill>
          <a:ln w="19050">
            <a:solidFill>
              <a:schemeClr val="tx1"/>
            </a:solidFill>
          </a:ln>
        </p:spPr>
        <p:txBody>
          <a:bodyPr wrap="square" rtlCol="0" anchor="ctr" anchorCtr="0">
            <a:noAutofit/>
          </a:bodyPr>
          <a:lstStyle/>
          <a:p>
            <a:r>
              <a:rPr lang="en-US" sz="1000" dirty="0" smtClean="0">
                <a:solidFill>
                  <a:schemeClr val="tx1"/>
                </a:solidFill>
              </a:rPr>
              <a:t>HE trigger-based PPDU</a:t>
            </a:r>
            <a:endParaRPr lang="en-US" sz="1000" dirty="0">
              <a:solidFill>
                <a:schemeClr val="tx1"/>
              </a:solidFill>
            </a:endParaRPr>
          </a:p>
        </p:txBody>
      </p:sp>
      <p:sp>
        <p:nvSpPr>
          <p:cNvPr id="16" name="TextBox 15"/>
          <p:cNvSpPr txBox="1"/>
          <p:nvPr/>
        </p:nvSpPr>
        <p:spPr>
          <a:xfrm>
            <a:off x="2505667" y="4364370"/>
            <a:ext cx="550923" cy="276999"/>
          </a:xfrm>
          <a:prstGeom prst="rect">
            <a:avLst/>
          </a:prstGeom>
          <a:noFill/>
        </p:spPr>
        <p:txBody>
          <a:bodyPr wrap="square" rtlCol="0">
            <a:spAutoFit/>
          </a:bodyPr>
          <a:lstStyle/>
          <a:p>
            <a:r>
              <a:rPr lang="en-US" altLang="ko-KR" sz="1200" b="1" dirty="0" smtClean="0">
                <a:solidFill>
                  <a:schemeClr val="tx1"/>
                </a:solidFill>
              </a:rPr>
              <a:t>STA2</a:t>
            </a:r>
            <a:endParaRPr lang="en-US" sz="1200" dirty="0">
              <a:solidFill>
                <a:schemeClr val="tx1"/>
              </a:solidFill>
            </a:endParaRPr>
          </a:p>
        </p:txBody>
      </p:sp>
      <p:sp>
        <p:nvSpPr>
          <p:cNvPr id="17" name="TextBox 16"/>
          <p:cNvSpPr txBox="1"/>
          <p:nvPr/>
        </p:nvSpPr>
        <p:spPr>
          <a:xfrm>
            <a:off x="2505667" y="4693786"/>
            <a:ext cx="550923" cy="276999"/>
          </a:xfrm>
          <a:prstGeom prst="rect">
            <a:avLst/>
          </a:prstGeom>
          <a:noFill/>
        </p:spPr>
        <p:txBody>
          <a:bodyPr wrap="square" rtlCol="0">
            <a:spAutoFit/>
          </a:bodyPr>
          <a:lstStyle/>
          <a:p>
            <a:r>
              <a:rPr lang="en-US" altLang="ko-KR" sz="1200" b="1" dirty="0" smtClean="0">
                <a:solidFill>
                  <a:schemeClr val="tx1"/>
                </a:solidFill>
              </a:rPr>
              <a:t>STA3</a:t>
            </a:r>
            <a:endParaRPr lang="en-US" sz="1200" dirty="0">
              <a:solidFill>
                <a:schemeClr val="tx1"/>
              </a:solidFill>
            </a:endParaRPr>
          </a:p>
        </p:txBody>
      </p:sp>
      <p:sp>
        <p:nvSpPr>
          <p:cNvPr id="18" name="TextBox 17"/>
          <p:cNvSpPr txBox="1"/>
          <p:nvPr/>
        </p:nvSpPr>
        <p:spPr>
          <a:xfrm>
            <a:off x="2952603" y="5186809"/>
            <a:ext cx="1331263" cy="276999"/>
          </a:xfrm>
          <a:prstGeom prst="rect">
            <a:avLst/>
          </a:prstGeom>
          <a:noFill/>
        </p:spPr>
        <p:txBody>
          <a:bodyPr wrap="square" rtlCol="0">
            <a:spAutoFit/>
          </a:bodyPr>
          <a:lstStyle/>
          <a:p>
            <a:r>
              <a:rPr lang="en-US" altLang="ko-KR" sz="1200" b="1" dirty="0" smtClean="0">
                <a:solidFill>
                  <a:schemeClr val="tx1"/>
                </a:solidFill>
              </a:rPr>
              <a:t>STA3 CS: Busy</a:t>
            </a:r>
          </a:p>
        </p:txBody>
      </p:sp>
      <p:cxnSp>
        <p:nvCxnSpPr>
          <p:cNvPr id="19" name="Straight Arrow Connector 18"/>
          <p:cNvCxnSpPr/>
          <p:nvPr/>
        </p:nvCxnSpPr>
        <p:spPr bwMode="auto">
          <a:xfrm flipV="1">
            <a:off x="3131739" y="4871031"/>
            <a:ext cx="0" cy="3877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TextBox 21"/>
          <p:cNvSpPr txBox="1"/>
          <p:nvPr/>
        </p:nvSpPr>
        <p:spPr>
          <a:xfrm>
            <a:off x="4716016" y="4034954"/>
            <a:ext cx="2590496" cy="927885"/>
          </a:xfrm>
          <a:prstGeom prst="rect">
            <a:avLst/>
          </a:prstGeom>
          <a:noFill/>
          <a:ln w="19050">
            <a:solidFill>
              <a:schemeClr val="tx1"/>
            </a:solidFill>
          </a:ln>
        </p:spPr>
        <p:txBody>
          <a:bodyPr wrap="square" rtlCol="0" anchor="ctr" anchorCtr="0">
            <a:noAutofit/>
          </a:bodyPr>
          <a:lstStyle/>
          <a:p>
            <a:pPr algn="ctr"/>
            <a:r>
              <a:rPr lang="en-US" sz="1000" dirty="0" smtClean="0">
                <a:solidFill>
                  <a:schemeClr val="tx1"/>
                </a:solidFill>
              </a:rPr>
              <a:t>HE SU PPDU</a:t>
            </a:r>
          </a:p>
          <a:p>
            <a:pPr algn="ctr"/>
            <a:r>
              <a:rPr lang="en-US" sz="1000" dirty="0" smtClean="0">
                <a:solidFill>
                  <a:schemeClr val="tx1"/>
                </a:solidFill>
              </a:rPr>
              <a:t>transmitted by STA3</a:t>
            </a:r>
            <a:endParaRPr lang="en-US" sz="1000" dirty="0">
              <a:solidFill>
                <a:schemeClr val="tx1"/>
              </a:solidFill>
            </a:endParaRPr>
          </a:p>
        </p:txBody>
      </p:sp>
      <p:cxnSp>
        <p:nvCxnSpPr>
          <p:cNvPr id="23" name="Straight Arrow Connector 22"/>
          <p:cNvCxnSpPr/>
          <p:nvPr/>
        </p:nvCxnSpPr>
        <p:spPr bwMode="auto">
          <a:xfrm flipV="1">
            <a:off x="4333506" y="4816332"/>
            <a:ext cx="75148" cy="15445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Straight Arrow Connector 23"/>
          <p:cNvCxnSpPr/>
          <p:nvPr/>
        </p:nvCxnSpPr>
        <p:spPr bwMode="auto">
          <a:xfrm flipV="1">
            <a:off x="4435926" y="4816332"/>
            <a:ext cx="75148" cy="15445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5" name="Straight Arrow Connector 24"/>
          <p:cNvCxnSpPr/>
          <p:nvPr/>
        </p:nvCxnSpPr>
        <p:spPr bwMode="auto">
          <a:xfrm flipV="1">
            <a:off x="4538346" y="4816332"/>
            <a:ext cx="75148" cy="15445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Arrow Connector 25"/>
          <p:cNvCxnSpPr/>
          <p:nvPr/>
        </p:nvCxnSpPr>
        <p:spPr bwMode="auto">
          <a:xfrm flipV="1">
            <a:off x="4640766" y="4816332"/>
            <a:ext cx="75148" cy="15445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Arrow Connector 26"/>
          <p:cNvCxnSpPr/>
          <p:nvPr/>
        </p:nvCxnSpPr>
        <p:spPr bwMode="auto">
          <a:xfrm flipV="1">
            <a:off x="3923826" y="4816332"/>
            <a:ext cx="75148" cy="15445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Straight Arrow Connector 27"/>
          <p:cNvCxnSpPr/>
          <p:nvPr/>
        </p:nvCxnSpPr>
        <p:spPr bwMode="auto">
          <a:xfrm flipV="1">
            <a:off x="4026246" y="4816332"/>
            <a:ext cx="75148" cy="15445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Arrow Connector 28"/>
          <p:cNvCxnSpPr/>
          <p:nvPr/>
        </p:nvCxnSpPr>
        <p:spPr bwMode="auto">
          <a:xfrm flipV="1">
            <a:off x="4128666" y="4816332"/>
            <a:ext cx="75148" cy="15445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Straight Arrow Connector 29"/>
          <p:cNvCxnSpPr/>
          <p:nvPr/>
        </p:nvCxnSpPr>
        <p:spPr bwMode="auto">
          <a:xfrm flipV="1">
            <a:off x="4231086" y="4816332"/>
            <a:ext cx="75148" cy="15445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348866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In case that a STA is solicited an immediate response, but the STA is not able to respond, the STA shall update its NAV.</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Geonjung Ko et al., WILUS</a:t>
            </a:r>
            <a:endParaRPr lang="en-GB" dirty="0"/>
          </a:p>
        </p:txBody>
      </p:sp>
      <p:sp>
        <p:nvSpPr>
          <p:cNvPr id="6" name="Date Placeholder 5"/>
          <p:cNvSpPr>
            <a:spLocks noGrp="1"/>
          </p:cNvSpPr>
          <p:nvPr>
            <p:ph type="dt" idx="15"/>
          </p:nvPr>
        </p:nvSpPr>
        <p:spPr/>
        <p:txBody>
          <a:bodyPr/>
          <a:lstStyle/>
          <a:p>
            <a:r>
              <a:rPr lang="en-US" altLang="ko-KR" smtClean="0"/>
              <a:t>November 2016</a:t>
            </a:r>
            <a:endParaRPr lang="en-GB" dirty="0"/>
          </a:p>
        </p:txBody>
      </p:sp>
      <p:sp>
        <p:nvSpPr>
          <p:cNvPr id="7" name="TextBox 6"/>
          <p:cNvSpPr txBox="1"/>
          <p:nvPr/>
        </p:nvSpPr>
        <p:spPr>
          <a:xfrm>
            <a:off x="2371842" y="3413212"/>
            <a:ext cx="756970" cy="818909"/>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Trigger</a:t>
            </a:r>
          </a:p>
          <a:p>
            <a:pPr algn="ctr"/>
            <a:r>
              <a:rPr lang="en-US" sz="1000" dirty="0" smtClean="0">
                <a:solidFill>
                  <a:schemeClr val="tx1"/>
                </a:solidFill>
              </a:rPr>
              <a:t>Frame</a:t>
            </a:r>
            <a:endParaRPr lang="en-US" sz="1000" dirty="0">
              <a:solidFill>
                <a:schemeClr val="tx1"/>
              </a:solidFill>
            </a:endParaRPr>
          </a:p>
        </p:txBody>
      </p:sp>
      <p:cxnSp>
        <p:nvCxnSpPr>
          <p:cNvPr id="8" name="Straight Connector 7"/>
          <p:cNvCxnSpPr/>
          <p:nvPr/>
        </p:nvCxnSpPr>
        <p:spPr bwMode="auto">
          <a:xfrm flipH="1">
            <a:off x="1916900" y="4232121"/>
            <a:ext cx="5282421"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9" name="TextBox 8"/>
          <p:cNvSpPr txBox="1"/>
          <p:nvPr/>
        </p:nvSpPr>
        <p:spPr>
          <a:xfrm>
            <a:off x="2203161" y="2978368"/>
            <a:ext cx="2234019" cy="461665"/>
          </a:xfrm>
          <a:prstGeom prst="rect">
            <a:avLst/>
          </a:prstGeom>
          <a:noFill/>
        </p:spPr>
        <p:txBody>
          <a:bodyPr wrap="square" rtlCol="0">
            <a:spAutoFit/>
          </a:bodyPr>
          <a:lstStyle/>
          <a:p>
            <a:r>
              <a:rPr lang="en-US" altLang="ko-KR" sz="1200" b="1" smtClean="0">
                <a:solidFill>
                  <a:schemeClr val="tx1"/>
                </a:solidFill>
              </a:rPr>
              <a:t>Soliciting immediate responses </a:t>
            </a:r>
            <a:r>
              <a:rPr lang="en-US" altLang="ko-KR" sz="1200" b="1" dirty="0" smtClean="0">
                <a:solidFill>
                  <a:schemeClr val="tx1"/>
                </a:solidFill>
              </a:rPr>
              <a:t>from STA1, STA2, and STA3</a:t>
            </a:r>
            <a:endParaRPr lang="en-US" sz="1200" dirty="0">
              <a:solidFill>
                <a:schemeClr val="tx1"/>
              </a:solidFill>
            </a:endParaRPr>
          </a:p>
        </p:txBody>
      </p:sp>
      <p:sp>
        <p:nvSpPr>
          <p:cNvPr id="10" name="TextBox 9"/>
          <p:cNvSpPr txBox="1"/>
          <p:nvPr/>
        </p:nvSpPr>
        <p:spPr>
          <a:xfrm>
            <a:off x="1595345" y="3667090"/>
            <a:ext cx="508663" cy="276999"/>
          </a:xfrm>
          <a:prstGeom prst="rect">
            <a:avLst/>
          </a:prstGeom>
          <a:noFill/>
        </p:spPr>
        <p:txBody>
          <a:bodyPr wrap="square" rtlCol="0">
            <a:spAutoFit/>
          </a:bodyPr>
          <a:lstStyle/>
          <a:p>
            <a:r>
              <a:rPr lang="en-US" altLang="ko-KR" sz="1200" b="1" smtClean="0">
                <a:solidFill>
                  <a:schemeClr val="tx1"/>
                </a:solidFill>
              </a:rPr>
              <a:t>AP</a:t>
            </a:r>
            <a:endParaRPr lang="en-US" sz="1200" dirty="0">
              <a:solidFill>
                <a:schemeClr val="tx1"/>
              </a:solidFill>
            </a:endParaRPr>
          </a:p>
        </p:txBody>
      </p:sp>
      <p:cxnSp>
        <p:nvCxnSpPr>
          <p:cNvPr id="11" name="Straight Connector 10"/>
          <p:cNvCxnSpPr/>
          <p:nvPr/>
        </p:nvCxnSpPr>
        <p:spPr bwMode="auto">
          <a:xfrm flipH="1">
            <a:off x="1916900" y="5528265"/>
            <a:ext cx="5282421"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2" name="TextBox 11"/>
          <p:cNvSpPr txBox="1"/>
          <p:nvPr/>
        </p:nvSpPr>
        <p:spPr>
          <a:xfrm>
            <a:off x="2518105" y="4603194"/>
            <a:ext cx="550923" cy="276999"/>
          </a:xfrm>
          <a:prstGeom prst="rect">
            <a:avLst/>
          </a:prstGeom>
          <a:noFill/>
        </p:spPr>
        <p:txBody>
          <a:bodyPr wrap="square" rtlCol="0">
            <a:spAutoFit/>
          </a:bodyPr>
          <a:lstStyle/>
          <a:p>
            <a:r>
              <a:rPr lang="en-US" altLang="ko-KR" sz="1200" b="1" dirty="0" smtClean="0">
                <a:solidFill>
                  <a:schemeClr val="tx1"/>
                </a:solidFill>
              </a:rPr>
              <a:t>STA1</a:t>
            </a:r>
            <a:endParaRPr lang="en-US" sz="1200" dirty="0">
              <a:solidFill>
                <a:schemeClr val="tx1"/>
              </a:solidFill>
            </a:endParaRPr>
          </a:p>
        </p:txBody>
      </p:sp>
      <p:sp>
        <p:nvSpPr>
          <p:cNvPr id="13" name="TextBox 12"/>
          <p:cNvSpPr txBox="1"/>
          <p:nvPr/>
        </p:nvSpPr>
        <p:spPr>
          <a:xfrm>
            <a:off x="3203848" y="4600613"/>
            <a:ext cx="2313452" cy="306400"/>
          </a:xfrm>
          <a:prstGeom prst="rect">
            <a:avLst/>
          </a:prstGeom>
          <a:solidFill>
            <a:schemeClr val="bg1">
              <a:lumMod val="95000"/>
            </a:schemeClr>
          </a:solidFill>
          <a:ln w="19050">
            <a:solidFill>
              <a:schemeClr val="tx1"/>
            </a:solidFill>
          </a:ln>
        </p:spPr>
        <p:txBody>
          <a:bodyPr wrap="square" rtlCol="0" anchor="ctr" anchorCtr="0">
            <a:noAutofit/>
          </a:bodyPr>
          <a:lstStyle/>
          <a:p>
            <a:r>
              <a:rPr lang="en-US" sz="1000" dirty="0" smtClean="0">
                <a:solidFill>
                  <a:schemeClr val="tx1"/>
                </a:solidFill>
              </a:rPr>
              <a:t>HE trigger-based PPDU</a:t>
            </a:r>
            <a:endParaRPr lang="en-US" sz="1000" dirty="0">
              <a:solidFill>
                <a:schemeClr val="tx1"/>
              </a:solidFill>
            </a:endParaRPr>
          </a:p>
        </p:txBody>
      </p:sp>
      <p:sp>
        <p:nvSpPr>
          <p:cNvPr id="14" name="TextBox 13"/>
          <p:cNvSpPr txBox="1"/>
          <p:nvPr/>
        </p:nvSpPr>
        <p:spPr>
          <a:xfrm>
            <a:off x="3203848" y="4915465"/>
            <a:ext cx="2313452" cy="306400"/>
          </a:xfrm>
          <a:prstGeom prst="rect">
            <a:avLst/>
          </a:prstGeom>
          <a:solidFill>
            <a:schemeClr val="bg1">
              <a:lumMod val="95000"/>
            </a:schemeClr>
          </a:solidFill>
          <a:ln w="19050">
            <a:solidFill>
              <a:schemeClr val="tx1"/>
            </a:solidFill>
          </a:ln>
        </p:spPr>
        <p:txBody>
          <a:bodyPr wrap="square" rtlCol="0" anchor="ctr" anchorCtr="0">
            <a:noAutofit/>
          </a:bodyPr>
          <a:lstStyle/>
          <a:p>
            <a:r>
              <a:rPr lang="en-US" sz="1000" dirty="0" smtClean="0">
                <a:solidFill>
                  <a:schemeClr val="tx1"/>
                </a:solidFill>
              </a:rPr>
              <a:t>HE trigger-based PPDU</a:t>
            </a:r>
            <a:endParaRPr lang="en-US" sz="1000" dirty="0">
              <a:solidFill>
                <a:schemeClr val="tx1"/>
              </a:solidFill>
            </a:endParaRPr>
          </a:p>
        </p:txBody>
      </p:sp>
      <p:sp>
        <p:nvSpPr>
          <p:cNvPr id="15" name="TextBox 14"/>
          <p:cNvSpPr txBox="1"/>
          <p:nvPr/>
        </p:nvSpPr>
        <p:spPr>
          <a:xfrm>
            <a:off x="2514965" y="4921850"/>
            <a:ext cx="550923" cy="276999"/>
          </a:xfrm>
          <a:prstGeom prst="rect">
            <a:avLst/>
          </a:prstGeom>
          <a:noFill/>
        </p:spPr>
        <p:txBody>
          <a:bodyPr wrap="square" rtlCol="0">
            <a:spAutoFit/>
          </a:bodyPr>
          <a:lstStyle/>
          <a:p>
            <a:r>
              <a:rPr lang="en-US" altLang="ko-KR" sz="1200" b="1" dirty="0" smtClean="0">
                <a:solidFill>
                  <a:schemeClr val="tx1"/>
                </a:solidFill>
              </a:rPr>
              <a:t>STA2</a:t>
            </a:r>
            <a:endParaRPr lang="en-US" sz="1200" dirty="0">
              <a:solidFill>
                <a:schemeClr val="tx1"/>
              </a:solidFill>
            </a:endParaRPr>
          </a:p>
        </p:txBody>
      </p:sp>
      <p:sp>
        <p:nvSpPr>
          <p:cNvPr id="16" name="TextBox 15"/>
          <p:cNvSpPr txBox="1"/>
          <p:nvPr/>
        </p:nvSpPr>
        <p:spPr>
          <a:xfrm>
            <a:off x="2514965" y="5251266"/>
            <a:ext cx="550923" cy="276999"/>
          </a:xfrm>
          <a:prstGeom prst="rect">
            <a:avLst/>
          </a:prstGeom>
          <a:noFill/>
        </p:spPr>
        <p:txBody>
          <a:bodyPr wrap="square" rtlCol="0">
            <a:spAutoFit/>
          </a:bodyPr>
          <a:lstStyle/>
          <a:p>
            <a:r>
              <a:rPr lang="en-US" altLang="ko-KR" sz="1200" b="1" dirty="0" smtClean="0">
                <a:solidFill>
                  <a:schemeClr val="tx1"/>
                </a:solidFill>
              </a:rPr>
              <a:t>STA3</a:t>
            </a:r>
            <a:endParaRPr lang="en-US" sz="1200" dirty="0">
              <a:solidFill>
                <a:schemeClr val="tx1"/>
              </a:solidFill>
            </a:endParaRPr>
          </a:p>
        </p:txBody>
      </p:sp>
      <p:sp>
        <p:nvSpPr>
          <p:cNvPr id="17" name="TextBox 16"/>
          <p:cNvSpPr txBox="1"/>
          <p:nvPr/>
        </p:nvSpPr>
        <p:spPr>
          <a:xfrm>
            <a:off x="2961901" y="5744289"/>
            <a:ext cx="1331263" cy="276999"/>
          </a:xfrm>
          <a:prstGeom prst="rect">
            <a:avLst/>
          </a:prstGeom>
          <a:noFill/>
        </p:spPr>
        <p:txBody>
          <a:bodyPr wrap="square" rtlCol="0">
            <a:spAutoFit/>
          </a:bodyPr>
          <a:lstStyle/>
          <a:p>
            <a:r>
              <a:rPr lang="en-US" altLang="ko-KR" sz="1200" b="1" dirty="0" smtClean="0">
                <a:solidFill>
                  <a:schemeClr val="tx1"/>
                </a:solidFill>
              </a:rPr>
              <a:t>STA3 CS: Busy</a:t>
            </a:r>
          </a:p>
        </p:txBody>
      </p:sp>
      <p:cxnSp>
        <p:nvCxnSpPr>
          <p:cNvPr id="18" name="Straight Arrow Connector 17"/>
          <p:cNvCxnSpPr/>
          <p:nvPr/>
        </p:nvCxnSpPr>
        <p:spPr bwMode="auto">
          <a:xfrm flipV="1">
            <a:off x="3141037" y="5428511"/>
            <a:ext cx="0" cy="3877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p:cNvSpPr txBox="1"/>
          <p:nvPr/>
        </p:nvSpPr>
        <p:spPr>
          <a:xfrm>
            <a:off x="3203848" y="5310611"/>
            <a:ext cx="2961524" cy="169278"/>
          </a:xfrm>
          <a:prstGeom prst="rect">
            <a:avLst/>
          </a:prstGeom>
          <a:noFill/>
          <a:ln w="19050">
            <a:solidFill>
              <a:schemeClr val="tx1"/>
            </a:solidFill>
          </a:ln>
        </p:spPr>
        <p:txBody>
          <a:bodyPr wrap="square" rtlCol="0" anchor="ctr" anchorCtr="0">
            <a:noAutofit/>
          </a:bodyPr>
          <a:lstStyle/>
          <a:p>
            <a:pPr algn="ctr"/>
            <a:r>
              <a:rPr lang="en-US" sz="1000" i="1" smtClean="0">
                <a:solidFill>
                  <a:schemeClr val="tx1"/>
                </a:solidFill>
              </a:rPr>
              <a:t>NAV</a:t>
            </a:r>
            <a:endParaRPr lang="en-US" sz="1000" i="1" dirty="0">
              <a:solidFill>
                <a:schemeClr val="tx1"/>
              </a:solidFill>
            </a:endParaRPr>
          </a:p>
        </p:txBody>
      </p:sp>
    </p:spTree>
    <p:extLst>
      <p:ext uri="{BB962C8B-B14F-4D97-AF65-F5344CB8AC3E}">
        <p14:creationId xmlns:p14="http://schemas.microsoft.com/office/powerpoint/2010/main" val="1561013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The current NAV update rule needs a modification following the UL MU CS mechanism.</a:t>
            </a:r>
          </a:p>
          <a:p>
            <a:pPr>
              <a:buFont typeface="Arial" charset="0"/>
              <a:buChar char="•"/>
            </a:pPr>
            <a:endParaRPr lang="en-US" sz="2000" dirty="0" smtClean="0"/>
          </a:p>
          <a:p>
            <a:pPr>
              <a:buFont typeface="Arial" charset="0"/>
              <a:buChar char="•"/>
            </a:pPr>
            <a:r>
              <a:rPr lang="en-US" sz="2000" dirty="0" smtClean="0"/>
              <a:t>If a STA is not able to respond to the frame soliciting an immediate response from the STA, then the STA shall update its NAV.</a:t>
            </a:r>
          </a:p>
          <a:p>
            <a:pPr>
              <a:buFont typeface="Arial" charset="0"/>
              <a:buChar char="•"/>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Geonjung Ko et al., WILUS</a:t>
            </a:r>
            <a:endParaRPr lang="en-GB" dirty="0"/>
          </a:p>
        </p:txBody>
      </p:sp>
      <p:sp>
        <p:nvSpPr>
          <p:cNvPr id="6" name="Date Placeholder 5"/>
          <p:cNvSpPr>
            <a:spLocks noGrp="1"/>
          </p:cNvSpPr>
          <p:nvPr>
            <p:ph type="dt" idx="15"/>
          </p:nvPr>
        </p:nvSpPr>
        <p:spPr/>
        <p:txBody>
          <a:bodyPr/>
          <a:lstStyle/>
          <a:p>
            <a:r>
              <a:rPr lang="en-US" altLang="ko-KR" smtClean="0"/>
              <a:t>November 2016</a:t>
            </a:r>
            <a:endParaRPr lang="en-GB" dirty="0"/>
          </a:p>
        </p:txBody>
      </p:sp>
    </p:spTree>
    <p:extLst>
      <p:ext uri="{BB962C8B-B14F-4D97-AF65-F5344CB8AC3E}">
        <p14:creationId xmlns:p14="http://schemas.microsoft.com/office/powerpoint/2010/main" val="1011584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 Draft P802.11ax D0.5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Geonjung Ko et al., WILUS</a:t>
            </a:r>
            <a:endParaRPr lang="en-GB" dirty="0"/>
          </a:p>
        </p:txBody>
      </p:sp>
      <p:sp>
        <p:nvSpPr>
          <p:cNvPr id="6" name="Date Placeholder 5"/>
          <p:cNvSpPr>
            <a:spLocks noGrp="1"/>
          </p:cNvSpPr>
          <p:nvPr>
            <p:ph type="dt" idx="15"/>
          </p:nvPr>
        </p:nvSpPr>
        <p:spPr/>
        <p:txBody>
          <a:bodyPr/>
          <a:lstStyle/>
          <a:p>
            <a:r>
              <a:rPr lang="en-US" altLang="ko-KR" smtClean="0"/>
              <a:t>November 2016</a:t>
            </a:r>
            <a:endParaRPr lang="en-GB" dirty="0"/>
          </a:p>
        </p:txBody>
      </p:sp>
    </p:spTree>
    <p:extLst>
      <p:ext uri="{BB962C8B-B14F-4D97-AF65-F5344CB8AC3E}">
        <p14:creationId xmlns:p14="http://schemas.microsoft.com/office/powerpoint/2010/main" val="935905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Do you agree </a:t>
            </a:r>
            <a:r>
              <a:rPr lang="en-US" sz="2000" dirty="0" smtClean="0"/>
              <a:t>to make the change below </a:t>
            </a:r>
            <a:r>
              <a:rPr lang="en-US" sz="2000" smtClean="0"/>
              <a:t>and include it to </a:t>
            </a:r>
            <a:r>
              <a:rPr lang="en-US" sz="2000" dirty="0" smtClean="0"/>
              <a:t>the next revision of the TG draft?</a:t>
            </a:r>
            <a:endParaRPr lang="en-US" sz="1100" dirty="0" smtClean="0"/>
          </a:p>
          <a:p>
            <a:pPr marL="0" indent="0"/>
            <a:r>
              <a:rPr lang="en-US" sz="1400" dirty="0" smtClean="0"/>
              <a:t>(Clause 25.2.2 in page 118 of D0.5)</a:t>
            </a:r>
          </a:p>
          <a:p>
            <a:pPr marL="0" indent="9525"/>
            <a:r>
              <a:rPr lang="en-US" sz="1400" dirty="0"/>
              <a:t>A STA shall update the intra-BSS NAV with the duration information indicated by the received frame in a </a:t>
            </a:r>
            <a:r>
              <a:rPr lang="en-US" sz="1400" dirty="0" smtClean="0"/>
              <a:t>PSDU if and only if all the following conditions are met:(#164) </a:t>
            </a:r>
          </a:p>
          <a:p>
            <a:pPr marL="269875" indent="-269875"/>
            <a:r>
              <a:rPr lang="en-US" sz="1400" dirty="0" smtClean="0"/>
              <a:t>—  The frame is identified as intra-BSS according to the rule described in 25.2.1 (Intra-BSS and inter-BSS frame detection)(#164)(#1466) </a:t>
            </a:r>
          </a:p>
          <a:p>
            <a:pPr marL="269875" indent="-269875"/>
            <a:r>
              <a:rPr lang="en-US" sz="1400" dirty="0" smtClean="0"/>
              <a:t>—  The indicated duration information is greater than the STA's current intra-BSS NAV value(#164) </a:t>
            </a:r>
          </a:p>
          <a:p>
            <a:pPr marL="269875" indent="-269875"/>
            <a:r>
              <a:rPr lang="en-US" sz="1400" dirty="0" smtClean="0"/>
              <a:t>—  </a:t>
            </a:r>
            <a:r>
              <a:rPr lang="en-US" sz="1400" u="sng" dirty="0" smtClean="0"/>
              <a:t>Either</a:t>
            </a:r>
            <a:r>
              <a:rPr lang="en-US" sz="1400" dirty="0" smtClean="0"/>
              <a:t> </a:t>
            </a:r>
            <a:r>
              <a:rPr lang="en-US" sz="1400" strike="sngStrike" dirty="0" err="1" smtClean="0"/>
              <a:t>T</a:t>
            </a:r>
            <a:r>
              <a:rPr lang="en-US" sz="1400" dirty="0" err="1" smtClean="0"/>
              <a:t>the</a:t>
            </a:r>
            <a:r>
              <a:rPr lang="en-US" sz="1400" dirty="0" smtClean="0"/>
              <a:t> STA is not solicited an immediate response by the PPDU carrying the frame</a:t>
            </a:r>
            <a:r>
              <a:rPr lang="en-US" sz="1400" strike="sngStrike" dirty="0" smtClean="0"/>
              <a:t>.</a:t>
            </a:r>
            <a:r>
              <a:rPr lang="en-US" sz="1400" dirty="0" smtClean="0"/>
              <a:t>(#</a:t>
            </a:r>
            <a:r>
              <a:rPr lang="en-US" sz="1400" dirty="0"/>
              <a:t>2905) </a:t>
            </a:r>
            <a:r>
              <a:rPr lang="en-US" sz="1400" u="sng" dirty="0"/>
              <a:t>or the STA is solicited an immediate response by the PPDU carrying the frame but the STA is not able to respond to the frame.</a:t>
            </a:r>
            <a:r>
              <a:rPr lang="en-US" sz="1400" dirty="0"/>
              <a:t> </a:t>
            </a:r>
            <a:endParaRPr lang="en-US" sz="1400" dirty="0" smtClean="0"/>
          </a:p>
          <a:p>
            <a:pPr lvl="1">
              <a:buFont typeface="Arial" charset="0"/>
              <a:buChar char="•"/>
            </a:pPr>
            <a:endParaRPr lang="en-US" sz="1800" dirty="0" smtClean="0"/>
          </a:p>
          <a:p>
            <a:pPr lvl="1">
              <a:buFont typeface="Arial" charset="0"/>
              <a:buChar char="•"/>
            </a:pPr>
            <a:r>
              <a:rPr lang="en-US" sz="1600" dirty="0" smtClean="0"/>
              <a:t>Y</a:t>
            </a:r>
            <a:endParaRPr lang="en-US" sz="1600" dirty="0"/>
          </a:p>
          <a:p>
            <a:pPr lvl="1">
              <a:buFont typeface="Arial" charset="0"/>
              <a:buChar char="•"/>
            </a:pPr>
            <a:r>
              <a:rPr lang="en-US" sz="1600" dirty="0"/>
              <a:t>N</a:t>
            </a:r>
          </a:p>
          <a:p>
            <a:pPr lvl="1">
              <a:buFont typeface="Arial" charset="0"/>
              <a:buChar char="•"/>
            </a:pPr>
            <a:r>
              <a:rPr lang="en-US" sz="1600" dirty="0"/>
              <a:t>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Geonjung Ko et al., WILUS</a:t>
            </a:r>
            <a:endParaRPr lang="en-GB" dirty="0"/>
          </a:p>
        </p:txBody>
      </p:sp>
      <p:sp>
        <p:nvSpPr>
          <p:cNvPr id="6" name="Date Placeholder 5"/>
          <p:cNvSpPr>
            <a:spLocks noGrp="1"/>
          </p:cNvSpPr>
          <p:nvPr>
            <p:ph type="dt" idx="15"/>
          </p:nvPr>
        </p:nvSpPr>
        <p:spPr/>
        <p:txBody>
          <a:bodyPr/>
          <a:lstStyle/>
          <a:p>
            <a:r>
              <a:rPr lang="en-US" altLang="ko-KR" smtClean="0"/>
              <a:t>November 2016</a:t>
            </a:r>
            <a:endParaRPr lang="en-GB" dirty="0"/>
          </a:p>
        </p:txBody>
      </p:sp>
    </p:spTree>
    <p:extLst>
      <p:ext uri="{BB962C8B-B14F-4D97-AF65-F5344CB8AC3E}">
        <p14:creationId xmlns:p14="http://schemas.microsoft.com/office/powerpoint/2010/main" val="1066711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6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95644</TotalTime>
  <Words>604</Words>
  <Application>Microsoft Macintosh PowerPoint</Application>
  <PresentationFormat>On-screen Show (4:3)</PresentationFormat>
  <Paragraphs>107</Paragraphs>
  <Slides>9</Slides>
  <Notes>1</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9</vt:i4>
      </vt:variant>
    </vt:vector>
  </HeadingPairs>
  <TitlesOfParts>
    <vt:vector size="18" baseType="lpstr">
      <vt:lpstr>Arial Unicode MS</vt:lpstr>
      <vt:lpstr>MS Gothic</vt:lpstr>
      <vt:lpstr>ＭＳ Ｐゴシック</vt:lpstr>
      <vt:lpstr>Arial</vt:lpstr>
      <vt:lpstr>Times New Roman</vt:lpstr>
      <vt:lpstr>Office Theme</vt:lpstr>
      <vt:lpstr>6_802-11-Submission</vt:lpstr>
      <vt:lpstr>7_802-11-Submission</vt:lpstr>
      <vt:lpstr>Document</vt:lpstr>
      <vt:lpstr>NAV Update Rule Considering UL MU Operation</vt:lpstr>
      <vt:lpstr>Introduction</vt:lpstr>
      <vt:lpstr>Recap: UL MU Operation [1]</vt:lpstr>
      <vt:lpstr>Recap: NAV Update Rule [1]</vt:lpstr>
      <vt:lpstr>Problem</vt:lpstr>
      <vt:lpstr>Proposal</vt:lpstr>
      <vt:lpstr>Conclusion</vt:lpstr>
      <vt:lpstr>References</vt:lpstr>
      <vt:lpstr>Straw Poll</vt:lpstr>
    </vt:vector>
  </TitlesOfParts>
  <Company>WILUS Institute</Company>
  <LinksUpToDate>false</LinksUpToDate>
  <SharedDoc>false</SharedDoc>
  <HyperlinkBase/>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Experiments on CCA levels</dc:title>
  <dc:creator>John Son</dc:creator>
  <cp:lastModifiedBy>Greg</cp:lastModifiedBy>
  <cp:revision>3500</cp:revision>
  <cp:lastPrinted>2016-05-16T16:49:07Z</cp:lastPrinted>
  <dcterms:created xsi:type="dcterms:W3CDTF">2014-04-14T10:59:07Z</dcterms:created>
  <dcterms:modified xsi:type="dcterms:W3CDTF">2016-11-07T13:38:19Z</dcterms:modified>
</cp:coreProperties>
</file>