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283" r:id="rId3"/>
    <p:sldId id="262" r:id="rId4"/>
    <p:sldId id="284" r:id="rId5"/>
    <p:sldId id="265" r:id="rId6"/>
    <p:sldId id="270" r:id="rId7"/>
    <p:sldId id="263" r:id="rId8"/>
    <p:sldId id="271" r:id="rId9"/>
    <p:sldId id="272" r:id="rId10"/>
    <p:sldId id="273" r:id="rId11"/>
    <p:sldId id="277" r:id="rId12"/>
    <p:sldId id="282" r:id="rId13"/>
    <p:sldId id="285" r:id="rId14"/>
    <p:sldId id="275" r:id="rId15"/>
    <p:sldId id="278" r:id="rId16"/>
    <p:sldId id="279" r:id="rId17"/>
    <p:sldId id="281" r:id="rId18"/>
    <p:sldId id="280" r:id="rId19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91" d="100"/>
          <a:sy n="91" d="100"/>
        </p:scale>
        <p:origin x="-1254" y="-10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802.11-16/1422r0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altLang="ja-JP" smtClean="0"/>
              <a:t>November 2016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Hiroyuki Motozuka, Panasonic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802.11-16/1422r0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smtClean="0"/>
              <a:t>November 2016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Hiroyuki Motozuka, Panasonic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802.11-16/1422r0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November 2016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Hiroyuki Motozuka, Panasonic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802.11-16/1422r0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November 2016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Hiroyuki Motozuka, Panasonic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10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802.11-16/1422r0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November 2016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Hiroyuki Motozuka, Panasonic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11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802.11-16/1422r0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November 2016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Hiroyuki Motozuka, Panasonic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12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802.11-16/1422r0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November 2016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Hiroyuki Motozuka, Panasonic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13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802.11-16/1422r0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November 2016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Hiroyuki Motozuka, Panasonic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14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802.11-16/1422r0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November 2016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Hiroyuki Motozuka, Panasonic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15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802.11-16/1422r0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November 2016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Hiroyuki Motozuka, Panasonic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16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802.11-16/1422r0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November 2016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Hiroyuki Motozuka, Panasonic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17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802.11-16/1422r0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November 2016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Hiroyuki Motozuka, Panasonic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18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802.11-16/1422r0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November 2016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Hiroyuki Motozuka, Panasonic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802.11-16/1422r0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November 2016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Hiroyuki Motozuka, Panasonic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802.11-16/1422r0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November 2016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Hiroyuki Motozuka, Panasonic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4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802.11-16/1422r0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November 2016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Hiroyuki Motozuka, Panasonic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5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802.11-16/1422r0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November 2016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Hiroyuki Motozuka, Panasonic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6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802.11-16/1422r0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November 2016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Hiroyuki Motozuka, Panasonic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7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802.11-16/1422r0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November 2016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Hiroyuki Motozuka, Panasonic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8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802.11-16/1422r0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November 2016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Hiroyuki Motozuka, Panasonic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9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November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Hiroyuki Motozuka, Panasonic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Hiroyuki Motozuka, Panasonic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smtClean="0"/>
              <a:t>November 2016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November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Hiroyuki Motozuka, Panasonic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November 2016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Hiroyuki Motozuka, Panasonic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November 2016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Hiroyuki Motozuka, Panasonic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November 2016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Hiroyuki Motozuka, Panasonic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November 2016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Hiroyuki Motozuka, Panasonic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November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Hiroyuki Motozuka, Panasonic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November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Hiroyuki Motozuka, Panasonic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smtClean="0"/>
              <a:t>November 2016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Hiroyuki Motozuka, Panasonic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802.11-16/1422r0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smtClean="0"/>
              <a:t>November 2016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Hiroyuki Motozuka, Panasonic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L-Header spoofing and bit </a:t>
            </a:r>
            <a:r>
              <a:rPr lang="en-GB" dirty="0"/>
              <a:t>r</a:t>
            </a:r>
            <a:r>
              <a:rPr lang="en-GB" dirty="0" smtClean="0"/>
              <a:t>euse 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2016-11-8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02728985"/>
              </p:ext>
            </p:extLst>
          </p:nvPr>
        </p:nvGraphicFramePr>
        <p:xfrm>
          <a:off x="519113" y="2281238"/>
          <a:ext cx="8085137" cy="2686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2" name="Document" r:id="rId5" imgW="8246962" imgH="2749648" progId="Word.Document.8">
                  <p:embed/>
                </p:oleObj>
              </mc:Choice>
              <mc:Fallback>
                <p:oleObj name="Document" r:id="rId5" imgW="8246962" imgH="2749648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9113" y="2281238"/>
                        <a:ext cx="8085137" cy="2686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November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smtClean="0"/>
              <a:t>Hiroyuki Motozuka, Panasonic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10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altLang="ja-JP" dirty="0" smtClean="0"/>
              <a:t>Consideration for spoof MCS</a:t>
            </a:r>
            <a:endParaRPr lang="en-US" dirty="0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685800" y="1628800"/>
            <a:ext cx="7990656" cy="202386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Times New Roman" pitchFamily="16" charset="0"/>
              <a:buChar char="•"/>
            </a:pPr>
            <a:r>
              <a:rPr lang="en-GB" altLang="ja-JP" kern="0" dirty="0" smtClean="0"/>
              <a:t>By using MCS 2 or 3, spoofing is properly performed for up to 2ms PPDUs.</a:t>
            </a:r>
          </a:p>
          <a:p>
            <a:pPr>
              <a:buFont typeface="Times New Roman" pitchFamily="16" charset="0"/>
              <a:buChar char="•"/>
            </a:pPr>
            <a:r>
              <a:rPr lang="en-GB" altLang="ja-JP" kern="0" dirty="0" smtClean="0"/>
              <a:t>We suggest to rule out use of MCS1 for spoofing, while use MCS2 or above.</a:t>
            </a:r>
            <a:endParaRPr lang="en-GB" altLang="ja-JP" kern="0" dirty="0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258"/>
          <a:stretch/>
        </p:blipFill>
        <p:spPr bwMode="auto">
          <a:xfrm>
            <a:off x="2108333" y="3434651"/>
            <a:ext cx="4464496" cy="31677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0" name="直線コネクタ 9"/>
          <p:cNvCxnSpPr/>
          <p:nvPr/>
        </p:nvCxnSpPr>
        <p:spPr>
          <a:xfrm flipH="1">
            <a:off x="6038045" y="3674265"/>
            <a:ext cx="72008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コネクタ 10"/>
          <p:cNvCxnSpPr/>
          <p:nvPr/>
        </p:nvCxnSpPr>
        <p:spPr>
          <a:xfrm flipH="1">
            <a:off x="6110053" y="3674265"/>
            <a:ext cx="72008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テキスト ボックス 11"/>
          <p:cNvSpPr txBox="1"/>
          <p:nvPr/>
        </p:nvSpPr>
        <p:spPr>
          <a:xfrm>
            <a:off x="6179010" y="3640668"/>
            <a:ext cx="481222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300" dirty="0" smtClean="0">
                <a:solidFill>
                  <a:schemeClr val="tx1"/>
                </a:solidFill>
              </a:rPr>
              <a:t>5.46</a:t>
            </a:r>
            <a:endParaRPr kumimoji="1" lang="ja-JP" altLang="en-US" sz="1300" dirty="0">
              <a:solidFill>
                <a:schemeClr val="tx1"/>
              </a:solidFill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533908" y="3316922"/>
            <a:ext cx="61344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TXTIME of DMG PPDUs when Length=262143 (max. in 11ad)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228039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November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smtClean="0"/>
              <a:t>Hiroyuki Motozuka, Panasonic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11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Summary of </a:t>
            </a:r>
            <a:r>
              <a:rPr lang="en-US" dirty="0" smtClean="0"/>
              <a:t>Length bits reuse </a:t>
            </a:r>
            <a:endParaRPr lang="en-US" dirty="0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685800" y="1844824"/>
            <a:ext cx="7990656" cy="151980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Times New Roman" pitchFamily="16" charset="0"/>
              <a:buChar char="•"/>
            </a:pPr>
            <a:r>
              <a:rPr lang="en-US" altLang="ja-JP" kern="0" dirty="0" smtClean="0"/>
              <a:t>We suggest to use 5 LSBs of Length field in L-Header for EDMG purpose.</a:t>
            </a:r>
          </a:p>
          <a:p>
            <a:pPr>
              <a:buFont typeface="Times New Roman" pitchFamily="16" charset="0"/>
              <a:buChar char="•"/>
            </a:pPr>
            <a:endParaRPr lang="en-US" altLang="ja-JP" kern="0" dirty="0"/>
          </a:p>
        </p:txBody>
      </p:sp>
      <p:sp>
        <p:nvSpPr>
          <p:cNvPr id="8" name="正方形/長方形 7"/>
          <p:cNvSpPr/>
          <p:nvPr/>
        </p:nvSpPr>
        <p:spPr>
          <a:xfrm>
            <a:off x="736074" y="3769659"/>
            <a:ext cx="1944216" cy="37942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200" dirty="0" smtClean="0">
                <a:solidFill>
                  <a:schemeClr val="tx1"/>
                </a:solidFill>
              </a:rPr>
              <a:t>L-STF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3400370" y="3769659"/>
            <a:ext cx="934819" cy="37942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200" dirty="0" smtClean="0">
                <a:solidFill>
                  <a:schemeClr val="tx1"/>
                </a:solidFill>
              </a:rPr>
              <a:t>L-Header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4335188" y="3769659"/>
            <a:ext cx="865381" cy="37942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200" dirty="0" smtClean="0">
                <a:solidFill>
                  <a:schemeClr val="tx1"/>
                </a:solidFill>
              </a:rPr>
              <a:t>EDMG</a:t>
            </a:r>
            <a:r>
              <a:rPr kumimoji="1" lang="en-US" altLang="ja-JP" sz="1200" dirty="0" smtClean="0">
                <a:solidFill>
                  <a:schemeClr val="tx1"/>
                </a:solidFill>
              </a:rPr>
              <a:t>-Header-A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2680290" y="3769659"/>
            <a:ext cx="720080" cy="379421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200" dirty="0" smtClean="0">
                <a:solidFill>
                  <a:schemeClr val="tx1"/>
                </a:solidFill>
              </a:rPr>
              <a:t>L-CEF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6640729" y="3769659"/>
            <a:ext cx="2323759" cy="37942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200" dirty="0" smtClean="0">
                <a:solidFill>
                  <a:schemeClr val="tx1"/>
                </a:solidFill>
              </a:rPr>
              <a:t>Data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5920650" y="3769659"/>
            <a:ext cx="720080" cy="37942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200" dirty="0" smtClean="0">
                <a:solidFill>
                  <a:schemeClr val="tx1"/>
                </a:solidFill>
              </a:rPr>
              <a:t>E-CEF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5200570" y="3769659"/>
            <a:ext cx="720080" cy="37942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200" dirty="0" smtClean="0">
                <a:solidFill>
                  <a:schemeClr val="tx1"/>
                </a:solidFill>
              </a:rPr>
              <a:t>E-STF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2194414" y="4293096"/>
            <a:ext cx="2214068" cy="40011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>
                <a:solidFill>
                  <a:srgbClr val="FF0000"/>
                </a:solidFill>
              </a:rPr>
              <a:t>spoof MCS, Length</a:t>
            </a:r>
            <a:endParaRPr kumimoji="1" lang="ja-JP" altLang="en-US" sz="2000" baseline="-25000" dirty="0">
              <a:solidFill>
                <a:srgbClr val="FF0000"/>
              </a:solidFill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254030" y="3140968"/>
            <a:ext cx="19575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chemeClr val="tx1"/>
                </a:solidFill>
              </a:rPr>
              <a:t>EDMG PPDU</a:t>
            </a:r>
            <a:endParaRPr kumimoji="1" lang="ja-JP" altLang="en-US" baseline="-25000" dirty="0">
              <a:solidFill>
                <a:schemeClr val="tx1"/>
              </a:solidFill>
            </a:endParaRPr>
          </a:p>
        </p:txBody>
      </p:sp>
      <p:sp>
        <p:nvSpPr>
          <p:cNvPr id="17" name="下矢印 16"/>
          <p:cNvSpPr/>
          <p:nvPr/>
        </p:nvSpPr>
        <p:spPr>
          <a:xfrm flipV="1">
            <a:off x="3827039" y="4149080"/>
            <a:ext cx="296219" cy="180020"/>
          </a:xfrm>
          <a:prstGeom prst="down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cxnSp>
        <p:nvCxnSpPr>
          <p:cNvPr id="18" name="直線矢印コネクタ 17"/>
          <p:cNvCxnSpPr/>
          <p:nvPr/>
        </p:nvCxnSpPr>
        <p:spPr>
          <a:xfrm>
            <a:off x="736074" y="3667881"/>
            <a:ext cx="8199327" cy="0"/>
          </a:xfrm>
          <a:prstGeom prst="straightConnector1">
            <a:avLst/>
          </a:prstGeom>
          <a:ln w="9525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テキスト ボックス 18"/>
          <p:cNvSpPr txBox="1"/>
          <p:nvPr/>
        </p:nvSpPr>
        <p:spPr>
          <a:xfrm>
            <a:off x="3784557" y="3212976"/>
            <a:ext cx="38827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chemeClr val="tx1"/>
                </a:solidFill>
              </a:rPr>
              <a:t>TXTIME : no grater than 2ms</a:t>
            </a:r>
            <a:endParaRPr kumimoji="1" lang="ja-JP" altLang="en-US" baseline="-25000" dirty="0">
              <a:solidFill>
                <a:schemeClr val="tx1"/>
              </a:solidFill>
            </a:endParaRPr>
          </a:p>
        </p:txBody>
      </p:sp>
      <p:sp>
        <p:nvSpPr>
          <p:cNvPr id="20" name="下矢印 19"/>
          <p:cNvSpPr/>
          <p:nvPr/>
        </p:nvSpPr>
        <p:spPr>
          <a:xfrm flipV="1">
            <a:off x="4768597" y="4149080"/>
            <a:ext cx="296219" cy="180020"/>
          </a:xfrm>
          <a:prstGeom prst="down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4619082" y="4293096"/>
            <a:ext cx="2255746" cy="40011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actual MCS, Length</a:t>
            </a:r>
            <a:endParaRPr kumimoji="1" lang="ja-JP" altLang="en-US" sz="2000" baseline="-250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cxnSp>
        <p:nvCxnSpPr>
          <p:cNvPr id="22" name="直線矢印コネクタ 21"/>
          <p:cNvCxnSpPr/>
          <p:nvPr/>
        </p:nvCxnSpPr>
        <p:spPr bwMode="auto">
          <a:xfrm flipH="1">
            <a:off x="3301448" y="4693206"/>
            <a:ext cx="483112" cy="33216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3" name="直線矢印コネクタ 22"/>
          <p:cNvCxnSpPr/>
          <p:nvPr/>
        </p:nvCxnSpPr>
        <p:spPr bwMode="auto">
          <a:xfrm>
            <a:off x="4123258" y="4693206"/>
            <a:ext cx="1797392" cy="33216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4" name="テキスト ボックス 23"/>
          <p:cNvSpPr txBox="1"/>
          <p:nvPr/>
        </p:nvSpPr>
        <p:spPr>
          <a:xfrm>
            <a:off x="2493161" y="4960913"/>
            <a:ext cx="313278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>
                <a:solidFill>
                  <a:srgbClr val="FF0000"/>
                </a:solidFill>
              </a:rPr>
              <a:t>13 MSBs:</a:t>
            </a:r>
          </a:p>
          <a:p>
            <a:r>
              <a:rPr kumimoji="1" lang="en-US" altLang="ja-JP" sz="2000" dirty="0" smtClean="0">
                <a:solidFill>
                  <a:srgbClr val="FF0000"/>
                </a:solidFill>
              </a:rPr>
              <a:t>used for TXTIME indication</a:t>
            </a:r>
          </a:p>
          <a:p>
            <a:r>
              <a:rPr kumimoji="1" lang="en-US" altLang="ja-JP" sz="2000" dirty="0" smtClean="0">
                <a:solidFill>
                  <a:srgbClr val="FF0000"/>
                </a:solidFill>
              </a:rPr>
              <a:t>(spoofing)</a:t>
            </a:r>
            <a:endParaRPr kumimoji="1" lang="ja-JP" altLang="en-US" sz="2000" dirty="0">
              <a:solidFill>
                <a:srgbClr val="FF0000"/>
              </a:solidFill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5693074" y="4960913"/>
            <a:ext cx="291137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>
                <a:solidFill>
                  <a:srgbClr val="FF0000"/>
                </a:solidFill>
              </a:rPr>
              <a:t>5 LSBs:</a:t>
            </a:r>
          </a:p>
          <a:p>
            <a:r>
              <a:rPr kumimoji="1" lang="en-US" altLang="ja-JP" sz="2000" dirty="0" smtClean="0">
                <a:solidFill>
                  <a:srgbClr val="FF0000"/>
                </a:solidFill>
              </a:rPr>
              <a:t>reused for EDMG purpose</a:t>
            </a:r>
            <a:endParaRPr kumimoji="1" lang="ja-JP" altLang="en-US" sz="2000" dirty="0">
              <a:solidFill>
                <a:srgbClr val="FF0000"/>
              </a:solidFill>
            </a:endParaRPr>
          </a:p>
        </p:txBody>
      </p:sp>
      <p:sp>
        <p:nvSpPr>
          <p:cNvPr id="26" name="正方形/長方形 25"/>
          <p:cNvSpPr/>
          <p:nvPr/>
        </p:nvSpPr>
        <p:spPr bwMode="auto">
          <a:xfrm>
            <a:off x="3533893" y="4329100"/>
            <a:ext cx="966099" cy="364106"/>
          </a:xfrm>
          <a:prstGeom prst="rect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31" name="直線矢印コネクタ 30"/>
          <p:cNvCxnSpPr/>
          <p:nvPr/>
        </p:nvCxnSpPr>
        <p:spPr bwMode="auto">
          <a:xfrm flipH="1">
            <a:off x="1708182" y="4585873"/>
            <a:ext cx="1414196" cy="43949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3" name="テキスト ボックス 32"/>
          <p:cNvSpPr txBox="1"/>
          <p:nvPr/>
        </p:nvSpPr>
        <p:spPr>
          <a:xfrm>
            <a:off x="666150" y="4960913"/>
            <a:ext cx="152958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>
                <a:solidFill>
                  <a:srgbClr val="FF0000"/>
                </a:solidFill>
              </a:rPr>
              <a:t>set to MCS2 </a:t>
            </a:r>
            <a:br>
              <a:rPr kumimoji="1" lang="en-US" altLang="ja-JP" sz="2000" dirty="0" smtClean="0">
                <a:solidFill>
                  <a:srgbClr val="FF0000"/>
                </a:solidFill>
              </a:rPr>
            </a:br>
            <a:r>
              <a:rPr kumimoji="1" lang="en-US" altLang="ja-JP" sz="2000" dirty="0" smtClean="0">
                <a:solidFill>
                  <a:srgbClr val="FF0000"/>
                </a:solidFill>
              </a:rPr>
              <a:t>or above</a:t>
            </a:r>
            <a:endParaRPr kumimoji="1" lang="ja-JP" altLang="en-US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663325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November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smtClean="0"/>
              <a:t>Hiroyuki Motozuka, Panasonic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12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685800" y="1981200"/>
            <a:ext cx="7990656" cy="202386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Times New Roman" pitchFamily="16" charset="0"/>
              <a:buChar char="•"/>
            </a:pPr>
            <a:r>
              <a:rPr lang="en-US" altLang="ja-JP" kern="0" dirty="0" smtClean="0"/>
              <a:t>We propose to define </a:t>
            </a:r>
            <a:r>
              <a:rPr lang="en-US" altLang="ja-JP" dirty="0" smtClean="0"/>
              <a:t>the </a:t>
            </a:r>
            <a:r>
              <a:rPr lang="en-US" altLang="ja-JP" dirty="0"/>
              <a:t>maximum PPDU duration of EDMG PPDU </a:t>
            </a:r>
            <a:r>
              <a:rPr lang="en-US" altLang="ja-JP" dirty="0" smtClean="0"/>
              <a:t>as 2ms.</a:t>
            </a:r>
            <a:endParaRPr lang="en-US" altLang="ja-JP" kern="0" dirty="0" smtClean="0"/>
          </a:p>
          <a:p>
            <a:pPr>
              <a:buFont typeface="Times New Roman" pitchFamily="16" charset="0"/>
              <a:buChar char="•"/>
            </a:pPr>
            <a:r>
              <a:rPr lang="en-US" altLang="ja-JP" kern="0" dirty="0" smtClean="0"/>
              <a:t>We show that 5 LSBs of Length field in L-Header can be reused for EDMG purpose.</a:t>
            </a:r>
          </a:p>
        </p:txBody>
      </p:sp>
    </p:spTree>
    <p:extLst>
      <p:ext uri="{BB962C8B-B14F-4D97-AF65-F5344CB8AC3E}">
        <p14:creationId xmlns:p14="http://schemas.microsoft.com/office/powerpoint/2010/main" val="362185129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November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smtClean="0"/>
              <a:t>Hiroyuki Motozuka, Panasonic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13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685800" y="1981200"/>
            <a:ext cx="7990656" cy="202386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/>
            <a:r>
              <a:rPr lang="en-US" altLang="ja-JP" kern="0" dirty="0" smtClean="0"/>
              <a:t>[1] </a:t>
            </a:r>
            <a:r>
              <a:rPr lang="en-US" altLang="ja-JP" kern="0" dirty="0"/>
              <a:t>11-16/1358r6 Specification Framework for </a:t>
            </a:r>
            <a:r>
              <a:rPr lang="en-US" altLang="ja-JP" kern="0" dirty="0" err="1"/>
              <a:t>TGay</a:t>
            </a:r>
            <a:endParaRPr lang="en-US" altLang="ja-JP" kern="0" dirty="0" smtClean="0"/>
          </a:p>
          <a:p>
            <a:pPr marL="0" indent="0"/>
            <a:r>
              <a:rPr lang="en-US" altLang="ja-JP" kern="0" dirty="0" smtClean="0">
                <a:solidFill>
                  <a:schemeClr val="tx1"/>
                </a:solidFill>
              </a:rPr>
              <a:t>[2] </a:t>
            </a:r>
            <a:r>
              <a:rPr lang="en-US" altLang="ja-JP" dirty="0" smtClean="0">
                <a:solidFill>
                  <a:schemeClr val="tx1"/>
                </a:solidFill>
              </a:rPr>
              <a:t>11-16/1395r0 </a:t>
            </a:r>
            <a:r>
              <a:rPr lang="en-US" altLang="ja-JP" dirty="0">
                <a:solidFill>
                  <a:schemeClr val="tx1"/>
                </a:solidFill>
              </a:rPr>
              <a:t>EDMG Header-A Fields preview in </a:t>
            </a:r>
            <a:r>
              <a:rPr lang="en-US" altLang="ja-JP" dirty="0" smtClean="0">
                <a:solidFill>
                  <a:schemeClr val="tx1"/>
                </a:solidFill>
              </a:rPr>
              <a:t>L-Header</a:t>
            </a:r>
            <a:endParaRPr lang="en-US" altLang="ja-JP" kern="0" dirty="0"/>
          </a:p>
        </p:txBody>
      </p:sp>
    </p:spTree>
    <p:extLst>
      <p:ext uri="{BB962C8B-B14F-4D97-AF65-F5344CB8AC3E}">
        <p14:creationId xmlns:p14="http://schemas.microsoft.com/office/powerpoint/2010/main" val="355293042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November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smtClean="0"/>
              <a:t>Hiroyuki Motozuka, Panasonic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14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Straw poll</a:t>
            </a:r>
            <a:endParaRPr lang="en-GB" dirty="0"/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 altLang="ja-JP" dirty="0"/>
              <a:t>Do you agree to add the following to the SFD</a:t>
            </a:r>
          </a:p>
          <a:p>
            <a:r>
              <a:rPr lang="en-US" altLang="ja-JP" dirty="0"/>
              <a:t>“The maximum PPDU duration of EDMG PPDU is 2ms."</a:t>
            </a:r>
          </a:p>
        </p:txBody>
      </p:sp>
    </p:spTree>
    <p:extLst>
      <p:ext uri="{BB962C8B-B14F-4D97-AF65-F5344CB8AC3E}">
        <p14:creationId xmlns:p14="http://schemas.microsoft.com/office/powerpoint/2010/main" val="82815219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November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smtClean="0"/>
              <a:t>Hiroyuki Motozuka, Panasonic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15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Appendix</a:t>
            </a:r>
            <a:endParaRPr lang="en-GB" dirty="0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685800" y="1981200"/>
            <a:ext cx="7990656" cy="151980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Times New Roman" pitchFamily="16" charset="0"/>
              <a:buChar char="•"/>
            </a:pPr>
            <a:endParaRPr lang="en-US" altLang="ja-JP" kern="0" dirty="0"/>
          </a:p>
        </p:txBody>
      </p:sp>
    </p:spTree>
    <p:extLst>
      <p:ext uri="{BB962C8B-B14F-4D97-AF65-F5344CB8AC3E}">
        <p14:creationId xmlns:p14="http://schemas.microsoft.com/office/powerpoint/2010/main" val="265722902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040560"/>
          </a:xfrm>
        </p:spPr>
        <p:txBody>
          <a:bodyPr>
            <a:normAutofit/>
          </a:bodyPr>
          <a:lstStyle/>
          <a:p>
            <a:r>
              <a:rPr lang="en-US" altLang="ja-JP" sz="1800" i="1" dirty="0" smtClean="0"/>
              <a:t>TXTIME</a:t>
            </a:r>
            <a:r>
              <a:rPr lang="en-US" altLang="ja-JP" sz="1800" dirty="0" smtClean="0"/>
              <a:t> of DMG PPDU is computed as follows</a:t>
            </a:r>
            <a:br>
              <a:rPr lang="en-US" altLang="ja-JP" sz="1800" dirty="0" smtClean="0"/>
            </a:br>
            <a:r>
              <a:rPr lang="en-US" altLang="ja-JP" sz="1800" i="1" dirty="0" smtClean="0"/>
              <a:t>TXTIME</a:t>
            </a:r>
            <a:r>
              <a:rPr lang="en-US" altLang="ja-JP" sz="1800" dirty="0" smtClean="0"/>
              <a:t>[us] </a:t>
            </a:r>
            <a:r>
              <a:rPr lang="en-US" altLang="ja-JP" sz="1800" dirty="0"/>
              <a:t>= </a:t>
            </a:r>
            <a:r>
              <a:rPr lang="en-US" altLang="ja-JP" sz="1800" dirty="0" smtClean="0"/>
              <a:t>((</a:t>
            </a:r>
            <a:r>
              <a:rPr lang="en-US" altLang="ja-JP" sz="1800" u="sng" dirty="0"/>
              <a:t>2176</a:t>
            </a:r>
            <a:r>
              <a:rPr lang="en-US" altLang="ja-JP" sz="1800" dirty="0"/>
              <a:t>+</a:t>
            </a:r>
            <a:r>
              <a:rPr lang="en-US" altLang="ja-JP" sz="1800" u="sng" dirty="0"/>
              <a:t>1152</a:t>
            </a:r>
            <a:r>
              <a:rPr lang="en-US" altLang="ja-JP" sz="1800" dirty="0"/>
              <a:t>+</a:t>
            </a:r>
            <a:r>
              <a:rPr lang="en-US" altLang="ja-JP" sz="1800" u="sng" dirty="0"/>
              <a:t>64</a:t>
            </a:r>
            <a:r>
              <a:rPr lang="en-US" altLang="ja-JP" sz="1800" dirty="0" smtClean="0"/>
              <a:t>) + (2+N</a:t>
            </a:r>
            <a:r>
              <a:rPr lang="en-US" altLang="ja-JP" sz="1800" baseline="-25000" dirty="0" smtClean="0"/>
              <a:t>BLKS</a:t>
            </a:r>
            <a:r>
              <a:rPr lang="en-US" altLang="ja-JP" sz="1800" dirty="0" smtClean="0"/>
              <a:t>) * 512)) / 1760 </a:t>
            </a:r>
            <a:r>
              <a:rPr lang="en-US" altLang="ja-JP" sz="1800" dirty="0"/>
              <a:t>M</a:t>
            </a:r>
            <a:r>
              <a:rPr lang="en-US" altLang="ja-JP" sz="1800" dirty="0" smtClean="0"/>
              <a:t>Hz</a:t>
            </a:r>
            <a:br>
              <a:rPr lang="en-US" altLang="ja-JP" sz="1800" dirty="0" smtClean="0"/>
            </a:br>
            <a:r>
              <a:rPr lang="en-US" altLang="ja-JP" sz="1800" dirty="0" smtClean="0"/>
              <a:t/>
            </a:r>
            <a:br>
              <a:rPr lang="en-US" altLang="ja-JP" sz="1800" dirty="0" smtClean="0"/>
            </a:br>
            <a:r>
              <a:rPr lang="en-US" altLang="ja-JP" sz="1800" dirty="0" smtClean="0"/>
              <a:t/>
            </a:r>
            <a:br>
              <a:rPr lang="en-US" altLang="ja-JP" sz="1800" dirty="0" smtClean="0"/>
            </a:br>
            <a:r>
              <a:rPr lang="en-US" altLang="ja-JP" sz="1800" dirty="0" smtClean="0"/>
              <a:t>		= (N</a:t>
            </a:r>
            <a:r>
              <a:rPr lang="en-US" altLang="ja-JP" sz="1800" baseline="-25000" dirty="0" smtClean="0"/>
              <a:t>BLKS</a:t>
            </a:r>
            <a:r>
              <a:rPr lang="en-US" altLang="ja-JP" sz="1800" dirty="0" smtClean="0"/>
              <a:t>*512+4416)/1760</a:t>
            </a:r>
          </a:p>
          <a:p>
            <a:r>
              <a:rPr lang="en-US" altLang="ja-JP" sz="1800" dirty="0" smtClean="0"/>
              <a:t>N</a:t>
            </a:r>
            <a:r>
              <a:rPr lang="en-US" altLang="ja-JP" sz="1800" baseline="-25000" dirty="0" smtClean="0"/>
              <a:t>BLKS</a:t>
            </a:r>
            <a:r>
              <a:rPr lang="en-US" altLang="ja-JP" sz="1800" dirty="0" smtClean="0"/>
              <a:t> is calculated as follows</a:t>
            </a:r>
          </a:p>
          <a:p>
            <a:endParaRPr lang="en-US" altLang="ja-JP" sz="1800" dirty="0"/>
          </a:p>
          <a:p>
            <a:endParaRPr lang="en-US" altLang="ja-JP" sz="1800" dirty="0" smtClean="0"/>
          </a:p>
          <a:p>
            <a:endParaRPr lang="en-US" altLang="ja-JP" sz="1800" dirty="0"/>
          </a:p>
          <a:p>
            <a:endParaRPr lang="en-US" altLang="ja-JP" sz="1800" dirty="0" smtClean="0"/>
          </a:p>
          <a:p>
            <a:r>
              <a:rPr lang="en-US" altLang="ja-JP" sz="1800" dirty="0" smtClean="0"/>
              <a:t>Thus, TXTIME is:</a:t>
            </a:r>
            <a:endParaRPr lang="en-US" altLang="ja-JP" sz="1800" dirty="0"/>
          </a:p>
          <a:p>
            <a:endParaRPr lang="en-US" altLang="ja-JP" sz="1800" dirty="0" smtClean="0"/>
          </a:p>
          <a:p>
            <a:pPr marL="457200" lvl="1" indent="0">
              <a:buNone/>
            </a:pPr>
            <a:endParaRPr lang="en-US" altLang="ja-JP" sz="1400" dirty="0" smtClean="0"/>
          </a:p>
          <a:p>
            <a:pPr lvl="1"/>
            <a:r>
              <a:rPr lang="en-US" altLang="ja-JP" sz="1600" dirty="0" smtClean="0"/>
              <a:t>parameters </a:t>
            </a:r>
            <a:r>
              <a:rPr lang="el-GR" altLang="ja-JP" sz="1600" dirty="0" smtClean="0"/>
              <a:t>α</a:t>
            </a:r>
            <a:r>
              <a:rPr lang="en-US" altLang="ja-JP" sz="1600" dirty="0" smtClean="0"/>
              <a:t> (dependent of modulation)</a:t>
            </a:r>
            <a:br>
              <a:rPr lang="en-US" altLang="ja-JP" sz="1600" dirty="0" smtClean="0"/>
            </a:br>
            <a:r>
              <a:rPr lang="en-US" altLang="ja-JP" sz="1600" dirty="0" smtClean="0"/>
              <a:t>and  </a:t>
            </a:r>
            <a:r>
              <a:rPr lang="el-GR" altLang="ja-JP" sz="1600" dirty="0" smtClean="0"/>
              <a:t>β</a:t>
            </a:r>
            <a:r>
              <a:rPr lang="en-US" altLang="ja-JP" sz="1600" dirty="0" smtClean="0"/>
              <a:t> (dependent of coding rate) are </a:t>
            </a:r>
            <a:br>
              <a:rPr lang="en-US" altLang="ja-JP" sz="1600" dirty="0" smtClean="0"/>
            </a:br>
            <a:r>
              <a:rPr lang="en-US" altLang="ja-JP" sz="1600" dirty="0" smtClean="0"/>
              <a:t>shown in the table.</a:t>
            </a:r>
            <a:endParaRPr lang="el-GR" altLang="ja-JP" sz="1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November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smtClean="0"/>
              <a:t>Hiroyuki Motozuka, Panasonic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16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ja-JP" dirty="0"/>
              <a:t>TXTIME calculation in DMG SC</a:t>
            </a:r>
            <a:endParaRPr lang="en-GB" dirty="0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685800" y="2269232"/>
            <a:ext cx="7990656" cy="151980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Times New Roman" pitchFamily="16" charset="0"/>
              <a:buChar char="•"/>
            </a:pPr>
            <a:endParaRPr lang="en-US" altLang="ja-JP" kern="0" dirty="0"/>
          </a:p>
        </p:txBody>
      </p:sp>
      <p:cxnSp>
        <p:nvCxnSpPr>
          <p:cNvPr id="8" name="直線コネクタ 7"/>
          <p:cNvCxnSpPr/>
          <p:nvPr/>
        </p:nvCxnSpPr>
        <p:spPr>
          <a:xfrm flipH="1">
            <a:off x="2414574" y="2141678"/>
            <a:ext cx="216024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テキスト ボックス 8"/>
          <p:cNvSpPr txBox="1"/>
          <p:nvPr/>
        </p:nvSpPr>
        <p:spPr>
          <a:xfrm>
            <a:off x="2123728" y="2226350"/>
            <a:ext cx="49244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00" dirty="0" smtClean="0">
                <a:solidFill>
                  <a:schemeClr val="tx1"/>
                </a:solidFill>
              </a:rPr>
              <a:t>STF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2774614" y="2226350"/>
            <a:ext cx="5132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00" dirty="0" smtClean="0">
                <a:solidFill>
                  <a:schemeClr val="tx1"/>
                </a:solidFill>
              </a:rPr>
              <a:t>CEF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cxnSp>
        <p:nvCxnSpPr>
          <p:cNvPr id="11" name="直線コネクタ 10"/>
          <p:cNvCxnSpPr/>
          <p:nvPr/>
        </p:nvCxnSpPr>
        <p:spPr>
          <a:xfrm flipH="1">
            <a:off x="3037667" y="2141678"/>
            <a:ext cx="314418" cy="2210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テキスト ボックス 11"/>
          <p:cNvSpPr txBox="1"/>
          <p:nvPr/>
        </p:nvSpPr>
        <p:spPr>
          <a:xfrm>
            <a:off x="3203848" y="2226350"/>
            <a:ext cx="10567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00" dirty="0" smtClean="0">
                <a:solidFill>
                  <a:schemeClr val="tx1"/>
                </a:solidFill>
              </a:rPr>
              <a:t>GI followed</a:t>
            </a:r>
            <a:br>
              <a:rPr lang="en-US" altLang="ja-JP" sz="1400" dirty="0" smtClean="0">
                <a:solidFill>
                  <a:schemeClr val="tx1"/>
                </a:solidFill>
              </a:rPr>
            </a:br>
            <a:r>
              <a:rPr lang="en-US" altLang="ja-JP" sz="1400" dirty="0" smtClean="0">
                <a:solidFill>
                  <a:schemeClr val="tx1"/>
                </a:solidFill>
              </a:rPr>
              <a:t> by Header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cxnSp>
        <p:nvCxnSpPr>
          <p:cNvPr id="13" name="直線コネクタ 12"/>
          <p:cNvCxnSpPr/>
          <p:nvPr/>
        </p:nvCxnSpPr>
        <p:spPr>
          <a:xfrm flipH="1">
            <a:off x="3635896" y="2146744"/>
            <a:ext cx="216024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/>
          <p:cNvCxnSpPr/>
          <p:nvPr/>
        </p:nvCxnSpPr>
        <p:spPr>
          <a:xfrm>
            <a:off x="4495517" y="2132856"/>
            <a:ext cx="76483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テキスト ボックス 14"/>
          <p:cNvSpPr txBox="1"/>
          <p:nvPr/>
        </p:nvSpPr>
        <p:spPr>
          <a:xfrm>
            <a:off x="4283968" y="2226350"/>
            <a:ext cx="7040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00" dirty="0" smtClean="0">
                <a:solidFill>
                  <a:schemeClr val="tx1"/>
                </a:solidFill>
              </a:rPr>
              <a:t>Header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cxnSp>
        <p:nvCxnSpPr>
          <p:cNvPr id="16" name="直線コネクタ 15"/>
          <p:cNvCxnSpPr/>
          <p:nvPr/>
        </p:nvCxnSpPr>
        <p:spPr>
          <a:xfrm>
            <a:off x="4788024" y="2148246"/>
            <a:ext cx="432048" cy="2006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テキスト ボックス 16"/>
          <p:cNvSpPr txBox="1"/>
          <p:nvPr/>
        </p:nvSpPr>
        <p:spPr>
          <a:xfrm>
            <a:off x="5076056" y="2226350"/>
            <a:ext cx="7633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00" dirty="0" smtClean="0">
                <a:solidFill>
                  <a:schemeClr val="tx1"/>
                </a:solidFill>
              </a:rPr>
              <a:t>Payload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cxnSp>
        <p:nvCxnSpPr>
          <p:cNvPr id="18" name="直線コネクタ 17"/>
          <p:cNvCxnSpPr/>
          <p:nvPr/>
        </p:nvCxnSpPr>
        <p:spPr>
          <a:xfrm>
            <a:off x="5724128" y="2132856"/>
            <a:ext cx="564427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テキスト ボックス 18"/>
          <p:cNvSpPr txBox="1"/>
          <p:nvPr/>
        </p:nvSpPr>
        <p:spPr>
          <a:xfrm>
            <a:off x="5999678" y="2226350"/>
            <a:ext cx="129234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00" dirty="0" smtClean="0">
                <a:solidFill>
                  <a:schemeClr val="tx1"/>
                </a:solidFill>
              </a:rPr>
              <a:t>Symbols/Block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テキスト ボックス 19"/>
              <p:cNvSpPr txBox="1"/>
              <p:nvPr/>
            </p:nvSpPr>
            <p:spPr>
              <a:xfrm>
                <a:off x="464221" y="3442307"/>
                <a:ext cx="4971875" cy="22189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1" lang="en-US" altLang="ja-JP" sz="140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kumimoji="1" lang="en-US" altLang="ja-JP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𝑁</m:t>
                          </m:r>
                        </m:e>
                        <m:sub>
                          <m:r>
                            <a:rPr kumimoji="1" lang="en-US" altLang="ja-JP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𝐵𝐿𝐾𝑆</m:t>
                          </m:r>
                        </m:sub>
                      </m:sSub>
                      <m:r>
                        <a:rPr kumimoji="1" lang="en-US" altLang="ja-JP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d>
                        <m:dPr>
                          <m:begChr m:val="⌈"/>
                          <m:endChr m:val="⌉"/>
                          <m:ctrlPr>
                            <a:rPr kumimoji="1" lang="en-US" altLang="ja-JP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kumimoji="1" lang="en-US" altLang="ja-JP" sz="14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altLang="ja-JP" sz="1400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ja-JP" sz="1400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𝑁</m:t>
                                  </m:r>
                                </m:e>
                                <m:sub>
                                  <m:r>
                                    <a:rPr lang="en-US" altLang="ja-JP" sz="1400" b="0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𝐶𝑊</m:t>
                                  </m:r>
                                </m:sub>
                              </m:sSub>
                              <m:r>
                                <a:rPr lang="en-US" altLang="ja-JP" sz="1400" i="1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/>
                                </a:rPr>
                                <m:t>∙</m:t>
                              </m:r>
                              <m:sSub>
                                <m:sSubPr>
                                  <m:ctrlPr>
                                    <a:rPr lang="en-US" altLang="ja-JP" sz="1400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ja-JP" sz="1400" b="0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𝐿</m:t>
                                  </m:r>
                                </m:e>
                                <m:sub>
                                  <m:r>
                                    <a:rPr lang="en-US" altLang="ja-JP" sz="1400" b="0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𝐶𝑊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en-US" altLang="ja-JP" sz="1400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ja-JP" sz="1400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𝑁</m:t>
                                  </m:r>
                                </m:e>
                                <m:sub>
                                  <m:r>
                                    <a:rPr lang="en-US" altLang="ja-JP" sz="1400" b="0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𝐶𝐵𝑃𝐵</m:t>
                                  </m:r>
                                </m:sub>
                              </m:sSub>
                            </m:den>
                          </m:f>
                        </m:e>
                      </m:d>
                      <m:r>
                        <a:rPr lang="en-US" altLang="ja-JP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d>
                        <m:dPr>
                          <m:begChr m:val="⌈"/>
                          <m:endChr m:val="⌉"/>
                          <m:ctrlPr>
                            <a:rPr lang="en-US" altLang="ja-JP" sz="14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d>
                            <m:dPr>
                              <m:begChr m:val="⌈"/>
                              <m:endChr m:val="⌉"/>
                              <m:ctrlPr>
                                <a:rPr lang="en-US" altLang="ja-JP" sz="14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altLang="ja-JP" sz="1400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altLang="ja-JP" sz="1400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𝐿𝑒𝑛𝑔𝑡h</m:t>
                                  </m:r>
                                  <m:r>
                                    <a:rPr lang="en-US" altLang="ja-JP" sz="1400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∙</m:t>
                                  </m:r>
                                  <m:r>
                                    <a:rPr lang="en-US" altLang="ja-JP" sz="1400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8</m:t>
                                  </m:r>
                                </m:num>
                                <m:den>
                                  <m:f>
                                    <m:fPr>
                                      <m:ctrlPr>
                                        <a:rPr lang="en-US" altLang="ja-JP" sz="1400" i="1">
                                          <a:solidFill>
                                            <a:schemeClr val="tx1"/>
                                          </a:solidFill>
                                          <a:latin typeface="Cambria Math"/>
                                        </a:rPr>
                                      </m:ctrlPr>
                                    </m:fPr>
                                    <m:num>
                                      <m:sSub>
                                        <m:sSubPr>
                                          <m:ctrlPr>
                                            <a:rPr lang="en-US" altLang="ja-JP" sz="1400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altLang="ja-JP" sz="1400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/>
                                            </a:rPr>
                                            <m:t>𝐿</m:t>
                                          </m:r>
                                        </m:e>
                                        <m:sub>
                                          <m:r>
                                            <a:rPr lang="en-US" altLang="ja-JP" sz="1400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/>
                                            </a:rPr>
                                            <m:t>𝐶𝑊</m:t>
                                          </m:r>
                                        </m:sub>
                                      </m:sSub>
                                    </m:num>
                                    <m:den>
                                      <m:r>
                                        <a:rPr lang="ja-JP" altLang="en-US" sz="1400" i="1">
                                          <a:solidFill>
                                            <a:schemeClr val="tx1"/>
                                          </a:solidFill>
                                          <a:latin typeface="Cambria Math"/>
                                        </a:rPr>
                                        <m:t>𝜌</m:t>
                                      </m:r>
                                    </m:den>
                                  </m:f>
                                  <m:r>
                                    <a:rPr lang="en-US" altLang="ja-JP" sz="1400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∙</m:t>
                                  </m:r>
                                  <m:r>
                                    <a:rPr lang="en-US" altLang="ja-JP" sz="1400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𝑅</m:t>
                                  </m:r>
                                </m:den>
                              </m:f>
                            </m:e>
                          </m:d>
                          <m:r>
                            <a:rPr lang="en-US" altLang="ja-JP" sz="1400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∙</m:t>
                          </m:r>
                          <m:f>
                            <m:fPr>
                              <m:ctrlPr>
                                <a:rPr kumimoji="1" lang="en-US" altLang="ja-JP" sz="14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altLang="ja-JP" sz="1400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ja-JP" sz="1400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𝐿</m:t>
                                  </m:r>
                                </m:e>
                                <m:sub>
                                  <m:r>
                                    <a:rPr lang="en-US" altLang="ja-JP" sz="1400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𝐶𝑊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en-US" altLang="ja-JP" sz="1400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ja-JP" sz="1400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𝑁</m:t>
                                  </m:r>
                                </m:e>
                                <m:sub>
                                  <m:r>
                                    <a:rPr lang="en-US" altLang="ja-JP" sz="1400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𝐶𝐵𝑃𝐵</m:t>
                                  </m:r>
                                </m:sub>
                              </m:sSub>
                            </m:den>
                          </m:f>
                        </m:e>
                      </m:d>
                      <m:r>
                        <a:rPr kumimoji="1" lang="en-US" altLang="ja-JP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d>
                        <m:dPr>
                          <m:begChr m:val="⌈"/>
                          <m:endChr m:val="⌉"/>
                          <m:ctrlPr>
                            <a:rPr lang="en-US" altLang="ja-JP" sz="14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d>
                            <m:dPr>
                              <m:begChr m:val="⌈"/>
                              <m:endChr m:val="⌉"/>
                              <m:ctrlPr>
                                <a:rPr lang="en-US" altLang="ja-JP" sz="14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altLang="ja-JP" sz="1400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altLang="ja-JP" sz="1400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𝐿𝑒𝑛𝑔𝑡h</m:t>
                                  </m:r>
                                </m:num>
                                <m:den>
                                  <m:r>
                                    <a:rPr lang="ja-JP" altLang="en-US" sz="1400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𝛽</m:t>
                                  </m:r>
                                </m:den>
                              </m:f>
                            </m:e>
                          </m:d>
                          <m:r>
                            <a:rPr lang="en-US" altLang="ja-JP" sz="1400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∙</m:t>
                          </m:r>
                          <m:r>
                            <a:rPr lang="ja-JP" altLang="en-US" sz="1400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𝛼</m:t>
                          </m:r>
                        </m:e>
                      </m:d>
                    </m:oMath>
                  </m:oMathPara>
                </a14:m>
                <a:endParaRPr kumimoji="1" lang="en-US" altLang="ja-JP" sz="1400" dirty="0" smtClean="0">
                  <a:solidFill>
                    <a:schemeClr val="tx1"/>
                  </a:solidFill>
                </a:endParaRPr>
              </a:p>
              <a:p>
                <a:endParaRPr kumimoji="1" lang="en-US" altLang="ja-JP" sz="1400" dirty="0" smtClean="0">
                  <a:solidFill>
                    <a:schemeClr val="tx1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𝑇𝑋𝑇𝐼𝑀𝐸</m:t>
                      </m:r>
                      <m:r>
                        <a:rPr lang="en-US" altLang="ja-JP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[</m:t>
                      </m:r>
                      <m:r>
                        <a:rPr lang="en-US" altLang="ja-JP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𝑢𝑠</m:t>
                      </m:r>
                      <m:r>
                        <a:rPr lang="en-US" altLang="ja-JP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]=</m:t>
                      </m:r>
                      <m:d>
                        <m:dPr>
                          <m:ctrlPr>
                            <a:rPr lang="en-US" altLang="ja-JP" sz="140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d>
                            <m:dPr>
                              <m:begChr m:val="⌈"/>
                              <m:endChr m:val="⌉"/>
                              <m:ctrlPr>
                                <a:rPr lang="en-US" altLang="ja-JP" sz="14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d>
                                <m:dPr>
                                  <m:begChr m:val="⌈"/>
                                  <m:endChr m:val="⌉"/>
                                  <m:ctrlPr>
                                    <a:rPr lang="en-US" altLang="ja-JP" sz="1400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altLang="ja-JP" sz="1400" i="1">
                                          <a:solidFill>
                                            <a:schemeClr val="tx1"/>
                                          </a:solidFill>
                                          <a:latin typeface="Cambria Math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altLang="ja-JP" sz="1400" i="1">
                                          <a:solidFill>
                                            <a:schemeClr val="tx1"/>
                                          </a:solidFill>
                                          <a:latin typeface="Cambria Math"/>
                                        </a:rPr>
                                        <m:t>𝐿𝑒𝑛𝑔𝑡h</m:t>
                                      </m:r>
                                    </m:num>
                                    <m:den>
                                      <m:r>
                                        <a:rPr lang="ja-JP" altLang="en-US" sz="1400" i="1">
                                          <a:solidFill>
                                            <a:schemeClr val="tx1"/>
                                          </a:solidFill>
                                          <a:latin typeface="Cambria Math"/>
                                        </a:rPr>
                                        <m:t>𝛽</m:t>
                                      </m:r>
                                    </m:den>
                                  </m:f>
                                </m:e>
                              </m:d>
                              <m:r>
                                <a:rPr lang="en-US" altLang="ja-JP" sz="1400" i="1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/>
                                </a:rPr>
                                <m:t>∙</m:t>
                              </m:r>
                              <m:r>
                                <a:rPr lang="ja-JP" altLang="en-US" sz="1400" i="1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/>
                                </a:rPr>
                                <m:t>𝛼</m:t>
                              </m:r>
                            </m:e>
                          </m:d>
                          <m:r>
                            <a:rPr lang="ja-JP" altLang="en-US" sz="140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∙</m:t>
                          </m:r>
                          <m:r>
                            <a:rPr lang="en-US" altLang="ja-JP" sz="14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512+4416</m:t>
                          </m:r>
                        </m:e>
                      </m:d>
                      <m:r>
                        <a:rPr lang="en-US" altLang="ja-JP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/1760</m:t>
                      </m:r>
                    </m:oMath>
                  </m:oMathPara>
                </a14:m>
                <a:endParaRPr lang="en-US" altLang="ja-JP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0" name="テキスト ボックス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221" y="3442307"/>
                <a:ext cx="4971875" cy="2218941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21" name="表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0339754"/>
              </p:ext>
            </p:extLst>
          </p:nvPr>
        </p:nvGraphicFramePr>
        <p:xfrm>
          <a:off x="5724128" y="2492896"/>
          <a:ext cx="3062532" cy="3962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03567"/>
                <a:gridCol w="1341755"/>
                <a:gridCol w="1117210"/>
              </a:tblGrid>
              <a:tr h="202312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MCS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l-GR" altLang="ja-JP" sz="1400" dirty="0" smtClean="0"/>
                        <a:t>α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l-GR" altLang="ja-JP" sz="1400" dirty="0" smtClean="0"/>
                        <a:t>β</a:t>
                      </a:r>
                      <a:endParaRPr kumimoji="1" lang="ja-JP" altLang="en-US" sz="1400" dirty="0"/>
                    </a:p>
                  </a:txBody>
                  <a:tcPr/>
                </a:tc>
              </a:tr>
              <a:tr h="202312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1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672/448 = 3/2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21</a:t>
                      </a:r>
                      <a:endParaRPr kumimoji="1" lang="ja-JP" altLang="en-US" sz="1400" dirty="0"/>
                    </a:p>
                  </a:txBody>
                  <a:tcPr/>
                </a:tc>
              </a:tr>
              <a:tr h="202312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2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 smtClean="0"/>
                        <a:t>672/448 = 3/2</a:t>
                      </a:r>
                      <a:endParaRPr kumimoji="1" lang="ja-JP" alt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42</a:t>
                      </a:r>
                      <a:endParaRPr kumimoji="1" lang="ja-JP" altLang="en-US" sz="1400" dirty="0"/>
                    </a:p>
                  </a:txBody>
                  <a:tcPr/>
                </a:tc>
              </a:tr>
              <a:tr h="202312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3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672/448 = 3/2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52.5</a:t>
                      </a:r>
                      <a:endParaRPr kumimoji="1" lang="ja-JP" altLang="en-US" sz="1400" dirty="0"/>
                    </a:p>
                  </a:txBody>
                  <a:tcPr/>
                </a:tc>
              </a:tr>
              <a:tr h="202312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4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672/448 = 3/2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63</a:t>
                      </a:r>
                      <a:endParaRPr kumimoji="1" lang="ja-JP" altLang="en-US" sz="1400" dirty="0"/>
                    </a:p>
                  </a:txBody>
                  <a:tcPr/>
                </a:tc>
              </a:tr>
              <a:tr h="202312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5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672/448 = 3/2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68.25</a:t>
                      </a:r>
                      <a:endParaRPr kumimoji="1" lang="ja-JP" altLang="en-US" sz="1400" dirty="0"/>
                    </a:p>
                  </a:txBody>
                  <a:tcPr/>
                </a:tc>
              </a:tr>
              <a:tr h="202312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6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672/896 = 3/4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42</a:t>
                      </a:r>
                      <a:endParaRPr kumimoji="1" lang="ja-JP" altLang="en-US" sz="1400" dirty="0"/>
                    </a:p>
                  </a:txBody>
                  <a:tcPr/>
                </a:tc>
              </a:tr>
              <a:tr h="202312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7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672/896 = 3/4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52.5</a:t>
                      </a:r>
                      <a:endParaRPr kumimoji="1" lang="ja-JP" altLang="en-US" sz="1400" dirty="0"/>
                    </a:p>
                  </a:txBody>
                  <a:tcPr/>
                </a:tc>
              </a:tr>
              <a:tr h="202312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8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672/896 = 3/4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63</a:t>
                      </a:r>
                      <a:endParaRPr kumimoji="1" lang="ja-JP" altLang="en-US" sz="1400" dirty="0"/>
                    </a:p>
                  </a:txBody>
                  <a:tcPr/>
                </a:tc>
              </a:tr>
              <a:tr h="202312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9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672/896 = 3/4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68.25</a:t>
                      </a:r>
                      <a:endParaRPr kumimoji="1" lang="ja-JP" altLang="en-US" sz="1400" dirty="0"/>
                    </a:p>
                  </a:txBody>
                  <a:tcPr/>
                </a:tc>
              </a:tr>
              <a:tr h="202312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10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672/1792 = 3/8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42</a:t>
                      </a:r>
                      <a:endParaRPr kumimoji="1" lang="ja-JP" altLang="en-US" sz="1400" dirty="0"/>
                    </a:p>
                  </a:txBody>
                  <a:tcPr/>
                </a:tc>
              </a:tr>
              <a:tr h="202312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11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672/1792 = 3/8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52.5</a:t>
                      </a:r>
                      <a:endParaRPr kumimoji="1" lang="ja-JP" altLang="en-US" sz="1400" dirty="0"/>
                    </a:p>
                  </a:txBody>
                  <a:tcPr/>
                </a:tc>
              </a:tr>
              <a:tr h="202312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12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672/1792 = 3/8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63</a:t>
                      </a:r>
                      <a:endParaRPr kumimoji="1" lang="ja-JP" altLang="en-US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48574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November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smtClean="0"/>
              <a:t>Hiroyuki Motozuka, Panasonic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17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ja-JP" dirty="0" smtClean="0"/>
              <a:t>The number of reusable bits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Rectangle 2"/>
              <p:cNvSpPr txBox="1">
                <a:spLocks noChangeArrowheads="1"/>
              </p:cNvSpPr>
              <p:nvPr/>
            </p:nvSpPr>
            <p:spPr bwMode="auto">
              <a:xfrm>
                <a:off x="107504" y="1988840"/>
                <a:ext cx="7990656" cy="2088232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vert="horz" wrap="square" lIns="92160" tIns="46080" rIns="92160" bIns="4608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defTabSz="449263" rtl="0" eaLnBrk="1" fontAlgn="base" hangingPunct="1">
                  <a:spcBef>
                    <a:spcPts val="6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kumimoji="1" sz="2400" b="1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49263" rtl="0" eaLnBrk="1" fontAlgn="base" hangingPunct="1">
                  <a:spcBef>
                    <a:spcPts val="5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kumimoji="1" sz="2000">
                    <a:solidFill>
                      <a:srgbClr val="000000"/>
                    </a:solidFill>
                    <a:latin typeface="+mn-lt"/>
                    <a:ea typeface="+mn-ea"/>
                  </a:defRPr>
                </a:lvl2pPr>
                <a:lvl3pPr marL="1143000" indent="-228600" algn="l" defTabSz="449263" rtl="0" eaLnBrk="1" fontAlgn="base" hangingPunct="1">
                  <a:spcBef>
                    <a:spcPts val="45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kumimoji="1">
                    <a:solidFill>
                      <a:srgbClr val="000000"/>
                    </a:solidFill>
                    <a:latin typeface="+mn-lt"/>
                    <a:ea typeface="+mn-ea"/>
                  </a:defRPr>
                </a:lvl3pPr>
                <a:lvl4pPr marL="16002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kumimoji="1" sz="1600">
                    <a:solidFill>
                      <a:srgbClr val="000000"/>
                    </a:solidFill>
                    <a:latin typeface="+mn-lt"/>
                    <a:ea typeface="+mn-ea"/>
                  </a:defRPr>
                </a:lvl4pPr>
                <a:lvl5pPr marL="20574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kumimoji="1" sz="1600">
                    <a:solidFill>
                      <a:srgbClr val="000000"/>
                    </a:solidFill>
                    <a:latin typeface="+mn-lt"/>
                    <a:ea typeface="+mn-ea"/>
                  </a:defRPr>
                </a:lvl5pPr>
                <a:lvl6pPr marL="25146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kumimoji="1" sz="1600">
                    <a:solidFill>
                      <a:srgbClr val="000000"/>
                    </a:solidFill>
                    <a:latin typeface="+mn-lt"/>
                    <a:ea typeface="+mn-ea"/>
                  </a:defRPr>
                </a:lvl6pPr>
                <a:lvl7pPr marL="29718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kumimoji="1" sz="1600">
                    <a:solidFill>
                      <a:srgbClr val="000000"/>
                    </a:solidFill>
                    <a:latin typeface="+mn-lt"/>
                    <a:ea typeface="+mn-ea"/>
                  </a:defRPr>
                </a:lvl7pPr>
                <a:lvl8pPr marL="34290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kumimoji="1" sz="1600">
                    <a:solidFill>
                      <a:srgbClr val="000000"/>
                    </a:solidFill>
                    <a:latin typeface="+mn-lt"/>
                    <a:ea typeface="+mn-ea"/>
                  </a:defRPr>
                </a:lvl8pPr>
                <a:lvl9pPr marL="38862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kumimoji="1" sz="1600">
                    <a:solidFill>
                      <a:srgbClr val="000000"/>
                    </a:solidFill>
                    <a:latin typeface="+mn-lt"/>
                    <a:ea typeface="+mn-ea"/>
                  </a:defRPr>
                </a:lvl9pPr>
              </a:lstStyle>
              <a:p>
                <a:pPr>
                  <a:buFont typeface="Times New Roman" pitchFamily="16" charset="0"/>
                  <a:buChar char="•"/>
                </a:pPr>
                <a:r>
                  <a:rPr lang="en-US" altLang="ja-JP" kern="0" dirty="0" smtClean="0"/>
                  <a:t>There are at least </a:t>
                </a:r>
                <a:r>
                  <a:rPr lang="en-US" altLang="ja-JP" i="1" kern="0" dirty="0" smtClean="0"/>
                  <a:t>w</a:t>
                </a:r>
                <a:r>
                  <a:rPr lang="en-US" altLang="ja-JP" kern="0" dirty="0" smtClean="0"/>
                  <a:t> </a:t>
                </a:r>
                <a:r>
                  <a:rPr lang="en-US" altLang="ja-JP" kern="0" dirty="0"/>
                  <a:t>choices of the </a:t>
                </a:r>
                <a:r>
                  <a:rPr lang="en-US" altLang="ja-JP" kern="0" dirty="0" smtClean="0"/>
                  <a:t>length </a:t>
                </a:r>
                <a:br>
                  <a:rPr lang="en-US" altLang="ja-JP" kern="0" dirty="0" smtClean="0"/>
                </a:br>
                <a:r>
                  <a:rPr lang="en-US" altLang="ja-JP" kern="0" dirty="0" smtClean="0"/>
                  <a:t>value in </a:t>
                </a:r>
                <a:r>
                  <a:rPr lang="en-US" altLang="ja-JP" kern="0" dirty="0"/>
                  <a:t>L-Header </a:t>
                </a:r>
                <a:r>
                  <a:rPr lang="en-US" altLang="ja-JP" kern="0" dirty="0" smtClean="0"/>
                  <a:t>for </a:t>
                </a:r>
                <a:r>
                  <a:rPr lang="en-US" altLang="ja-JP" kern="0" dirty="0"/>
                  <a:t>the given </a:t>
                </a:r>
                <a:r>
                  <a:rPr lang="en-US" altLang="ja-JP" kern="0" dirty="0" smtClean="0"/>
                  <a:t>TXTIME.</a:t>
                </a:r>
                <a:endParaRPr lang="en-US" altLang="ja-JP" kern="0" dirty="0"/>
              </a:p>
              <a:p>
                <a:pPr>
                  <a:buFont typeface="Times New Roman" pitchFamily="16" charset="0"/>
                  <a:buChar char="•"/>
                </a:pPr>
                <a:r>
                  <a:rPr lang="en-US" altLang="ja-JP" i="1" kern="0" dirty="0" smtClean="0"/>
                  <a:t>b</a:t>
                </a:r>
                <a:r>
                  <a:rPr lang="en-US" altLang="ja-JP" kern="0" dirty="0" smtClean="0"/>
                  <a:t> LSBs </a:t>
                </a:r>
                <a:r>
                  <a:rPr lang="en-US" altLang="ja-JP" kern="0" dirty="0"/>
                  <a:t>of the </a:t>
                </a:r>
                <a:r>
                  <a:rPr lang="en-US" altLang="ja-JP" kern="0" dirty="0" smtClean="0"/>
                  <a:t>Length field in L-Header </a:t>
                </a:r>
                <a:r>
                  <a:rPr lang="en-US" altLang="ja-JP" kern="0" dirty="0"/>
                  <a:t/>
                </a:r>
                <a:br>
                  <a:rPr lang="en-US" altLang="ja-JP" kern="0" dirty="0"/>
                </a:br>
                <a:r>
                  <a:rPr lang="en-US" altLang="ja-JP" kern="0" dirty="0" smtClean="0"/>
                  <a:t>can be reused,</a:t>
                </a:r>
                <a:r>
                  <a:rPr lang="en-US" altLang="ja-JP" kern="0" dirty="0"/>
                  <a:t/>
                </a:r>
                <a:br>
                  <a:rPr lang="en-US" altLang="ja-JP" kern="0" dirty="0"/>
                </a:br>
                <a:r>
                  <a:rPr lang="en-US" altLang="ja-JP" kern="0" dirty="0"/>
                  <a:t>where </a:t>
                </a:r>
                <a14:m>
                  <m:oMath xmlns:m="http://schemas.openxmlformats.org/officeDocument/2006/math">
                    <m:r>
                      <a:rPr lang="en-US" altLang="ja-JP" i="1">
                        <a:latin typeface="Cambria Math"/>
                      </a:rPr>
                      <m:t>𝒃</m:t>
                    </m:r>
                    <m:r>
                      <a:rPr lang="en-US" altLang="ja-JP" i="1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altLang="ja-JP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ja-JP" i="1">
                            <a:latin typeface="Cambria Math"/>
                          </a:rPr>
                          <m:t>𝒍𝒐𝒈</m:t>
                        </m:r>
                      </m:e>
                      <m:sub>
                        <m:r>
                          <a:rPr lang="en-US" altLang="ja-JP" i="1">
                            <a:latin typeface="Cambria Math"/>
                          </a:rPr>
                          <m:t>𝟐</m:t>
                        </m:r>
                      </m:sub>
                    </m:sSub>
                    <m:d>
                      <m:dPr>
                        <m:begChr m:val="⌊"/>
                        <m:endChr m:val="⌋"/>
                        <m:ctrlPr>
                          <a:rPr lang="en-US" altLang="ja-JP" i="1">
                            <a:latin typeface="Cambria Math"/>
                          </a:rPr>
                        </m:ctrlPr>
                      </m:dPr>
                      <m:e>
                        <m:r>
                          <a:rPr lang="en-US" altLang="ja-JP" i="1">
                            <a:latin typeface="Cambria Math"/>
                          </a:rPr>
                          <m:t>𝒘</m:t>
                        </m:r>
                      </m:e>
                    </m:d>
                  </m:oMath>
                </a14:m>
                <a:endParaRPr lang="en-US" altLang="ja-JP" kern="0" dirty="0" smtClean="0"/>
              </a:p>
              <a:p>
                <a:pPr>
                  <a:buFont typeface="Times New Roman" pitchFamily="16" charset="0"/>
                  <a:buChar char="•"/>
                </a:pPr>
                <a14:m>
                  <m:oMath xmlns:m="http://schemas.openxmlformats.org/officeDocument/2006/math">
                    <m:r>
                      <a:rPr lang="en-US" altLang="ja-JP" i="1">
                        <a:latin typeface="Cambria Math"/>
                      </a:rPr>
                      <m:t>𝒘</m:t>
                    </m:r>
                    <m:r>
                      <a:rPr lang="en-US" altLang="ja-JP" b="1" i="1" smtClean="0">
                        <a:latin typeface="Cambria Math"/>
                      </a:rPr>
                      <m:t>=</m:t>
                    </m:r>
                    <m:d>
                      <m:dPr>
                        <m:begChr m:val="⌊"/>
                        <m:endChr m:val="⌋"/>
                        <m:ctrlPr>
                          <a:rPr lang="en-US" altLang="ja-JP" i="1">
                            <a:latin typeface="Cambria Math"/>
                          </a:rPr>
                        </m:ctrlPr>
                      </m:dPr>
                      <m:e>
                        <m:r>
                          <a:rPr lang="ja-JP" altLang="en-US" i="1" smtClean="0">
                            <a:latin typeface="Cambria Math"/>
                          </a:rPr>
                          <m:t>𝜷</m:t>
                        </m:r>
                      </m:e>
                    </m:d>
                    <m:r>
                      <a:rPr lang="en-US" altLang="ja-JP" i="1" smtClean="0">
                        <a:latin typeface="Cambria Math"/>
                        <a:ea typeface="Cambria Math"/>
                      </a:rPr>
                      <m:t>×</m:t>
                    </m:r>
                    <m:d>
                      <m:dPr>
                        <m:begChr m:val="⌊"/>
                        <m:endChr m:val="⌋"/>
                        <m:ctrlPr>
                          <a:rPr lang="en-US" altLang="ja-JP" i="1">
                            <a:latin typeface="Cambria Math"/>
                          </a:rPr>
                        </m:ctrlPr>
                      </m:dPr>
                      <m:e>
                        <m:r>
                          <a:rPr lang="en-US" altLang="ja-JP" b="1" i="1" smtClean="0">
                            <a:latin typeface="Cambria Math"/>
                          </a:rPr>
                          <m:t>𝟏</m:t>
                        </m:r>
                        <m:r>
                          <a:rPr lang="en-US" altLang="ja-JP" b="1" i="1" smtClean="0">
                            <a:latin typeface="Cambria Math"/>
                          </a:rPr>
                          <m:t>/</m:t>
                        </m:r>
                        <m:r>
                          <a:rPr lang="ja-JP" altLang="en-US" b="1" i="1" smtClean="0">
                            <a:latin typeface="Cambria Math"/>
                          </a:rPr>
                          <m:t>𝜶</m:t>
                        </m:r>
                      </m:e>
                    </m:d>
                  </m:oMath>
                </a14:m>
                <a:endParaRPr lang="en-US" altLang="ja-JP" kern="0" dirty="0"/>
              </a:p>
              <a:p>
                <a:pPr>
                  <a:buFont typeface="Times New Roman" pitchFamily="16" charset="0"/>
                  <a:buChar char="•"/>
                </a:pPr>
                <a:endParaRPr lang="en-US" altLang="ja-JP" kern="0" dirty="0"/>
              </a:p>
            </p:txBody>
          </p:sp>
        </mc:Choice>
        <mc:Fallback xmlns="">
          <p:sp>
            <p:nvSpPr>
              <p:cNvPr id="30" name="Rectangl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07504" y="1988840"/>
                <a:ext cx="7990656" cy="2088232"/>
              </a:xfrm>
              <a:prstGeom prst="rect">
                <a:avLst/>
              </a:prstGeom>
              <a:blipFill rotWithShape="1">
                <a:blip r:embed="rId3"/>
                <a:stretch>
                  <a:fillRect l="-1069" t="-2332" b="-22449"/>
                </a:stretch>
              </a:blip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25" name="表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6098322"/>
              </p:ext>
            </p:extLst>
          </p:nvPr>
        </p:nvGraphicFramePr>
        <p:xfrm>
          <a:off x="6156176" y="2346920"/>
          <a:ext cx="2881757" cy="3962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03567"/>
                <a:gridCol w="548180"/>
                <a:gridCol w="628968"/>
                <a:gridCol w="523160"/>
                <a:gridCol w="577882"/>
              </a:tblGrid>
              <a:tr h="202312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MCS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l-GR" altLang="ja-JP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α</a:t>
                      </a:r>
                      <a:endParaRPr kumimoji="1" lang="ja-JP" alt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l-GR" altLang="ja-JP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β</a:t>
                      </a:r>
                      <a:endParaRPr kumimoji="1" lang="ja-JP" alt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</a:t>
                      </a:r>
                      <a:endParaRPr kumimoji="1" lang="ja-JP" altLang="en-US" sz="1400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endParaRPr kumimoji="1" lang="ja-JP" altLang="en-US" sz="1400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02312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1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3/2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21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21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4</a:t>
                      </a:r>
                      <a:endParaRPr kumimoji="1" lang="ja-JP" altLang="en-US" sz="1400" dirty="0"/>
                    </a:p>
                  </a:txBody>
                  <a:tcPr/>
                </a:tc>
              </a:tr>
              <a:tr h="202312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2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 smtClean="0"/>
                        <a:t>3/2</a:t>
                      </a:r>
                      <a:endParaRPr kumimoji="1" lang="ja-JP" alt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42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42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5</a:t>
                      </a:r>
                      <a:endParaRPr kumimoji="1" lang="ja-JP" altLang="en-US" sz="1400" dirty="0"/>
                    </a:p>
                  </a:txBody>
                  <a:tcPr/>
                </a:tc>
              </a:tr>
              <a:tr h="202312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3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3/2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52.5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52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5</a:t>
                      </a:r>
                      <a:endParaRPr kumimoji="1" lang="ja-JP" altLang="en-US" sz="1400" dirty="0"/>
                    </a:p>
                  </a:txBody>
                  <a:tcPr/>
                </a:tc>
              </a:tr>
              <a:tr h="202312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4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3/2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63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63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5</a:t>
                      </a:r>
                      <a:endParaRPr kumimoji="1" lang="ja-JP" altLang="en-US" sz="1400" dirty="0"/>
                    </a:p>
                  </a:txBody>
                  <a:tcPr/>
                </a:tc>
              </a:tr>
              <a:tr h="202312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5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3/2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68.25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68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6</a:t>
                      </a:r>
                      <a:endParaRPr kumimoji="1" lang="ja-JP" altLang="en-US" sz="1400" dirty="0"/>
                    </a:p>
                  </a:txBody>
                  <a:tcPr/>
                </a:tc>
              </a:tr>
              <a:tr h="202312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6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3/4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42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42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5</a:t>
                      </a:r>
                      <a:endParaRPr kumimoji="1" lang="ja-JP" altLang="en-US" sz="1400" dirty="0"/>
                    </a:p>
                  </a:txBody>
                  <a:tcPr/>
                </a:tc>
              </a:tr>
              <a:tr h="202312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7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3/4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52.5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52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5</a:t>
                      </a:r>
                      <a:endParaRPr kumimoji="1" lang="ja-JP" altLang="en-US" sz="1400" dirty="0"/>
                    </a:p>
                  </a:txBody>
                  <a:tcPr/>
                </a:tc>
              </a:tr>
              <a:tr h="202312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8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3/4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63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63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5</a:t>
                      </a:r>
                      <a:endParaRPr kumimoji="1" lang="ja-JP" altLang="en-US" sz="1400" dirty="0"/>
                    </a:p>
                  </a:txBody>
                  <a:tcPr/>
                </a:tc>
              </a:tr>
              <a:tr h="202312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9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3/4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68.25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68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6</a:t>
                      </a:r>
                      <a:endParaRPr kumimoji="1" lang="ja-JP" altLang="en-US" sz="1400" dirty="0"/>
                    </a:p>
                  </a:txBody>
                  <a:tcPr/>
                </a:tc>
              </a:tr>
              <a:tr h="202312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10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3/8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42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84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6</a:t>
                      </a:r>
                      <a:endParaRPr kumimoji="1" lang="ja-JP" altLang="en-US" sz="1400" dirty="0"/>
                    </a:p>
                  </a:txBody>
                  <a:tcPr/>
                </a:tc>
              </a:tr>
              <a:tr h="202312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11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 smtClean="0"/>
                        <a:t>3/8</a:t>
                      </a:r>
                      <a:endParaRPr kumimoji="1" lang="ja-JP" alt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52.5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104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6</a:t>
                      </a:r>
                      <a:endParaRPr kumimoji="1" lang="ja-JP" altLang="en-US" sz="1400" dirty="0"/>
                    </a:p>
                  </a:txBody>
                  <a:tcPr/>
                </a:tc>
              </a:tr>
              <a:tr h="202312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12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 smtClean="0"/>
                        <a:t>3/8</a:t>
                      </a:r>
                      <a:endParaRPr kumimoji="1" lang="ja-JP" alt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63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126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6</a:t>
                      </a:r>
                      <a:endParaRPr kumimoji="1" lang="ja-JP" altLang="en-US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8475628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コンテンツ プレースホルダー 2"/>
          <p:cNvSpPr txBox="1">
            <a:spLocks/>
          </p:cNvSpPr>
          <p:nvPr/>
        </p:nvSpPr>
        <p:spPr bwMode="auto">
          <a:xfrm>
            <a:off x="457200" y="1600200"/>
            <a:ext cx="8229600" cy="470912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altLang="ja-JP" kern="0" dirty="0" smtClean="0">
                <a:solidFill>
                  <a:schemeClr val="tx1"/>
                </a:solidFill>
              </a:rPr>
              <a:t>Without reuse of 5 LSBs</a:t>
            </a:r>
          </a:p>
          <a:p>
            <a:endParaRPr lang="en-US" altLang="ja-JP" kern="0" dirty="0" smtClean="0">
              <a:solidFill>
                <a:schemeClr val="tx1"/>
              </a:solidFill>
            </a:endParaRPr>
          </a:p>
          <a:p>
            <a:endParaRPr lang="en-US" altLang="ja-JP" kern="0" dirty="0" smtClean="0">
              <a:solidFill>
                <a:schemeClr val="tx1"/>
              </a:solidFill>
            </a:endParaRPr>
          </a:p>
          <a:p>
            <a:endParaRPr lang="en-US" altLang="ja-JP" kern="0" dirty="0" smtClean="0">
              <a:solidFill>
                <a:schemeClr val="tx1"/>
              </a:solidFill>
            </a:endParaRPr>
          </a:p>
          <a:p>
            <a:r>
              <a:rPr lang="en-US" altLang="ja-JP" kern="0" dirty="0" smtClean="0">
                <a:solidFill>
                  <a:schemeClr val="tx1"/>
                </a:solidFill>
              </a:rPr>
              <a:t>With reuse of 5 LSBs</a:t>
            </a:r>
            <a:br>
              <a:rPr lang="en-US" altLang="ja-JP" kern="0" dirty="0" smtClean="0">
                <a:solidFill>
                  <a:schemeClr val="tx1"/>
                </a:solidFill>
              </a:rPr>
            </a:br>
            <a:r>
              <a:rPr lang="en-US" altLang="ja-JP" kern="0" dirty="0" smtClean="0">
                <a:solidFill>
                  <a:schemeClr val="tx1"/>
                </a:solidFill>
              </a:rPr>
              <a:t>(</a:t>
            </a:r>
            <a:r>
              <a:rPr lang="en-US" altLang="ja-JP" i="1" kern="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 </a:t>
            </a:r>
            <a:r>
              <a:rPr lang="en-US" altLang="ja-JP" kern="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altLang="ja-JP" kern="0" dirty="0" smtClean="0">
                <a:solidFill>
                  <a:schemeClr val="tx1"/>
                </a:solidFill>
              </a:rPr>
              <a:t> </a:t>
            </a:r>
            <a:r>
              <a:rPr lang="en-US" altLang="ja-JP" dirty="0"/>
              <a:t>the value in reused </a:t>
            </a:r>
            <a:r>
              <a:rPr lang="en-US" altLang="ja-JP" dirty="0" smtClean="0"/>
              <a:t>5 bits</a:t>
            </a:r>
            <a:r>
              <a:rPr lang="en-US" altLang="ja-JP" kern="0" dirty="0" smtClean="0">
                <a:solidFill>
                  <a:schemeClr val="tx1"/>
                </a:solidFill>
              </a:rPr>
              <a:t>)</a:t>
            </a:r>
            <a:br>
              <a:rPr lang="en-US" altLang="ja-JP" kern="0" dirty="0" smtClean="0">
                <a:solidFill>
                  <a:schemeClr val="tx1"/>
                </a:solidFill>
              </a:rPr>
            </a:br>
            <a:endParaRPr lang="en-US" altLang="ja-JP" kern="0" dirty="0" smtClean="0">
              <a:solidFill>
                <a:schemeClr val="tx1"/>
              </a:solidFill>
            </a:endParaRPr>
          </a:p>
          <a:p>
            <a:endParaRPr lang="en-US" altLang="ja-JP" kern="0" dirty="0" smtClean="0">
              <a:solidFill>
                <a:schemeClr val="tx1"/>
              </a:solidFill>
            </a:endParaRPr>
          </a:p>
          <a:p>
            <a:endParaRPr lang="en-US" altLang="ja-JP" kern="0" dirty="0" smtClean="0">
              <a:solidFill>
                <a:schemeClr val="tx1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>
                <a:solidFill>
                  <a:schemeClr val="tx1"/>
                </a:solidFill>
              </a:rPr>
              <a:t>November 2016</a:t>
            </a:r>
            <a:endParaRPr lang="en-GB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smtClean="0">
                <a:solidFill>
                  <a:schemeClr val="tx1"/>
                </a:solidFill>
              </a:rPr>
              <a:t>Hiroyuki Motozuka, Panasonic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>
                <a:solidFill>
                  <a:schemeClr val="tx1"/>
                </a:solidFill>
              </a:rPr>
              <a:t>Slide </a:t>
            </a:r>
            <a:fld id="{531D307C-65C7-4BB3-B44A-1501D36803F7}" type="slidenum">
              <a:rPr lang="en-GB">
                <a:solidFill>
                  <a:schemeClr val="tx1"/>
                </a:solidFill>
              </a:rPr>
              <a:pPr/>
              <a:t>18</a:t>
            </a:fld>
            <a:endParaRPr lang="en-GB">
              <a:solidFill>
                <a:schemeClr val="tx1"/>
              </a:solidFill>
            </a:endParaRPr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ja-JP" dirty="0">
                <a:solidFill>
                  <a:schemeClr val="tx1"/>
                </a:solidFill>
              </a:rPr>
              <a:t>Example of </a:t>
            </a:r>
            <a:r>
              <a:rPr lang="en-US" altLang="ja-JP" dirty="0" smtClean="0">
                <a:solidFill>
                  <a:schemeClr val="tx1"/>
                </a:solidFill>
              </a:rPr>
              <a:t>spoof Length </a:t>
            </a:r>
            <a:r>
              <a:rPr lang="en-US" altLang="ja-JP" dirty="0">
                <a:solidFill>
                  <a:schemeClr val="tx1"/>
                </a:solidFill>
              </a:rPr>
              <a:t>calculation</a:t>
            </a:r>
            <a:endParaRPr lang="en-GB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テキスト ボックス 23"/>
              <p:cNvSpPr txBox="1"/>
              <p:nvPr/>
            </p:nvSpPr>
            <p:spPr>
              <a:xfrm>
                <a:off x="755576" y="1988840"/>
                <a:ext cx="5112568" cy="10552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0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𝐿𝑒𝑛𝑔𝑡h</m:t>
                      </m:r>
                      <m:r>
                        <a:rPr kumimoji="1" lang="en-US" altLang="ja-JP" sz="20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d>
                        <m:dPr>
                          <m:begChr m:val="⌊"/>
                          <m:endChr m:val="⌋"/>
                          <m:ctrlPr>
                            <a:rPr kumimoji="1" lang="en-US" altLang="ja-JP" sz="20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d>
                            <m:dPr>
                              <m:begChr m:val="⌊"/>
                              <m:endChr m:val="⌋"/>
                              <m:ctrlPr>
                                <a:rPr lang="en-US" altLang="ja-JP" sz="20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altLang="ja-JP" sz="20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US" altLang="ja-JP" sz="20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/</m:t>
                              </m:r>
                              <m:r>
                                <a:rPr lang="ja-JP" altLang="en-US" sz="20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𝛼</m:t>
                              </m:r>
                            </m:e>
                          </m:d>
                          <m:r>
                            <a:rPr lang="en-US" altLang="ja-JP" sz="200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×</m:t>
                          </m:r>
                          <m:r>
                            <a:rPr lang="ja-JP" altLang="en-US" sz="200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𝛽</m:t>
                          </m:r>
                        </m:e>
                      </m:d>
                    </m:oMath>
                    <m:oMath xmlns:m="http://schemas.openxmlformats.org/officeDocument/2006/math">
                      <m:r>
                        <a:rPr kumimoji="1" lang="en-US" altLang="ja-JP" sz="20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𝑤h𝑒𝑟𝑒</m:t>
                      </m:r>
                      <m:r>
                        <a:rPr kumimoji="1" lang="en-US" altLang="ja-JP" sz="20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: </m:t>
                      </m:r>
                      <m:r>
                        <a:rPr kumimoji="1" lang="en-US" altLang="ja-JP" sz="20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𝑛</m:t>
                      </m:r>
                      <m:r>
                        <a:rPr kumimoji="1" lang="en-US" altLang="ja-JP" sz="20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=(</m:t>
                      </m:r>
                      <m:r>
                        <a:rPr kumimoji="1" lang="en-US" altLang="ja-JP" sz="20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𝑇𝑋𝑇𝐼𝑀𝐸</m:t>
                      </m:r>
                      <m:r>
                        <a:rPr kumimoji="1" lang="en-US" altLang="ja-JP" sz="20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×1760</m:t>
                      </m:r>
                      <m:r>
                        <a:rPr kumimoji="1" lang="en-US" altLang="ja-JP" sz="20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−4416)/512</m:t>
                      </m:r>
                    </m:oMath>
                  </m:oMathPara>
                </a14:m>
                <a:r>
                  <a:rPr kumimoji="1" lang="en-US" altLang="ja-JP" sz="2000" b="0" i="1" dirty="0" smtClean="0">
                    <a:solidFill>
                      <a:schemeClr val="tx1"/>
                    </a:solidFill>
                    <a:latin typeface="Cambria Math"/>
                    <a:ea typeface="Cambria Math"/>
                  </a:rPr>
                  <a:t/>
                </a:r>
                <a:br>
                  <a:rPr kumimoji="1" lang="en-US" altLang="ja-JP" sz="2000" b="0" i="1" dirty="0" smtClean="0">
                    <a:solidFill>
                      <a:schemeClr val="tx1"/>
                    </a:solidFill>
                    <a:latin typeface="Cambria Math"/>
                    <a:ea typeface="Cambria Math"/>
                  </a:rPr>
                </a:br>
                <a:r>
                  <a:rPr kumimoji="1" lang="en-US" altLang="ja-JP" sz="2000" b="0" i="1" dirty="0" smtClean="0">
                    <a:solidFill>
                      <a:schemeClr val="tx1"/>
                    </a:solidFill>
                    <a:latin typeface="Cambria Math"/>
                    <a:ea typeface="Cambria Math"/>
                  </a:rPr>
                  <a:t>	              </a:t>
                </a:r>
                <a14:m>
                  <m:oMath xmlns:m="http://schemas.openxmlformats.org/officeDocument/2006/math">
                    <m:r>
                      <a:rPr kumimoji="1" lang="en-US" altLang="ja-JP" sz="2000" b="0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𝑛</m:t>
                    </m:r>
                    <m:r>
                      <a:rPr kumimoji="1" lang="en-US" altLang="ja-JP" sz="2000" b="0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 </m:t>
                    </m:r>
                    <m:r>
                      <a:rPr kumimoji="1" lang="en-US" altLang="ja-JP" sz="2000" b="0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𝑠h𝑎𝑙𝑙</m:t>
                    </m:r>
                    <m:r>
                      <a:rPr kumimoji="1" lang="en-US" altLang="ja-JP" sz="2000" b="0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 </m:t>
                    </m:r>
                    <m:r>
                      <a:rPr kumimoji="1" lang="en-US" altLang="ja-JP" sz="2000" b="0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𝑏𝑒</m:t>
                    </m:r>
                    <m:r>
                      <a:rPr kumimoji="1" lang="en-US" altLang="ja-JP" sz="2000" b="0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 </m:t>
                    </m:r>
                    <m:r>
                      <a:rPr kumimoji="1" lang="en-US" altLang="ja-JP" sz="2000" b="0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𝑎</m:t>
                    </m:r>
                    <m:r>
                      <a:rPr kumimoji="1" lang="en-US" altLang="ja-JP" sz="2000" b="0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 </m:t>
                    </m:r>
                    <m:r>
                      <a:rPr kumimoji="1" lang="en-US" altLang="ja-JP" sz="2000" b="0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𝑝𝑜𝑠𝑖𝑡𝑖𝑣𝑒</m:t>
                    </m:r>
                    <m:r>
                      <a:rPr kumimoji="1" lang="en-US" altLang="ja-JP" sz="2000" b="0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 </m:t>
                    </m:r>
                    <m:r>
                      <a:rPr kumimoji="1" lang="en-US" altLang="ja-JP" sz="2000" b="0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𝑖𝑛𝑡𝑒𝑔𝑒𝑟</m:t>
                    </m:r>
                  </m:oMath>
                </a14:m>
                <a:endParaRPr kumimoji="1" lang="ja-JP" altLang="en-US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4" name="テキスト ボックス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576" y="1988840"/>
                <a:ext cx="5112568" cy="1055289"/>
              </a:xfrm>
              <a:prstGeom prst="rect">
                <a:avLst/>
              </a:prstGeom>
              <a:blipFill rotWithShape="1">
                <a:blip r:embed="rId3"/>
                <a:stretch>
                  <a:fillRect b="-5202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正方形/長方形 24"/>
              <p:cNvSpPr/>
              <p:nvPr/>
            </p:nvSpPr>
            <p:spPr>
              <a:xfrm>
                <a:off x="827584" y="4077072"/>
                <a:ext cx="5040560" cy="157479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sz="200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𝑛</m:t>
                      </m:r>
                      <m:r>
                        <a:rPr lang="en-US" altLang="ja-JP" sz="200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=(</m:t>
                      </m:r>
                      <m:r>
                        <a:rPr lang="en-US" altLang="ja-JP" sz="2000" i="1">
                          <a:solidFill>
                            <a:schemeClr val="tx1"/>
                          </a:solidFill>
                          <a:latin typeface="Cambria Math"/>
                        </a:rPr>
                        <m:t>𝑇𝑋𝑇𝐼𝑀𝐸</m:t>
                      </m:r>
                      <m:r>
                        <a:rPr lang="en-US" altLang="ja-JP" sz="2000" i="1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×1760</m:t>
                      </m:r>
                      <m:r>
                        <a:rPr lang="en-US" altLang="ja-JP" sz="2000" i="1">
                          <a:solidFill>
                            <a:schemeClr val="tx1"/>
                          </a:solidFill>
                          <a:latin typeface="Cambria Math"/>
                        </a:rPr>
                        <m:t>−4416)/512</m:t>
                      </m:r>
                    </m:oMath>
                  </m:oMathPara>
                </a14:m>
                <a:endParaRPr lang="en-US" altLang="ja-JP" sz="2000" i="1" dirty="0" smtClean="0">
                  <a:solidFill>
                    <a:schemeClr val="tx1"/>
                  </a:solidFill>
                  <a:latin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sz="200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𝐿</m:t>
                      </m:r>
                      <m:r>
                        <a:rPr lang="en-US" altLang="ja-JP" sz="200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d>
                        <m:dPr>
                          <m:begChr m:val="⌊"/>
                          <m:endChr m:val="⌋"/>
                          <m:ctrlPr>
                            <a:rPr lang="en-US" altLang="ja-JP" sz="20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d>
                            <m:dPr>
                              <m:begChr m:val="⌊"/>
                              <m:endChr m:val="⌋"/>
                              <m:ctrlPr>
                                <a:rPr lang="en-US" altLang="ja-JP" sz="20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altLang="ja-JP" sz="20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US" altLang="ja-JP" sz="20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/</m:t>
                              </m:r>
                              <m:r>
                                <a:rPr lang="ja-JP" altLang="en-US" sz="20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𝛼</m:t>
                              </m:r>
                            </m:e>
                          </m:d>
                          <m:r>
                            <a:rPr lang="en-US" altLang="ja-JP" sz="2000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×</m:t>
                          </m:r>
                          <m:r>
                            <a:rPr lang="ja-JP" altLang="en-US" sz="2000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𝛽</m:t>
                          </m:r>
                        </m:e>
                      </m:d>
                    </m:oMath>
                  </m:oMathPara>
                </a14:m>
                <a:endParaRPr lang="en-US" altLang="ja-JP" sz="2000" dirty="0" smtClean="0">
                  <a:solidFill>
                    <a:schemeClr val="tx1"/>
                  </a:solidFill>
                </a:endParaRPr>
              </a:p>
              <a:p>
                <a:pPr marL="0" lvl="2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sz="2000" i="1">
                          <a:solidFill>
                            <a:schemeClr val="tx1"/>
                          </a:solidFill>
                          <a:latin typeface="Cambria Math"/>
                        </a:rPr>
                        <m:t>𝑚</m:t>
                      </m:r>
                      <m:r>
                        <a:rPr lang="en-US" altLang="ja-JP" sz="2000" i="1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d>
                        <m:dPr>
                          <m:begChr m:val="{"/>
                          <m:endChr m:val=""/>
                          <m:ctrlPr>
                            <a:rPr lang="en-US" altLang="ja-JP" sz="20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ja-JP" sz="20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altLang="ja-JP" sz="200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altLang="ja-JP" sz="2000" i="1">
                                    <a:solidFill>
                                      <a:schemeClr val="tx1"/>
                                    </a:solidFill>
                                    <a:latin typeface="Cambria Math"/>
                                    <a:ea typeface="Cambria Math"/>
                                  </a:rPr>
                                  <m:t>𝐿</m:t>
                                </m:r>
                                <m:r>
                                  <a:rPr lang="en-US" altLang="ja-JP" sz="2000" i="1">
                                    <a:solidFill>
                                      <a:schemeClr val="tx1"/>
                                    </a:solidFill>
                                    <a:latin typeface="Cambria Math"/>
                                    <a:ea typeface="Cambria Math"/>
                                  </a:rPr>
                                  <m:t> </m:t>
                                </m:r>
                                <m:r>
                                  <a:rPr lang="en-US" altLang="ja-JP" sz="2000" i="1">
                                    <a:solidFill>
                                      <a:schemeClr val="tx1"/>
                                    </a:solidFill>
                                    <a:latin typeface="Cambria Math"/>
                                    <a:ea typeface="Cambria Math"/>
                                  </a:rPr>
                                  <m:t>𝑚𝑜𝑑</m:t>
                                </m:r>
                                <m:r>
                                  <a:rPr lang="en-US" altLang="ja-JP" sz="2000" i="1">
                                    <a:solidFill>
                                      <a:schemeClr val="tx1"/>
                                    </a:solidFill>
                                    <a:latin typeface="Cambria Math"/>
                                    <a:ea typeface="Cambria Math"/>
                                  </a:rPr>
                                  <m:t> 32≥</m:t>
                                </m:r>
                                <m:r>
                                  <a:rPr lang="en-US" altLang="ja-JP" sz="2000" i="1">
                                    <a:solidFill>
                                      <a:schemeClr val="tx1"/>
                                    </a:solidFill>
                                    <a:latin typeface="Cambria Math"/>
                                    <a:ea typeface="Cambria Math"/>
                                  </a:rPr>
                                  <m:t>𝑟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ja-JP" sz="200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32</m:t>
                                </m:r>
                              </m:e>
                              <m:e>
                                <m:r>
                                  <a:rPr lang="en-US" altLang="ja-JP" sz="200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𝑜𝑡h𝑒𝑟𝑤𝑖𝑠𝑒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altLang="ja-JP" sz="2000" i="1" dirty="0" smtClean="0">
                  <a:solidFill>
                    <a:schemeClr val="tx1"/>
                  </a:solidFill>
                  <a:latin typeface="Cambria Math"/>
                </a:endParaRPr>
              </a:p>
              <a:p>
                <a:pPr marL="0" lvl="2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sz="2000" i="1">
                          <a:solidFill>
                            <a:schemeClr val="tx1"/>
                          </a:solidFill>
                          <a:latin typeface="Cambria Math"/>
                        </a:rPr>
                        <m:t>𝐿𝑒𝑛𝑔𝑡h</m:t>
                      </m:r>
                      <m:r>
                        <a:rPr lang="en-US" altLang="ja-JP" sz="2000" i="1">
                          <a:solidFill>
                            <a:schemeClr val="tx1"/>
                          </a:solidFill>
                          <a:latin typeface="Cambria Math"/>
                        </a:rPr>
                        <m:t>=(</m:t>
                      </m:r>
                      <m:r>
                        <a:rPr lang="en-US" altLang="ja-JP" sz="2000" i="1">
                          <a:solidFill>
                            <a:schemeClr val="tx1"/>
                          </a:solidFill>
                          <a:latin typeface="Cambria Math"/>
                        </a:rPr>
                        <m:t>𝐿</m:t>
                      </m:r>
                      <m:r>
                        <a:rPr lang="en-US" altLang="ja-JP" sz="2000" i="1">
                          <a:solidFill>
                            <a:schemeClr val="tx1"/>
                          </a:solidFill>
                          <a:latin typeface="Cambria Math"/>
                        </a:rPr>
                        <m:t>−</m:t>
                      </m:r>
                      <m:r>
                        <a:rPr lang="en-US" altLang="ja-JP" sz="2000" i="1">
                          <a:solidFill>
                            <a:schemeClr val="tx1"/>
                          </a:solidFill>
                          <a:latin typeface="Cambria Math"/>
                        </a:rPr>
                        <m:t>𝐿</m:t>
                      </m:r>
                      <m:r>
                        <a:rPr lang="en-US" altLang="ja-JP" sz="2000" i="1">
                          <a:solidFill>
                            <a:schemeClr val="tx1"/>
                          </a:solidFill>
                          <a:latin typeface="Cambria Math"/>
                        </a:rPr>
                        <m:t> </m:t>
                      </m:r>
                      <m:r>
                        <a:rPr lang="en-US" altLang="ja-JP" sz="2000" i="1">
                          <a:solidFill>
                            <a:schemeClr val="tx1"/>
                          </a:solidFill>
                          <a:latin typeface="Cambria Math"/>
                        </a:rPr>
                        <m:t>𝑚𝑜𝑑</m:t>
                      </m:r>
                      <m:r>
                        <a:rPr lang="en-US" altLang="ja-JP" sz="2000" i="1">
                          <a:solidFill>
                            <a:schemeClr val="tx1"/>
                          </a:solidFill>
                          <a:latin typeface="Cambria Math"/>
                        </a:rPr>
                        <m:t> 32+</m:t>
                      </m:r>
                      <m:r>
                        <a:rPr lang="en-US" altLang="ja-JP" sz="2000" i="1">
                          <a:solidFill>
                            <a:schemeClr val="tx1"/>
                          </a:solidFill>
                          <a:latin typeface="Cambria Math"/>
                        </a:rPr>
                        <m:t>𝑟</m:t>
                      </m:r>
                      <m:r>
                        <a:rPr lang="en-US" altLang="ja-JP" sz="20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)−</m:t>
                      </m:r>
                      <m:r>
                        <a:rPr lang="en-US" altLang="ja-JP" sz="20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𝑚</m:t>
                      </m:r>
                    </m:oMath>
                  </m:oMathPara>
                </a14:m>
                <a:endParaRPr lang="en-US" altLang="ja-JP" sz="2000" i="1" dirty="0">
                  <a:solidFill>
                    <a:schemeClr val="tx1"/>
                  </a:solidFill>
                  <a:latin typeface="Cambria Math"/>
                </a:endParaRPr>
              </a:p>
            </p:txBody>
          </p:sp>
        </mc:Choice>
        <mc:Fallback xmlns="">
          <p:sp>
            <p:nvSpPr>
              <p:cNvPr id="25" name="正方形/長方形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584" y="4077072"/>
                <a:ext cx="5040560" cy="1574790"/>
              </a:xfrm>
              <a:prstGeom prst="rect">
                <a:avLst/>
              </a:prstGeom>
              <a:blipFill rotWithShape="1">
                <a:blip r:embed="rId4"/>
                <a:stretch>
                  <a:fillRect l="-605" b="-3488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26" name="表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7377625"/>
              </p:ext>
            </p:extLst>
          </p:nvPr>
        </p:nvGraphicFramePr>
        <p:xfrm>
          <a:off x="6012160" y="1698848"/>
          <a:ext cx="2881757" cy="3962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03567"/>
                <a:gridCol w="548180"/>
                <a:gridCol w="628968"/>
                <a:gridCol w="523160"/>
                <a:gridCol w="577882"/>
              </a:tblGrid>
              <a:tr h="202312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MCS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l-GR" altLang="ja-JP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α</a:t>
                      </a:r>
                      <a:endParaRPr kumimoji="1" lang="ja-JP" alt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l-GR" altLang="ja-JP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β</a:t>
                      </a:r>
                      <a:endParaRPr kumimoji="1" lang="ja-JP" alt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</a:t>
                      </a:r>
                      <a:endParaRPr kumimoji="1" lang="ja-JP" altLang="en-US" sz="1400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endParaRPr kumimoji="1" lang="ja-JP" altLang="en-US" sz="1400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02312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1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3/2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21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21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4</a:t>
                      </a:r>
                      <a:endParaRPr kumimoji="1" lang="ja-JP" altLang="en-US" sz="1400" dirty="0"/>
                    </a:p>
                  </a:txBody>
                  <a:tcPr/>
                </a:tc>
              </a:tr>
              <a:tr h="202312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2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 smtClean="0"/>
                        <a:t>3/2</a:t>
                      </a:r>
                      <a:endParaRPr kumimoji="1" lang="ja-JP" alt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42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42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5</a:t>
                      </a:r>
                      <a:endParaRPr kumimoji="1" lang="ja-JP" altLang="en-US" sz="1400" dirty="0"/>
                    </a:p>
                  </a:txBody>
                  <a:tcPr/>
                </a:tc>
              </a:tr>
              <a:tr h="202312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3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3/2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52.5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52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5</a:t>
                      </a:r>
                      <a:endParaRPr kumimoji="1" lang="ja-JP" altLang="en-US" sz="1400" dirty="0"/>
                    </a:p>
                  </a:txBody>
                  <a:tcPr/>
                </a:tc>
              </a:tr>
              <a:tr h="202312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4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3/2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63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63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5</a:t>
                      </a:r>
                      <a:endParaRPr kumimoji="1" lang="ja-JP" altLang="en-US" sz="1400" dirty="0"/>
                    </a:p>
                  </a:txBody>
                  <a:tcPr/>
                </a:tc>
              </a:tr>
              <a:tr h="202312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5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3/2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68.25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68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6</a:t>
                      </a:r>
                      <a:endParaRPr kumimoji="1" lang="ja-JP" altLang="en-US" sz="1400" dirty="0"/>
                    </a:p>
                  </a:txBody>
                  <a:tcPr/>
                </a:tc>
              </a:tr>
              <a:tr h="202312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6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3/4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42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42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5</a:t>
                      </a:r>
                      <a:endParaRPr kumimoji="1" lang="ja-JP" altLang="en-US" sz="1400" dirty="0"/>
                    </a:p>
                  </a:txBody>
                  <a:tcPr/>
                </a:tc>
              </a:tr>
              <a:tr h="202312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7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3/4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52.5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52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5</a:t>
                      </a:r>
                      <a:endParaRPr kumimoji="1" lang="ja-JP" altLang="en-US" sz="1400" dirty="0"/>
                    </a:p>
                  </a:txBody>
                  <a:tcPr/>
                </a:tc>
              </a:tr>
              <a:tr h="202312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8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3/4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63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63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5</a:t>
                      </a:r>
                      <a:endParaRPr kumimoji="1" lang="ja-JP" altLang="en-US" sz="1400" dirty="0"/>
                    </a:p>
                  </a:txBody>
                  <a:tcPr/>
                </a:tc>
              </a:tr>
              <a:tr h="202312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9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3/4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68.25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68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6</a:t>
                      </a:r>
                      <a:endParaRPr kumimoji="1" lang="ja-JP" altLang="en-US" sz="1400" dirty="0"/>
                    </a:p>
                  </a:txBody>
                  <a:tcPr/>
                </a:tc>
              </a:tr>
              <a:tr h="202312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10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3/8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42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84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6</a:t>
                      </a:r>
                      <a:endParaRPr kumimoji="1" lang="ja-JP" altLang="en-US" sz="1400" dirty="0"/>
                    </a:p>
                  </a:txBody>
                  <a:tcPr/>
                </a:tc>
              </a:tr>
              <a:tr h="202312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11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 smtClean="0"/>
                        <a:t>3/8</a:t>
                      </a:r>
                      <a:endParaRPr kumimoji="1" lang="ja-JP" alt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52.5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104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6</a:t>
                      </a:r>
                      <a:endParaRPr kumimoji="1" lang="ja-JP" altLang="en-US" sz="1400" dirty="0"/>
                    </a:p>
                  </a:txBody>
                  <a:tcPr/>
                </a:tc>
              </a:tr>
              <a:tr h="202312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12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 smtClean="0"/>
                        <a:t>3/8</a:t>
                      </a:r>
                      <a:endParaRPr kumimoji="1" lang="ja-JP" alt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63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126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6</a:t>
                      </a:r>
                      <a:endParaRPr kumimoji="1" lang="ja-JP" alt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7" name="左大かっこ 26"/>
          <p:cNvSpPr/>
          <p:nvPr/>
        </p:nvSpPr>
        <p:spPr>
          <a:xfrm rot="16200000">
            <a:off x="2953290" y="4546595"/>
            <a:ext cx="216026" cy="2157296"/>
          </a:xfrm>
          <a:prstGeom prst="leftBracket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832956" y="5697253"/>
            <a:ext cx="334912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>
                <a:solidFill>
                  <a:schemeClr val="tx1"/>
                </a:solidFill>
              </a:rPr>
              <a:t>replace the 5 LSBs of L </a:t>
            </a:r>
            <a:r>
              <a:rPr lang="en-US" altLang="ja-JP" sz="2000" dirty="0" smtClean="0">
                <a:solidFill>
                  <a:schemeClr val="tx1"/>
                </a:solidFill>
              </a:rPr>
              <a:t>with r</a:t>
            </a:r>
            <a:r>
              <a:rPr kumimoji="1" lang="en-US" altLang="ja-JP" sz="2000" dirty="0" smtClean="0">
                <a:solidFill>
                  <a:schemeClr val="tx1"/>
                </a:solidFill>
              </a:rPr>
              <a:t> 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4139952" y="5673442"/>
            <a:ext cx="253954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>
                <a:solidFill>
                  <a:schemeClr val="tx1"/>
                </a:solidFill>
              </a:rPr>
              <a:t>correction for keeping </a:t>
            </a:r>
          </a:p>
          <a:p>
            <a:r>
              <a:rPr kumimoji="1" lang="en-US" altLang="ja-JP" sz="2000" dirty="0" smtClean="0">
                <a:solidFill>
                  <a:schemeClr val="tx1"/>
                </a:solidFill>
              </a:rPr>
              <a:t>the desired TXTIME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30" name="左大かっこ 29"/>
          <p:cNvSpPr/>
          <p:nvPr/>
        </p:nvSpPr>
        <p:spPr>
          <a:xfrm rot="16200000">
            <a:off x="4354504" y="5371743"/>
            <a:ext cx="216026" cy="506999"/>
          </a:xfrm>
          <a:prstGeom prst="leftBracket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067659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ja-JP" smtClean="0"/>
              <a:t>November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Hiroyuki Motozuka, Panasonic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Background</a:t>
            </a:r>
            <a:endParaRPr lang="en-GB" dirty="0"/>
          </a:p>
        </p:txBody>
      </p:sp>
      <p:graphicFrame>
        <p:nvGraphicFramePr>
          <p:cNvPr id="7" name="コンテンツ プレースホルダー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56173960"/>
              </p:ext>
            </p:extLst>
          </p:nvPr>
        </p:nvGraphicFramePr>
        <p:xfrm>
          <a:off x="5627576" y="2795736"/>
          <a:ext cx="3408920" cy="365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90878"/>
                <a:gridCol w="1008112"/>
                <a:gridCol w="709930"/>
              </a:tblGrid>
              <a:tr h="144016"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Field name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Num.</a:t>
                      </a:r>
                      <a:r>
                        <a:rPr kumimoji="1" lang="en-US" altLang="ja-JP" sz="1200" baseline="0" dirty="0" smtClean="0"/>
                        <a:t> of  bits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Start bit</a:t>
                      </a:r>
                      <a:endParaRPr kumimoji="1" lang="ja-JP" altLang="en-US" sz="1200" dirty="0"/>
                    </a:p>
                  </a:txBody>
                  <a:tcPr/>
                </a:tc>
              </a:tr>
              <a:tr h="196107">
                <a:tc>
                  <a:txBody>
                    <a:bodyPr/>
                    <a:lstStyle/>
                    <a:p>
                      <a:r>
                        <a:rPr kumimoji="1" lang="en-US" altLang="ja-JP" sz="1200" b="0" dirty="0" smtClean="0"/>
                        <a:t>Scrambler Initialization</a:t>
                      </a:r>
                      <a:endParaRPr kumimoji="1" lang="ja-JP" altLang="en-US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 smtClean="0"/>
                        <a:t>7</a:t>
                      </a:r>
                      <a:endParaRPr kumimoji="1" lang="ja-JP" altLang="en-US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 smtClean="0"/>
                        <a:t>0</a:t>
                      </a:r>
                      <a:endParaRPr kumimoji="1" lang="ja-JP" altLang="en-US" sz="1200" b="0" dirty="0"/>
                    </a:p>
                  </a:txBody>
                  <a:tcPr/>
                </a:tc>
              </a:tr>
              <a:tr h="238130">
                <a:tc>
                  <a:txBody>
                    <a:bodyPr/>
                    <a:lstStyle/>
                    <a:p>
                      <a:r>
                        <a:rPr kumimoji="1" lang="en-US" altLang="ja-JP" sz="1200" b="0" dirty="0" smtClean="0"/>
                        <a:t>MCS</a:t>
                      </a:r>
                      <a:endParaRPr kumimoji="1" lang="ja-JP" altLang="en-US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 smtClean="0"/>
                        <a:t>5</a:t>
                      </a:r>
                      <a:endParaRPr kumimoji="1" lang="ja-JP" altLang="en-US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 smtClean="0"/>
                        <a:t>7</a:t>
                      </a:r>
                      <a:endParaRPr kumimoji="1" lang="ja-JP" altLang="en-US" sz="1200" b="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kumimoji="1" lang="en-US" altLang="ja-JP" sz="1600" b="1" dirty="0" smtClean="0"/>
                        <a:t>Length</a:t>
                      </a:r>
                      <a:endParaRPr kumimoji="1" lang="ja-JP" alt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1" dirty="0" smtClean="0"/>
                        <a:t>18</a:t>
                      </a:r>
                      <a:endParaRPr kumimoji="1" lang="ja-JP" alt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1" dirty="0" smtClean="0"/>
                        <a:t>12</a:t>
                      </a:r>
                      <a:endParaRPr kumimoji="1" lang="ja-JP" altLang="en-US" sz="1600" b="1" dirty="0"/>
                    </a:p>
                  </a:txBody>
                  <a:tcPr/>
                </a:tc>
              </a:tr>
              <a:tr h="196107">
                <a:tc>
                  <a:txBody>
                    <a:bodyPr/>
                    <a:lstStyle/>
                    <a:p>
                      <a:r>
                        <a:rPr kumimoji="1" lang="en-US" altLang="ja-JP" sz="1200" b="0" dirty="0" smtClean="0"/>
                        <a:t>Additional</a:t>
                      </a:r>
                      <a:r>
                        <a:rPr kumimoji="1" lang="en-US" altLang="ja-JP" sz="1200" b="0" baseline="0" dirty="0" smtClean="0"/>
                        <a:t> PPDU</a:t>
                      </a:r>
                      <a:endParaRPr kumimoji="1" lang="ja-JP" altLang="en-US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 smtClean="0"/>
                        <a:t>1</a:t>
                      </a:r>
                      <a:endParaRPr kumimoji="1" lang="ja-JP" altLang="en-US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 smtClean="0"/>
                        <a:t>30</a:t>
                      </a:r>
                      <a:endParaRPr kumimoji="1" lang="ja-JP" altLang="en-US" sz="1200" b="0" dirty="0"/>
                    </a:p>
                  </a:txBody>
                  <a:tcPr/>
                </a:tc>
              </a:tr>
              <a:tr h="196107">
                <a:tc>
                  <a:txBody>
                    <a:bodyPr/>
                    <a:lstStyle/>
                    <a:p>
                      <a:r>
                        <a:rPr kumimoji="1" lang="en-US" altLang="ja-JP" sz="1200" b="0" dirty="0" smtClean="0"/>
                        <a:t>Packet Type</a:t>
                      </a:r>
                      <a:endParaRPr kumimoji="1" lang="ja-JP" altLang="en-US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 smtClean="0"/>
                        <a:t>1</a:t>
                      </a:r>
                      <a:endParaRPr kumimoji="1" lang="ja-JP" altLang="en-US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 smtClean="0"/>
                        <a:t>31</a:t>
                      </a:r>
                      <a:endParaRPr kumimoji="1" lang="ja-JP" altLang="en-US" sz="1200" b="0" dirty="0"/>
                    </a:p>
                  </a:txBody>
                  <a:tcPr/>
                </a:tc>
              </a:tr>
              <a:tr h="196107">
                <a:tc>
                  <a:txBody>
                    <a:bodyPr/>
                    <a:lstStyle/>
                    <a:p>
                      <a:r>
                        <a:rPr kumimoji="1" lang="en-US" altLang="ja-JP" sz="1200" b="0" dirty="0" smtClean="0"/>
                        <a:t>Training Length</a:t>
                      </a:r>
                      <a:endParaRPr kumimoji="1" lang="ja-JP" altLang="en-US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 smtClean="0"/>
                        <a:t>5</a:t>
                      </a:r>
                      <a:endParaRPr kumimoji="1" lang="ja-JP" altLang="en-US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 smtClean="0"/>
                        <a:t>32</a:t>
                      </a:r>
                      <a:endParaRPr kumimoji="1" lang="ja-JP" altLang="en-US" sz="1200" b="0" dirty="0"/>
                    </a:p>
                  </a:txBody>
                  <a:tcPr/>
                </a:tc>
              </a:tr>
              <a:tr h="196107">
                <a:tc>
                  <a:txBody>
                    <a:bodyPr/>
                    <a:lstStyle/>
                    <a:p>
                      <a:r>
                        <a:rPr kumimoji="1" lang="en-US" altLang="ja-JP" sz="1200" b="0" dirty="0" smtClean="0"/>
                        <a:t>Aggregation</a:t>
                      </a:r>
                      <a:endParaRPr kumimoji="1" lang="ja-JP" altLang="en-US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 smtClean="0"/>
                        <a:t>1</a:t>
                      </a:r>
                      <a:endParaRPr kumimoji="1" lang="ja-JP" altLang="en-US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 smtClean="0"/>
                        <a:t>37</a:t>
                      </a:r>
                      <a:endParaRPr kumimoji="1" lang="ja-JP" altLang="en-US" sz="1200" b="0" dirty="0"/>
                    </a:p>
                  </a:txBody>
                  <a:tcPr/>
                </a:tc>
              </a:tr>
              <a:tr h="196107">
                <a:tc>
                  <a:txBody>
                    <a:bodyPr/>
                    <a:lstStyle/>
                    <a:p>
                      <a:r>
                        <a:rPr kumimoji="1" lang="en-US" altLang="ja-JP" sz="1200" b="0" dirty="0" smtClean="0"/>
                        <a:t>Beam Tracking Request</a:t>
                      </a:r>
                      <a:endParaRPr kumimoji="1" lang="ja-JP" altLang="en-US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 smtClean="0"/>
                        <a:t>1</a:t>
                      </a:r>
                      <a:endParaRPr kumimoji="1" lang="ja-JP" altLang="en-US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 smtClean="0"/>
                        <a:t>38</a:t>
                      </a:r>
                      <a:endParaRPr kumimoji="1" lang="ja-JP" altLang="en-US" sz="1200" b="0" dirty="0"/>
                    </a:p>
                  </a:txBody>
                  <a:tcPr/>
                </a:tc>
              </a:tr>
              <a:tr h="196107">
                <a:tc>
                  <a:txBody>
                    <a:bodyPr/>
                    <a:lstStyle/>
                    <a:p>
                      <a:r>
                        <a:rPr kumimoji="1" lang="en-US" altLang="ja-JP" sz="1200" b="0" dirty="0" smtClean="0"/>
                        <a:t>Last RSSI</a:t>
                      </a:r>
                      <a:endParaRPr kumimoji="1" lang="ja-JP" altLang="en-US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 smtClean="0"/>
                        <a:t>4</a:t>
                      </a:r>
                      <a:endParaRPr kumimoji="1" lang="ja-JP" altLang="en-US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 smtClean="0"/>
                        <a:t>39</a:t>
                      </a:r>
                      <a:endParaRPr kumimoji="1" lang="ja-JP" altLang="en-US" sz="1200" b="0" dirty="0"/>
                    </a:p>
                  </a:txBody>
                  <a:tcPr/>
                </a:tc>
              </a:tr>
              <a:tr h="196107">
                <a:tc>
                  <a:txBody>
                    <a:bodyPr/>
                    <a:lstStyle/>
                    <a:p>
                      <a:r>
                        <a:rPr kumimoji="1" lang="en-US" altLang="ja-JP" sz="1200" b="0" dirty="0" smtClean="0"/>
                        <a:t>Turnaround</a:t>
                      </a:r>
                      <a:endParaRPr kumimoji="1" lang="ja-JP" altLang="en-US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 smtClean="0"/>
                        <a:t>1</a:t>
                      </a:r>
                      <a:endParaRPr kumimoji="1" lang="ja-JP" altLang="en-US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 smtClean="0"/>
                        <a:t>43</a:t>
                      </a:r>
                      <a:endParaRPr kumimoji="1" lang="ja-JP" altLang="en-US" sz="1200" b="0" dirty="0"/>
                    </a:p>
                  </a:txBody>
                  <a:tcPr/>
                </a:tc>
              </a:tr>
              <a:tr h="134144">
                <a:tc>
                  <a:txBody>
                    <a:bodyPr/>
                    <a:lstStyle/>
                    <a:p>
                      <a:r>
                        <a:rPr kumimoji="1" lang="en-US" altLang="ja-JP" sz="1400" b="1" dirty="0" smtClean="0"/>
                        <a:t>Reserved</a:t>
                      </a:r>
                      <a:endParaRPr kumimoji="1" lang="ja-JP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1" dirty="0" smtClean="0"/>
                        <a:t>4</a:t>
                      </a:r>
                      <a:endParaRPr kumimoji="1" lang="ja-JP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1" dirty="0" smtClean="0"/>
                        <a:t>44</a:t>
                      </a:r>
                      <a:endParaRPr kumimoji="1" lang="ja-JP" altLang="en-US" sz="1400" b="1" dirty="0"/>
                    </a:p>
                  </a:txBody>
                  <a:tcPr/>
                </a:tc>
              </a:tr>
              <a:tr h="196107">
                <a:tc>
                  <a:txBody>
                    <a:bodyPr/>
                    <a:lstStyle/>
                    <a:p>
                      <a:r>
                        <a:rPr kumimoji="1" lang="en-US" altLang="ja-JP" sz="1200" b="0" dirty="0" smtClean="0"/>
                        <a:t>HCS</a:t>
                      </a:r>
                      <a:endParaRPr kumimoji="1" lang="ja-JP" altLang="en-US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 smtClean="0"/>
                        <a:t>16</a:t>
                      </a:r>
                      <a:endParaRPr kumimoji="1" lang="ja-JP" altLang="en-US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 smtClean="0"/>
                        <a:t>48</a:t>
                      </a:r>
                      <a:endParaRPr kumimoji="1" lang="ja-JP" altLang="en-US" sz="1200" b="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179512" y="1981200"/>
            <a:ext cx="8496944" cy="310398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Times New Roman" pitchFamily="16" charset="0"/>
              <a:buChar char="•"/>
            </a:pPr>
            <a:r>
              <a:rPr lang="en-US" kern="0" dirty="0" smtClean="0"/>
              <a:t>4 reserved bits in L-Header are running out </a:t>
            </a:r>
            <a:br>
              <a:rPr lang="en-US" kern="0" dirty="0" smtClean="0"/>
            </a:br>
            <a:r>
              <a:rPr lang="en-US" kern="0" dirty="0" smtClean="0"/>
              <a:t>while </a:t>
            </a:r>
            <a:r>
              <a:rPr lang="en-US" kern="0" dirty="0"/>
              <a:t>m</a:t>
            </a:r>
            <a:r>
              <a:rPr lang="en-US" kern="0" dirty="0" smtClean="0"/>
              <a:t>ore free bits in L-Header are desired for EDMG.</a:t>
            </a:r>
          </a:p>
          <a:p>
            <a:pPr lvl="1">
              <a:buFont typeface="Times New Roman" pitchFamily="16" charset="0"/>
              <a:buChar char="•"/>
            </a:pPr>
            <a:r>
              <a:rPr lang="en-US" altLang="ja-JP" b="1" dirty="0" smtClean="0"/>
              <a:t>2 bits in use</a:t>
            </a:r>
            <a:endParaRPr lang="en-US" b="1" kern="0" dirty="0" smtClean="0"/>
          </a:p>
          <a:p>
            <a:pPr lvl="1">
              <a:buFont typeface="Times New Roman" pitchFamily="16" charset="0"/>
              <a:buChar char="•"/>
            </a:pPr>
            <a:r>
              <a:rPr lang="en-US" b="1" kern="0" dirty="0" smtClean="0"/>
              <a:t>1+ bit should be kept for future use</a:t>
            </a:r>
            <a:endParaRPr lang="en-US" kern="0" dirty="0" smtClean="0"/>
          </a:p>
          <a:p>
            <a:pPr lvl="1">
              <a:buFont typeface="Times New Roman" pitchFamily="16" charset="0"/>
              <a:buChar char="•"/>
            </a:pPr>
            <a:endParaRPr lang="en-US" kern="0" dirty="0" smtClean="0"/>
          </a:p>
          <a:p>
            <a:pPr>
              <a:buFont typeface="Times New Roman" pitchFamily="16" charset="0"/>
              <a:buChar char="•"/>
            </a:pPr>
            <a:r>
              <a:rPr lang="en-US" kern="0" dirty="0" smtClean="0"/>
              <a:t>In this presentation we consider</a:t>
            </a:r>
            <a:br>
              <a:rPr lang="en-US" kern="0" dirty="0" smtClean="0"/>
            </a:br>
            <a:r>
              <a:rPr lang="en-US" kern="0" dirty="0" smtClean="0"/>
              <a:t>reuse of the Length field in L-Header</a:t>
            </a:r>
            <a:br>
              <a:rPr lang="en-US" kern="0" dirty="0" smtClean="0"/>
            </a:br>
            <a:r>
              <a:rPr lang="en-US" kern="0" dirty="0" smtClean="0"/>
              <a:t>for EDMG.</a:t>
            </a:r>
          </a:p>
          <a:p>
            <a:pPr>
              <a:buFont typeface="Times New Roman" pitchFamily="16" charset="0"/>
              <a:buChar char="•"/>
            </a:pPr>
            <a:endParaRPr lang="en-US" kern="0" dirty="0"/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1049585"/>
              </p:ext>
            </p:extLst>
          </p:nvPr>
        </p:nvGraphicFramePr>
        <p:xfrm>
          <a:off x="919921" y="5273000"/>
          <a:ext cx="3868103" cy="1036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95868"/>
                <a:gridCol w="703580"/>
                <a:gridCol w="668655"/>
              </a:tblGrid>
              <a:tr h="150460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b="1" dirty="0" smtClean="0"/>
                        <a:t>Extended SC MCS Indication</a:t>
                      </a:r>
                      <a:endParaRPr kumimoji="1" lang="ja-JP" altLang="en-US" sz="1100" b="1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1" dirty="0" smtClean="0"/>
                        <a:t>1</a:t>
                      </a:r>
                      <a:endParaRPr kumimoji="1" lang="ja-JP" altLang="en-US" sz="1100" b="1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1" dirty="0" smtClean="0"/>
                        <a:t>44</a:t>
                      </a:r>
                      <a:endParaRPr kumimoji="1" lang="ja-JP" altLang="en-US" sz="1100" b="1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238130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b="1" dirty="0" smtClean="0"/>
                        <a:t>Reserved</a:t>
                      </a:r>
                      <a:endParaRPr kumimoji="1" lang="ja-JP" altLang="en-US" sz="1100" b="1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1" dirty="0" smtClean="0"/>
                        <a:t>1</a:t>
                      </a:r>
                      <a:endParaRPr kumimoji="1" lang="ja-JP" altLang="en-US" sz="1100" b="1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1" dirty="0" smtClean="0"/>
                        <a:t>45</a:t>
                      </a:r>
                      <a:endParaRPr kumimoji="1" lang="ja-JP" altLang="en-US" sz="1100" b="1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47238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b="1" dirty="0" smtClean="0"/>
                        <a:t>EDMG</a:t>
                      </a:r>
                      <a:r>
                        <a:rPr kumimoji="1" lang="en-US" altLang="ja-JP" sz="1100" b="1" baseline="0" dirty="0" smtClean="0"/>
                        <a:t> </a:t>
                      </a:r>
                      <a:r>
                        <a:rPr kumimoji="1" lang="en-US" altLang="ja-JP" sz="1100" b="1" dirty="0" smtClean="0"/>
                        <a:t>(EDMG-Header-A) Indication</a:t>
                      </a:r>
                      <a:endParaRPr kumimoji="1" lang="ja-JP" altLang="en-US" sz="1100" b="1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1" dirty="0" smtClean="0"/>
                        <a:t>1</a:t>
                      </a:r>
                      <a:endParaRPr kumimoji="1" lang="ja-JP" altLang="en-US" sz="1100" b="1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1" dirty="0" smtClean="0"/>
                        <a:t>46</a:t>
                      </a:r>
                      <a:endParaRPr kumimoji="1" lang="ja-JP" altLang="en-US" sz="1100" b="1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b="1" dirty="0" smtClean="0"/>
                        <a:t>Reserved</a:t>
                      </a:r>
                      <a:endParaRPr kumimoji="1" lang="ja-JP" altLang="en-US" sz="1100" b="1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1" dirty="0" smtClean="0"/>
                        <a:t>1</a:t>
                      </a:r>
                      <a:endParaRPr kumimoji="1" lang="ja-JP" altLang="en-US" sz="1100" b="1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1" dirty="0" smtClean="0"/>
                        <a:t>47</a:t>
                      </a:r>
                      <a:endParaRPr kumimoji="1" lang="ja-JP" altLang="en-US" sz="1100" b="1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10" name="直線コネクタ 9"/>
          <p:cNvCxnSpPr/>
          <p:nvPr/>
        </p:nvCxnSpPr>
        <p:spPr bwMode="auto">
          <a:xfrm>
            <a:off x="4788024" y="5301208"/>
            <a:ext cx="864096" cy="57606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直線コネクタ 11"/>
          <p:cNvCxnSpPr/>
          <p:nvPr/>
        </p:nvCxnSpPr>
        <p:spPr bwMode="auto">
          <a:xfrm flipV="1">
            <a:off x="4788024" y="6129300"/>
            <a:ext cx="864096" cy="10801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88954298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November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Hiroyuki Motozuka, Panasonic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Spoofing overview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7544" y="1981200"/>
            <a:ext cx="8496944" cy="216788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US" dirty="0" smtClean="0"/>
              <a:t>In an EDMG PPDU, actual MCS and length are included </a:t>
            </a:r>
            <a:br>
              <a:rPr lang="en-US" dirty="0" smtClean="0"/>
            </a:br>
            <a:r>
              <a:rPr lang="en-US" dirty="0" smtClean="0"/>
              <a:t>in the </a:t>
            </a:r>
            <a:r>
              <a:rPr lang="en-US" dirty="0" smtClean="0"/>
              <a:t>EDMG-Header-A/B [1].</a:t>
            </a:r>
            <a:endParaRPr lang="en-US" dirty="0" smtClean="0"/>
          </a:p>
          <a:p>
            <a:pPr>
              <a:buFont typeface="Times New Roman" pitchFamily="16" charset="0"/>
              <a:buChar char="•"/>
            </a:pPr>
            <a:r>
              <a:rPr lang="en-US" dirty="0" smtClean="0"/>
              <a:t>The L-Header includes spoof MCS and length so that </a:t>
            </a:r>
            <a:br>
              <a:rPr lang="en-US" dirty="0" smtClean="0"/>
            </a:br>
            <a:r>
              <a:rPr lang="en-US" dirty="0" smtClean="0"/>
              <a:t>legacy STAs </a:t>
            </a:r>
            <a:r>
              <a:rPr lang="en-US" dirty="0"/>
              <a:t>can compute the </a:t>
            </a:r>
            <a:r>
              <a:rPr lang="en-US" dirty="0" smtClean="0"/>
              <a:t>TXTIME of the EDMG </a:t>
            </a:r>
            <a:r>
              <a:rPr lang="en-US" dirty="0"/>
              <a:t>PPDU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27" name="正方形/長方形 26"/>
          <p:cNvSpPr/>
          <p:nvPr/>
        </p:nvSpPr>
        <p:spPr>
          <a:xfrm>
            <a:off x="1317337" y="4329219"/>
            <a:ext cx="1684879" cy="32881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100" dirty="0" smtClean="0">
                <a:solidFill>
                  <a:schemeClr val="tx1"/>
                </a:solidFill>
              </a:rPr>
              <a:t>L-STF</a:t>
            </a:r>
            <a:endParaRPr kumimoji="1" lang="ja-JP" altLang="en-US" sz="1100" dirty="0">
              <a:solidFill>
                <a:schemeClr val="tx1"/>
              </a:solidFill>
            </a:endParaRPr>
          </a:p>
        </p:txBody>
      </p:sp>
      <p:sp>
        <p:nvSpPr>
          <p:cNvPr id="28" name="正方形/長方形 27"/>
          <p:cNvSpPr/>
          <p:nvPr/>
        </p:nvSpPr>
        <p:spPr>
          <a:xfrm>
            <a:off x="3626245" y="4329219"/>
            <a:ext cx="810124" cy="32881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100" dirty="0" smtClean="0">
                <a:solidFill>
                  <a:schemeClr val="tx1"/>
                </a:solidFill>
              </a:rPr>
              <a:t>L-Header</a:t>
            </a:r>
            <a:endParaRPr kumimoji="1" lang="ja-JP" altLang="en-US" sz="1100" dirty="0">
              <a:solidFill>
                <a:schemeClr val="tx1"/>
              </a:solidFill>
            </a:endParaRPr>
          </a:p>
        </p:txBody>
      </p:sp>
      <p:sp>
        <p:nvSpPr>
          <p:cNvPr id="29" name="正方形/長方形 28"/>
          <p:cNvSpPr/>
          <p:nvPr/>
        </p:nvSpPr>
        <p:spPr>
          <a:xfrm>
            <a:off x="4436368" y="4329219"/>
            <a:ext cx="749949" cy="32881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100" dirty="0" smtClean="0">
                <a:solidFill>
                  <a:schemeClr val="tx1"/>
                </a:solidFill>
              </a:rPr>
              <a:t>EDMG</a:t>
            </a:r>
            <a:r>
              <a:rPr kumimoji="1" lang="en-US" altLang="ja-JP" sz="1100" dirty="0" smtClean="0">
                <a:solidFill>
                  <a:schemeClr val="tx1"/>
                </a:solidFill>
              </a:rPr>
              <a:t>-Header-A</a:t>
            </a:r>
            <a:endParaRPr kumimoji="1" lang="ja-JP" altLang="en-US" sz="1100" dirty="0">
              <a:solidFill>
                <a:schemeClr val="tx1"/>
              </a:solidFill>
            </a:endParaRPr>
          </a:p>
        </p:txBody>
      </p:sp>
      <p:sp>
        <p:nvSpPr>
          <p:cNvPr id="30" name="正方形/長方形 29"/>
          <p:cNvSpPr/>
          <p:nvPr/>
        </p:nvSpPr>
        <p:spPr>
          <a:xfrm>
            <a:off x="3002215" y="4329219"/>
            <a:ext cx="624029" cy="328810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100" dirty="0" smtClean="0">
                <a:solidFill>
                  <a:schemeClr val="tx1"/>
                </a:solidFill>
              </a:rPr>
              <a:t>L-CEF</a:t>
            </a:r>
            <a:endParaRPr kumimoji="1" lang="ja-JP" altLang="en-US" sz="1100" dirty="0">
              <a:solidFill>
                <a:schemeClr val="tx1"/>
              </a:solidFill>
            </a:endParaRPr>
          </a:p>
        </p:txBody>
      </p:sp>
      <p:sp>
        <p:nvSpPr>
          <p:cNvPr id="31" name="正方形/長方形 30"/>
          <p:cNvSpPr/>
          <p:nvPr/>
        </p:nvSpPr>
        <p:spPr>
          <a:xfrm>
            <a:off x="6434375" y="4329219"/>
            <a:ext cx="2013795" cy="32881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100" dirty="0" smtClean="0">
                <a:solidFill>
                  <a:schemeClr val="tx1"/>
                </a:solidFill>
              </a:rPr>
              <a:t>Data</a:t>
            </a:r>
            <a:endParaRPr kumimoji="1" lang="ja-JP" altLang="en-US" sz="1100" dirty="0">
              <a:solidFill>
                <a:schemeClr val="tx1"/>
              </a:solidFill>
            </a:endParaRPr>
          </a:p>
        </p:txBody>
      </p:sp>
      <p:sp>
        <p:nvSpPr>
          <p:cNvPr id="32" name="正方形/長方形 31"/>
          <p:cNvSpPr/>
          <p:nvPr/>
        </p:nvSpPr>
        <p:spPr>
          <a:xfrm>
            <a:off x="5810347" y="4329219"/>
            <a:ext cx="624029" cy="32881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100" dirty="0" smtClean="0">
                <a:solidFill>
                  <a:schemeClr val="tx1"/>
                </a:solidFill>
              </a:rPr>
              <a:t>E-CEF</a:t>
            </a:r>
            <a:endParaRPr kumimoji="1" lang="ja-JP" altLang="en-US" sz="1100" dirty="0">
              <a:solidFill>
                <a:schemeClr val="tx1"/>
              </a:solidFill>
            </a:endParaRPr>
          </a:p>
        </p:txBody>
      </p:sp>
      <p:sp>
        <p:nvSpPr>
          <p:cNvPr id="33" name="正方形/長方形 32"/>
          <p:cNvSpPr/>
          <p:nvPr/>
        </p:nvSpPr>
        <p:spPr>
          <a:xfrm>
            <a:off x="5186318" y="4329219"/>
            <a:ext cx="624029" cy="32881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100" dirty="0" smtClean="0">
                <a:solidFill>
                  <a:schemeClr val="tx1"/>
                </a:solidFill>
              </a:rPr>
              <a:t>E-STF</a:t>
            </a:r>
            <a:endParaRPr kumimoji="1" lang="ja-JP" altLang="en-US" sz="1100" dirty="0">
              <a:solidFill>
                <a:schemeClr val="tx1"/>
              </a:solidFill>
            </a:endParaRPr>
          </a:p>
        </p:txBody>
      </p:sp>
      <p:cxnSp>
        <p:nvCxnSpPr>
          <p:cNvPr id="34" name="直線矢印コネクタ 33"/>
          <p:cNvCxnSpPr/>
          <p:nvPr/>
        </p:nvCxnSpPr>
        <p:spPr>
          <a:xfrm>
            <a:off x="1317337" y="5718878"/>
            <a:ext cx="7105627" cy="1"/>
          </a:xfrm>
          <a:prstGeom prst="straightConnector1">
            <a:avLst/>
          </a:prstGeom>
          <a:ln w="9525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テキスト ボックス 34"/>
          <p:cNvSpPr txBox="1"/>
          <p:nvPr/>
        </p:nvSpPr>
        <p:spPr>
          <a:xfrm>
            <a:off x="2398885" y="5387057"/>
            <a:ext cx="5408355" cy="4000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>
                <a:solidFill>
                  <a:schemeClr val="tx1"/>
                </a:solidFill>
              </a:rPr>
              <a:t>TXTIME – calculated by spoof MCS and Length</a:t>
            </a:r>
            <a:endParaRPr kumimoji="1" lang="ja-JP" altLang="en-US" sz="2000" baseline="-25000" dirty="0">
              <a:solidFill>
                <a:schemeClr val="tx1"/>
              </a:solidFill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2581150" y="4782835"/>
            <a:ext cx="2012089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800" dirty="0" smtClean="0">
                <a:solidFill>
                  <a:srgbClr val="FF0000"/>
                </a:solidFill>
              </a:rPr>
              <a:t>spoof MCS, Length</a:t>
            </a:r>
            <a:endParaRPr kumimoji="1" lang="ja-JP" altLang="en-US" sz="1800" baseline="-25000" dirty="0">
              <a:solidFill>
                <a:srgbClr val="FF0000"/>
              </a:solidFill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899592" y="3784388"/>
            <a:ext cx="1696466" cy="4000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>
                <a:solidFill>
                  <a:schemeClr val="tx1"/>
                </a:solidFill>
              </a:rPr>
              <a:t>EDMG PPDU</a:t>
            </a:r>
            <a:endParaRPr kumimoji="1" lang="ja-JP" altLang="en-US" sz="2000" baseline="-25000" dirty="0">
              <a:solidFill>
                <a:schemeClr val="tx1"/>
              </a:solidFill>
            </a:endParaRPr>
          </a:p>
        </p:txBody>
      </p:sp>
      <p:sp>
        <p:nvSpPr>
          <p:cNvPr id="43" name="下矢印 42"/>
          <p:cNvSpPr/>
          <p:nvPr/>
        </p:nvSpPr>
        <p:spPr>
          <a:xfrm flipV="1">
            <a:off x="3996001" y="4658029"/>
            <a:ext cx="256707" cy="156007"/>
          </a:xfrm>
          <a:prstGeom prst="down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2000">
              <a:solidFill>
                <a:schemeClr val="tx1"/>
              </a:solidFill>
            </a:endParaRPr>
          </a:p>
        </p:txBody>
      </p:sp>
      <p:cxnSp>
        <p:nvCxnSpPr>
          <p:cNvPr id="48" name="直線矢印コネクタ 47"/>
          <p:cNvCxnSpPr/>
          <p:nvPr/>
        </p:nvCxnSpPr>
        <p:spPr>
          <a:xfrm>
            <a:off x="1317337" y="4260957"/>
            <a:ext cx="7105626" cy="0"/>
          </a:xfrm>
          <a:prstGeom prst="straightConnector1">
            <a:avLst/>
          </a:prstGeom>
          <a:ln w="9525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テキスト ボックス 48"/>
          <p:cNvSpPr txBox="1"/>
          <p:nvPr/>
        </p:nvSpPr>
        <p:spPr>
          <a:xfrm>
            <a:off x="3959185" y="3929135"/>
            <a:ext cx="1167190" cy="4000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>
                <a:solidFill>
                  <a:schemeClr val="tx1"/>
                </a:solidFill>
              </a:rPr>
              <a:t>TXTIME</a:t>
            </a:r>
            <a:endParaRPr kumimoji="1" lang="ja-JP" altLang="en-US" sz="2000" baseline="-25000" dirty="0">
              <a:solidFill>
                <a:schemeClr val="tx1"/>
              </a:solidFill>
            </a:endParaRPr>
          </a:p>
        </p:txBody>
      </p:sp>
      <p:sp>
        <p:nvSpPr>
          <p:cNvPr id="50" name="正方形/長方形 49"/>
          <p:cNvSpPr/>
          <p:nvPr/>
        </p:nvSpPr>
        <p:spPr>
          <a:xfrm>
            <a:off x="1317337" y="5843684"/>
            <a:ext cx="1684879" cy="3216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100" dirty="0" smtClean="0">
                <a:solidFill>
                  <a:schemeClr val="tx1"/>
                </a:solidFill>
              </a:rPr>
              <a:t>L-STF</a:t>
            </a:r>
            <a:endParaRPr kumimoji="1" lang="ja-JP" altLang="en-US" sz="1100" dirty="0">
              <a:solidFill>
                <a:schemeClr val="tx1"/>
              </a:solidFill>
            </a:endParaRPr>
          </a:p>
        </p:txBody>
      </p:sp>
      <p:sp>
        <p:nvSpPr>
          <p:cNvPr id="51" name="正方形/長方形 50"/>
          <p:cNvSpPr/>
          <p:nvPr/>
        </p:nvSpPr>
        <p:spPr>
          <a:xfrm>
            <a:off x="3626245" y="5843684"/>
            <a:ext cx="810124" cy="3216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100" dirty="0" smtClean="0">
                <a:solidFill>
                  <a:schemeClr val="tx1"/>
                </a:solidFill>
              </a:rPr>
              <a:t>L-Header</a:t>
            </a:r>
            <a:endParaRPr kumimoji="1" lang="ja-JP" altLang="en-US" sz="1100" dirty="0">
              <a:solidFill>
                <a:schemeClr val="tx1"/>
              </a:solidFill>
            </a:endParaRPr>
          </a:p>
        </p:txBody>
      </p:sp>
      <p:sp>
        <p:nvSpPr>
          <p:cNvPr id="52" name="正方形/長方形 51"/>
          <p:cNvSpPr/>
          <p:nvPr/>
        </p:nvSpPr>
        <p:spPr>
          <a:xfrm>
            <a:off x="3002215" y="5843684"/>
            <a:ext cx="624029" cy="321620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100" dirty="0" smtClean="0">
                <a:solidFill>
                  <a:schemeClr val="tx1"/>
                </a:solidFill>
              </a:rPr>
              <a:t>L-CEF</a:t>
            </a:r>
            <a:endParaRPr kumimoji="1" lang="ja-JP" altLang="en-US" sz="1100" dirty="0">
              <a:solidFill>
                <a:schemeClr val="tx1"/>
              </a:solidFill>
            </a:endParaRPr>
          </a:p>
        </p:txBody>
      </p:sp>
      <p:sp>
        <p:nvSpPr>
          <p:cNvPr id="55" name="下矢印 54"/>
          <p:cNvSpPr/>
          <p:nvPr/>
        </p:nvSpPr>
        <p:spPr>
          <a:xfrm flipV="1">
            <a:off x="4811965" y="4658029"/>
            <a:ext cx="256707" cy="156007"/>
          </a:xfrm>
          <a:prstGeom prst="down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2000">
              <a:solidFill>
                <a:schemeClr val="tx1"/>
              </a:solidFill>
            </a:endParaRPr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4682394" y="4782835"/>
            <a:ext cx="2050561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actual MCS, Length</a:t>
            </a:r>
            <a:endParaRPr kumimoji="1" lang="ja-JP" altLang="en-US" sz="1800" baseline="-250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0" name="正方形/長方形 39"/>
          <p:cNvSpPr/>
          <p:nvPr/>
        </p:nvSpPr>
        <p:spPr>
          <a:xfrm>
            <a:off x="4432381" y="5843684"/>
            <a:ext cx="4015789" cy="32162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050" dirty="0" smtClean="0">
                <a:solidFill>
                  <a:schemeClr val="tx1"/>
                </a:solidFill>
              </a:rPr>
              <a:t>DMG payload</a:t>
            </a:r>
            <a:endParaRPr kumimoji="1" lang="ja-JP" altLang="en-US" sz="1050" dirty="0">
              <a:solidFill>
                <a:schemeClr val="tx1"/>
              </a:solidFill>
            </a:endParaRPr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899592" y="5117148"/>
            <a:ext cx="2063266" cy="4000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>
                <a:solidFill>
                  <a:schemeClr val="tx1"/>
                </a:solidFill>
              </a:rPr>
              <a:t>Legacy STA sees:</a:t>
            </a:r>
            <a:endParaRPr kumimoji="1" lang="ja-JP" altLang="en-US" sz="2000" baseline="-25000" dirty="0">
              <a:solidFill>
                <a:schemeClr val="tx1"/>
              </a:solidFill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4499992" y="6171410"/>
            <a:ext cx="462437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/>
            <a:r>
              <a:rPr lang="en-US" altLang="ja-JP" sz="1600" kern="0" dirty="0">
                <a:solidFill>
                  <a:schemeClr val="tx1"/>
                </a:solidFill>
              </a:rPr>
              <a:t>[1] 11-16/1358r6 Specification Framework for </a:t>
            </a:r>
            <a:r>
              <a:rPr lang="en-US" altLang="ja-JP" sz="1600" kern="0" dirty="0" err="1">
                <a:solidFill>
                  <a:schemeClr val="tx1"/>
                </a:solidFill>
              </a:rPr>
              <a:t>TGay</a:t>
            </a:r>
            <a:endParaRPr lang="en-US" altLang="ja-JP" sz="1600" kern="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November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smtClean="0"/>
              <a:t>Hiroyuki Motozuka, Panasonic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4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altLang="ja-JP" dirty="0" smtClean="0"/>
              <a:t>maximum </a:t>
            </a:r>
            <a:r>
              <a:rPr lang="en-US" altLang="ja-JP" dirty="0" smtClean="0"/>
              <a:t>TXTIME </a:t>
            </a:r>
            <a:r>
              <a:rPr lang="en-US" altLang="ja-JP" dirty="0" smtClean="0"/>
              <a:t>for EDMG</a:t>
            </a:r>
            <a:endParaRPr lang="en-US" dirty="0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685800" y="1981200"/>
            <a:ext cx="7990656" cy="411209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Times New Roman" pitchFamily="16" charset="0"/>
              <a:buChar char="•"/>
            </a:pPr>
            <a:r>
              <a:rPr lang="en-US" altLang="ja-JP" kern="0" dirty="0" smtClean="0"/>
              <a:t>The maximum duration of </a:t>
            </a:r>
            <a:r>
              <a:rPr lang="en-US" altLang="ja-JP" kern="0" dirty="0" smtClean="0"/>
              <a:t>a DMG </a:t>
            </a:r>
            <a:r>
              <a:rPr lang="en-US" altLang="ja-JP" kern="0" dirty="0" smtClean="0"/>
              <a:t>PPDU </a:t>
            </a:r>
            <a:r>
              <a:rPr lang="en-US" altLang="ja-JP" kern="0" dirty="0"/>
              <a:t>(</a:t>
            </a:r>
            <a:r>
              <a:rPr lang="en-US" altLang="ja-JP" kern="0" dirty="0" err="1" smtClean="0"/>
              <a:t>aPPDUMaxTime</a:t>
            </a:r>
            <a:r>
              <a:rPr lang="en-US" altLang="ja-JP" kern="0" dirty="0" smtClean="0"/>
              <a:t>) is 2ms.</a:t>
            </a:r>
          </a:p>
          <a:p>
            <a:pPr>
              <a:buFont typeface="Times New Roman" pitchFamily="16" charset="0"/>
              <a:buChar char="•"/>
            </a:pPr>
            <a:r>
              <a:rPr lang="en-US" altLang="ja-JP" kern="0" dirty="0" smtClean="0"/>
              <a:t>We </a:t>
            </a:r>
            <a:r>
              <a:rPr lang="en-US" altLang="ja-JP" kern="0" dirty="0"/>
              <a:t>suggest to </a:t>
            </a:r>
            <a:r>
              <a:rPr lang="en-US" altLang="ja-JP" kern="0" dirty="0" smtClean="0"/>
              <a:t>specify that the maximum duration of </a:t>
            </a:r>
            <a:r>
              <a:rPr lang="en-US" altLang="ja-JP" kern="0" dirty="0" smtClean="0"/>
              <a:t>an EDMG </a:t>
            </a:r>
            <a:r>
              <a:rPr lang="en-US" altLang="ja-JP" kern="0" dirty="0" smtClean="0"/>
              <a:t>PPDU is </a:t>
            </a:r>
            <a:r>
              <a:rPr lang="en-US" altLang="ja-JP" kern="0" dirty="0"/>
              <a:t>2 </a:t>
            </a:r>
            <a:r>
              <a:rPr lang="en-US" altLang="ja-JP" kern="0" dirty="0" err="1"/>
              <a:t>ms</a:t>
            </a:r>
            <a:r>
              <a:rPr lang="en-US" altLang="ja-JP" kern="0" dirty="0"/>
              <a:t>, as same as DMG.</a:t>
            </a:r>
          </a:p>
          <a:p>
            <a:pPr lvl="1">
              <a:buFont typeface="Times New Roman" pitchFamily="16" charset="0"/>
              <a:buChar char="•"/>
            </a:pPr>
            <a:r>
              <a:rPr lang="en-US" altLang="ja-JP" kern="0" dirty="0" smtClean="0"/>
              <a:t>Significant </a:t>
            </a:r>
            <a:r>
              <a:rPr lang="en-US" altLang="ja-JP" kern="0" dirty="0"/>
              <a:t>efficiency improvement may not be expected with a longer PPDU.</a:t>
            </a:r>
          </a:p>
          <a:p>
            <a:pPr lvl="2">
              <a:buFont typeface="Times New Roman" pitchFamily="16" charset="0"/>
              <a:buChar char="•"/>
            </a:pPr>
            <a:r>
              <a:rPr lang="en-US" altLang="ja-JP" sz="2000" kern="0" dirty="0"/>
              <a:t>Overhead for preamble and BA could be less than 1% (20us) for 2ms PPDU.</a:t>
            </a:r>
            <a:endParaRPr lang="en-US" altLang="ja-JP" kern="0" dirty="0"/>
          </a:p>
          <a:p>
            <a:pPr lvl="1">
              <a:buFont typeface="Times New Roman" pitchFamily="16" charset="0"/>
              <a:buChar char="•"/>
            </a:pPr>
            <a:r>
              <a:rPr lang="en-US" altLang="ja-JP" kern="0" dirty="0"/>
              <a:t>Potential risks of compatibility with 11ad are reduced.</a:t>
            </a:r>
          </a:p>
          <a:p>
            <a:pPr lvl="1">
              <a:buFont typeface="Times New Roman" pitchFamily="16" charset="0"/>
              <a:buChar char="•"/>
            </a:pPr>
            <a:r>
              <a:rPr lang="en-US" altLang="ja-JP" kern="0" dirty="0" smtClean="0"/>
              <a:t>We </a:t>
            </a:r>
            <a:r>
              <a:rPr lang="en-US" altLang="ja-JP" kern="0" dirty="0"/>
              <a:t>haven’t </a:t>
            </a:r>
            <a:r>
              <a:rPr lang="en-US" altLang="ja-JP" kern="0" dirty="0" smtClean="0"/>
              <a:t>seen </a:t>
            </a:r>
            <a:r>
              <a:rPr lang="en-US" altLang="ja-JP" kern="0" dirty="0"/>
              <a:t>any problems which encourage to reduce the maximum </a:t>
            </a:r>
            <a:r>
              <a:rPr lang="en-US" altLang="ja-JP" kern="0" dirty="0" smtClean="0"/>
              <a:t>duration.</a:t>
            </a:r>
            <a:endParaRPr lang="en-US" altLang="ja-JP" kern="0" dirty="0"/>
          </a:p>
        </p:txBody>
      </p:sp>
    </p:spTree>
    <p:extLst>
      <p:ext uri="{BB962C8B-B14F-4D97-AF65-F5344CB8AC3E}">
        <p14:creationId xmlns:p14="http://schemas.microsoft.com/office/powerpoint/2010/main" val="277605976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November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smtClean="0"/>
              <a:t>Hiroyuki Motozuka, Panasonic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5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How does legacy STA calculate TXTIME?</a:t>
            </a:r>
            <a:endParaRPr lang="en-US" dirty="0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685800" y="1981200"/>
            <a:ext cx="7990656" cy="101575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Times New Roman" pitchFamily="16" charset="0"/>
              <a:buChar char="•"/>
            </a:pPr>
            <a:r>
              <a:rPr lang="en-GB" kern="0" dirty="0" smtClean="0"/>
              <a:t>Example: DMG SCPHY MCS6</a:t>
            </a:r>
            <a:r>
              <a:rPr lang="en-GB" sz="1800" kern="0" dirty="0" smtClean="0"/>
              <a:t> (see appendix for the details)</a:t>
            </a:r>
            <a:endParaRPr lang="en-GB" kern="0" dirty="0" smtClean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/>
              <p:cNvSpPr txBox="1"/>
              <p:nvPr/>
            </p:nvSpPr>
            <p:spPr>
              <a:xfrm>
                <a:off x="1331640" y="2474249"/>
                <a:ext cx="6192688" cy="81073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18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𝑇𝑋𝑇𝐼𝑀𝐸</m:t>
                      </m:r>
                      <m:r>
                        <a:rPr lang="en-US" altLang="ja-JP" sz="18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[</m:t>
                      </m:r>
                      <m:r>
                        <a:rPr lang="en-US" altLang="ja-JP" sz="18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𝑢𝑠</m:t>
                      </m:r>
                      <m:r>
                        <a:rPr lang="en-US" altLang="ja-JP" sz="18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]=</m:t>
                      </m:r>
                      <m:d>
                        <m:dPr>
                          <m:ctrlPr>
                            <a:rPr lang="en-US" altLang="ja-JP" sz="180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d>
                            <m:dPr>
                              <m:begChr m:val="⌈"/>
                              <m:endChr m:val="⌉"/>
                              <m:ctrlPr>
                                <a:rPr lang="en-US" altLang="ja-JP" sz="18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d>
                                <m:dPr>
                                  <m:begChr m:val="⌈"/>
                                  <m:endChr m:val="⌉"/>
                                  <m:ctrlPr>
                                    <a:rPr lang="en-US" altLang="ja-JP" sz="1800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altLang="ja-JP" sz="1800" i="1">
                                          <a:solidFill>
                                            <a:schemeClr val="tx1"/>
                                          </a:solidFill>
                                          <a:latin typeface="Cambria Math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altLang="ja-JP" sz="1800" i="1">
                                          <a:solidFill>
                                            <a:schemeClr val="tx1"/>
                                          </a:solidFill>
                                          <a:latin typeface="Cambria Math"/>
                                        </a:rPr>
                                        <m:t>𝐿𝑒𝑛𝑔𝑡h</m:t>
                                      </m:r>
                                    </m:num>
                                    <m:den>
                                      <m:r>
                                        <a:rPr lang="en-US" altLang="ja-JP" sz="18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/>
                                        </a:rPr>
                                        <m:t>42</m:t>
                                      </m:r>
                                    </m:den>
                                  </m:f>
                                </m:e>
                              </m:d>
                              <m:r>
                                <a:rPr lang="en-US" altLang="ja-JP" sz="1800" i="1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/>
                                </a:rPr>
                                <m:t>∙</m:t>
                              </m:r>
                              <m:f>
                                <m:fPr>
                                  <m:ctrlPr>
                                    <a:rPr lang="en-US" altLang="ja-JP" sz="1800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  <a:ea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altLang="ja-JP" sz="1800" b="0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672</m:t>
                                  </m:r>
                                </m:num>
                                <m:den>
                                  <m:r>
                                    <a:rPr lang="en-US" altLang="ja-JP" sz="1800" b="0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896</m:t>
                                  </m:r>
                                </m:den>
                              </m:f>
                            </m:e>
                          </m:d>
                          <m:r>
                            <a:rPr lang="ja-JP" altLang="en-US" sz="180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∙</m:t>
                          </m:r>
                          <m:r>
                            <a:rPr lang="en-US" altLang="ja-JP" sz="18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512+4416</m:t>
                          </m:r>
                        </m:e>
                      </m:d>
                      <m:r>
                        <a:rPr lang="en-US" altLang="ja-JP" sz="18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/1760</m:t>
                      </m:r>
                    </m:oMath>
                  </m:oMathPara>
                </a14:m>
                <a:endParaRPr lang="en-US" altLang="ja-JP" sz="1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" name="テキスト ボックス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1640" y="2474249"/>
                <a:ext cx="6192688" cy="810735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直線矢印コネクタ 32"/>
          <p:cNvCxnSpPr/>
          <p:nvPr/>
        </p:nvCxnSpPr>
        <p:spPr bwMode="auto">
          <a:xfrm flipV="1">
            <a:off x="3563888" y="3212976"/>
            <a:ext cx="360040" cy="25202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5" name="テキスト ボックス 34"/>
          <p:cNvSpPr txBox="1"/>
          <p:nvPr/>
        </p:nvSpPr>
        <p:spPr>
          <a:xfrm>
            <a:off x="2195736" y="3420289"/>
            <a:ext cx="17427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Data octets per</a:t>
            </a:r>
          </a:p>
          <a:p>
            <a:r>
              <a:rPr kumimoji="1" lang="en-US" altLang="ja-JP" sz="1800" dirty="0" smtClean="0">
                <a:solidFill>
                  <a:schemeClr val="tx1"/>
                </a:solidFill>
              </a:rPr>
              <a:t>LDPC </a:t>
            </a:r>
            <a:r>
              <a:rPr kumimoji="1" lang="en-US" altLang="ja-JP" sz="1800" dirty="0" err="1" smtClean="0">
                <a:solidFill>
                  <a:schemeClr val="tx1"/>
                </a:solidFill>
              </a:rPr>
              <a:t>codeword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cxnSp>
        <p:nvCxnSpPr>
          <p:cNvPr id="58" name="直線矢印コネクタ 57"/>
          <p:cNvCxnSpPr>
            <a:stCxn id="59" idx="0"/>
          </p:cNvCxnSpPr>
          <p:nvPr/>
        </p:nvCxnSpPr>
        <p:spPr bwMode="auto">
          <a:xfrm flipH="1" flipV="1">
            <a:off x="4745514" y="3212977"/>
            <a:ext cx="313882" cy="20731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9" name="テキスト ボックス 58"/>
          <p:cNvSpPr txBox="1"/>
          <p:nvPr/>
        </p:nvSpPr>
        <p:spPr>
          <a:xfrm>
            <a:off x="4322656" y="3420289"/>
            <a:ext cx="147348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Data bits per</a:t>
            </a:r>
          </a:p>
          <a:p>
            <a:r>
              <a:rPr kumimoji="1" lang="en-US" altLang="ja-JP" sz="1800" dirty="0" smtClean="0">
                <a:solidFill>
                  <a:schemeClr val="tx1"/>
                </a:solidFill>
              </a:rPr>
              <a:t>Symbol block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19573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November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smtClean="0"/>
              <a:t>Hiroyuki Motozuka, Panasonic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6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How does legacy STA calculate TXTIME? (cont’d)</a:t>
            </a:r>
            <a:endParaRPr lang="en-US" dirty="0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685800" y="1981200"/>
            <a:ext cx="7990656" cy="252792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Times New Roman" pitchFamily="16" charset="0"/>
              <a:buChar char="•"/>
            </a:pPr>
            <a:r>
              <a:rPr lang="en-GB" kern="0" dirty="0" smtClean="0"/>
              <a:t>Since 11ad SC-PHY employs LDPC coding, and the packet consists of SC-FDE blocks, there are multiple length values which have the same TXTIME.</a:t>
            </a:r>
          </a:p>
          <a:p>
            <a:pPr>
              <a:buFont typeface="Times New Roman" pitchFamily="16" charset="0"/>
              <a:buChar char="•"/>
            </a:pPr>
            <a:endParaRPr lang="en-GB" kern="0" dirty="0"/>
          </a:p>
        </p:txBody>
      </p:sp>
      <p:cxnSp>
        <p:nvCxnSpPr>
          <p:cNvPr id="9" name="直線矢印コネクタ 8"/>
          <p:cNvCxnSpPr/>
          <p:nvPr/>
        </p:nvCxnSpPr>
        <p:spPr>
          <a:xfrm>
            <a:off x="3237585" y="4051276"/>
            <a:ext cx="1656954" cy="0"/>
          </a:xfrm>
          <a:prstGeom prst="straightConnector1">
            <a:avLst/>
          </a:prstGeom>
          <a:ln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テキスト ボックス 9"/>
          <p:cNvSpPr txBox="1"/>
          <p:nvPr/>
        </p:nvSpPr>
        <p:spPr>
          <a:xfrm>
            <a:off x="3112934" y="3736779"/>
            <a:ext cx="18758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00" dirty="0" smtClean="0">
                <a:solidFill>
                  <a:schemeClr val="tx1"/>
                </a:solidFill>
              </a:rPr>
              <a:t>Symbol Block 512 </a:t>
            </a:r>
            <a:r>
              <a:rPr lang="en-US" altLang="ja-JP" sz="1400" dirty="0" err="1" smtClean="0">
                <a:solidFill>
                  <a:schemeClr val="tx1"/>
                </a:solidFill>
              </a:rPr>
              <a:t>sym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535890" y="4430507"/>
            <a:ext cx="7537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1400" dirty="0" smtClean="0">
                <a:solidFill>
                  <a:schemeClr val="tx1"/>
                </a:solidFill>
              </a:rPr>
              <a:t>Data</a:t>
            </a:r>
          </a:p>
          <a:p>
            <a:pPr algn="ctr"/>
            <a:r>
              <a:rPr lang="en-US" altLang="ja-JP" sz="1400" dirty="0" smtClean="0">
                <a:solidFill>
                  <a:schemeClr val="tx1"/>
                </a:solidFill>
              </a:rPr>
              <a:t>448sym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cxnSp>
        <p:nvCxnSpPr>
          <p:cNvPr id="12" name="直線矢印コネクタ 11"/>
          <p:cNvCxnSpPr/>
          <p:nvPr/>
        </p:nvCxnSpPr>
        <p:spPr>
          <a:xfrm>
            <a:off x="3246104" y="4439681"/>
            <a:ext cx="1352549" cy="0"/>
          </a:xfrm>
          <a:prstGeom prst="straightConnector1">
            <a:avLst/>
          </a:prstGeom>
          <a:ln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テキスト ボックス 12"/>
          <p:cNvSpPr txBox="1"/>
          <p:nvPr/>
        </p:nvSpPr>
        <p:spPr>
          <a:xfrm>
            <a:off x="4414613" y="4430507"/>
            <a:ext cx="6639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1400" dirty="0" smtClean="0">
                <a:solidFill>
                  <a:schemeClr val="tx1"/>
                </a:solidFill>
              </a:rPr>
              <a:t>GI</a:t>
            </a:r>
          </a:p>
          <a:p>
            <a:pPr algn="ctr"/>
            <a:r>
              <a:rPr lang="en-US" altLang="ja-JP" sz="1400" dirty="0" smtClean="0">
                <a:solidFill>
                  <a:schemeClr val="tx1"/>
                </a:solidFill>
              </a:rPr>
              <a:t>64sym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5580112" y="4457013"/>
            <a:ext cx="269817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600" dirty="0" smtClean="0">
                <a:solidFill>
                  <a:schemeClr val="tx1"/>
                </a:solidFill>
              </a:rPr>
              <a:t>padding bits, padding symbols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3237585" y="4114481"/>
            <a:ext cx="1361069" cy="2528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4598654" y="4114481"/>
            <a:ext cx="295885" cy="25282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4894539" y="4114481"/>
            <a:ext cx="1361069" cy="2528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6255607" y="4114481"/>
            <a:ext cx="295885" cy="25282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6551491" y="4114481"/>
            <a:ext cx="295885" cy="2528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21" name="正方形/長方形 20"/>
          <p:cNvSpPr/>
          <p:nvPr/>
        </p:nvSpPr>
        <p:spPr>
          <a:xfrm>
            <a:off x="7912560" y="4114481"/>
            <a:ext cx="295885" cy="25282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6847376" y="4114481"/>
            <a:ext cx="1065185" cy="25282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>
              <a:solidFill>
                <a:schemeClr val="tx1"/>
              </a:solidFill>
            </a:endParaRPr>
          </a:p>
        </p:txBody>
      </p:sp>
      <p:cxnSp>
        <p:nvCxnSpPr>
          <p:cNvPr id="23" name="直線矢印コネクタ 22"/>
          <p:cNvCxnSpPr/>
          <p:nvPr/>
        </p:nvCxnSpPr>
        <p:spPr>
          <a:xfrm flipV="1">
            <a:off x="6944341" y="4374948"/>
            <a:ext cx="287683" cy="17508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正方形/長方形 23"/>
          <p:cNvSpPr/>
          <p:nvPr/>
        </p:nvSpPr>
        <p:spPr>
          <a:xfrm>
            <a:off x="2950219" y="4114481"/>
            <a:ext cx="295885" cy="25282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45" name="正方形/長方形 44"/>
          <p:cNvSpPr/>
          <p:nvPr/>
        </p:nvSpPr>
        <p:spPr>
          <a:xfrm>
            <a:off x="3237585" y="5007000"/>
            <a:ext cx="1361069" cy="2528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46" name="正方形/長方形 45"/>
          <p:cNvSpPr/>
          <p:nvPr/>
        </p:nvSpPr>
        <p:spPr>
          <a:xfrm>
            <a:off x="4598654" y="5007000"/>
            <a:ext cx="295885" cy="25282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47" name="正方形/長方形 46"/>
          <p:cNvSpPr/>
          <p:nvPr/>
        </p:nvSpPr>
        <p:spPr>
          <a:xfrm>
            <a:off x="4894539" y="5007000"/>
            <a:ext cx="1361069" cy="2528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48" name="正方形/長方形 47"/>
          <p:cNvSpPr/>
          <p:nvPr/>
        </p:nvSpPr>
        <p:spPr>
          <a:xfrm>
            <a:off x="6255607" y="5007000"/>
            <a:ext cx="295885" cy="25282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49" name="正方形/長方形 48"/>
          <p:cNvSpPr/>
          <p:nvPr/>
        </p:nvSpPr>
        <p:spPr>
          <a:xfrm>
            <a:off x="6551490" y="5007000"/>
            <a:ext cx="1361069" cy="2528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50" name="正方形/長方形 49"/>
          <p:cNvSpPr/>
          <p:nvPr/>
        </p:nvSpPr>
        <p:spPr>
          <a:xfrm>
            <a:off x="7912560" y="5007000"/>
            <a:ext cx="295885" cy="25282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53" name="正方形/長方形 52"/>
          <p:cNvSpPr/>
          <p:nvPr/>
        </p:nvSpPr>
        <p:spPr>
          <a:xfrm>
            <a:off x="2950219" y="5007000"/>
            <a:ext cx="295885" cy="25282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54" name="正方形/長方形 53"/>
          <p:cNvSpPr/>
          <p:nvPr/>
        </p:nvSpPr>
        <p:spPr>
          <a:xfrm>
            <a:off x="1469600" y="4114481"/>
            <a:ext cx="1486498" cy="25282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dirty="0" smtClean="0">
                <a:solidFill>
                  <a:schemeClr val="tx1"/>
                </a:solidFill>
              </a:rPr>
              <a:t>Preamble/Header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55" name="正方形/長方形 54"/>
          <p:cNvSpPr/>
          <p:nvPr/>
        </p:nvSpPr>
        <p:spPr>
          <a:xfrm>
            <a:off x="1469600" y="5007000"/>
            <a:ext cx="1486498" cy="25282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dirty="0" smtClean="0">
                <a:solidFill>
                  <a:schemeClr val="tx1"/>
                </a:solidFill>
              </a:rPr>
              <a:t>Preamble/Header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251520" y="3806102"/>
            <a:ext cx="12008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dirty="0" smtClean="0">
                <a:solidFill>
                  <a:schemeClr val="tx1"/>
                </a:solidFill>
              </a:rPr>
              <a:t>MCS 6</a:t>
            </a:r>
          </a:p>
          <a:p>
            <a:r>
              <a:rPr lang="en-US" altLang="ja-JP" sz="1600" dirty="0" smtClean="0">
                <a:solidFill>
                  <a:schemeClr val="tx1"/>
                </a:solidFill>
              </a:rPr>
              <a:t>Length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=127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251520" y="4962654"/>
            <a:ext cx="120089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dirty="0" smtClean="0">
                <a:solidFill>
                  <a:schemeClr val="tx1"/>
                </a:solidFill>
              </a:rPr>
              <a:t>Length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=168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cxnSp>
        <p:nvCxnSpPr>
          <p:cNvPr id="61" name="直線矢印コネクタ 60"/>
          <p:cNvCxnSpPr/>
          <p:nvPr/>
        </p:nvCxnSpPr>
        <p:spPr bwMode="auto">
          <a:xfrm flipV="1">
            <a:off x="813440" y="4374948"/>
            <a:ext cx="0" cy="63205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sp>
        <p:nvSpPr>
          <p:cNvPr id="65" name="テキスト ボックス 64"/>
          <p:cNvSpPr txBox="1"/>
          <p:nvPr/>
        </p:nvSpPr>
        <p:spPr>
          <a:xfrm>
            <a:off x="3440369" y="3473420"/>
            <a:ext cx="16111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dirty="0" smtClean="0">
                <a:solidFill>
                  <a:srgbClr val="FF0000"/>
                </a:solidFill>
              </a:rPr>
              <a:t>the same TXTIME</a:t>
            </a:r>
            <a:endParaRPr kumimoji="1" lang="ja-JP" altLang="en-US" sz="1400" dirty="0">
              <a:solidFill>
                <a:srgbClr val="FF0000"/>
              </a:solidFill>
            </a:endParaRPr>
          </a:p>
        </p:txBody>
      </p:sp>
      <p:cxnSp>
        <p:nvCxnSpPr>
          <p:cNvPr id="68" name="直線コネクタ 67"/>
          <p:cNvCxnSpPr/>
          <p:nvPr/>
        </p:nvCxnSpPr>
        <p:spPr bwMode="auto">
          <a:xfrm>
            <a:off x="8208445" y="3547163"/>
            <a:ext cx="0" cy="171265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0" name="直線コネクタ 69"/>
          <p:cNvCxnSpPr/>
          <p:nvPr/>
        </p:nvCxnSpPr>
        <p:spPr bwMode="auto">
          <a:xfrm>
            <a:off x="1445492" y="3553281"/>
            <a:ext cx="0" cy="171265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9" name="直線矢印コネクタ 68"/>
          <p:cNvCxnSpPr/>
          <p:nvPr/>
        </p:nvCxnSpPr>
        <p:spPr bwMode="auto">
          <a:xfrm flipH="1">
            <a:off x="1445492" y="3637181"/>
            <a:ext cx="1932122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2" name="直線矢印コネクタ 71"/>
          <p:cNvCxnSpPr/>
          <p:nvPr/>
        </p:nvCxnSpPr>
        <p:spPr bwMode="auto">
          <a:xfrm>
            <a:off x="4964237" y="3637181"/>
            <a:ext cx="3255639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216359369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November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smtClean="0"/>
              <a:t>Hiroyuki Motozuka, Panasonic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7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altLang="ja-JP" dirty="0"/>
              <a:t>How does legacy STA calculate TXTIME? (cont’d)</a:t>
            </a:r>
            <a:endParaRPr lang="en-US" dirty="0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685800" y="1981200"/>
            <a:ext cx="7990656" cy="432812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Times New Roman" pitchFamily="16" charset="0"/>
              <a:buChar char="•"/>
            </a:pPr>
            <a:r>
              <a:rPr lang="en-GB" kern="0" dirty="0" smtClean="0"/>
              <a:t>In case of MCS6 for example, there are at least </a:t>
            </a:r>
            <a:br>
              <a:rPr lang="en-GB" kern="0" dirty="0" smtClean="0"/>
            </a:br>
            <a:r>
              <a:rPr lang="en-GB" kern="0" dirty="0" smtClean="0"/>
              <a:t>42 length values which have the same TXTIME. </a:t>
            </a:r>
          </a:p>
          <a:p>
            <a:pPr lvl="1">
              <a:buFont typeface="Times New Roman" pitchFamily="16" charset="0"/>
              <a:buChar char="•"/>
            </a:pPr>
            <a:endParaRPr lang="en-GB" kern="0" dirty="0" smtClean="0"/>
          </a:p>
          <a:p>
            <a:pPr>
              <a:buFont typeface="Times New Roman" pitchFamily="16" charset="0"/>
              <a:buChar char="•"/>
            </a:pPr>
            <a:endParaRPr lang="en-GB" kern="0" dirty="0" smtClean="0"/>
          </a:p>
          <a:p>
            <a:pPr lvl="1">
              <a:buFont typeface="Times New Roman" pitchFamily="16" charset="0"/>
              <a:buChar char="•"/>
            </a:pPr>
            <a:r>
              <a:rPr lang="en-GB" kern="0" dirty="0" smtClean="0"/>
              <a:t>Length = 42n+1 ~ 42n+42 have the same TXTIME </a:t>
            </a:r>
          </a:p>
          <a:p>
            <a:pPr>
              <a:buFont typeface="Times New Roman" pitchFamily="16" charset="0"/>
              <a:buChar char="•"/>
            </a:pPr>
            <a:r>
              <a:rPr lang="en-GB" kern="0" dirty="0" smtClean="0"/>
              <a:t>This means </a:t>
            </a:r>
            <a:r>
              <a:rPr lang="en-US" kern="0" dirty="0" smtClean="0"/>
              <a:t>the lower bits of the Length field in </a:t>
            </a:r>
            <a:br>
              <a:rPr lang="en-US" kern="0" dirty="0" smtClean="0"/>
            </a:br>
            <a:r>
              <a:rPr lang="en-US" kern="0" dirty="0" smtClean="0"/>
              <a:t>L-Header are not important for TXTIME calculation.</a:t>
            </a:r>
            <a:endParaRPr lang="en-US" kern="0" dirty="0"/>
          </a:p>
          <a:p>
            <a:pPr>
              <a:buFont typeface="Times New Roman" pitchFamily="16" charset="0"/>
              <a:buChar char="•"/>
            </a:pPr>
            <a:endParaRPr lang="en-GB" kern="0" dirty="0" smtClean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/>
              <p:cNvSpPr txBox="1"/>
              <p:nvPr/>
            </p:nvSpPr>
            <p:spPr>
              <a:xfrm>
                <a:off x="1619672" y="2762281"/>
                <a:ext cx="5547939" cy="81073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18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𝑇𝑋𝑇𝐼𝑀𝐸</m:t>
                      </m:r>
                      <m:r>
                        <a:rPr lang="en-US" altLang="ja-JP" sz="18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[</m:t>
                      </m:r>
                      <m:r>
                        <a:rPr lang="en-US" altLang="ja-JP" sz="18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𝑢𝑠</m:t>
                      </m:r>
                      <m:r>
                        <a:rPr lang="en-US" altLang="ja-JP" sz="18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]=</m:t>
                      </m:r>
                      <m:d>
                        <m:dPr>
                          <m:ctrlPr>
                            <a:rPr lang="en-US" altLang="ja-JP" sz="180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d>
                            <m:dPr>
                              <m:begChr m:val="⌈"/>
                              <m:endChr m:val="⌉"/>
                              <m:ctrlPr>
                                <a:rPr lang="en-US" altLang="ja-JP" sz="18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d>
                                <m:dPr>
                                  <m:begChr m:val="⌈"/>
                                  <m:endChr m:val="⌉"/>
                                  <m:ctrlPr>
                                    <a:rPr lang="en-US" altLang="ja-JP" sz="1800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altLang="ja-JP" sz="1800" i="1">
                                          <a:solidFill>
                                            <a:schemeClr val="tx1"/>
                                          </a:solidFill>
                                          <a:latin typeface="Cambria Math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altLang="ja-JP" sz="1800" i="1">
                                          <a:solidFill>
                                            <a:schemeClr val="tx1"/>
                                          </a:solidFill>
                                          <a:latin typeface="Cambria Math"/>
                                        </a:rPr>
                                        <m:t>𝐿𝑒𝑛𝑔𝑡h</m:t>
                                      </m:r>
                                    </m:num>
                                    <m:den>
                                      <m:r>
                                        <a:rPr lang="en-US" altLang="ja-JP" sz="18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/>
                                        </a:rPr>
                                        <m:t>42</m:t>
                                      </m:r>
                                    </m:den>
                                  </m:f>
                                </m:e>
                              </m:d>
                              <m:r>
                                <a:rPr lang="en-US" altLang="ja-JP" sz="1800" i="1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/>
                                </a:rPr>
                                <m:t>∙</m:t>
                              </m:r>
                              <m:f>
                                <m:fPr>
                                  <m:ctrlPr>
                                    <a:rPr lang="en-US" altLang="ja-JP" sz="1800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  <a:ea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altLang="ja-JP" sz="1800" b="0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en-US" altLang="ja-JP" sz="1800" b="0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4</m:t>
                                  </m:r>
                                </m:den>
                              </m:f>
                            </m:e>
                          </m:d>
                          <m:r>
                            <a:rPr lang="ja-JP" altLang="en-US" sz="180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∙</m:t>
                          </m:r>
                          <m:r>
                            <a:rPr lang="en-US" altLang="ja-JP" sz="18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512+4416</m:t>
                          </m:r>
                        </m:e>
                      </m:d>
                      <m:r>
                        <a:rPr lang="en-US" altLang="ja-JP" sz="18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/1760</m:t>
                      </m:r>
                    </m:oMath>
                  </m:oMathPara>
                </a14:m>
                <a:endParaRPr lang="en-US" altLang="ja-JP" sz="1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" name="テキスト ボックス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9672" y="2762281"/>
                <a:ext cx="5547939" cy="810735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5" name="円/楕円 74"/>
          <p:cNvSpPr/>
          <p:nvPr/>
        </p:nvSpPr>
        <p:spPr bwMode="auto">
          <a:xfrm>
            <a:off x="3779912" y="3167648"/>
            <a:ext cx="432048" cy="333360"/>
          </a:xfrm>
          <a:prstGeom prst="ellipse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November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smtClean="0"/>
              <a:t>Hiroyuki Motozuka, Panasonic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8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Reuse of Length field in L-Header</a:t>
            </a:r>
            <a:endParaRPr lang="en-US" dirty="0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685800" y="1784921"/>
            <a:ext cx="7990656" cy="128403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Times New Roman" pitchFamily="16" charset="0"/>
              <a:buChar char="•"/>
            </a:pPr>
            <a:r>
              <a:rPr lang="en-GB" kern="0" dirty="0" smtClean="0"/>
              <a:t>We suggest to reuse LSBs of the Length field in the </a:t>
            </a:r>
            <a:br>
              <a:rPr lang="en-GB" kern="0" dirty="0" smtClean="0"/>
            </a:br>
            <a:r>
              <a:rPr lang="en-GB" kern="0" dirty="0" smtClean="0"/>
              <a:t>L-Header for EDMG purpose.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kern="0" dirty="0" smtClean="0"/>
              <a:t>Bandwidth preview will be </a:t>
            </a:r>
            <a:r>
              <a:rPr lang="en-GB" kern="0" dirty="0" smtClean="0"/>
              <a:t>proposed[2]</a:t>
            </a:r>
            <a:endParaRPr lang="en-GB" kern="0" dirty="0" smtClean="0"/>
          </a:p>
        </p:txBody>
      </p:sp>
      <p:sp>
        <p:nvSpPr>
          <p:cNvPr id="9" name="正方形/長方形 8"/>
          <p:cNvSpPr/>
          <p:nvPr/>
        </p:nvSpPr>
        <p:spPr>
          <a:xfrm>
            <a:off x="736074" y="3625643"/>
            <a:ext cx="1944216" cy="37942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200" dirty="0" smtClean="0">
                <a:solidFill>
                  <a:schemeClr val="tx1"/>
                </a:solidFill>
              </a:rPr>
              <a:t>L-STF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3400370" y="3625643"/>
            <a:ext cx="934819" cy="37942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200" dirty="0" smtClean="0">
                <a:solidFill>
                  <a:schemeClr val="tx1"/>
                </a:solidFill>
              </a:rPr>
              <a:t>L-Header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4335188" y="3625643"/>
            <a:ext cx="865381" cy="37942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200" dirty="0" smtClean="0">
                <a:solidFill>
                  <a:schemeClr val="tx1"/>
                </a:solidFill>
              </a:rPr>
              <a:t>EDMG</a:t>
            </a:r>
            <a:r>
              <a:rPr kumimoji="1" lang="en-US" altLang="ja-JP" sz="1200" dirty="0" smtClean="0">
                <a:solidFill>
                  <a:schemeClr val="tx1"/>
                </a:solidFill>
              </a:rPr>
              <a:t>-Header-A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2680290" y="3625643"/>
            <a:ext cx="720080" cy="379421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200" dirty="0" smtClean="0">
                <a:solidFill>
                  <a:schemeClr val="tx1"/>
                </a:solidFill>
              </a:rPr>
              <a:t>L-CEF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6640729" y="3625643"/>
            <a:ext cx="2323759" cy="37942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200" dirty="0" smtClean="0">
                <a:solidFill>
                  <a:schemeClr val="tx1"/>
                </a:solidFill>
              </a:rPr>
              <a:t>Data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5920650" y="3625643"/>
            <a:ext cx="720080" cy="37942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200" dirty="0" smtClean="0">
                <a:solidFill>
                  <a:schemeClr val="tx1"/>
                </a:solidFill>
              </a:rPr>
              <a:t>E-CEF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5200570" y="3625643"/>
            <a:ext cx="720080" cy="37942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200" dirty="0" smtClean="0">
                <a:solidFill>
                  <a:schemeClr val="tx1"/>
                </a:solidFill>
              </a:rPr>
              <a:t>E-STF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2194414" y="4149080"/>
            <a:ext cx="2214068" cy="40011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>
                <a:solidFill>
                  <a:srgbClr val="FF0000"/>
                </a:solidFill>
              </a:rPr>
              <a:t>spoof MCS, Length</a:t>
            </a:r>
            <a:endParaRPr kumimoji="1" lang="ja-JP" altLang="en-US" sz="2000" baseline="-25000" dirty="0">
              <a:solidFill>
                <a:srgbClr val="FF0000"/>
              </a:solidFill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254030" y="2996952"/>
            <a:ext cx="19575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chemeClr val="tx1"/>
                </a:solidFill>
              </a:rPr>
              <a:t>EDMG PPDU</a:t>
            </a:r>
            <a:endParaRPr kumimoji="1" lang="ja-JP" altLang="en-US" baseline="-25000" dirty="0">
              <a:solidFill>
                <a:schemeClr val="tx1"/>
              </a:solidFill>
            </a:endParaRPr>
          </a:p>
        </p:txBody>
      </p:sp>
      <p:sp>
        <p:nvSpPr>
          <p:cNvPr id="18" name="下矢印 17"/>
          <p:cNvSpPr/>
          <p:nvPr/>
        </p:nvSpPr>
        <p:spPr>
          <a:xfrm flipV="1">
            <a:off x="3827039" y="4005064"/>
            <a:ext cx="296219" cy="180020"/>
          </a:xfrm>
          <a:prstGeom prst="down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cxnSp>
        <p:nvCxnSpPr>
          <p:cNvPr id="19" name="直線矢印コネクタ 18"/>
          <p:cNvCxnSpPr/>
          <p:nvPr/>
        </p:nvCxnSpPr>
        <p:spPr>
          <a:xfrm>
            <a:off x="736074" y="3523865"/>
            <a:ext cx="8199327" cy="0"/>
          </a:xfrm>
          <a:prstGeom prst="straightConnector1">
            <a:avLst/>
          </a:prstGeom>
          <a:ln w="9525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テキスト ボックス 19"/>
          <p:cNvSpPr txBox="1"/>
          <p:nvPr/>
        </p:nvSpPr>
        <p:spPr>
          <a:xfrm>
            <a:off x="3784557" y="3140968"/>
            <a:ext cx="13468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chemeClr val="tx1"/>
                </a:solidFill>
              </a:rPr>
              <a:t>TXTIME</a:t>
            </a:r>
            <a:endParaRPr kumimoji="1" lang="ja-JP" altLang="en-US" baseline="-25000" dirty="0">
              <a:solidFill>
                <a:schemeClr val="tx1"/>
              </a:solidFill>
            </a:endParaRPr>
          </a:p>
        </p:txBody>
      </p:sp>
      <p:sp>
        <p:nvSpPr>
          <p:cNvPr id="21" name="下矢印 20"/>
          <p:cNvSpPr/>
          <p:nvPr/>
        </p:nvSpPr>
        <p:spPr>
          <a:xfrm flipV="1">
            <a:off x="4768597" y="4005064"/>
            <a:ext cx="296219" cy="180020"/>
          </a:xfrm>
          <a:prstGeom prst="down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4619082" y="4149080"/>
            <a:ext cx="2255746" cy="40011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actual MCS, Length</a:t>
            </a:r>
            <a:endParaRPr kumimoji="1" lang="ja-JP" altLang="en-US" sz="2000" baseline="-250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cxnSp>
        <p:nvCxnSpPr>
          <p:cNvPr id="3" name="直線矢印コネクタ 2"/>
          <p:cNvCxnSpPr/>
          <p:nvPr/>
        </p:nvCxnSpPr>
        <p:spPr bwMode="auto">
          <a:xfrm flipH="1">
            <a:off x="2680290" y="4549190"/>
            <a:ext cx="1104268" cy="60800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4" name="直線矢印コネクタ 23"/>
          <p:cNvCxnSpPr/>
          <p:nvPr/>
        </p:nvCxnSpPr>
        <p:spPr bwMode="auto">
          <a:xfrm>
            <a:off x="4123258" y="4549190"/>
            <a:ext cx="712479" cy="31997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5" name="テキスト ボックス 24"/>
          <p:cNvSpPr txBox="1"/>
          <p:nvPr/>
        </p:nvSpPr>
        <p:spPr>
          <a:xfrm>
            <a:off x="1187624" y="4881354"/>
            <a:ext cx="313278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>
                <a:solidFill>
                  <a:srgbClr val="FF0000"/>
                </a:solidFill>
              </a:rPr>
              <a:t>MSBs:</a:t>
            </a:r>
          </a:p>
          <a:p>
            <a:r>
              <a:rPr kumimoji="1" lang="en-US" altLang="ja-JP" sz="2000" dirty="0" smtClean="0">
                <a:solidFill>
                  <a:srgbClr val="FF0000"/>
                </a:solidFill>
              </a:rPr>
              <a:t>used for TXTIME indication</a:t>
            </a:r>
          </a:p>
          <a:p>
            <a:r>
              <a:rPr kumimoji="1" lang="en-US" altLang="ja-JP" sz="2000" dirty="0" smtClean="0">
                <a:solidFill>
                  <a:srgbClr val="FF0000"/>
                </a:solidFill>
              </a:rPr>
              <a:t>(spoofing)</a:t>
            </a:r>
            <a:endParaRPr kumimoji="1" lang="ja-JP" altLang="en-US" sz="2000" dirty="0">
              <a:solidFill>
                <a:srgbClr val="FF0000"/>
              </a:solidFill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4387537" y="4869160"/>
            <a:ext cx="291137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>
                <a:solidFill>
                  <a:srgbClr val="FF0000"/>
                </a:solidFill>
              </a:rPr>
              <a:t>LSBs:</a:t>
            </a:r>
          </a:p>
          <a:p>
            <a:r>
              <a:rPr kumimoji="1" lang="en-US" altLang="ja-JP" sz="2000" dirty="0" smtClean="0">
                <a:solidFill>
                  <a:srgbClr val="FF0000"/>
                </a:solidFill>
              </a:rPr>
              <a:t>reused for EDMG purpose</a:t>
            </a:r>
            <a:endParaRPr kumimoji="1" lang="ja-JP" altLang="en-US" sz="2000" dirty="0">
              <a:solidFill>
                <a:srgbClr val="FF0000"/>
              </a:solidFill>
            </a:endParaRPr>
          </a:p>
        </p:txBody>
      </p:sp>
      <p:sp>
        <p:nvSpPr>
          <p:cNvPr id="27" name="正方形/長方形 26"/>
          <p:cNvSpPr/>
          <p:nvPr/>
        </p:nvSpPr>
        <p:spPr bwMode="auto">
          <a:xfrm>
            <a:off x="3533893" y="4185084"/>
            <a:ext cx="966099" cy="364106"/>
          </a:xfrm>
          <a:prstGeom prst="rect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611560" y="6011996"/>
            <a:ext cx="60513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800" dirty="0" smtClean="0">
                <a:solidFill>
                  <a:schemeClr val="tx1"/>
                </a:solidFill>
              </a:rPr>
              <a:t>[2]11-16/1395r0  </a:t>
            </a:r>
            <a:r>
              <a:rPr lang="en-US" altLang="ja-JP" sz="1800" dirty="0" smtClean="0">
                <a:solidFill>
                  <a:schemeClr val="tx1"/>
                </a:solidFill>
              </a:rPr>
              <a:t>EDMG </a:t>
            </a:r>
            <a:r>
              <a:rPr lang="en-US" altLang="ja-JP" sz="1800" dirty="0">
                <a:solidFill>
                  <a:schemeClr val="tx1"/>
                </a:solidFill>
              </a:rPr>
              <a:t>Header-A Fields preview in L-Header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081452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November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smtClean="0"/>
              <a:t>Hiroyuki Motozuka, Panasonic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9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How many bits can be reused?</a:t>
            </a:r>
            <a:endParaRPr lang="en-US" dirty="0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395536" y="1981200"/>
            <a:ext cx="8136904" cy="16638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Times New Roman" pitchFamily="16" charset="0"/>
              <a:buChar char="•"/>
            </a:pPr>
            <a:r>
              <a:rPr lang="en-GB" kern="0" dirty="0" smtClean="0"/>
              <a:t>The number of reusable bits depends on the spoof MCS </a:t>
            </a:r>
            <a:br>
              <a:rPr lang="en-GB" kern="0" dirty="0" smtClean="0"/>
            </a:br>
            <a:r>
              <a:rPr lang="en-GB" kern="0" dirty="0" smtClean="0"/>
              <a:t>in the L-Header. (see appendix for the details)</a:t>
            </a:r>
          </a:p>
          <a:p>
            <a:pPr>
              <a:buFont typeface="Times New Roman" pitchFamily="16" charset="0"/>
              <a:buChar char="•"/>
            </a:pPr>
            <a:r>
              <a:rPr lang="en-GB" kern="0" dirty="0" smtClean="0"/>
              <a:t>5 bits will be available if we use MCS 2 or above for spoof MCS.</a:t>
            </a:r>
          </a:p>
        </p:txBody>
      </p:sp>
      <p:graphicFrame>
        <p:nvGraphicFramePr>
          <p:cNvPr id="26" name="表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2103891"/>
              </p:ext>
            </p:extLst>
          </p:nvPr>
        </p:nvGraphicFramePr>
        <p:xfrm>
          <a:off x="1888242" y="3646512"/>
          <a:ext cx="2251710" cy="2590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16330"/>
                <a:gridCol w="1135380"/>
              </a:tblGrid>
              <a:tr h="202312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/>
                        <a:t>MCS in </a:t>
                      </a:r>
                      <a:br>
                        <a:rPr kumimoji="1" lang="en-US" altLang="ja-JP" sz="1600" dirty="0" smtClean="0"/>
                      </a:br>
                      <a:r>
                        <a:rPr kumimoji="1" lang="en-US" altLang="ja-JP" sz="1600" dirty="0" smtClean="0"/>
                        <a:t>L-Header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Reusable</a:t>
                      </a:r>
                      <a:r>
                        <a:rPr kumimoji="1" lang="en-US" altLang="ja-JP" sz="1600" i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br>
                        <a:rPr kumimoji="1" lang="en-US" altLang="ja-JP" sz="1600" i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kumimoji="1" lang="en-US" altLang="ja-JP" sz="1600" i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bits</a:t>
                      </a:r>
                      <a:endParaRPr kumimoji="1" lang="ja-JP" altLang="en-US" sz="1600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02312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/>
                        <a:t>1</a:t>
                      </a:r>
                      <a:endParaRPr kumimoji="1" lang="ja-JP" altLang="en-US" sz="16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/>
                        <a:t>4</a:t>
                      </a:r>
                      <a:endParaRPr kumimoji="1" lang="ja-JP" altLang="en-US" sz="16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202312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/>
                        <a:t>2</a:t>
                      </a:r>
                      <a:endParaRPr kumimoji="1" lang="ja-JP" altLang="en-US" sz="16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/>
                        <a:t>5</a:t>
                      </a:r>
                      <a:endParaRPr kumimoji="1" lang="ja-JP" altLang="en-US" sz="16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202312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/>
                        <a:t>3</a:t>
                      </a:r>
                      <a:endParaRPr kumimoji="1" lang="ja-JP" altLang="en-US" sz="16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/>
                        <a:t>5</a:t>
                      </a:r>
                      <a:endParaRPr kumimoji="1" lang="ja-JP" altLang="en-US" sz="16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202312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/>
                        <a:t>4</a:t>
                      </a:r>
                      <a:endParaRPr kumimoji="1" lang="ja-JP" altLang="en-US" sz="16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/>
                        <a:t>5</a:t>
                      </a:r>
                      <a:endParaRPr kumimoji="1" lang="ja-JP" altLang="en-US" sz="16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202312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/>
                        <a:t>5</a:t>
                      </a:r>
                      <a:endParaRPr kumimoji="1" lang="ja-JP" altLang="en-US" sz="1600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/>
                        <a:t>6</a:t>
                      </a:r>
                      <a:endParaRPr kumimoji="1" lang="ja-JP" altLang="en-US" sz="1600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202312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/>
                        <a:t>6</a:t>
                      </a:r>
                      <a:endParaRPr kumimoji="1" lang="ja-JP" altLang="en-US" sz="16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/>
                        <a:t>5</a:t>
                      </a:r>
                      <a:endParaRPr kumimoji="1" lang="ja-JP" altLang="en-US" sz="16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9" name="表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2707851"/>
              </p:ext>
            </p:extLst>
          </p:nvPr>
        </p:nvGraphicFramePr>
        <p:xfrm>
          <a:off x="4408522" y="3646512"/>
          <a:ext cx="2251710" cy="2590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16330"/>
                <a:gridCol w="1135380"/>
              </a:tblGrid>
              <a:tr h="202312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/>
                        <a:t>MCS in </a:t>
                      </a:r>
                      <a:br>
                        <a:rPr kumimoji="1" lang="en-US" altLang="ja-JP" sz="1600" dirty="0" smtClean="0"/>
                      </a:br>
                      <a:r>
                        <a:rPr kumimoji="1" lang="en-US" altLang="ja-JP" sz="1600" dirty="0" smtClean="0"/>
                        <a:t>L-Header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Reusable</a:t>
                      </a:r>
                      <a:r>
                        <a:rPr kumimoji="1" lang="en-US" altLang="ja-JP" sz="1600" i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br>
                        <a:rPr kumimoji="1" lang="en-US" altLang="ja-JP" sz="1600" i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kumimoji="1" lang="en-US" altLang="ja-JP" sz="1600" i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bits</a:t>
                      </a:r>
                      <a:endParaRPr kumimoji="1" lang="ja-JP" altLang="en-US" sz="1600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02312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/>
                        <a:t>7</a:t>
                      </a:r>
                      <a:endParaRPr kumimoji="1" lang="ja-JP" altLang="en-US" sz="16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/>
                        <a:t>5</a:t>
                      </a:r>
                      <a:endParaRPr kumimoji="1" lang="ja-JP" altLang="en-US" sz="16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202312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/>
                        <a:t>8</a:t>
                      </a:r>
                      <a:endParaRPr kumimoji="1" lang="ja-JP" altLang="en-US" sz="16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/>
                        <a:t>5</a:t>
                      </a:r>
                      <a:endParaRPr kumimoji="1" lang="ja-JP" altLang="en-US" sz="16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202312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/>
                        <a:t>9</a:t>
                      </a:r>
                      <a:endParaRPr kumimoji="1" lang="ja-JP" altLang="en-US" sz="1600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/>
                        <a:t>6</a:t>
                      </a:r>
                      <a:endParaRPr kumimoji="1" lang="ja-JP" altLang="en-US" sz="1600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202312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/>
                        <a:t>10</a:t>
                      </a:r>
                      <a:endParaRPr kumimoji="1" lang="ja-JP" altLang="en-US" sz="1600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/>
                        <a:t>6</a:t>
                      </a:r>
                      <a:endParaRPr kumimoji="1" lang="ja-JP" altLang="en-US" sz="1600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202312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/>
                        <a:t>11</a:t>
                      </a:r>
                      <a:endParaRPr kumimoji="1" lang="ja-JP" altLang="en-US" sz="1600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/>
                        <a:t>6</a:t>
                      </a:r>
                      <a:endParaRPr kumimoji="1" lang="ja-JP" altLang="en-US" sz="1600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202312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/>
                        <a:t>12</a:t>
                      </a:r>
                      <a:endParaRPr kumimoji="1" lang="ja-JP" altLang="en-US" sz="1600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/>
                        <a:t>6</a:t>
                      </a:r>
                      <a:endParaRPr kumimoji="1" lang="ja-JP" altLang="en-US" sz="1600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288610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446</TotalTime>
  <Words>1406</Words>
  <Application>Microsoft Office PowerPoint</Application>
  <PresentationFormat>画面に合わせる (4:3)</PresentationFormat>
  <Paragraphs>534</Paragraphs>
  <Slides>18</Slides>
  <Notes>18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18</vt:i4>
      </vt:variant>
    </vt:vector>
  </HeadingPairs>
  <TitlesOfParts>
    <vt:vector size="20" baseType="lpstr">
      <vt:lpstr>802-11-Submission</vt:lpstr>
      <vt:lpstr>Document</vt:lpstr>
      <vt:lpstr>L-Header spoofing and bit reuse </vt:lpstr>
      <vt:lpstr>Background</vt:lpstr>
      <vt:lpstr>Spoofing overview</vt:lpstr>
      <vt:lpstr>maximum TXTIME for EDMG</vt:lpstr>
      <vt:lpstr>How does legacy STA calculate TXTIME?</vt:lpstr>
      <vt:lpstr>How does legacy STA calculate TXTIME? (cont’d)</vt:lpstr>
      <vt:lpstr>How does legacy STA calculate TXTIME? (cont’d)</vt:lpstr>
      <vt:lpstr>Reuse of Length field in L-Header</vt:lpstr>
      <vt:lpstr>How many bits can be reused?</vt:lpstr>
      <vt:lpstr>Consideration for spoof MCS</vt:lpstr>
      <vt:lpstr>Summary of Length bits reuse </vt:lpstr>
      <vt:lpstr>Conclusion</vt:lpstr>
      <vt:lpstr>References</vt:lpstr>
      <vt:lpstr>Straw poll</vt:lpstr>
      <vt:lpstr>Appendix</vt:lpstr>
      <vt:lpstr>TXTIME calculation in DMG SC</vt:lpstr>
      <vt:lpstr>The number of reusable bits</vt:lpstr>
      <vt:lpstr>Example of spoof Length calculation</vt:lpstr>
    </vt:vector>
  </TitlesOfParts>
  <Company>パナソニック株式会社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L-Header Spoofing and Bit Reuse</dc:title>
  <dc:creator>Hiroyuki Motozuka (Panasonic)</dc:creator>
  <cp:lastModifiedBy>motozuka</cp:lastModifiedBy>
  <cp:revision>40</cp:revision>
  <cp:lastPrinted>1601-01-01T00:00:00Z</cp:lastPrinted>
  <dcterms:created xsi:type="dcterms:W3CDTF">2016-11-06T06:51:02Z</dcterms:created>
  <dcterms:modified xsi:type="dcterms:W3CDTF">2016-11-08T01:17:33Z</dcterms:modified>
</cp:coreProperties>
</file>