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3" r:id="rId3"/>
    <p:sldId id="262" r:id="rId4"/>
    <p:sldId id="284" r:id="rId5"/>
    <p:sldId id="265" r:id="rId6"/>
    <p:sldId id="270" r:id="rId7"/>
    <p:sldId id="263" r:id="rId8"/>
    <p:sldId id="271" r:id="rId9"/>
    <p:sldId id="272" r:id="rId10"/>
    <p:sldId id="273" r:id="rId11"/>
    <p:sldId id="277" r:id="rId12"/>
    <p:sldId id="282" r:id="rId13"/>
    <p:sldId id="285" r:id="rId14"/>
    <p:sldId id="275" r:id="rId15"/>
    <p:sldId id="278" r:id="rId16"/>
    <p:sldId id="279" r:id="rId17"/>
    <p:sldId id="281" r:id="rId18"/>
    <p:sldId id="280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1" d="100"/>
          <a:sy n="91" d="100"/>
        </p:scale>
        <p:origin x="-1254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802.11-16/1422r0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Hiroyuki Motozuka, Panasonic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Hiroyuki Motozuka,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802.11-16/1422r0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L-Header spoofing and bit </a:t>
            </a:r>
            <a:r>
              <a:rPr lang="en-GB" dirty="0"/>
              <a:t>r</a:t>
            </a:r>
            <a:r>
              <a:rPr lang="en-GB" dirty="0" smtClean="0"/>
              <a:t>euse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728985"/>
              </p:ext>
            </p:extLst>
          </p:nvPr>
        </p:nvGraphicFramePr>
        <p:xfrm>
          <a:off x="519113" y="2281238"/>
          <a:ext cx="8085137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5" imgW="8246962" imgH="2749648" progId="Word.Document.8">
                  <p:embed/>
                </p:oleObj>
              </mc:Choice>
              <mc:Fallback>
                <p:oleObj name="Document" r:id="rId5" imgW="8246962" imgH="27496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8085137" cy="2686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Consideration for spoof MCS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628800"/>
            <a:ext cx="7990656" cy="2023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GB" altLang="ja-JP" kern="0" dirty="0" smtClean="0"/>
              <a:t>By using MCS 2 or 3, spoofing is properly performed for up to 2ms PPDUs.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kern="0" dirty="0" smtClean="0"/>
              <a:t>We suggest to rule out use of MCS1 for spoofing, while use MCS2 or above.</a:t>
            </a:r>
            <a:endParaRPr lang="en-GB" altLang="ja-JP" kern="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8"/>
          <a:stretch/>
        </p:blipFill>
        <p:spPr bwMode="auto">
          <a:xfrm>
            <a:off x="2108333" y="3434651"/>
            <a:ext cx="4464496" cy="3167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直線コネクタ 9"/>
          <p:cNvCxnSpPr/>
          <p:nvPr/>
        </p:nvCxnSpPr>
        <p:spPr>
          <a:xfrm flipH="1">
            <a:off x="6038045" y="3674265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6110053" y="3674265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179010" y="3640668"/>
            <a:ext cx="48122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dirty="0" smtClean="0">
                <a:solidFill>
                  <a:schemeClr val="tx1"/>
                </a:solidFill>
              </a:rPr>
              <a:t>5.46</a:t>
            </a:r>
            <a:endParaRPr kumimoji="1" lang="ja-JP" altLang="en-US" sz="13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33908" y="3316922"/>
            <a:ext cx="6134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TXTIME of DMG PPDUs when Length=262143 (max. in 11ad)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803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Summary of </a:t>
            </a:r>
            <a:r>
              <a:rPr lang="en-US" dirty="0" smtClean="0"/>
              <a:t>Length bits reuse 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844824"/>
            <a:ext cx="7990656" cy="15198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altLang="ja-JP" kern="0" dirty="0" smtClean="0"/>
              <a:t>We suggest to use 5 LSBs of Length field in L-Header for EDMG purpose.</a:t>
            </a:r>
          </a:p>
          <a:p>
            <a:pPr>
              <a:buFont typeface="Times New Roman" pitchFamily="16" charset="0"/>
              <a:buChar char="•"/>
            </a:pPr>
            <a:endParaRPr lang="en-US" altLang="ja-JP" kern="0" dirty="0"/>
          </a:p>
        </p:txBody>
      </p:sp>
      <p:sp>
        <p:nvSpPr>
          <p:cNvPr id="8" name="正方形/長方形 7"/>
          <p:cNvSpPr/>
          <p:nvPr/>
        </p:nvSpPr>
        <p:spPr>
          <a:xfrm>
            <a:off x="736074" y="3769659"/>
            <a:ext cx="1944216" cy="3794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L-STF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400370" y="3769659"/>
            <a:ext cx="934819" cy="3794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L-Header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335188" y="3769659"/>
            <a:ext cx="865381" cy="379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EDMG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-Header-A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680290" y="3769659"/>
            <a:ext cx="720080" cy="3794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L-CEF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640729" y="3769659"/>
            <a:ext cx="2323759" cy="379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Data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920650" y="3769659"/>
            <a:ext cx="720080" cy="379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E-CEF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200570" y="3769659"/>
            <a:ext cx="720080" cy="379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E-STF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94414" y="4293096"/>
            <a:ext cx="221406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spoof MCS, Length</a:t>
            </a:r>
            <a:endParaRPr kumimoji="1" lang="ja-JP" altLang="en-US" sz="2000" baseline="-250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4030" y="3140968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EDMG PPDU</a:t>
            </a:r>
            <a:endParaRPr kumimoji="1" lang="ja-JP" altLang="en-US" baseline="-25000" dirty="0">
              <a:solidFill>
                <a:schemeClr val="tx1"/>
              </a:solidFill>
            </a:endParaRPr>
          </a:p>
        </p:txBody>
      </p:sp>
      <p:sp>
        <p:nvSpPr>
          <p:cNvPr id="17" name="下矢印 16"/>
          <p:cNvSpPr/>
          <p:nvPr/>
        </p:nvSpPr>
        <p:spPr>
          <a:xfrm flipV="1">
            <a:off x="3827039" y="4149080"/>
            <a:ext cx="296219" cy="18002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736074" y="3667881"/>
            <a:ext cx="8199327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784557" y="3212976"/>
            <a:ext cx="388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TXTIME : no grater than 2ms</a:t>
            </a:r>
            <a:endParaRPr kumimoji="1" lang="ja-JP" altLang="en-US" baseline="-25000" dirty="0">
              <a:solidFill>
                <a:schemeClr val="tx1"/>
              </a:solidFill>
            </a:endParaRPr>
          </a:p>
        </p:txBody>
      </p:sp>
      <p:sp>
        <p:nvSpPr>
          <p:cNvPr id="20" name="下矢印 19"/>
          <p:cNvSpPr/>
          <p:nvPr/>
        </p:nvSpPr>
        <p:spPr>
          <a:xfrm flipV="1">
            <a:off x="4768597" y="4149080"/>
            <a:ext cx="296219" cy="18002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19082" y="4293096"/>
            <a:ext cx="2255746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actual MCS, Length</a:t>
            </a:r>
            <a:endParaRPr kumimoji="1" lang="ja-JP" altLang="en-US" sz="2000" baseline="-25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 flipH="1">
            <a:off x="3301448" y="4693206"/>
            <a:ext cx="483112" cy="3321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4123258" y="4693206"/>
            <a:ext cx="1797392" cy="3321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2493161" y="4960913"/>
            <a:ext cx="31327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13 MSBs:</a:t>
            </a:r>
          </a:p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used for TXTIME indication</a:t>
            </a:r>
          </a:p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(spoofing)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93074" y="4960913"/>
            <a:ext cx="29113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5 LSBs:</a:t>
            </a:r>
          </a:p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reused for EDMG purpose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3533893" y="4329100"/>
            <a:ext cx="966099" cy="36410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直線矢印コネクタ 30"/>
          <p:cNvCxnSpPr/>
          <p:nvPr/>
        </p:nvCxnSpPr>
        <p:spPr bwMode="auto">
          <a:xfrm flipH="1">
            <a:off x="1708182" y="4585873"/>
            <a:ext cx="1414196" cy="4394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テキスト ボックス 32"/>
          <p:cNvSpPr txBox="1"/>
          <p:nvPr/>
        </p:nvSpPr>
        <p:spPr>
          <a:xfrm>
            <a:off x="666150" y="4960913"/>
            <a:ext cx="15295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set to MCS2 </a:t>
            </a:r>
            <a:br>
              <a:rPr kumimoji="1" lang="en-US" altLang="ja-JP" sz="2000" dirty="0" smtClean="0">
                <a:solidFill>
                  <a:srgbClr val="FF0000"/>
                </a:solidFill>
              </a:rPr>
            </a:br>
            <a:r>
              <a:rPr kumimoji="1" lang="en-US" altLang="ja-JP" sz="2000" dirty="0" smtClean="0">
                <a:solidFill>
                  <a:srgbClr val="FF0000"/>
                </a:solidFill>
              </a:rPr>
              <a:t>or above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6332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990656" cy="2023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altLang="ja-JP" kern="0" dirty="0" smtClean="0"/>
              <a:t>We propose to define </a:t>
            </a:r>
            <a:r>
              <a:rPr lang="en-US" altLang="ja-JP" dirty="0" smtClean="0"/>
              <a:t>the </a:t>
            </a:r>
            <a:r>
              <a:rPr lang="en-US" altLang="ja-JP" dirty="0"/>
              <a:t>maximum PPDU duration of EDMG PPDU </a:t>
            </a:r>
            <a:r>
              <a:rPr lang="en-US" altLang="ja-JP" dirty="0" smtClean="0"/>
              <a:t>as 2ms.</a:t>
            </a:r>
            <a:endParaRPr lang="en-US" altLang="ja-JP" kern="0" dirty="0" smtClean="0"/>
          </a:p>
          <a:p>
            <a:pPr>
              <a:buFont typeface="Times New Roman" pitchFamily="16" charset="0"/>
              <a:buChar char="•"/>
            </a:pPr>
            <a:r>
              <a:rPr lang="en-US" altLang="ja-JP" kern="0" dirty="0" smtClean="0"/>
              <a:t>We show that 5 LSBs of Length field in L-Header can be reused for EDMG purpose.</a:t>
            </a:r>
          </a:p>
        </p:txBody>
      </p:sp>
    </p:spTree>
    <p:extLst>
      <p:ext uri="{BB962C8B-B14F-4D97-AF65-F5344CB8AC3E}">
        <p14:creationId xmlns:p14="http://schemas.microsoft.com/office/powerpoint/2010/main" val="3621851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990656" cy="20238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ja-JP" kern="0" dirty="0" smtClean="0"/>
              <a:t>[1] </a:t>
            </a:r>
            <a:r>
              <a:rPr lang="en-US" altLang="ja-JP" kern="0" dirty="0"/>
              <a:t>11-16/1358r6 Specification Framework for </a:t>
            </a:r>
            <a:r>
              <a:rPr lang="en-US" altLang="ja-JP" kern="0" dirty="0" err="1"/>
              <a:t>TGay</a:t>
            </a:r>
            <a:endParaRPr lang="en-US" altLang="ja-JP" kern="0" dirty="0" smtClean="0"/>
          </a:p>
          <a:p>
            <a:pPr marL="0" indent="0"/>
            <a:r>
              <a:rPr lang="en-US" altLang="ja-JP" kern="0" dirty="0" smtClean="0">
                <a:solidFill>
                  <a:schemeClr val="tx1"/>
                </a:solidFill>
              </a:rPr>
              <a:t>[2] </a:t>
            </a:r>
            <a:r>
              <a:rPr lang="en-US" altLang="ja-JP" dirty="0" smtClean="0">
                <a:solidFill>
                  <a:schemeClr val="tx1"/>
                </a:solidFill>
              </a:rPr>
              <a:t>11-16/1395r0 </a:t>
            </a:r>
            <a:r>
              <a:rPr lang="en-US" altLang="ja-JP" dirty="0">
                <a:solidFill>
                  <a:schemeClr val="tx1"/>
                </a:solidFill>
              </a:rPr>
              <a:t>EDMG Header-A Fields preview in </a:t>
            </a:r>
            <a:r>
              <a:rPr lang="en-US" altLang="ja-JP" dirty="0" smtClean="0">
                <a:solidFill>
                  <a:schemeClr val="tx1"/>
                </a:solidFill>
              </a:rPr>
              <a:t>L-Header</a:t>
            </a:r>
            <a:endParaRPr lang="en-US" altLang="ja-JP" kern="0" dirty="0"/>
          </a:p>
        </p:txBody>
      </p:sp>
    </p:spTree>
    <p:extLst>
      <p:ext uri="{BB962C8B-B14F-4D97-AF65-F5344CB8AC3E}">
        <p14:creationId xmlns:p14="http://schemas.microsoft.com/office/powerpoint/2010/main" val="3552930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ja-JP" dirty="0"/>
              <a:t>Do you agree to add the following to the SFD</a:t>
            </a:r>
          </a:p>
          <a:p>
            <a:r>
              <a:rPr lang="en-US" altLang="ja-JP" dirty="0"/>
              <a:t>“The maximum PPDU duration of EDMG PPDU is 2ms."</a:t>
            </a:r>
          </a:p>
        </p:txBody>
      </p:sp>
    </p:spTree>
    <p:extLst>
      <p:ext uri="{BB962C8B-B14F-4D97-AF65-F5344CB8AC3E}">
        <p14:creationId xmlns:p14="http://schemas.microsoft.com/office/powerpoint/2010/main" val="8281521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Appendix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990656" cy="15198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endParaRPr lang="en-US" altLang="ja-JP" kern="0" dirty="0"/>
          </a:p>
        </p:txBody>
      </p:sp>
    </p:spTree>
    <p:extLst>
      <p:ext uri="{BB962C8B-B14F-4D97-AF65-F5344CB8AC3E}">
        <p14:creationId xmlns:p14="http://schemas.microsoft.com/office/powerpoint/2010/main" val="2657229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/>
          </a:bodyPr>
          <a:lstStyle/>
          <a:p>
            <a:r>
              <a:rPr lang="en-US" altLang="ja-JP" sz="1800" i="1" dirty="0" smtClean="0"/>
              <a:t>TXTIME</a:t>
            </a:r>
            <a:r>
              <a:rPr lang="en-US" altLang="ja-JP" sz="1800" dirty="0" smtClean="0"/>
              <a:t> of DMG PPDU is computed as follows</a:t>
            </a:r>
            <a:br>
              <a:rPr lang="en-US" altLang="ja-JP" sz="1800" dirty="0" smtClean="0"/>
            </a:br>
            <a:r>
              <a:rPr lang="en-US" altLang="ja-JP" sz="1800" i="1" dirty="0" smtClean="0"/>
              <a:t>TXTIME</a:t>
            </a:r>
            <a:r>
              <a:rPr lang="en-US" altLang="ja-JP" sz="1800" dirty="0" smtClean="0"/>
              <a:t>[us] </a:t>
            </a:r>
            <a:r>
              <a:rPr lang="en-US" altLang="ja-JP" sz="1800" dirty="0"/>
              <a:t>= </a:t>
            </a:r>
            <a:r>
              <a:rPr lang="en-US" altLang="ja-JP" sz="1800" dirty="0" smtClean="0"/>
              <a:t>((</a:t>
            </a:r>
            <a:r>
              <a:rPr lang="en-US" altLang="ja-JP" sz="1800" u="sng" dirty="0"/>
              <a:t>2176</a:t>
            </a:r>
            <a:r>
              <a:rPr lang="en-US" altLang="ja-JP" sz="1800" dirty="0"/>
              <a:t>+</a:t>
            </a:r>
            <a:r>
              <a:rPr lang="en-US" altLang="ja-JP" sz="1800" u="sng" dirty="0"/>
              <a:t>1152</a:t>
            </a:r>
            <a:r>
              <a:rPr lang="en-US" altLang="ja-JP" sz="1800" dirty="0"/>
              <a:t>+</a:t>
            </a:r>
            <a:r>
              <a:rPr lang="en-US" altLang="ja-JP" sz="1800" u="sng" dirty="0"/>
              <a:t>64</a:t>
            </a:r>
            <a:r>
              <a:rPr lang="en-US" altLang="ja-JP" sz="1800" dirty="0" smtClean="0"/>
              <a:t>) + (2+N</a:t>
            </a:r>
            <a:r>
              <a:rPr lang="en-US" altLang="ja-JP" sz="1800" baseline="-25000" dirty="0" smtClean="0"/>
              <a:t>BLKS</a:t>
            </a:r>
            <a:r>
              <a:rPr lang="en-US" altLang="ja-JP" sz="1800" dirty="0" smtClean="0"/>
              <a:t>) * 512)) / 1760 </a:t>
            </a:r>
            <a:r>
              <a:rPr lang="en-US" altLang="ja-JP" sz="1800" dirty="0"/>
              <a:t>M</a:t>
            </a:r>
            <a:r>
              <a:rPr lang="en-US" altLang="ja-JP" sz="1800" dirty="0" smtClean="0"/>
              <a:t>Hz</a:t>
            </a:r>
            <a:br>
              <a:rPr lang="en-US" altLang="ja-JP" sz="1800" dirty="0" smtClean="0"/>
            </a:b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en-US" altLang="ja-JP" sz="1800" dirty="0" smtClean="0"/>
              <a:t>		= (N</a:t>
            </a:r>
            <a:r>
              <a:rPr lang="en-US" altLang="ja-JP" sz="1800" baseline="-25000" dirty="0" smtClean="0"/>
              <a:t>BLKS</a:t>
            </a:r>
            <a:r>
              <a:rPr lang="en-US" altLang="ja-JP" sz="1800" dirty="0" smtClean="0"/>
              <a:t>*512+4416)/1760</a:t>
            </a:r>
          </a:p>
          <a:p>
            <a:r>
              <a:rPr lang="en-US" altLang="ja-JP" sz="1800" dirty="0" smtClean="0"/>
              <a:t>N</a:t>
            </a:r>
            <a:r>
              <a:rPr lang="en-US" altLang="ja-JP" sz="1800" baseline="-25000" dirty="0" smtClean="0"/>
              <a:t>BLKS</a:t>
            </a:r>
            <a:r>
              <a:rPr lang="en-US" altLang="ja-JP" sz="1800" dirty="0" smtClean="0"/>
              <a:t> is calculated as follows</a:t>
            </a:r>
          </a:p>
          <a:p>
            <a:endParaRPr lang="en-US" altLang="ja-JP" sz="1800" dirty="0"/>
          </a:p>
          <a:p>
            <a:endParaRPr lang="en-US" altLang="ja-JP" sz="1800" dirty="0" smtClean="0"/>
          </a:p>
          <a:p>
            <a:endParaRPr lang="en-US" altLang="ja-JP" sz="1800" dirty="0"/>
          </a:p>
          <a:p>
            <a:endParaRPr lang="en-US" altLang="ja-JP" sz="1800" dirty="0" smtClean="0"/>
          </a:p>
          <a:p>
            <a:r>
              <a:rPr lang="en-US" altLang="ja-JP" sz="1800" dirty="0" smtClean="0"/>
              <a:t>Thus, TXTIME is:</a:t>
            </a:r>
            <a:endParaRPr lang="en-US" altLang="ja-JP" sz="1800" dirty="0"/>
          </a:p>
          <a:p>
            <a:endParaRPr lang="en-US" altLang="ja-JP" sz="1800" dirty="0" smtClean="0"/>
          </a:p>
          <a:p>
            <a:pPr marL="457200" lvl="1" indent="0">
              <a:buNone/>
            </a:pPr>
            <a:endParaRPr lang="en-US" altLang="ja-JP" sz="1400" dirty="0" smtClean="0"/>
          </a:p>
          <a:p>
            <a:pPr lvl="1"/>
            <a:r>
              <a:rPr lang="en-US" altLang="ja-JP" sz="1600" dirty="0" smtClean="0"/>
              <a:t>parameters </a:t>
            </a:r>
            <a:r>
              <a:rPr lang="el-GR" altLang="ja-JP" sz="1600" dirty="0" smtClean="0"/>
              <a:t>α</a:t>
            </a:r>
            <a:r>
              <a:rPr lang="en-US" altLang="ja-JP" sz="1600" dirty="0" smtClean="0"/>
              <a:t> (dependent of modulation)</a:t>
            </a:r>
            <a:br>
              <a:rPr lang="en-US" altLang="ja-JP" sz="1600" dirty="0" smtClean="0"/>
            </a:br>
            <a:r>
              <a:rPr lang="en-US" altLang="ja-JP" sz="1600" dirty="0" smtClean="0"/>
              <a:t>and  </a:t>
            </a:r>
            <a:r>
              <a:rPr lang="el-GR" altLang="ja-JP" sz="1600" dirty="0" smtClean="0"/>
              <a:t>β</a:t>
            </a:r>
            <a:r>
              <a:rPr lang="en-US" altLang="ja-JP" sz="1600" dirty="0" smtClean="0"/>
              <a:t> (dependent of coding rate) are </a:t>
            </a:r>
            <a:br>
              <a:rPr lang="en-US" altLang="ja-JP" sz="1600" dirty="0" smtClean="0"/>
            </a:br>
            <a:r>
              <a:rPr lang="en-US" altLang="ja-JP" sz="1600" dirty="0" smtClean="0"/>
              <a:t>shown in the table.</a:t>
            </a:r>
            <a:endParaRPr lang="el-GR" altLang="ja-JP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TXTIME calculation in DMG SC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2269232"/>
            <a:ext cx="7990656" cy="15198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endParaRPr lang="en-US" altLang="ja-JP" kern="0" dirty="0"/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2414574" y="2141678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123728" y="2226350"/>
            <a:ext cx="4924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STF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74614" y="2226350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CEF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flipH="1">
            <a:off x="3037667" y="2141678"/>
            <a:ext cx="314418" cy="221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203848" y="2226350"/>
            <a:ext cx="105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GI followed</a:t>
            </a:r>
            <a:br>
              <a:rPr lang="en-US" altLang="ja-JP" sz="1400" dirty="0" smtClean="0">
                <a:solidFill>
                  <a:schemeClr val="tx1"/>
                </a:solidFill>
              </a:rPr>
            </a:br>
            <a:r>
              <a:rPr lang="en-US" altLang="ja-JP" sz="1400" dirty="0" smtClean="0">
                <a:solidFill>
                  <a:schemeClr val="tx1"/>
                </a:solidFill>
              </a:rPr>
              <a:t> by Header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flipH="1">
            <a:off x="3635896" y="2146744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495517" y="2132856"/>
            <a:ext cx="76483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283968" y="2226350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Header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4788024" y="2148246"/>
            <a:ext cx="432048" cy="200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076056" y="2226350"/>
            <a:ext cx="763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Payload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5724128" y="2132856"/>
            <a:ext cx="564427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999678" y="2226350"/>
            <a:ext cx="1292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Symbols/Block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/>
              <p:cNvSpPr txBox="1"/>
              <p:nvPr/>
            </p:nvSpPr>
            <p:spPr>
              <a:xfrm>
                <a:off x="464221" y="3442307"/>
                <a:ext cx="4971875" cy="2218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kumimoji="1" lang="en-US" altLang="ja-JP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𝐵𝐿𝐾𝑆</m:t>
                          </m:r>
                        </m:sub>
                      </m:sSub>
                      <m:r>
                        <a:rPr kumimoji="1" lang="en-US" altLang="ja-JP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kumimoji="1" lang="en-US" altLang="ja-JP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ja-JP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ja-JP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𝐶𝑊</m:t>
                                  </m:r>
                                </m:sub>
                              </m:sSub>
                              <m: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ja-JP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𝐶𝑊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ja-JP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𝐶𝐵𝑃𝐵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altLang="ja-JP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altLang="ja-JP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⌈"/>
                              <m:endChr m:val="⌉"/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𝐿𝑒𝑛𝑔𝑡h</m:t>
                                  </m:r>
                                  <m: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8</m:t>
                                  </m:r>
                                </m:num>
                                <m:den>
                                  <m:f>
                                    <m:fPr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altLang="ja-JP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14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𝐶𝑊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ja-JP" alt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𝜌</m:t>
                                      </m:r>
                                    </m:den>
                                  </m:f>
                                  <m: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den>
                              </m:f>
                            </m:e>
                          </m:d>
                          <m:r>
                            <a:rPr lang="en-US" altLang="ja-JP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kumimoji="1" lang="en-US" altLang="ja-JP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𝐶𝑊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𝐶𝐵𝑃𝐵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kumimoji="1" lang="en-US" altLang="ja-JP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altLang="ja-JP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⌈"/>
                              <m:endChr m:val="⌉"/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𝐿𝑒𝑛𝑔𝑡h</m:t>
                                  </m:r>
                                </m:num>
                                <m:den>
                                  <m:r>
                                    <a:rPr lang="ja-JP" altLang="en-US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𝛽</m:t>
                                  </m:r>
                                </m:den>
                              </m:f>
                            </m:e>
                          </m:d>
                          <m:r>
                            <a:rPr lang="en-US" altLang="ja-JP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ja-JP" altLang="en-US" sz="1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d>
                    </m:oMath>
                  </m:oMathPara>
                </a14:m>
                <a:endParaRPr kumimoji="1" lang="en-US" altLang="ja-JP" sz="1400" dirty="0" smtClean="0">
                  <a:solidFill>
                    <a:schemeClr val="tx1"/>
                  </a:solidFill>
                </a:endParaRPr>
              </a:p>
              <a:p>
                <a:endParaRPr kumimoji="1" lang="en-US" altLang="ja-JP" sz="14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𝑇𝑋𝑇𝐼𝑀𝐸</m:t>
                      </m:r>
                      <m:r>
                        <a:rPr lang="en-US" altLang="ja-JP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[</m:t>
                      </m:r>
                      <m:r>
                        <a:rPr lang="en-US" altLang="ja-JP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𝑢𝑠</m:t>
                      </m:r>
                      <m:r>
                        <a:rPr lang="en-US" altLang="ja-JP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]=</m:t>
                      </m:r>
                      <m:d>
                        <m:dPr>
                          <m:ctrlPr>
                            <a:rPr lang="en-US" altLang="ja-JP" sz="1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⌈"/>
                              <m:endChr m:val="⌉"/>
                              <m:ctrlP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altLang="ja-JP" sz="1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ja-JP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𝐿𝑒𝑛𝑔𝑡h</m:t>
                                      </m:r>
                                    </m:num>
                                    <m:den>
                                      <m:r>
                                        <a:rPr lang="ja-JP" altLang="en-US" sz="1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𝛽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altLang="ja-JP" sz="1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ja-JP" altLang="en-US" sz="14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e>
                          </m:d>
                          <m:r>
                            <a:rPr lang="ja-JP" altLang="en-US" sz="14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altLang="ja-JP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512+4416</m:t>
                          </m:r>
                        </m:e>
                      </m:d>
                      <m:r>
                        <a:rPr lang="en-US" altLang="ja-JP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/1760</m:t>
                      </m:r>
                    </m:oMath>
                  </m:oMathPara>
                </a14:m>
                <a:endParaRPr lang="en-US" altLang="ja-JP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テキスト ボックス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21" y="3442307"/>
                <a:ext cx="4971875" cy="22189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339754"/>
              </p:ext>
            </p:extLst>
          </p:nvPr>
        </p:nvGraphicFramePr>
        <p:xfrm>
          <a:off x="5724128" y="2492896"/>
          <a:ext cx="3062532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3567"/>
                <a:gridCol w="1341755"/>
                <a:gridCol w="1117210"/>
              </a:tblGrid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MCS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l-GR" altLang="ja-JP" sz="1400" dirty="0" smtClean="0"/>
                        <a:t>α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l-GR" altLang="ja-JP" sz="1400" dirty="0" smtClean="0"/>
                        <a:t>β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672/448 = 3/2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21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672/448 = 3/2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42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672/448 = 3/2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52.5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672/448 = 3/2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63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672/448 = 3/2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68.25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672/896 = 3/4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42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672/896 = 3/4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52.5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672/896 = 3/4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63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672/896 = 3/4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68.25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672/1792 = 3/8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42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672/1792 = 3/8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52.5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672/1792 = 3/8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63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857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The number of reusable bits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"/>
              <p:cNvSpPr txBox="1">
                <a:spLocks noChangeArrowheads="1"/>
              </p:cNvSpPr>
              <p:nvPr/>
            </p:nvSpPr>
            <p:spPr bwMode="auto">
              <a:xfrm>
                <a:off x="107504" y="1988840"/>
                <a:ext cx="7990656" cy="208823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Font typeface="Times New Roman" pitchFamily="16" charset="0"/>
                  <a:buChar char="•"/>
                </a:pPr>
                <a:r>
                  <a:rPr lang="en-US" altLang="ja-JP" kern="0" dirty="0" smtClean="0"/>
                  <a:t>There are at least </a:t>
                </a:r>
                <a:r>
                  <a:rPr lang="en-US" altLang="ja-JP" i="1" kern="0" dirty="0" smtClean="0"/>
                  <a:t>w</a:t>
                </a:r>
                <a:r>
                  <a:rPr lang="en-US" altLang="ja-JP" kern="0" dirty="0" smtClean="0"/>
                  <a:t> </a:t>
                </a:r>
                <a:r>
                  <a:rPr lang="en-US" altLang="ja-JP" kern="0" dirty="0"/>
                  <a:t>choices of the </a:t>
                </a:r>
                <a:r>
                  <a:rPr lang="en-US" altLang="ja-JP" kern="0" dirty="0" smtClean="0"/>
                  <a:t>length </a:t>
                </a:r>
                <a:br>
                  <a:rPr lang="en-US" altLang="ja-JP" kern="0" dirty="0" smtClean="0"/>
                </a:br>
                <a:r>
                  <a:rPr lang="en-US" altLang="ja-JP" kern="0" dirty="0" smtClean="0"/>
                  <a:t>value in </a:t>
                </a:r>
                <a:r>
                  <a:rPr lang="en-US" altLang="ja-JP" kern="0" dirty="0"/>
                  <a:t>L-Header </a:t>
                </a:r>
                <a:r>
                  <a:rPr lang="en-US" altLang="ja-JP" kern="0" dirty="0" smtClean="0"/>
                  <a:t>for </a:t>
                </a:r>
                <a:r>
                  <a:rPr lang="en-US" altLang="ja-JP" kern="0" dirty="0"/>
                  <a:t>the given </a:t>
                </a:r>
                <a:r>
                  <a:rPr lang="en-US" altLang="ja-JP" kern="0" dirty="0" smtClean="0"/>
                  <a:t>TXTIME.</a:t>
                </a:r>
                <a:endParaRPr lang="en-US" altLang="ja-JP" kern="0" dirty="0"/>
              </a:p>
              <a:p>
                <a:pPr>
                  <a:buFont typeface="Times New Roman" pitchFamily="16" charset="0"/>
                  <a:buChar char="•"/>
                </a:pPr>
                <a:r>
                  <a:rPr lang="en-US" altLang="ja-JP" i="1" kern="0" dirty="0" smtClean="0"/>
                  <a:t>b</a:t>
                </a:r>
                <a:r>
                  <a:rPr lang="en-US" altLang="ja-JP" kern="0" dirty="0" smtClean="0"/>
                  <a:t> LSBs </a:t>
                </a:r>
                <a:r>
                  <a:rPr lang="en-US" altLang="ja-JP" kern="0" dirty="0"/>
                  <a:t>of the </a:t>
                </a:r>
                <a:r>
                  <a:rPr lang="en-US" altLang="ja-JP" kern="0" dirty="0" smtClean="0"/>
                  <a:t>Length field in L-Header </a:t>
                </a:r>
                <a:r>
                  <a:rPr lang="en-US" altLang="ja-JP" kern="0" dirty="0"/>
                  <a:t/>
                </a:r>
                <a:br>
                  <a:rPr lang="en-US" altLang="ja-JP" kern="0" dirty="0"/>
                </a:br>
                <a:r>
                  <a:rPr lang="en-US" altLang="ja-JP" kern="0" dirty="0" smtClean="0"/>
                  <a:t>can be reused,</a:t>
                </a:r>
                <a:r>
                  <a:rPr lang="en-US" altLang="ja-JP" kern="0" dirty="0"/>
                  <a:t/>
                </a:r>
                <a:br>
                  <a:rPr lang="en-US" altLang="ja-JP" kern="0" dirty="0"/>
                </a:br>
                <a:r>
                  <a:rPr lang="en-US" altLang="ja-JP" kern="0" dirty="0"/>
                  <a:t>where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𝒃</m:t>
                    </m:r>
                    <m:r>
                      <a:rPr lang="en-US" altLang="ja-JP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/>
                          </a:rPr>
                          <m:t>𝒍𝒐𝒈</m:t>
                        </m:r>
                      </m:e>
                      <m:sub>
                        <m:r>
                          <a:rPr lang="en-US" altLang="ja-JP" i="1">
                            <a:latin typeface="Cambria Math"/>
                          </a:rPr>
                          <m:t>𝟐</m:t>
                        </m:r>
                      </m:sub>
                    </m:sSub>
                    <m:d>
                      <m:dPr>
                        <m:begChr m:val="⌊"/>
                        <m:endChr m:val="⌋"/>
                        <m:ctrlPr>
                          <a:rPr lang="en-US" altLang="ja-JP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/>
                          </a:rPr>
                          <m:t>𝒘</m:t>
                        </m:r>
                      </m:e>
                    </m:d>
                  </m:oMath>
                </a14:m>
                <a:endParaRPr lang="en-US" altLang="ja-JP" kern="0" dirty="0" smtClean="0"/>
              </a:p>
              <a:p>
                <a:pPr>
                  <a:buFont typeface="Times New Roman" pitchFamily="16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ja-JP" i="1">
                        <a:latin typeface="Cambria Math"/>
                      </a:rPr>
                      <m:t>𝒘</m:t>
                    </m:r>
                    <m:r>
                      <a:rPr lang="en-US" altLang="ja-JP" b="1" i="1" smtClean="0">
                        <a:latin typeface="Cambria Math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altLang="ja-JP" i="1">
                            <a:latin typeface="Cambria Math"/>
                          </a:rPr>
                        </m:ctrlPr>
                      </m:dPr>
                      <m:e>
                        <m:r>
                          <a:rPr lang="ja-JP" altLang="en-US" i="1" smtClean="0">
                            <a:latin typeface="Cambria Math"/>
                          </a:rPr>
                          <m:t>𝜷</m:t>
                        </m:r>
                      </m:e>
                    </m:d>
                    <m:r>
                      <a:rPr lang="en-US" altLang="ja-JP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begChr m:val="⌊"/>
                        <m:endChr m:val="⌋"/>
                        <m:ctrlPr>
                          <a:rPr lang="en-US" altLang="ja-JP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1" i="1" smtClean="0">
                            <a:latin typeface="Cambria Math"/>
                          </a:rPr>
                          <m:t>𝟏</m:t>
                        </m:r>
                        <m:r>
                          <a:rPr lang="en-US" altLang="ja-JP" b="1" i="1" smtClean="0">
                            <a:latin typeface="Cambria Math"/>
                          </a:rPr>
                          <m:t>/</m:t>
                        </m:r>
                        <m:r>
                          <a:rPr lang="ja-JP" altLang="en-US" b="1" i="1" smtClean="0">
                            <a:latin typeface="Cambria Math"/>
                          </a:rPr>
                          <m:t>𝜶</m:t>
                        </m:r>
                      </m:e>
                    </m:d>
                  </m:oMath>
                </a14:m>
                <a:endParaRPr lang="en-US" altLang="ja-JP" kern="0" dirty="0"/>
              </a:p>
              <a:p>
                <a:pPr>
                  <a:buFont typeface="Times New Roman" pitchFamily="16" charset="0"/>
                  <a:buChar char="•"/>
                </a:pPr>
                <a:endParaRPr lang="en-US" altLang="ja-JP" kern="0" dirty="0"/>
              </a:p>
            </p:txBody>
          </p:sp>
        </mc:Choice>
        <mc:Fallback xmlns="">
          <p:sp>
            <p:nvSpPr>
              <p:cNvPr id="30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1988840"/>
                <a:ext cx="7990656" cy="2088232"/>
              </a:xfrm>
              <a:prstGeom prst="rect">
                <a:avLst/>
              </a:prstGeom>
              <a:blipFill rotWithShape="1">
                <a:blip r:embed="rId3"/>
                <a:stretch>
                  <a:fillRect l="-1069" t="-2332" b="-22449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098322"/>
              </p:ext>
            </p:extLst>
          </p:nvPr>
        </p:nvGraphicFramePr>
        <p:xfrm>
          <a:off x="6156176" y="2346920"/>
          <a:ext cx="2881757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3567"/>
                <a:gridCol w="548180"/>
                <a:gridCol w="628968"/>
                <a:gridCol w="523160"/>
                <a:gridCol w="577882"/>
              </a:tblGrid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MCS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l-GR" altLang="ja-JP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l-GR" altLang="ja-JP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kumimoji="1" lang="ja-JP" altLang="en-US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1" lang="ja-JP" altLang="en-US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3/2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52.5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68.25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52.5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68.25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84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3/8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52.5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104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3/8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126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756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コンテンツ プレースホルダー 2"/>
          <p:cNvSpPr txBox="1">
            <a:spLocks/>
          </p:cNvSpPr>
          <p:nvPr/>
        </p:nvSpPr>
        <p:spPr bwMode="auto">
          <a:xfrm>
            <a:off x="457200" y="1600200"/>
            <a:ext cx="8229600" cy="47091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kern="0" dirty="0" smtClean="0">
                <a:solidFill>
                  <a:schemeClr val="tx1"/>
                </a:solidFill>
              </a:rPr>
              <a:t>Without reuse of 5 LSBs</a:t>
            </a:r>
          </a:p>
          <a:p>
            <a:endParaRPr lang="en-US" altLang="ja-JP" kern="0" dirty="0" smtClean="0">
              <a:solidFill>
                <a:schemeClr val="tx1"/>
              </a:solidFill>
            </a:endParaRPr>
          </a:p>
          <a:p>
            <a:endParaRPr lang="en-US" altLang="ja-JP" kern="0" dirty="0" smtClean="0">
              <a:solidFill>
                <a:schemeClr val="tx1"/>
              </a:solidFill>
            </a:endParaRPr>
          </a:p>
          <a:p>
            <a:endParaRPr lang="en-US" altLang="ja-JP" kern="0" dirty="0" smtClean="0">
              <a:solidFill>
                <a:schemeClr val="tx1"/>
              </a:solidFill>
            </a:endParaRPr>
          </a:p>
          <a:p>
            <a:r>
              <a:rPr lang="en-US" altLang="ja-JP" kern="0" dirty="0" smtClean="0">
                <a:solidFill>
                  <a:schemeClr val="tx1"/>
                </a:solidFill>
              </a:rPr>
              <a:t>With reuse of 5 LSBs</a:t>
            </a:r>
            <a:br>
              <a:rPr lang="en-US" altLang="ja-JP" kern="0" dirty="0" smtClean="0">
                <a:solidFill>
                  <a:schemeClr val="tx1"/>
                </a:solidFill>
              </a:rPr>
            </a:br>
            <a:r>
              <a:rPr lang="en-US" altLang="ja-JP" kern="0" dirty="0" smtClean="0">
                <a:solidFill>
                  <a:schemeClr val="tx1"/>
                </a:solidFill>
              </a:rPr>
              <a:t>(</a:t>
            </a:r>
            <a:r>
              <a:rPr lang="en-US" altLang="ja-JP" i="1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altLang="ja-JP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ja-JP" kern="0" dirty="0" smtClean="0">
                <a:solidFill>
                  <a:schemeClr val="tx1"/>
                </a:solidFill>
              </a:rPr>
              <a:t> </a:t>
            </a:r>
            <a:r>
              <a:rPr lang="en-US" altLang="ja-JP" dirty="0"/>
              <a:t>the value in reused </a:t>
            </a:r>
            <a:r>
              <a:rPr lang="en-US" altLang="ja-JP" dirty="0" smtClean="0"/>
              <a:t>5 bits</a:t>
            </a:r>
            <a:r>
              <a:rPr lang="en-US" altLang="ja-JP" kern="0" dirty="0" smtClean="0">
                <a:solidFill>
                  <a:schemeClr val="tx1"/>
                </a:solidFill>
              </a:rPr>
              <a:t>)</a:t>
            </a:r>
            <a:br>
              <a:rPr lang="en-US" altLang="ja-JP" kern="0" dirty="0" smtClean="0">
                <a:solidFill>
                  <a:schemeClr val="tx1"/>
                </a:solidFill>
              </a:rPr>
            </a:br>
            <a:endParaRPr lang="en-US" altLang="ja-JP" kern="0" dirty="0" smtClean="0">
              <a:solidFill>
                <a:schemeClr val="tx1"/>
              </a:solidFill>
            </a:endParaRPr>
          </a:p>
          <a:p>
            <a:endParaRPr lang="en-US" altLang="ja-JP" kern="0" dirty="0" smtClean="0">
              <a:solidFill>
                <a:schemeClr val="tx1"/>
              </a:solidFill>
            </a:endParaRPr>
          </a:p>
          <a:p>
            <a:endParaRPr lang="en-US" altLang="ja-JP" kern="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>
                <a:solidFill>
                  <a:schemeClr val="tx1"/>
                </a:solidFill>
              </a:rPr>
              <a:t>November 2016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Hiroyuki Motozuka, Panasonic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>
                <a:solidFill>
                  <a:schemeClr val="tx1"/>
                </a:solidFill>
              </a:rPr>
              <a:t>Slide </a:t>
            </a:r>
            <a:fld id="{531D307C-65C7-4BB3-B44A-1501D36803F7}" type="slidenum">
              <a:rPr lang="en-GB">
                <a:solidFill>
                  <a:schemeClr val="tx1"/>
                </a:solidFill>
              </a:rPr>
              <a:pPr/>
              <a:t>18</a:t>
            </a:fld>
            <a:endParaRPr lang="en-GB">
              <a:solidFill>
                <a:schemeClr val="tx1"/>
              </a:solidFill>
            </a:endParaRPr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chemeClr val="tx1"/>
                </a:solidFill>
              </a:rPr>
              <a:t>Example of </a:t>
            </a:r>
            <a:r>
              <a:rPr lang="en-US" altLang="ja-JP" dirty="0" smtClean="0">
                <a:solidFill>
                  <a:schemeClr val="tx1"/>
                </a:solidFill>
              </a:rPr>
              <a:t>spoof Length </a:t>
            </a:r>
            <a:r>
              <a:rPr lang="en-US" altLang="ja-JP" dirty="0">
                <a:solidFill>
                  <a:schemeClr val="tx1"/>
                </a:solidFill>
              </a:rPr>
              <a:t>calculation</a:t>
            </a:r>
            <a:endParaRPr lang="en-GB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755576" y="1988840"/>
                <a:ext cx="5112568" cy="10552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𝐿𝑒𝑛𝑔𝑡h</m:t>
                      </m:r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kumimoji="1" lang="en-US" altLang="ja-JP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⌊"/>
                              <m:endChr m:val="⌋"/>
                              <m:ctrlPr>
                                <a:rPr lang="en-US" altLang="ja-JP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ja-JP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altLang="ja-JP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/</m:t>
                              </m:r>
                              <m:r>
                                <a:rPr lang="ja-JP" alt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𝛼</m:t>
                              </m:r>
                            </m:e>
                          </m:d>
                          <m:r>
                            <a:rPr lang="en-US" altLang="ja-JP" sz="20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ja-JP" alt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𝑤h𝑒𝑟𝑒</m:t>
                      </m:r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: </m:t>
                      </m:r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=(</m:t>
                      </m:r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𝑇𝑋𝑇𝐼𝑀𝐸</m:t>
                      </m:r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×1760</m:t>
                      </m:r>
                      <m:r>
                        <a:rPr kumimoji="1"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−4416)/512</m:t>
                      </m:r>
                    </m:oMath>
                  </m:oMathPara>
                </a14:m>
                <a:r>
                  <a:rPr kumimoji="1" lang="en-US" altLang="ja-JP" sz="2000" b="0" i="1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/>
                </a:r>
                <a:br>
                  <a:rPr kumimoji="1" lang="en-US" altLang="ja-JP" sz="2000" b="0" i="1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</a:br>
                <a:r>
                  <a:rPr kumimoji="1" lang="en-US" altLang="ja-JP" sz="2000" b="0" i="1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	              </a:t>
                </a:r>
                <a14:m>
                  <m:oMath xmlns:m="http://schemas.openxmlformats.org/officeDocument/2006/math">
                    <m:r>
                      <a:rPr kumimoji="1" lang="en-US" altLang="ja-JP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kumimoji="1" lang="en-US" altLang="ja-JP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kumimoji="1" lang="en-US" altLang="ja-JP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𝑠h𝑎𝑙𝑙</m:t>
                    </m:r>
                    <m:r>
                      <a:rPr kumimoji="1" lang="en-US" altLang="ja-JP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kumimoji="1" lang="en-US" altLang="ja-JP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𝑏𝑒</m:t>
                    </m:r>
                    <m:r>
                      <a:rPr kumimoji="1" lang="en-US" altLang="ja-JP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kumimoji="1" lang="en-US" altLang="ja-JP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kumimoji="1" lang="en-US" altLang="ja-JP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kumimoji="1" lang="en-US" altLang="ja-JP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𝑝𝑜𝑠𝑖𝑡𝑖𝑣𝑒</m:t>
                    </m:r>
                    <m:r>
                      <a:rPr kumimoji="1" lang="en-US" altLang="ja-JP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kumimoji="1" lang="en-US" altLang="ja-JP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𝑖𝑛𝑡𝑒𝑔𝑒𝑟</m:t>
                    </m:r>
                  </m:oMath>
                </a14:m>
                <a:endParaRPr kumimoji="1" lang="ja-JP" alt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988840"/>
                <a:ext cx="5112568" cy="1055289"/>
              </a:xfrm>
              <a:prstGeom prst="rect">
                <a:avLst/>
              </a:prstGeom>
              <a:blipFill rotWithShape="1">
                <a:blip r:embed="rId3"/>
                <a:stretch>
                  <a:fillRect b="-520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正方形/長方形 24"/>
              <p:cNvSpPr/>
              <p:nvPr/>
            </p:nvSpPr>
            <p:spPr>
              <a:xfrm>
                <a:off x="827584" y="4077072"/>
                <a:ext cx="5040560" cy="15747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altLang="ja-JP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=(</m:t>
                      </m:r>
                      <m:r>
                        <a:rPr lang="en-US" altLang="ja-JP" sz="2000" i="1">
                          <a:solidFill>
                            <a:schemeClr val="tx1"/>
                          </a:solidFill>
                          <a:latin typeface="Cambria Math"/>
                        </a:rPr>
                        <m:t>𝑇𝑋𝑇𝐼𝑀𝐸</m:t>
                      </m:r>
                      <m:r>
                        <a:rPr lang="en-US" altLang="ja-JP" sz="20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×1760</m:t>
                      </m:r>
                      <m:r>
                        <a:rPr lang="en-US" altLang="ja-JP" sz="2000" i="1">
                          <a:solidFill>
                            <a:schemeClr val="tx1"/>
                          </a:solidFill>
                          <a:latin typeface="Cambria Math"/>
                        </a:rPr>
                        <m:t>−4416)/512</m:t>
                      </m:r>
                    </m:oMath>
                  </m:oMathPara>
                </a14:m>
                <a:endParaRPr lang="en-US" altLang="ja-JP" sz="20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altLang="ja-JP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altLang="ja-JP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⌊"/>
                              <m:endChr m:val="⌋"/>
                              <m:ctrlPr>
                                <a:rPr lang="en-US" altLang="ja-JP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ja-JP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altLang="ja-JP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/</m:t>
                              </m:r>
                              <m:r>
                                <a:rPr lang="ja-JP" alt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𝛼</m:t>
                              </m:r>
                            </m:e>
                          </m:d>
                          <m:r>
                            <a:rPr lang="en-US" altLang="ja-JP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ja-JP" altLang="en-US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d>
                    </m:oMath>
                  </m:oMathPara>
                </a14:m>
                <a:endParaRPr lang="en-US" altLang="ja-JP" sz="2000" dirty="0" smtClean="0">
                  <a:solidFill>
                    <a:schemeClr val="tx1"/>
                  </a:solidFill>
                </a:endParaRPr>
              </a:p>
              <a:p>
                <a:pPr marL="0" lvl="2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000" i="1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altLang="ja-JP" sz="20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ja-JP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ja-JP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𝐿</m:t>
                                </m:r>
                                <m:r>
                                  <a:rPr lang="en-US" altLang="ja-JP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  <m:r>
                                  <a:rPr lang="en-US" altLang="ja-JP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𝑚𝑜𝑑</m:t>
                                </m:r>
                                <m:r>
                                  <a:rPr lang="en-US" altLang="ja-JP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 32≥</m:t>
                                </m:r>
                                <m:r>
                                  <a:rPr lang="en-US" altLang="ja-JP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32</m:t>
                                </m:r>
                              </m:e>
                              <m:e>
                                <m:r>
                                  <a:rPr lang="en-US" altLang="ja-JP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𝑜𝑡h𝑒𝑟𝑤𝑖𝑠𝑒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ja-JP" sz="20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0" lvl="2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000" i="1">
                          <a:solidFill>
                            <a:schemeClr val="tx1"/>
                          </a:solidFill>
                          <a:latin typeface="Cambria Math"/>
                        </a:rPr>
                        <m:t>𝐿𝑒𝑛𝑔𝑡h</m:t>
                      </m:r>
                      <m:r>
                        <a:rPr lang="en-US" altLang="ja-JP" sz="2000" i="1">
                          <a:solidFill>
                            <a:schemeClr val="tx1"/>
                          </a:solidFill>
                          <a:latin typeface="Cambria Math"/>
                        </a:rPr>
                        <m:t>=(</m:t>
                      </m:r>
                      <m:r>
                        <a:rPr lang="en-US" altLang="ja-JP" sz="2000" i="1">
                          <a:solidFill>
                            <a:schemeClr val="tx1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altLang="ja-JP" sz="2000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altLang="ja-JP" sz="2000" i="1">
                          <a:solidFill>
                            <a:schemeClr val="tx1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altLang="ja-JP" sz="20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altLang="ja-JP" sz="2000" i="1">
                          <a:solidFill>
                            <a:schemeClr val="tx1"/>
                          </a:solidFill>
                          <a:latin typeface="Cambria Math"/>
                        </a:rPr>
                        <m:t>𝑚𝑜𝑑</m:t>
                      </m:r>
                      <m:r>
                        <a:rPr lang="en-US" altLang="ja-JP" sz="2000" i="1">
                          <a:solidFill>
                            <a:schemeClr val="tx1"/>
                          </a:solidFill>
                          <a:latin typeface="Cambria Math"/>
                        </a:rPr>
                        <m:t> 32+</m:t>
                      </m:r>
                      <m:r>
                        <a:rPr lang="en-US" altLang="ja-JP" sz="2000" i="1">
                          <a:solidFill>
                            <a:schemeClr val="tx1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)−</m:t>
                      </m:r>
                      <m:r>
                        <a:rPr lang="en-US" altLang="ja-JP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altLang="ja-JP" sz="2000" i="1" dirty="0">
                  <a:solidFill>
                    <a:schemeClr val="tx1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25" name="正方形/長方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077072"/>
                <a:ext cx="5040560" cy="1574790"/>
              </a:xfrm>
              <a:prstGeom prst="rect">
                <a:avLst/>
              </a:prstGeom>
              <a:blipFill rotWithShape="1">
                <a:blip r:embed="rId4"/>
                <a:stretch>
                  <a:fillRect l="-605" b="-34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377625"/>
              </p:ext>
            </p:extLst>
          </p:nvPr>
        </p:nvGraphicFramePr>
        <p:xfrm>
          <a:off x="6012160" y="1698848"/>
          <a:ext cx="2881757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3567"/>
                <a:gridCol w="548180"/>
                <a:gridCol w="628968"/>
                <a:gridCol w="523160"/>
                <a:gridCol w="577882"/>
              </a:tblGrid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MCS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l-GR" altLang="ja-JP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l-GR" altLang="ja-JP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kumimoji="1" lang="ja-JP" altLang="en-US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kumimoji="1" lang="ja-JP" altLang="en-US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3/2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52.5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68.25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52.5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68.25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3/8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84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3/8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52.5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104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3/8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126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左大かっこ 26"/>
          <p:cNvSpPr/>
          <p:nvPr/>
        </p:nvSpPr>
        <p:spPr>
          <a:xfrm rot="16200000">
            <a:off x="2953290" y="4546595"/>
            <a:ext cx="216026" cy="2157296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32956" y="5697253"/>
            <a:ext cx="3349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replace the 5 LSBs of L </a:t>
            </a:r>
            <a:r>
              <a:rPr lang="en-US" altLang="ja-JP" sz="2000" dirty="0" smtClean="0">
                <a:solidFill>
                  <a:schemeClr val="tx1"/>
                </a:solidFill>
              </a:rPr>
              <a:t>with r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 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139952" y="5673442"/>
            <a:ext cx="25395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correction for keeping </a:t>
            </a: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the desired TXTIME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0" name="左大かっこ 29"/>
          <p:cNvSpPr/>
          <p:nvPr/>
        </p:nvSpPr>
        <p:spPr>
          <a:xfrm rot="16200000">
            <a:off x="4354504" y="5371743"/>
            <a:ext cx="216026" cy="506999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676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endParaRPr lang="en-GB" dirty="0"/>
          </a:p>
        </p:txBody>
      </p:sp>
      <p:graphicFrame>
        <p:nvGraphicFramePr>
          <p:cNvPr id="7" name="コンテンツ プレースホルダー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6173960"/>
              </p:ext>
            </p:extLst>
          </p:nvPr>
        </p:nvGraphicFramePr>
        <p:xfrm>
          <a:off x="5627576" y="2795736"/>
          <a:ext cx="340892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0878"/>
                <a:gridCol w="1008112"/>
                <a:gridCol w="709930"/>
              </a:tblGrid>
              <a:tr h="144016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Field name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Num.</a:t>
                      </a:r>
                      <a:r>
                        <a:rPr kumimoji="1" lang="en-US" altLang="ja-JP" sz="1200" baseline="0" dirty="0" smtClean="0"/>
                        <a:t> of  bits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Start bit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96107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Scrambler Initialization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7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0</a:t>
                      </a:r>
                      <a:endParaRPr kumimoji="1" lang="ja-JP" altLang="en-US" sz="1200" b="0" dirty="0"/>
                    </a:p>
                  </a:txBody>
                  <a:tcPr/>
                </a:tc>
              </a:tr>
              <a:tr h="238130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MCS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5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7</a:t>
                      </a:r>
                      <a:endParaRPr kumimoji="1" lang="ja-JP" altLang="en-US" sz="12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Length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18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12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196107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Additional</a:t>
                      </a:r>
                      <a:r>
                        <a:rPr kumimoji="1" lang="en-US" altLang="ja-JP" sz="1200" b="0" baseline="0" dirty="0" smtClean="0"/>
                        <a:t> PPDU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1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30</a:t>
                      </a:r>
                      <a:endParaRPr kumimoji="1" lang="ja-JP" altLang="en-US" sz="1200" b="0" dirty="0"/>
                    </a:p>
                  </a:txBody>
                  <a:tcPr/>
                </a:tc>
              </a:tr>
              <a:tr h="196107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Packet Type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1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31</a:t>
                      </a:r>
                      <a:endParaRPr kumimoji="1" lang="ja-JP" altLang="en-US" sz="1200" b="0" dirty="0"/>
                    </a:p>
                  </a:txBody>
                  <a:tcPr/>
                </a:tc>
              </a:tr>
              <a:tr h="196107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Training Length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5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32</a:t>
                      </a:r>
                      <a:endParaRPr kumimoji="1" lang="ja-JP" altLang="en-US" sz="1200" b="0" dirty="0"/>
                    </a:p>
                  </a:txBody>
                  <a:tcPr/>
                </a:tc>
              </a:tr>
              <a:tr h="196107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Aggregation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1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37</a:t>
                      </a:r>
                      <a:endParaRPr kumimoji="1" lang="ja-JP" altLang="en-US" sz="1200" b="0" dirty="0"/>
                    </a:p>
                  </a:txBody>
                  <a:tcPr/>
                </a:tc>
              </a:tr>
              <a:tr h="196107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Beam Tracking Request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1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38</a:t>
                      </a:r>
                      <a:endParaRPr kumimoji="1" lang="ja-JP" altLang="en-US" sz="1200" b="0" dirty="0"/>
                    </a:p>
                  </a:txBody>
                  <a:tcPr/>
                </a:tc>
              </a:tr>
              <a:tr h="196107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Last RSSI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4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39</a:t>
                      </a:r>
                      <a:endParaRPr kumimoji="1" lang="ja-JP" altLang="en-US" sz="1200" b="0" dirty="0"/>
                    </a:p>
                  </a:txBody>
                  <a:tcPr/>
                </a:tc>
              </a:tr>
              <a:tr h="196107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Turnaround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1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43</a:t>
                      </a:r>
                      <a:endParaRPr kumimoji="1" lang="ja-JP" altLang="en-US" sz="1200" b="0" dirty="0"/>
                    </a:p>
                  </a:txBody>
                  <a:tcPr/>
                </a:tc>
              </a:tr>
              <a:tr h="134144"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Reserved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/>
                        <a:t>4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/>
                        <a:t>44</a:t>
                      </a:r>
                      <a:endParaRPr kumimoji="1" lang="ja-JP" altLang="en-US" sz="1400" b="1" dirty="0"/>
                    </a:p>
                  </a:txBody>
                  <a:tcPr/>
                </a:tc>
              </a:tr>
              <a:tr h="196107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/>
                        <a:t>HCS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16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/>
                        <a:t>48</a:t>
                      </a:r>
                      <a:endParaRPr kumimoji="1" lang="ja-JP" altLang="en-US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9512" y="1981200"/>
            <a:ext cx="8496944" cy="3103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kern="0" dirty="0" smtClean="0"/>
              <a:t>4 reserved bits in L-Header are running out </a:t>
            </a:r>
            <a:br>
              <a:rPr lang="en-US" kern="0" dirty="0" smtClean="0"/>
            </a:br>
            <a:r>
              <a:rPr lang="en-US" kern="0" dirty="0" smtClean="0"/>
              <a:t>while </a:t>
            </a:r>
            <a:r>
              <a:rPr lang="en-US" kern="0" dirty="0"/>
              <a:t>m</a:t>
            </a:r>
            <a:r>
              <a:rPr lang="en-US" kern="0" dirty="0" smtClean="0"/>
              <a:t>ore free bits in L-Header are desired for EDMG.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b="1" dirty="0" smtClean="0"/>
              <a:t>2 bits in use</a:t>
            </a:r>
            <a:endParaRPr lang="en-US" b="1" kern="0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b="1" kern="0" dirty="0" smtClean="0"/>
              <a:t>1+ bit should be kept for future use</a:t>
            </a:r>
            <a:endParaRPr lang="en-US" kern="0" dirty="0" smtClean="0"/>
          </a:p>
          <a:p>
            <a:pPr lvl="1">
              <a:buFont typeface="Times New Roman" pitchFamily="16" charset="0"/>
              <a:buChar char="•"/>
            </a:pPr>
            <a:endParaRPr lang="en-US" kern="0" dirty="0" smtClean="0"/>
          </a:p>
          <a:p>
            <a:pPr>
              <a:buFont typeface="Times New Roman" pitchFamily="16" charset="0"/>
              <a:buChar char="•"/>
            </a:pPr>
            <a:r>
              <a:rPr lang="en-US" kern="0" dirty="0" smtClean="0"/>
              <a:t>In this presentation we consider</a:t>
            </a:r>
            <a:br>
              <a:rPr lang="en-US" kern="0" dirty="0" smtClean="0"/>
            </a:br>
            <a:r>
              <a:rPr lang="en-US" kern="0" dirty="0" smtClean="0"/>
              <a:t>reuse of the Length field in L-Header</a:t>
            </a:r>
            <a:br>
              <a:rPr lang="en-US" kern="0" dirty="0" smtClean="0"/>
            </a:br>
            <a:r>
              <a:rPr lang="en-US" kern="0" dirty="0" smtClean="0"/>
              <a:t>for EDMG.</a:t>
            </a:r>
          </a:p>
          <a:p>
            <a:pPr>
              <a:buFont typeface="Times New Roman" pitchFamily="16" charset="0"/>
              <a:buChar char="•"/>
            </a:pPr>
            <a:endParaRPr lang="en-US" kern="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049585"/>
              </p:ext>
            </p:extLst>
          </p:nvPr>
        </p:nvGraphicFramePr>
        <p:xfrm>
          <a:off x="919921" y="5273000"/>
          <a:ext cx="3868103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5868"/>
                <a:gridCol w="703580"/>
                <a:gridCol w="668655"/>
              </a:tblGrid>
              <a:tr h="15046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 smtClean="0"/>
                        <a:t>Extended SC MCS Indication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/>
                        <a:t>1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/>
                        <a:t>44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813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 smtClean="0"/>
                        <a:t>Reserved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/>
                        <a:t>1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/>
                        <a:t>45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723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 smtClean="0"/>
                        <a:t>EDMG</a:t>
                      </a:r>
                      <a:r>
                        <a:rPr kumimoji="1" lang="en-US" altLang="ja-JP" sz="1100" b="1" baseline="0" dirty="0" smtClean="0"/>
                        <a:t> </a:t>
                      </a:r>
                      <a:r>
                        <a:rPr kumimoji="1" lang="en-US" altLang="ja-JP" sz="1100" b="1" dirty="0" smtClean="0"/>
                        <a:t>(EDMG-Header-A) Indication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/>
                        <a:t>1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/>
                        <a:t>46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 smtClean="0"/>
                        <a:t>Reserved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/>
                        <a:t>1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/>
                        <a:t>47</a:t>
                      </a:r>
                      <a:endParaRPr kumimoji="1" lang="ja-JP" altLang="en-US" sz="11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直線コネクタ 9"/>
          <p:cNvCxnSpPr/>
          <p:nvPr/>
        </p:nvCxnSpPr>
        <p:spPr bwMode="auto">
          <a:xfrm>
            <a:off x="4788024" y="5301208"/>
            <a:ext cx="864096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 flipV="1">
            <a:off x="4788024" y="6129300"/>
            <a:ext cx="864096" cy="1080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89542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Spoofing overview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981200"/>
            <a:ext cx="8496944" cy="216788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In an EDMG PPDU, actual MCS and length are included </a:t>
            </a:r>
            <a:br>
              <a:rPr lang="en-US" dirty="0" smtClean="0"/>
            </a:br>
            <a:r>
              <a:rPr lang="en-US" dirty="0" smtClean="0"/>
              <a:t>in the </a:t>
            </a:r>
            <a:r>
              <a:rPr lang="en-US" dirty="0" smtClean="0"/>
              <a:t>EDMG-Header-A/B [1].</a:t>
            </a: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The L-Header includes spoof MCS and length so that </a:t>
            </a:r>
            <a:br>
              <a:rPr lang="en-US" dirty="0" smtClean="0"/>
            </a:br>
            <a:r>
              <a:rPr lang="en-US" dirty="0" smtClean="0"/>
              <a:t>legacy STAs </a:t>
            </a:r>
            <a:r>
              <a:rPr lang="en-US" dirty="0"/>
              <a:t>can compute the </a:t>
            </a:r>
            <a:r>
              <a:rPr lang="en-US" dirty="0" smtClean="0"/>
              <a:t>TXTIME of the EDMG </a:t>
            </a:r>
            <a:r>
              <a:rPr lang="en-US" dirty="0"/>
              <a:t>PPDU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1317337" y="4329219"/>
            <a:ext cx="1684879" cy="3288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L-STF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626245" y="4329219"/>
            <a:ext cx="810124" cy="3288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L-Header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436368" y="4329219"/>
            <a:ext cx="749949" cy="3288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EDMG</a:t>
            </a:r>
            <a:r>
              <a:rPr kumimoji="1" lang="en-US" altLang="ja-JP" sz="1100" dirty="0" smtClean="0">
                <a:solidFill>
                  <a:schemeClr val="tx1"/>
                </a:solidFill>
              </a:rPr>
              <a:t>-Header-A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002215" y="4329219"/>
            <a:ext cx="624029" cy="3288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L-CEF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434375" y="4329219"/>
            <a:ext cx="2013795" cy="3288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Data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810347" y="4329219"/>
            <a:ext cx="624029" cy="3288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E-CEF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186318" y="4329219"/>
            <a:ext cx="624029" cy="3288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E-STF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1317337" y="5718878"/>
            <a:ext cx="7105627" cy="1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2398885" y="5387057"/>
            <a:ext cx="5408355" cy="400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TXTIME – calculated by spoof MCS and Length</a:t>
            </a:r>
            <a:endParaRPr kumimoji="1" lang="ja-JP" alt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581150" y="4782835"/>
            <a:ext cx="201208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FF0000"/>
                </a:solidFill>
              </a:rPr>
              <a:t>spoof MCS, Length</a:t>
            </a:r>
            <a:endParaRPr kumimoji="1" lang="ja-JP" altLang="en-US" sz="1800" baseline="-25000" dirty="0">
              <a:solidFill>
                <a:srgbClr val="FF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99592" y="3784388"/>
            <a:ext cx="1696466" cy="400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EDMG PPDU</a:t>
            </a:r>
            <a:endParaRPr kumimoji="1" lang="ja-JP" alt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43" name="下矢印 42"/>
          <p:cNvSpPr/>
          <p:nvPr/>
        </p:nvSpPr>
        <p:spPr>
          <a:xfrm flipV="1">
            <a:off x="3996001" y="4658029"/>
            <a:ext cx="256707" cy="156007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solidFill>
                <a:schemeClr val="tx1"/>
              </a:solidFill>
            </a:endParaRPr>
          </a:p>
        </p:txBody>
      </p:sp>
      <p:cxnSp>
        <p:nvCxnSpPr>
          <p:cNvPr id="48" name="直線矢印コネクタ 47"/>
          <p:cNvCxnSpPr/>
          <p:nvPr/>
        </p:nvCxnSpPr>
        <p:spPr>
          <a:xfrm>
            <a:off x="1317337" y="4260957"/>
            <a:ext cx="7105626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3959185" y="3929135"/>
            <a:ext cx="1167190" cy="400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TXTIME</a:t>
            </a:r>
            <a:endParaRPr kumimoji="1" lang="ja-JP" alt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317337" y="5843684"/>
            <a:ext cx="1684879" cy="3216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L-STF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3626245" y="5843684"/>
            <a:ext cx="810124" cy="3216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L-Header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002215" y="5843684"/>
            <a:ext cx="624029" cy="3216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</a:rPr>
              <a:t>L-CEF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55" name="下矢印 54"/>
          <p:cNvSpPr/>
          <p:nvPr/>
        </p:nvSpPr>
        <p:spPr>
          <a:xfrm flipV="1">
            <a:off x="4811965" y="4658029"/>
            <a:ext cx="256707" cy="156007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682394" y="4782835"/>
            <a:ext cx="205056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actual MCS, Length</a:t>
            </a:r>
            <a:endParaRPr kumimoji="1" lang="ja-JP" altLang="en-US" sz="1800" baseline="-25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432381" y="5843684"/>
            <a:ext cx="4015789" cy="3216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 smtClean="0">
                <a:solidFill>
                  <a:schemeClr val="tx1"/>
                </a:solidFill>
              </a:rPr>
              <a:t>DMG payload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99592" y="5117148"/>
            <a:ext cx="2063266" cy="400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Legacy STA sees:</a:t>
            </a:r>
            <a:endParaRPr kumimoji="1" lang="ja-JP" alt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499992" y="6171410"/>
            <a:ext cx="46243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altLang="ja-JP" sz="1600" kern="0" dirty="0">
                <a:solidFill>
                  <a:schemeClr val="tx1"/>
                </a:solidFill>
              </a:rPr>
              <a:t>[1] 11-16/1358r6 Specification Framework for </a:t>
            </a:r>
            <a:r>
              <a:rPr lang="en-US" altLang="ja-JP" sz="1600" kern="0" dirty="0" err="1">
                <a:solidFill>
                  <a:schemeClr val="tx1"/>
                </a:solidFill>
              </a:rPr>
              <a:t>TGay</a:t>
            </a:r>
            <a:endParaRPr lang="en-US" altLang="ja-JP" sz="1600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maximum </a:t>
            </a:r>
            <a:r>
              <a:rPr lang="en-US" altLang="ja-JP" dirty="0" smtClean="0"/>
              <a:t>TXTIME </a:t>
            </a:r>
            <a:r>
              <a:rPr lang="en-US" altLang="ja-JP" dirty="0" smtClean="0"/>
              <a:t>for EDMG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990656" cy="41120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US" altLang="ja-JP" kern="0" dirty="0" smtClean="0"/>
              <a:t>The maximum duration of </a:t>
            </a:r>
            <a:r>
              <a:rPr lang="en-US" altLang="ja-JP" kern="0" dirty="0" smtClean="0"/>
              <a:t>a DMG </a:t>
            </a:r>
            <a:r>
              <a:rPr lang="en-US" altLang="ja-JP" kern="0" dirty="0" smtClean="0"/>
              <a:t>PPDU </a:t>
            </a:r>
            <a:r>
              <a:rPr lang="en-US" altLang="ja-JP" kern="0" dirty="0"/>
              <a:t>(</a:t>
            </a:r>
            <a:r>
              <a:rPr lang="en-US" altLang="ja-JP" kern="0" dirty="0" err="1" smtClean="0"/>
              <a:t>aPPDUMaxTime</a:t>
            </a:r>
            <a:r>
              <a:rPr lang="en-US" altLang="ja-JP" kern="0" dirty="0" smtClean="0"/>
              <a:t>) is 2ms.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ja-JP" kern="0" dirty="0" smtClean="0"/>
              <a:t>We </a:t>
            </a:r>
            <a:r>
              <a:rPr lang="en-US" altLang="ja-JP" kern="0" dirty="0"/>
              <a:t>suggest to </a:t>
            </a:r>
            <a:r>
              <a:rPr lang="en-US" altLang="ja-JP" kern="0" dirty="0" smtClean="0"/>
              <a:t>specify that the maximum duration of </a:t>
            </a:r>
            <a:r>
              <a:rPr lang="en-US" altLang="ja-JP" kern="0" dirty="0" smtClean="0"/>
              <a:t>an EDMG </a:t>
            </a:r>
            <a:r>
              <a:rPr lang="en-US" altLang="ja-JP" kern="0" dirty="0" smtClean="0"/>
              <a:t>PPDU is </a:t>
            </a:r>
            <a:r>
              <a:rPr lang="en-US" altLang="ja-JP" kern="0" dirty="0"/>
              <a:t>2 </a:t>
            </a:r>
            <a:r>
              <a:rPr lang="en-US" altLang="ja-JP" kern="0" dirty="0" err="1"/>
              <a:t>ms</a:t>
            </a:r>
            <a:r>
              <a:rPr lang="en-US" altLang="ja-JP" kern="0" dirty="0"/>
              <a:t>, as same as DMG.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kern="0" dirty="0" smtClean="0"/>
              <a:t>Significant </a:t>
            </a:r>
            <a:r>
              <a:rPr lang="en-US" altLang="ja-JP" kern="0" dirty="0"/>
              <a:t>efficiency improvement may not be expected with a longer PPDU.</a:t>
            </a:r>
          </a:p>
          <a:p>
            <a:pPr lvl="2">
              <a:buFont typeface="Times New Roman" pitchFamily="16" charset="0"/>
              <a:buChar char="•"/>
            </a:pPr>
            <a:r>
              <a:rPr lang="en-US" altLang="ja-JP" sz="2000" kern="0" dirty="0"/>
              <a:t>Overhead for preamble and BA could be less than 1% (20us) for 2ms PPDU.</a:t>
            </a:r>
            <a:endParaRPr lang="en-US" altLang="ja-JP" kern="0" dirty="0"/>
          </a:p>
          <a:p>
            <a:pPr lvl="1">
              <a:buFont typeface="Times New Roman" pitchFamily="16" charset="0"/>
              <a:buChar char="•"/>
            </a:pPr>
            <a:r>
              <a:rPr lang="en-US" altLang="ja-JP" kern="0" dirty="0"/>
              <a:t>Potential risks of compatibility with 11ad are reduced.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kern="0" dirty="0" smtClean="0"/>
              <a:t>We </a:t>
            </a:r>
            <a:r>
              <a:rPr lang="en-US" altLang="ja-JP" kern="0" dirty="0"/>
              <a:t>haven’t </a:t>
            </a:r>
            <a:r>
              <a:rPr lang="en-US" altLang="ja-JP" kern="0" dirty="0" smtClean="0"/>
              <a:t>seen </a:t>
            </a:r>
            <a:r>
              <a:rPr lang="en-US" altLang="ja-JP" kern="0" dirty="0"/>
              <a:t>any problems which encourage to reduce the maximum </a:t>
            </a:r>
            <a:r>
              <a:rPr lang="en-US" altLang="ja-JP" kern="0" dirty="0" smtClean="0"/>
              <a:t>duration.</a:t>
            </a:r>
            <a:endParaRPr lang="en-US" altLang="ja-JP" kern="0" dirty="0"/>
          </a:p>
        </p:txBody>
      </p:sp>
    </p:spTree>
    <p:extLst>
      <p:ext uri="{BB962C8B-B14F-4D97-AF65-F5344CB8AC3E}">
        <p14:creationId xmlns:p14="http://schemas.microsoft.com/office/powerpoint/2010/main" val="27760597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How does legacy STA calculate TXTIME?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990656" cy="10157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GB" kern="0" dirty="0" smtClean="0"/>
              <a:t>Example: DMG SCPHY MCS6</a:t>
            </a:r>
            <a:r>
              <a:rPr lang="en-GB" sz="1800" kern="0" dirty="0" smtClean="0"/>
              <a:t> (see appendix for the details)</a:t>
            </a:r>
            <a:endParaRPr lang="en-GB" kern="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331640" y="2474249"/>
                <a:ext cx="6192688" cy="8107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𝑇𝑋𝑇𝐼𝑀𝐸</m:t>
                      </m:r>
                      <m:r>
                        <a:rPr lang="en-US" altLang="ja-JP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[</m:t>
                      </m:r>
                      <m:r>
                        <a:rPr lang="en-US" altLang="ja-JP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𝑢𝑠</m:t>
                      </m:r>
                      <m:r>
                        <a:rPr lang="en-US" altLang="ja-JP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]=</m:t>
                      </m:r>
                      <m:d>
                        <m:dPr>
                          <m:ctrlPr>
                            <a:rPr lang="en-US" altLang="ja-JP" sz="1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⌈"/>
                              <m:endChr m:val="⌉"/>
                              <m:ctrlPr>
                                <a:rPr lang="en-US" altLang="ja-JP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altLang="ja-JP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ja-JP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ja-JP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𝐿𝑒𝑛𝑔𝑡h</m:t>
                                      </m:r>
                                    </m:num>
                                    <m:den>
                                      <m:r>
                                        <a:rPr lang="en-US" altLang="ja-JP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42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altLang="ja-JP" sz="1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en-US" altLang="ja-JP" sz="18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672</m:t>
                                  </m:r>
                                </m:num>
                                <m:den>
                                  <m:r>
                                    <a:rPr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896</m:t>
                                  </m:r>
                                </m:den>
                              </m:f>
                            </m:e>
                          </m:d>
                          <m:r>
                            <a:rPr lang="ja-JP" altLang="en-US" sz="18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altLang="ja-JP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512+4416</m:t>
                          </m:r>
                        </m:e>
                      </m:d>
                      <m:r>
                        <a:rPr lang="en-US" altLang="ja-JP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/1760</m:t>
                      </m:r>
                    </m:oMath>
                  </m:oMathPara>
                </a14:m>
                <a:endParaRPr lang="en-US" altLang="ja-JP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474249"/>
                <a:ext cx="6192688" cy="8107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線矢印コネクタ 32"/>
          <p:cNvCxnSpPr/>
          <p:nvPr/>
        </p:nvCxnSpPr>
        <p:spPr bwMode="auto">
          <a:xfrm flipV="1">
            <a:off x="3563888" y="3212976"/>
            <a:ext cx="360040" cy="2520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テキスト ボックス 34"/>
          <p:cNvSpPr txBox="1"/>
          <p:nvPr/>
        </p:nvSpPr>
        <p:spPr>
          <a:xfrm>
            <a:off x="2195736" y="3420289"/>
            <a:ext cx="1742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Data octets per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LDPC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codeword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58" name="直線矢印コネクタ 57"/>
          <p:cNvCxnSpPr>
            <a:stCxn id="59" idx="0"/>
          </p:cNvCxnSpPr>
          <p:nvPr/>
        </p:nvCxnSpPr>
        <p:spPr bwMode="auto">
          <a:xfrm flipH="1" flipV="1">
            <a:off x="4745514" y="3212977"/>
            <a:ext cx="313882" cy="2073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テキスト ボックス 58"/>
          <p:cNvSpPr txBox="1"/>
          <p:nvPr/>
        </p:nvSpPr>
        <p:spPr>
          <a:xfrm>
            <a:off x="4322656" y="3420289"/>
            <a:ext cx="1473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Data bits per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Symbol block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95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How does legacy STA calculate TXTIME? (cont’d)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990656" cy="25279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GB" kern="0" dirty="0" smtClean="0"/>
              <a:t>Since 11ad SC-PHY employs LDPC coding, and the packet consists of SC-FDE blocks, there are multiple length values which have the same TXTIME.</a:t>
            </a:r>
          </a:p>
          <a:p>
            <a:pPr>
              <a:buFont typeface="Times New Roman" pitchFamily="16" charset="0"/>
              <a:buChar char="•"/>
            </a:pPr>
            <a:endParaRPr lang="en-GB" kern="0" dirty="0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3237585" y="4051276"/>
            <a:ext cx="165695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112934" y="3736779"/>
            <a:ext cx="1875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Symbol Block 512 </a:t>
            </a:r>
            <a:r>
              <a:rPr lang="en-US" altLang="ja-JP" sz="1400" dirty="0" err="1" smtClean="0">
                <a:solidFill>
                  <a:schemeClr val="tx1"/>
                </a:solidFill>
              </a:rPr>
              <a:t>sym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35890" y="4430507"/>
            <a:ext cx="753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Data</a:t>
            </a:r>
          </a:p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448sym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3246104" y="4439681"/>
            <a:ext cx="1352549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4414613" y="4430507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GI</a:t>
            </a:r>
          </a:p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64sym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80112" y="4457013"/>
            <a:ext cx="2698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padding bits, padding symbols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237585" y="4114481"/>
            <a:ext cx="1361069" cy="25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598654" y="4114481"/>
            <a:ext cx="295885" cy="252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894539" y="4114481"/>
            <a:ext cx="1361069" cy="25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255607" y="4114481"/>
            <a:ext cx="295885" cy="252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551491" y="4114481"/>
            <a:ext cx="295885" cy="25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912560" y="4114481"/>
            <a:ext cx="295885" cy="252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847376" y="4114481"/>
            <a:ext cx="1065185" cy="2528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 flipV="1">
            <a:off x="6944341" y="4374948"/>
            <a:ext cx="287683" cy="1750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2950219" y="4114481"/>
            <a:ext cx="295885" cy="252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237585" y="5007000"/>
            <a:ext cx="1361069" cy="25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598654" y="5007000"/>
            <a:ext cx="295885" cy="252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894539" y="5007000"/>
            <a:ext cx="1361069" cy="25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255607" y="5007000"/>
            <a:ext cx="295885" cy="252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6551490" y="5007000"/>
            <a:ext cx="1361069" cy="25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912560" y="5007000"/>
            <a:ext cx="295885" cy="252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950219" y="5007000"/>
            <a:ext cx="295885" cy="252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469600" y="4114481"/>
            <a:ext cx="1486498" cy="2528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Preamble/Header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469600" y="5007000"/>
            <a:ext cx="1486498" cy="2528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Preamble/Header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51520" y="3806102"/>
            <a:ext cx="1200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MCS 6</a:t>
            </a: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Length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=127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51520" y="4962654"/>
            <a:ext cx="1200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Length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=168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61" name="直線矢印コネクタ 60"/>
          <p:cNvCxnSpPr/>
          <p:nvPr/>
        </p:nvCxnSpPr>
        <p:spPr bwMode="auto">
          <a:xfrm flipV="1">
            <a:off x="813440" y="4374948"/>
            <a:ext cx="0" cy="6320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65" name="テキスト ボックス 64"/>
          <p:cNvSpPr txBox="1"/>
          <p:nvPr/>
        </p:nvSpPr>
        <p:spPr>
          <a:xfrm>
            <a:off x="3440369" y="3473420"/>
            <a:ext cx="1611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</a:rPr>
              <a:t>the same TXTIME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cxnSp>
        <p:nvCxnSpPr>
          <p:cNvPr id="68" name="直線コネクタ 67"/>
          <p:cNvCxnSpPr/>
          <p:nvPr/>
        </p:nvCxnSpPr>
        <p:spPr bwMode="auto">
          <a:xfrm>
            <a:off x="8208445" y="3547163"/>
            <a:ext cx="0" cy="17126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直線コネクタ 69"/>
          <p:cNvCxnSpPr/>
          <p:nvPr/>
        </p:nvCxnSpPr>
        <p:spPr bwMode="auto">
          <a:xfrm>
            <a:off x="1445492" y="3553281"/>
            <a:ext cx="0" cy="17126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直線矢印コネクタ 68"/>
          <p:cNvCxnSpPr/>
          <p:nvPr/>
        </p:nvCxnSpPr>
        <p:spPr bwMode="auto">
          <a:xfrm flipH="1">
            <a:off x="1445492" y="3637181"/>
            <a:ext cx="19321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直線矢印コネクタ 71"/>
          <p:cNvCxnSpPr/>
          <p:nvPr/>
        </p:nvCxnSpPr>
        <p:spPr bwMode="auto">
          <a:xfrm>
            <a:off x="4964237" y="3637181"/>
            <a:ext cx="32556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635936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How does legacy STA calculate TXTIME? (cont’d)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990656" cy="43281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GB" kern="0" dirty="0" smtClean="0"/>
              <a:t>In case of MCS6 for example, there are at least </a:t>
            </a:r>
            <a:br>
              <a:rPr lang="en-GB" kern="0" dirty="0" smtClean="0"/>
            </a:br>
            <a:r>
              <a:rPr lang="en-GB" kern="0" dirty="0" smtClean="0"/>
              <a:t>42 length values which have the same TXTIME. </a:t>
            </a:r>
          </a:p>
          <a:p>
            <a:pPr lvl="1">
              <a:buFont typeface="Times New Roman" pitchFamily="16" charset="0"/>
              <a:buChar char="•"/>
            </a:pPr>
            <a:endParaRPr lang="en-GB" kern="0" dirty="0" smtClean="0"/>
          </a:p>
          <a:p>
            <a:pPr>
              <a:buFont typeface="Times New Roman" pitchFamily="16" charset="0"/>
              <a:buChar char="•"/>
            </a:pPr>
            <a:endParaRPr lang="en-GB" kern="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kern="0" dirty="0" smtClean="0"/>
              <a:t>Length = 42n+1 ~ 42n+42 have the same TXTIME </a:t>
            </a:r>
          </a:p>
          <a:p>
            <a:pPr>
              <a:buFont typeface="Times New Roman" pitchFamily="16" charset="0"/>
              <a:buChar char="•"/>
            </a:pPr>
            <a:r>
              <a:rPr lang="en-GB" kern="0" dirty="0" smtClean="0"/>
              <a:t>This means </a:t>
            </a:r>
            <a:r>
              <a:rPr lang="en-US" kern="0" dirty="0" smtClean="0"/>
              <a:t>the lower bits of the Length field in </a:t>
            </a:r>
            <a:br>
              <a:rPr lang="en-US" kern="0" dirty="0" smtClean="0"/>
            </a:br>
            <a:r>
              <a:rPr lang="en-US" kern="0" dirty="0" smtClean="0"/>
              <a:t>L-Header are not important for TXTIME calculation.</a:t>
            </a:r>
            <a:endParaRPr lang="en-US" kern="0" dirty="0"/>
          </a:p>
          <a:p>
            <a:pPr>
              <a:buFont typeface="Times New Roman" pitchFamily="16" charset="0"/>
              <a:buChar char="•"/>
            </a:pPr>
            <a:endParaRPr lang="en-GB" kern="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1619672" y="2762281"/>
                <a:ext cx="5547939" cy="8107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𝑇𝑋𝑇𝐼𝑀𝐸</m:t>
                      </m:r>
                      <m:r>
                        <a:rPr lang="en-US" altLang="ja-JP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[</m:t>
                      </m:r>
                      <m:r>
                        <a:rPr lang="en-US" altLang="ja-JP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𝑢𝑠</m:t>
                      </m:r>
                      <m:r>
                        <a:rPr lang="en-US" altLang="ja-JP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]=</m:t>
                      </m:r>
                      <m:d>
                        <m:dPr>
                          <m:ctrlPr>
                            <a:rPr lang="en-US" altLang="ja-JP" sz="1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⌈"/>
                              <m:endChr m:val="⌉"/>
                              <m:ctrlPr>
                                <a:rPr lang="en-US" altLang="ja-JP" sz="18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altLang="ja-JP" sz="18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ja-JP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ja-JP" sz="18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𝐿𝑒𝑛𝑔𝑡h</m:t>
                                      </m:r>
                                    </m:num>
                                    <m:den>
                                      <m:r>
                                        <a:rPr lang="en-US" altLang="ja-JP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42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altLang="ja-JP" sz="18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en-US" altLang="ja-JP" sz="18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altLang="ja-JP" sz="1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  <m:r>
                            <a:rPr lang="ja-JP" altLang="en-US" sz="18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altLang="ja-JP" sz="1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512+4416</m:t>
                          </m:r>
                        </m:e>
                      </m:d>
                      <m:r>
                        <a:rPr lang="en-US" altLang="ja-JP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/1760</m:t>
                      </m:r>
                    </m:oMath>
                  </m:oMathPara>
                </a14:m>
                <a:endParaRPr lang="en-US" altLang="ja-JP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762281"/>
                <a:ext cx="5547939" cy="8107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円/楕円 74"/>
          <p:cNvSpPr/>
          <p:nvPr/>
        </p:nvSpPr>
        <p:spPr bwMode="auto">
          <a:xfrm>
            <a:off x="3779912" y="3167648"/>
            <a:ext cx="432048" cy="33336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Reuse of Length field in L-Header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784921"/>
            <a:ext cx="7990656" cy="12840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GB" kern="0" dirty="0" smtClean="0"/>
              <a:t>We suggest to reuse LSBs of the Length field in the </a:t>
            </a:r>
            <a:br>
              <a:rPr lang="en-GB" kern="0" dirty="0" smtClean="0"/>
            </a:br>
            <a:r>
              <a:rPr lang="en-GB" kern="0" dirty="0" smtClean="0"/>
              <a:t>L-Header for EDMG purpose.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kern="0" dirty="0" smtClean="0"/>
              <a:t>Bandwidth preview will be </a:t>
            </a:r>
            <a:r>
              <a:rPr lang="en-GB" kern="0" dirty="0" smtClean="0"/>
              <a:t>proposed[2]</a:t>
            </a:r>
            <a:endParaRPr lang="en-GB" kern="0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736074" y="3625643"/>
            <a:ext cx="1944216" cy="3794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L-STF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400370" y="3625643"/>
            <a:ext cx="934819" cy="3794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L-Header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335188" y="3625643"/>
            <a:ext cx="865381" cy="379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EDMG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-Header-A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680290" y="3625643"/>
            <a:ext cx="720080" cy="3794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L-CEF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640729" y="3625643"/>
            <a:ext cx="2323759" cy="379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Data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920650" y="3625643"/>
            <a:ext cx="720080" cy="379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E-CEF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200570" y="3625643"/>
            <a:ext cx="720080" cy="3794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E-STF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94414" y="4149080"/>
            <a:ext cx="221406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spoof MCS, Length</a:t>
            </a:r>
            <a:endParaRPr kumimoji="1" lang="ja-JP" altLang="en-US" sz="2000" baseline="-250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4030" y="2996952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EDMG PPDU</a:t>
            </a:r>
            <a:endParaRPr kumimoji="1" lang="ja-JP" altLang="en-US" baseline="-25000" dirty="0">
              <a:solidFill>
                <a:schemeClr val="tx1"/>
              </a:solidFill>
            </a:endParaRPr>
          </a:p>
        </p:txBody>
      </p:sp>
      <p:sp>
        <p:nvSpPr>
          <p:cNvPr id="18" name="下矢印 17"/>
          <p:cNvSpPr/>
          <p:nvPr/>
        </p:nvSpPr>
        <p:spPr>
          <a:xfrm flipV="1">
            <a:off x="3827039" y="4005064"/>
            <a:ext cx="296219" cy="18002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736074" y="3523865"/>
            <a:ext cx="8199327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784557" y="3140968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TXTIME</a:t>
            </a:r>
            <a:endParaRPr kumimoji="1" lang="ja-JP" altLang="en-US" baseline="-25000" dirty="0">
              <a:solidFill>
                <a:schemeClr val="tx1"/>
              </a:solidFill>
            </a:endParaRPr>
          </a:p>
        </p:txBody>
      </p:sp>
      <p:sp>
        <p:nvSpPr>
          <p:cNvPr id="21" name="下矢印 20"/>
          <p:cNvSpPr/>
          <p:nvPr/>
        </p:nvSpPr>
        <p:spPr>
          <a:xfrm flipV="1">
            <a:off x="4768597" y="4005064"/>
            <a:ext cx="296219" cy="18002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619082" y="4149080"/>
            <a:ext cx="2255746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actual MCS, Length</a:t>
            </a:r>
            <a:endParaRPr kumimoji="1" lang="ja-JP" altLang="en-US" sz="2000" baseline="-25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" name="直線矢印コネクタ 2"/>
          <p:cNvCxnSpPr/>
          <p:nvPr/>
        </p:nvCxnSpPr>
        <p:spPr bwMode="auto">
          <a:xfrm flipH="1">
            <a:off x="2680290" y="4549190"/>
            <a:ext cx="1104268" cy="6080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>
            <a:off x="4123258" y="4549190"/>
            <a:ext cx="712479" cy="3199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1187624" y="4881354"/>
            <a:ext cx="31327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MSBs:</a:t>
            </a:r>
          </a:p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used for TXTIME indication</a:t>
            </a:r>
          </a:p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(spoofing)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87537" y="4869160"/>
            <a:ext cx="29113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LSBs:</a:t>
            </a:r>
          </a:p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reused for EDMG purpose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3533893" y="4185084"/>
            <a:ext cx="966099" cy="36410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560" y="6011996"/>
            <a:ext cx="6051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[2]11-16/1395r0  </a:t>
            </a:r>
            <a:r>
              <a:rPr lang="en-US" altLang="ja-JP" sz="1800" dirty="0" smtClean="0">
                <a:solidFill>
                  <a:schemeClr val="tx1"/>
                </a:solidFill>
              </a:rPr>
              <a:t>EDMG </a:t>
            </a:r>
            <a:r>
              <a:rPr lang="en-US" altLang="ja-JP" sz="1800" dirty="0">
                <a:solidFill>
                  <a:schemeClr val="tx1"/>
                </a:solidFill>
              </a:rPr>
              <a:t>Header-A Fields preview in L-Header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814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Hiroyuki Motozuka,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How many bits can be reused?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95536" y="1981200"/>
            <a:ext cx="8136904" cy="16638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Times New Roman" pitchFamily="16" charset="0"/>
              <a:buChar char="•"/>
            </a:pPr>
            <a:r>
              <a:rPr lang="en-GB" kern="0" dirty="0" smtClean="0"/>
              <a:t>The number of reusable bits depends on the spoof MCS </a:t>
            </a:r>
            <a:br>
              <a:rPr lang="en-GB" kern="0" dirty="0" smtClean="0"/>
            </a:br>
            <a:r>
              <a:rPr lang="en-GB" kern="0" dirty="0" smtClean="0"/>
              <a:t>in the L-Header. (see appendix for the details)</a:t>
            </a:r>
          </a:p>
          <a:p>
            <a:pPr>
              <a:buFont typeface="Times New Roman" pitchFamily="16" charset="0"/>
              <a:buChar char="•"/>
            </a:pPr>
            <a:r>
              <a:rPr lang="en-GB" kern="0" dirty="0" smtClean="0"/>
              <a:t>5 bits will be available if we use MCS 2 or above for spoof MCS.</a:t>
            </a: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103891"/>
              </p:ext>
            </p:extLst>
          </p:nvPr>
        </p:nvGraphicFramePr>
        <p:xfrm>
          <a:off x="1888242" y="3646512"/>
          <a:ext cx="2251710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6330"/>
                <a:gridCol w="1135380"/>
              </a:tblGrid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MCS in </a:t>
                      </a:r>
                      <a:br>
                        <a:rPr kumimoji="1" lang="en-US" altLang="ja-JP" sz="1600" dirty="0" smtClean="0"/>
                      </a:br>
                      <a:r>
                        <a:rPr kumimoji="1" lang="en-US" altLang="ja-JP" sz="1600" dirty="0" smtClean="0"/>
                        <a:t>L-Header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Reusable</a:t>
                      </a:r>
                      <a:r>
                        <a:rPr kumimoji="1" lang="en-US" altLang="ja-JP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kumimoji="1" lang="en-US" altLang="ja-JP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1" lang="en-US" altLang="ja-JP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bits</a:t>
                      </a:r>
                      <a:endParaRPr kumimoji="1" lang="ja-JP" altLang="en-US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707851"/>
              </p:ext>
            </p:extLst>
          </p:nvPr>
        </p:nvGraphicFramePr>
        <p:xfrm>
          <a:off x="4408522" y="3646512"/>
          <a:ext cx="2251710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6330"/>
                <a:gridCol w="1135380"/>
              </a:tblGrid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MCS in </a:t>
                      </a:r>
                      <a:br>
                        <a:rPr kumimoji="1" lang="en-US" altLang="ja-JP" sz="1600" dirty="0" smtClean="0"/>
                      </a:br>
                      <a:r>
                        <a:rPr kumimoji="1" lang="en-US" altLang="ja-JP" sz="1600" dirty="0" smtClean="0"/>
                        <a:t>L-Header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Reusable</a:t>
                      </a:r>
                      <a:r>
                        <a:rPr kumimoji="1" lang="en-US" altLang="ja-JP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kumimoji="1" lang="en-US" altLang="ja-JP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1" lang="en-US" altLang="ja-JP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bits</a:t>
                      </a:r>
                      <a:endParaRPr kumimoji="1" lang="ja-JP" altLang="en-US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7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8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9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10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11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023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12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8861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446</TotalTime>
  <Words>1406</Words>
  <Application>Microsoft Office PowerPoint</Application>
  <PresentationFormat>画面に合わせる (4:3)</PresentationFormat>
  <Paragraphs>534</Paragraphs>
  <Slides>18</Slides>
  <Notes>18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0" baseType="lpstr">
      <vt:lpstr>802-11-Submission</vt:lpstr>
      <vt:lpstr>Document</vt:lpstr>
      <vt:lpstr>L-Header spoofing and bit reuse </vt:lpstr>
      <vt:lpstr>Background</vt:lpstr>
      <vt:lpstr>Spoofing overview</vt:lpstr>
      <vt:lpstr>maximum TXTIME for EDMG</vt:lpstr>
      <vt:lpstr>How does legacy STA calculate TXTIME?</vt:lpstr>
      <vt:lpstr>How does legacy STA calculate TXTIME? (cont’d)</vt:lpstr>
      <vt:lpstr>How does legacy STA calculate TXTIME? (cont’d)</vt:lpstr>
      <vt:lpstr>Reuse of Length field in L-Header</vt:lpstr>
      <vt:lpstr>How many bits can be reused?</vt:lpstr>
      <vt:lpstr>Consideration for spoof MCS</vt:lpstr>
      <vt:lpstr>Summary of Length bits reuse </vt:lpstr>
      <vt:lpstr>Conclusion</vt:lpstr>
      <vt:lpstr>References</vt:lpstr>
      <vt:lpstr>Straw poll</vt:lpstr>
      <vt:lpstr>Appendix</vt:lpstr>
      <vt:lpstr>TXTIME calculation in DMG SC</vt:lpstr>
      <vt:lpstr>The number of reusable bits</vt:lpstr>
      <vt:lpstr>Example of spoof Length calculation</vt:lpstr>
    </vt:vector>
  </TitlesOfParts>
  <Company>パナソニック株式会社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L-Header Spoofing and Bit Reuse</dc:title>
  <dc:creator>Hiroyuki Motozuka (Panasonic)</dc:creator>
  <cp:lastModifiedBy>motozuka</cp:lastModifiedBy>
  <cp:revision>40</cp:revision>
  <cp:lastPrinted>1601-01-01T00:00:00Z</cp:lastPrinted>
  <dcterms:created xsi:type="dcterms:W3CDTF">2016-11-06T06:51:02Z</dcterms:created>
  <dcterms:modified xsi:type="dcterms:W3CDTF">2016-11-08T01:17:33Z</dcterms:modified>
</cp:coreProperties>
</file>