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506" r:id="rId3"/>
    <p:sldId id="509" r:id="rId4"/>
    <p:sldId id="507" r:id="rId5"/>
    <p:sldId id="508" r:id="rId6"/>
    <p:sldId id="510" r:id="rId7"/>
    <p:sldId id="511" r:id="rId8"/>
    <p:sldId id="521" r:id="rId9"/>
    <p:sldId id="512" r:id="rId10"/>
    <p:sldId id="513" r:id="rId11"/>
    <p:sldId id="514" r:id="rId12"/>
    <p:sldId id="515" r:id="rId13"/>
    <p:sldId id="520" r:id="rId14"/>
    <p:sldId id="519"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72" autoAdjust="0"/>
    <p:restoredTop sz="99548" autoAdjust="0"/>
  </p:normalViewPr>
  <p:slideViewPr>
    <p:cSldViewPr>
      <p:cViewPr varScale="1">
        <p:scale>
          <a:sx n="89" d="100"/>
          <a:sy n="89" d="100"/>
        </p:scale>
        <p:origin x="1531"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8BC2BBC6-92C4-42AD-AA9F-00E4F66AF2BD}" type="datetime1">
              <a:rPr lang="en-US" smtClean="0"/>
              <a:t>11/6/2016</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E6DB76CD-0798-43E9-B56E-2AF2EC4B75A3}" type="datetime1">
              <a:rPr lang="en-US" smtClean="0"/>
              <a:t>11/6/2016</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dt" sz="quarter" idx="1"/>
          </p:nvPr>
        </p:nvSpPr>
        <p:spPr/>
        <p:txBody>
          <a:bodyPr/>
          <a:lstStyle/>
          <a:p>
            <a:pPr>
              <a:defRPr/>
            </a:pPr>
            <a:fld id="{455C803D-B4C2-4021-8380-51DBAC2BA7D2}" type="datetime1">
              <a:rPr lang="en-US" smtClean="0"/>
              <a:t>11/6/2016</a:t>
            </a:fld>
            <a:endParaRPr lang="en-US" smtClean="0"/>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
        <p:nvSpPr>
          <p:cNvPr id="2" name="Header Placeholder 1"/>
          <p:cNvSpPr>
            <a:spLocks noGrp="1"/>
          </p:cNvSpPr>
          <p:nvPr>
            <p:ph type="hdr" sz="quarter" idx="10"/>
          </p:nvPr>
        </p:nvSpPr>
        <p:spPr/>
        <p:txBody>
          <a:bodyPr/>
          <a:lstStyle/>
          <a:p>
            <a:pPr>
              <a:defRPr/>
            </a:pPr>
            <a:r>
              <a:rPr lang="en-US" smtClean="0"/>
              <a:t>do</a:t>
            </a:r>
            <a:endParaRPr lang="en-US"/>
          </a:p>
        </p:txBody>
      </p:sp>
    </p:spTree>
    <p:extLst>
      <p:ext uri="{BB962C8B-B14F-4D97-AF65-F5344CB8AC3E}">
        <p14:creationId xmlns:p14="http://schemas.microsoft.com/office/powerpoint/2010/main" val="378135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altLang="ko-KR" dirty="0"/>
          </a:p>
        </p:txBody>
      </p:sp>
      <p:sp>
        <p:nvSpPr>
          <p:cNvPr id="5" name="Date Placeholder 4"/>
          <p:cNvSpPr>
            <a:spLocks noGrp="1"/>
          </p:cNvSpPr>
          <p:nvPr>
            <p:ph type="dt" idx="11"/>
          </p:nvPr>
        </p:nvSpPr>
        <p:spPr/>
        <p:txBody>
          <a:bodyPr/>
          <a:lstStyle/>
          <a:p>
            <a:pPr>
              <a:defRPr/>
            </a:pPr>
            <a:fld id="{B1AC48C1-36CB-49F3-B9F1-4746C2821274}" type="datetime1">
              <a:rPr lang="en-US" altLang="ko-KR" smtClean="0"/>
              <a:t>11/6/2016</a:t>
            </a:fld>
            <a:endParaRPr lang="en-US" altLang="ko-KR" dirty="0"/>
          </a:p>
        </p:txBody>
      </p:sp>
      <p:sp>
        <p:nvSpPr>
          <p:cNvPr id="6" name="Footer Placeholder 5"/>
          <p:cNvSpPr>
            <a:spLocks noGrp="1"/>
          </p:cNvSpPr>
          <p:nvPr>
            <p:ph type="ftr" sz="quarter" idx="12"/>
          </p:nvPr>
        </p:nvSpPr>
        <p:spPr/>
        <p:txBody>
          <a:bodyPr/>
          <a:lstStyle/>
          <a:p>
            <a:pPr lvl="4">
              <a:defRPr/>
            </a:pP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BFE52EA4-3055-4938-A5E3-369C60EA7563}" type="slidenum">
              <a:rPr lang="en-US" altLang="ko-KR" smtClean="0"/>
              <a:pPr>
                <a:defRPr/>
              </a:pPr>
              <a:t>13</a:t>
            </a:fld>
            <a:endParaRPr lang="en-US" altLang="ko-KR"/>
          </a:p>
        </p:txBody>
      </p:sp>
    </p:spTree>
    <p:extLst>
      <p:ext uri="{BB962C8B-B14F-4D97-AF65-F5344CB8AC3E}">
        <p14:creationId xmlns:p14="http://schemas.microsoft.com/office/powerpoint/2010/main" val="563073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a:t>
            </a:r>
            <a:endParaRPr lang="en-US"/>
          </a:p>
        </p:txBody>
      </p:sp>
      <p:sp>
        <p:nvSpPr>
          <p:cNvPr id="5" name="Date Placeholder 4"/>
          <p:cNvSpPr>
            <a:spLocks noGrp="1"/>
          </p:cNvSpPr>
          <p:nvPr>
            <p:ph type="dt" idx="11"/>
          </p:nvPr>
        </p:nvSpPr>
        <p:spPr/>
        <p:txBody>
          <a:bodyPr/>
          <a:lstStyle/>
          <a:p>
            <a:pPr>
              <a:defRPr/>
            </a:pPr>
            <a:fld id="{BD77BEC6-42C4-4899-8061-426EC9197337}" type="datetime1">
              <a:rPr lang="en-US" smtClean="0"/>
              <a:t>11/6/2016</a:t>
            </a:fld>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1837416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smtClean="0"/>
              <a:t>Feng Jiang, Intel Corporation,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r>
              <a:rPr lang="en-US" smtClean="0"/>
              <a:t>November 2016</a:t>
            </a:r>
            <a:endParaRPr lang="en-US" dirty="0"/>
          </a:p>
        </p:txBody>
      </p:sp>
      <p:sp>
        <p:nvSpPr>
          <p:cNvPr id="5" name="Rectangle 5"/>
          <p:cNvSpPr>
            <a:spLocks noGrp="1" noChangeArrowheads="1"/>
          </p:cNvSpPr>
          <p:nvPr>
            <p:ph type="ftr" sz="quarter" idx="11"/>
          </p:nvPr>
        </p:nvSpPr>
        <p:spPr>
          <a:xfrm>
            <a:off x="6310941" y="6475413"/>
            <a:ext cx="2232984" cy="184666"/>
          </a:xfrm>
          <a:ln/>
        </p:spPr>
        <p:txBody>
          <a:bodyPr/>
          <a:lstStyle>
            <a:lvl1pPr>
              <a:defRPr/>
            </a:lvl1pPr>
          </a:lstStyle>
          <a:p>
            <a:pPr>
              <a:defRPr/>
            </a:pPr>
            <a:r>
              <a:rPr lang="en-US" altLang="ko-KR" dirty="0" smtClean="0"/>
              <a:t>Feng Jiang, Intel Corporation,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Feng Jiang, Intel Corporation,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752600"/>
            <a:ext cx="7772400" cy="47228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Feng Jiang, Intel Corporation,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802.11-16/1421r0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3000" dirty="0" smtClean="0"/>
              <a:t>Smoothness Recommendation for HE-LTF</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2016-11-xx</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graphicFrame>
        <p:nvGraphicFramePr>
          <p:cNvPr id="10" name="Table 9"/>
          <p:cNvGraphicFramePr>
            <a:graphicFrameLocks noGrp="1"/>
          </p:cNvGraphicFramePr>
          <p:nvPr>
            <p:extLst>
              <p:ext uri="{D42A27DB-BD31-4B8C-83A1-F6EECF244321}">
                <p14:modId xmlns:p14="http://schemas.microsoft.com/office/powerpoint/2010/main" val="4104684461"/>
              </p:ext>
            </p:extLst>
          </p:nvPr>
        </p:nvGraphicFramePr>
        <p:xfrm>
          <a:off x="838200" y="2819399"/>
          <a:ext cx="7239000" cy="3219759"/>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311755">
                <a:tc>
                  <a:txBody>
                    <a:bodyPr/>
                    <a:lstStyle/>
                    <a:p>
                      <a:pPr algn="ctr"/>
                      <a:r>
                        <a:rPr lang="en-US" sz="1200" b="0" kern="1200" dirty="0" smtClean="0">
                          <a:solidFill>
                            <a:srgbClr val="000000"/>
                          </a:solidFill>
                          <a:latin typeface="Times New Roman"/>
                          <a:ea typeface="Times New Roman"/>
                          <a:cs typeface="Arial"/>
                        </a:rPr>
                        <a:t>Feng Jiang </a:t>
                      </a:r>
                      <a:endParaRPr lang="en-US" sz="1200" b="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Times New Roman"/>
                          <a:ea typeface="Times New Roman"/>
                          <a:cs typeface="Arial"/>
                        </a:rPr>
                        <a:t>feng1.jiang@intel.com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algn="ctr">
                        <a:spcBef>
                          <a:spcPts val="0"/>
                        </a:spcBef>
                        <a:spcAft>
                          <a:spcPts val="0"/>
                        </a:spcAft>
                      </a:pPr>
                      <a:r>
                        <a:rPr lang="en-US" sz="1200" b="0" kern="1200" dirty="0" smtClean="0">
                          <a:solidFill>
                            <a:srgbClr val="000000"/>
                          </a:solidFill>
                          <a:latin typeface="Times New Roman"/>
                          <a:ea typeface="Times New Roman"/>
                          <a:cs typeface="Arial"/>
                        </a:rPr>
                        <a:t>Qinghua Li</a:t>
                      </a:r>
                      <a:endParaRPr lang="en-US" sz="1200" b="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quinghua.li@intel.com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rgbClr val="000000"/>
                          </a:solidFill>
                          <a:latin typeface="+mn-lt"/>
                          <a:ea typeface="Times New Roman"/>
                          <a:cs typeface="Arial"/>
                        </a:rPr>
                        <a:t>Xiaogang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xiaogang.c.chen@intel.com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rgbClr val="000000"/>
                          </a:solidFill>
                          <a:latin typeface="+mn-lt"/>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u="sng" dirty="0" smtClean="0">
                          <a:solidFill>
                            <a:srgbClr val="000000"/>
                          </a:solidFill>
                          <a:latin typeface="+mn-lt"/>
                          <a:ea typeface="Times New Roman"/>
                          <a:cs typeface="Arial"/>
                        </a:rPr>
                        <a:t>robert.stacey@intel.com</a:t>
                      </a:r>
                      <a:endParaRPr lang="en-US" sz="1100" b="0" u="sng"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algn="ctr">
                        <a:spcBef>
                          <a:spcPts val="0"/>
                        </a:spcBef>
                        <a:spcAft>
                          <a:spcPts val="0"/>
                        </a:spcAft>
                      </a:pPr>
                      <a:r>
                        <a:rPr lang="en-US" sz="1200" b="0" kern="1200" dirty="0" smtClean="0">
                          <a:solidFill>
                            <a:srgbClr val="000000"/>
                          </a:solidFill>
                          <a:latin typeface="+mn-lt"/>
                          <a:ea typeface="Times New Roman"/>
                          <a:cs typeface="Arial"/>
                        </a:rPr>
                        <a:t>Po-Kai Huang</a:t>
                      </a:r>
                      <a:endParaRPr lang="en-US" sz="1200" b="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po-kai.huang@intel.com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smtClean="0">
                          <a:solidFill>
                            <a:srgbClr val="000000"/>
                          </a:solidFill>
                          <a:latin typeface="+mn-lt"/>
                          <a:ea typeface="Times New Roman"/>
                          <a:cs typeface="Arial"/>
                        </a:rPr>
                        <a:t>Shahrnaz</a:t>
                      </a:r>
                      <a:r>
                        <a:rPr lang="en-US" sz="1200" b="0" kern="1200" dirty="0" smtClean="0">
                          <a:solidFill>
                            <a:srgbClr val="000000"/>
                          </a:solidFill>
                          <a:latin typeface="+mn-lt"/>
                          <a:ea typeface="Times New Roman"/>
                          <a:cs typeface="Arial"/>
                        </a:rPr>
                        <a:t> </a:t>
                      </a:r>
                      <a:r>
                        <a:rPr lang="en-US" sz="1200" b="0" kern="1200" dirty="0" err="1" smtClean="0">
                          <a:solidFill>
                            <a:srgbClr val="000000"/>
                          </a:solidFill>
                          <a:latin typeface="+mn-lt"/>
                          <a:ea typeface="Times New Roman"/>
                          <a:cs typeface="Arial"/>
                        </a:rPr>
                        <a:t>Azizi</a:t>
                      </a:r>
                      <a:endParaRPr lang="en-US" sz="1200" b="0" kern="1200" dirty="0" smtClean="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shahrnaz.azizi@intel.com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laurent.cariou@intel.com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1755">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98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assaf.gurevitz@intel.com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98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graphicFrame>
        <p:nvGraphicFramePr>
          <p:cNvPr id="13" name="Table 12"/>
          <p:cNvGraphicFramePr>
            <a:graphicFrameLocks noGrp="1"/>
          </p:cNvGraphicFramePr>
          <p:nvPr>
            <p:extLst/>
          </p:nvPr>
        </p:nvGraphicFramePr>
        <p:xfrm>
          <a:off x="685800" y="1193248"/>
          <a:ext cx="7848600" cy="3776124"/>
        </p:xfrm>
        <a:graphic>
          <a:graphicData uri="http://schemas.openxmlformats.org/drawingml/2006/table">
            <a:tbl>
              <a:tblPr firstRow="1" bandRow="1">
                <a:tableStyleId>{F5AB1C69-6EDB-4FF4-983F-18BD219EF322}</a:tableStyleId>
              </a:tblPr>
              <a:tblGrid>
                <a:gridCol w="1833785"/>
                <a:gridCol w="833215"/>
                <a:gridCol w="1876927"/>
                <a:gridCol w="1404486"/>
                <a:gridCol w="1900187"/>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3049232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graphicFrame>
        <p:nvGraphicFramePr>
          <p:cNvPr id="5" name="Table 4"/>
          <p:cNvGraphicFramePr>
            <a:graphicFrameLocks noGrp="1"/>
          </p:cNvGraphicFramePr>
          <p:nvPr>
            <p:extLst/>
          </p:nvPr>
        </p:nvGraphicFramePr>
        <p:xfrm>
          <a:off x="693587" y="1295400"/>
          <a:ext cx="7848600" cy="4131780"/>
        </p:xfrm>
        <a:graphic>
          <a:graphicData uri="http://schemas.openxmlformats.org/drawingml/2006/table">
            <a:tbl>
              <a:tblPr firstRow="1" bandRow="1">
                <a:tableStyleId>{F5AB1C69-6EDB-4FF4-983F-18BD219EF322}</a:tableStyleId>
              </a:tblPr>
              <a:tblGrid>
                <a:gridCol w="1569720"/>
                <a:gridCol w="1239253"/>
                <a:gridCol w="1734954"/>
                <a:gridCol w="1171073"/>
                <a:gridCol w="2133600"/>
              </a:tblGrid>
              <a:tr h="275452">
                <a:tc>
                  <a:txBody>
                    <a:bodyPr/>
                    <a:lstStyle/>
                    <a:p>
                      <a:pPr algn="ctr"/>
                      <a:r>
                        <a:rPr lang="en-US" sz="1100" b="1" kern="1200" dirty="0" smtClean="0">
                          <a:solidFill>
                            <a:schemeClr val="dk1"/>
                          </a:solidFill>
                          <a:latin typeface="+mn-lt"/>
                          <a:ea typeface="+mn-ea"/>
                          <a:cs typeface="+mn-cs"/>
                        </a:rPr>
                        <a:t>Name</a:t>
                      </a:r>
                      <a:endParaRPr lang="en-US" sz="1100" b="1"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Affiliation</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Address</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Phone</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mn-lt"/>
                          <a:ea typeface="Times New Roman"/>
                          <a:cs typeface="Arial"/>
                        </a:rPr>
                        <a:t>Email</a:t>
                      </a:r>
                      <a:endParaRPr lang="en-US" sz="1100" b="1"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Narendar Madhavan</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spcAft>
                          <a:spcPts val="0"/>
                        </a:spcAft>
                      </a:pPr>
                      <a:r>
                        <a:rPr lang="en-US" sz="1100" dirty="0">
                          <a:effectLst/>
                          <a:latin typeface="Times New Roman"/>
                          <a:ea typeface="ＭＳ 明朝"/>
                        </a:rPr>
                        <a:t>Toshiba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smtClean="0">
                          <a:effectLst/>
                          <a:latin typeface="Times New Roman"/>
                          <a:ea typeface="ＭＳ 明朝"/>
                        </a:rPr>
                        <a:t>narendar.madhavan@toshiba.co.jp</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Masahiro Sekiya</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Toshihisa</a:t>
                      </a:r>
                      <a:r>
                        <a:rPr lang="en-US" sz="1100" dirty="0">
                          <a:effectLst/>
                          <a:latin typeface="Times New Roman"/>
                          <a:ea typeface="ＭＳ 明朝"/>
                        </a:rPr>
                        <a:t> </a:t>
                      </a:r>
                      <a:r>
                        <a:rPr lang="en-US" sz="1100" dirty="0" err="1">
                          <a:effectLst/>
                          <a:latin typeface="Times New Roman"/>
                          <a:ea typeface="ＭＳ 明朝"/>
                        </a:rPr>
                        <a:t>Nabetani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Tsuguhide</a:t>
                      </a:r>
                      <a:r>
                        <a:rPr lang="en-US" sz="1100" dirty="0">
                          <a:effectLst/>
                          <a:latin typeface="Times New Roman"/>
                          <a:ea typeface="ＭＳ 明朝"/>
                        </a:rPr>
                        <a:t> Aoki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Tomoko Adachi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err="1">
                          <a:effectLst/>
                          <a:latin typeface="Times New Roman"/>
                          <a:ea typeface="ＭＳ 明朝"/>
                        </a:rPr>
                        <a:t>Kentaro</a:t>
                      </a:r>
                      <a:r>
                        <a:rPr lang="en-US" sz="1100" dirty="0">
                          <a:effectLst/>
                          <a:latin typeface="Times New Roman"/>
                          <a:ea typeface="ＭＳ 明朝"/>
                        </a:rPr>
                        <a:t> Taniguchi </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Daisuke Taki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Koji </a:t>
                      </a:r>
                      <a:r>
                        <a:rPr lang="en-US" sz="1100" dirty="0" err="1">
                          <a:effectLst/>
                          <a:latin typeface="Times New Roman"/>
                          <a:ea typeface="ＭＳ 明朝"/>
                        </a:rPr>
                        <a:t>Horisaki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David Halls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Filippo </a:t>
                      </a:r>
                      <a:r>
                        <a:rPr lang="en-US" sz="1100" dirty="0" err="1">
                          <a:effectLst/>
                          <a:latin typeface="Times New Roman"/>
                          <a:ea typeface="ＭＳ 明朝"/>
                        </a:rPr>
                        <a:t>Tosato</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a:effectLst/>
                          <a:latin typeface="Times New Roman"/>
                          <a:ea typeface="ＭＳ 明朝"/>
                        </a:rPr>
                        <a:t>Zubeir Bocus</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spcAft>
                          <a:spcPts val="0"/>
                        </a:spcAft>
                      </a:pPr>
                      <a:r>
                        <a:rPr lang="en-US" sz="1100" dirty="0" smtClean="0">
                          <a:effectLst/>
                          <a:latin typeface="Times New Roman"/>
                          <a:ea typeface="ＭＳ 明朝"/>
                        </a:rPr>
                        <a:t>Parag</a:t>
                      </a:r>
                      <a:r>
                        <a:rPr lang="en-US" sz="1100" baseline="0" dirty="0" smtClean="0">
                          <a:effectLst/>
                          <a:latin typeface="Times New Roman"/>
                          <a:ea typeface="ＭＳ 明朝"/>
                        </a:rPr>
                        <a:t> Kulkarni</a:t>
                      </a:r>
                      <a:endParaRPr lang="ja-JP" sz="1000" dirty="0">
                        <a:effectLst/>
                        <a:latin typeface="Times New Roman"/>
                        <a:ea typeface="ＭＳ 明朝"/>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243480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C1789BC7-C074-42CC-ADF8-5107DF6BD1C1}" type="slidenum">
              <a:rPr lang="en-US" smtClean="0"/>
              <a:pPr>
                <a:defRPr/>
              </a:pPr>
              <a:t>12</a:t>
            </a:fld>
            <a:endParaRPr lang="en-US"/>
          </a:p>
        </p:txBody>
      </p:sp>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10" name="Table 12"/>
          <p:cNvGraphicFramePr>
            <a:graphicFrameLocks noGrp="1"/>
          </p:cNvGraphicFramePr>
          <p:nvPr>
            <p:extLst/>
          </p:nvPr>
        </p:nvGraphicFramePr>
        <p:xfrm>
          <a:off x="685800" y="1340540"/>
          <a:ext cx="7848600" cy="3073428"/>
        </p:xfrm>
        <a:graphic>
          <a:graphicData uri="http://schemas.openxmlformats.org/drawingml/2006/table">
            <a:tbl>
              <a:tblPr firstRow="1" bandRow="1">
                <a:tableStyleId>{F5AB1C69-6EDB-4FF4-983F-18BD219EF322}</a:tableStyleId>
              </a:tblPr>
              <a:tblGrid>
                <a:gridCol w="1600200"/>
                <a:gridCol w="1219200"/>
                <a:gridCol w="1600200"/>
                <a:gridCol w="1295400"/>
                <a:gridCol w="2133600"/>
              </a:tblGrid>
              <a:tr h="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3055558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Background</a:t>
            </a:r>
            <a:endParaRPr lang="zh-CN" altLang="en-US" dirty="0"/>
          </a:p>
        </p:txBody>
      </p:sp>
      <p:sp>
        <p:nvSpPr>
          <p:cNvPr id="3" name="Content Placeholder 2"/>
          <p:cNvSpPr>
            <a:spLocks noGrp="1"/>
          </p:cNvSpPr>
          <p:nvPr>
            <p:ph idx="1"/>
          </p:nvPr>
        </p:nvSpPr>
        <p:spPr>
          <a:xfrm>
            <a:off x="762000" y="1752600"/>
            <a:ext cx="7772400" cy="4343400"/>
          </a:xfrm>
        </p:spPr>
        <p:txBody>
          <a:bodyPr/>
          <a:lstStyle/>
          <a:p>
            <a:pPr algn="just">
              <a:spcAft>
                <a:spcPts val="600"/>
              </a:spcAft>
            </a:pPr>
            <a:r>
              <a:rPr lang="en-US" altLang="zh-CN" b="0" dirty="0" smtClean="0"/>
              <a:t>11ax uses 1x/2x HE-LTF to save overhead in preamble</a:t>
            </a:r>
          </a:p>
          <a:p>
            <a:pPr lvl="1" algn="just">
              <a:spcAft>
                <a:spcPts val="600"/>
              </a:spcAft>
            </a:pPr>
            <a:r>
              <a:rPr lang="en-US" altLang="zh-CN" dirty="0" smtClean="0"/>
              <a:t>When </a:t>
            </a:r>
            <a:r>
              <a:rPr lang="en-US" altLang="zh-CN" dirty="0"/>
              <a:t>1x/2x HE-LTF is transmitted, </a:t>
            </a:r>
            <a:r>
              <a:rPr lang="en-US" altLang="zh-CN" dirty="0" smtClean="0"/>
              <a:t>the receiver need to interpolate the channel estimation to obtain the channel response for 4x data tones. </a:t>
            </a:r>
          </a:p>
          <a:p>
            <a:pPr lvl="1" algn="just">
              <a:spcAft>
                <a:spcPts val="600"/>
              </a:spcAft>
            </a:pPr>
            <a:r>
              <a:rPr lang="en-US" altLang="zh-CN" dirty="0" smtClean="0"/>
              <a:t>In the compressed beamforming feedback, the phase continuity of the beamforming vector across tones may break, which could hurt the interpolation at receiver side and degrade the performance of 1x/2x HE-LTF </a:t>
            </a:r>
          </a:p>
          <a:p>
            <a:pPr algn="just">
              <a:spcAft>
                <a:spcPts val="600"/>
              </a:spcAft>
            </a:pPr>
            <a:r>
              <a:rPr lang="en-US" altLang="zh-CN" b="0" dirty="0" smtClean="0"/>
              <a:t>For 4x HE-LTF, it is desired to maintain the smoothness of the beamforming vector</a:t>
            </a:r>
          </a:p>
          <a:p>
            <a:pPr lvl="1" algn="just">
              <a:spcAft>
                <a:spcPts val="600"/>
              </a:spcAft>
            </a:pPr>
            <a:r>
              <a:rPr lang="en-US" altLang="zh-CN" b="0" dirty="0"/>
              <a:t>Channel smoothing at receiver provides about 2.5 dB gain </a:t>
            </a:r>
          </a:p>
          <a:p>
            <a:pPr lvl="1" algn="just">
              <a:spcAft>
                <a:spcPts val="600"/>
              </a:spcAft>
            </a:pPr>
            <a:r>
              <a:rPr lang="en-US" altLang="zh-CN" b="0" dirty="0"/>
              <a:t>However, if </a:t>
            </a:r>
            <a:r>
              <a:rPr lang="en-US" altLang="zh-CN" b="0" dirty="0" err="1"/>
              <a:t>beamformed</a:t>
            </a:r>
            <a:r>
              <a:rPr lang="en-US" altLang="zh-CN" b="0" dirty="0"/>
              <a:t> channel is too disruptive for channel </a:t>
            </a:r>
            <a:r>
              <a:rPr lang="en-US" altLang="zh-CN" b="0" dirty="0" smtClean="0"/>
              <a:t>smoothing</a:t>
            </a:r>
            <a:r>
              <a:rPr lang="en-US" altLang="zh-CN" dirty="0"/>
              <a:t>,</a:t>
            </a:r>
            <a:r>
              <a:rPr lang="en-US" altLang="zh-CN" b="0" dirty="0" smtClean="0"/>
              <a:t>  effective </a:t>
            </a:r>
            <a:r>
              <a:rPr lang="en-US" altLang="zh-CN" b="0" dirty="0"/>
              <a:t>beamforming gain reduces significantly</a:t>
            </a:r>
          </a:p>
          <a:p>
            <a:pPr lvl="1" algn="just">
              <a:spcAft>
                <a:spcPts val="600"/>
              </a:spcAft>
            </a:pPr>
            <a:endParaRPr lang="en-US" altLang="zh-CN" b="0" dirty="0" smtClean="0"/>
          </a:p>
        </p:txBody>
      </p:sp>
      <p:sp>
        <p:nvSpPr>
          <p:cNvPr id="4" name="Footer Placeholder 3"/>
          <p:cNvSpPr>
            <a:spLocks noGrp="1"/>
          </p:cNvSpPr>
          <p:nvPr>
            <p:ph type="ftr" sz="quarter" idx="11"/>
          </p:nvPr>
        </p:nvSpPr>
        <p:spPr/>
        <p:txBody>
          <a:bodyPr/>
          <a:lstStyle/>
          <a:p>
            <a:r>
              <a:rPr lang="en-US" altLang="ko-KR" smtClean="0"/>
              <a:t>Feng Jiang, Intel Corporation, et. al.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dirty="0" smtClean="0"/>
              <a:t>Slide </a:t>
            </a:r>
            <a:fld id="{78CBCF7A-1E0D-49A7-8A4E-07EEBC7D2FAE}" type="slidenum">
              <a:rPr lang="en-US" altLang="ko-KR" smtClean="0"/>
              <a:pPr>
                <a:defRPr/>
              </a:pPr>
              <a:t>13</a:t>
            </a:fld>
            <a:endParaRPr lang="en-US" altLang="ko-KR" dirty="0"/>
          </a:p>
        </p:txBody>
      </p:sp>
    </p:spTree>
    <p:extLst>
      <p:ext uri="{BB962C8B-B14F-4D97-AF65-F5344CB8AC3E}">
        <p14:creationId xmlns:p14="http://schemas.microsoft.com/office/powerpoint/2010/main" val="3110814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ko-KR" dirty="0"/>
              <a:t>Do you agree to add the </a:t>
            </a:r>
            <a:r>
              <a:rPr lang="en-US" altLang="ko-KR" dirty="0" smtClean="0"/>
              <a:t>following</a:t>
            </a:r>
            <a:r>
              <a:rPr lang="en-US" altLang="zh-CN" dirty="0" smtClean="0"/>
              <a:t> </a:t>
            </a:r>
            <a:r>
              <a:rPr lang="en-US" altLang="ko-KR" dirty="0" smtClean="0"/>
              <a:t>text in </a:t>
            </a:r>
            <a:r>
              <a:rPr lang="en-US" altLang="ko-KR" dirty="0"/>
              <a:t>the 11ax spec draft</a:t>
            </a:r>
            <a:r>
              <a:rPr lang="en-US" altLang="ko-KR" dirty="0" smtClean="0"/>
              <a:t>?</a:t>
            </a:r>
            <a:endParaRPr lang="en-US" altLang="zh-CN" dirty="0"/>
          </a:p>
          <a:p>
            <a:pPr lvl="1" algn="just"/>
            <a:r>
              <a:rPr lang="en-US" altLang="zh-CN" dirty="0"/>
              <a:t>When </a:t>
            </a:r>
            <a:r>
              <a:rPr lang="en-US" altLang="zh-CN" dirty="0" smtClean="0"/>
              <a:t>1x/2x/4x </a:t>
            </a:r>
            <a:r>
              <a:rPr lang="en-US" altLang="zh-CN" dirty="0"/>
              <a:t>HE-LTF is transmitted, it is recommended that the spatial mapping matrix applied to HE-STF and beyond is chosen such that it preserves the smoothness of the physical channel, achieved by limiting the variation of each element’s real and imaginary values in the spatial mapping matrix across successive tones within one RU</a:t>
            </a:r>
            <a:r>
              <a:rPr lang="en-US" altLang="zh-CN" dirty="0" smtClean="0"/>
              <a:t>.</a:t>
            </a:r>
          </a:p>
          <a:p>
            <a:pPr lvl="1" algn="just"/>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a:t>No</a:t>
            </a:r>
          </a:p>
          <a:p>
            <a:pPr marL="800100" lvl="1" indent="-342900">
              <a:buFont typeface="Times New Roman" pitchFamily="18" charset="0"/>
              <a:buChar char="‒"/>
            </a:pPr>
            <a:r>
              <a:rPr lang="en-US" altLang="zh-CN" dirty="0"/>
              <a:t>Abstain</a:t>
            </a:r>
          </a:p>
          <a:p>
            <a:pPr lvl="1" algn="just"/>
            <a:endParaRPr lang="en-US" altLang="zh-CN" dirty="0"/>
          </a:p>
          <a:p>
            <a:pPr marL="0" indent="0">
              <a:buNone/>
            </a:pPr>
            <a:endParaRPr lang="en-US" altLang="ko-KR" sz="1600" dirty="0" smtClean="0"/>
          </a:p>
        </p:txBody>
      </p:sp>
      <p:sp>
        <p:nvSpPr>
          <p:cNvPr id="5" name="바닥글 개체 틀 4"/>
          <p:cNvSpPr>
            <a:spLocks noGrp="1"/>
          </p:cNvSpPr>
          <p:nvPr>
            <p:ph type="ftr" sz="quarter" idx="11"/>
          </p:nvPr>
        </p:nvSpPr>
        <p:spPr/>
        <p:txBody>
          <a:bodyPr/>
          <a:lstStyle/>
          <a:p>
            <a:pPr>
              <a:defRPr/>
            </a:pPr>
            <a:r>
              <a:rPr lang="en-US" altLang="ko-KR" dirty="0" smtClean="0"/>
              <a:t>Feng Jiang, Intel Corporation, et. al</a:t>
            </a:r>
            <a:r>
              <a:rPr lang="en-US" altLang="ko-KR" i="1" dirty="0" smtClean="0"/>
              <a:t>.</a:t>
            </a:r>
            <a:endParaRPr lang="en-US" altLang="ko-KR" i="1"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95300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graphicFrame>
        <p:nvGraphicFramePr>
          <p:cNvPr id="10" name="Table 9"/>
          <p:cNvGraphicFramePr>
            <a:graphicFrameLocks noGrp="1"/>
          </p:cNvGraphicFramePr>
          <p:nvPr>
            <p:extLst>
              <p:ext uri="{D42A27DB-BD31-4B8C-83A1-F6EECF244321}">
                <p14:modId xmlns:p14="http://schemas.microsoft.com/office/powerpoint/2010/main" val="968735265"/>
              </p:ext>
            </p:extLst>
          </p:nvPr>
        </p:nvGraphicFramePr>
        <p:xfrm>
          <a:off x="838200" y="1347775"/>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Gwendolyn </a:t>
                      </a:r>
                      <a:r>
                        <a:rPr lang="en-US" sz="1200" dirty="0" err="1">
                          <a:solidFill>
                            <a:srgbClr val="000000"/>
                          </a:solidFill>
                          <a:latin typeface="Times New Roman"/>
                          <a:ea typeface="Times New Roman"/>
                          <a:cs typeface="Arial"/>
                        </a:rPr>
                        <a:t>Barriac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95604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graphicFrame>
        <p:nvGraphicFramePr>
          <p:cNvPr id="13" name="Table 12"/>
          <p:cNvGraphicFramePr>
            <a:graphicFrameLocks noGrp="1"/>
          </p:cNvGraphicFramePr>
          <p:nvPr>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1883422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2921697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graphicFrame>
        <p:nvGraphicFramePr>
          <p:cNvPr id="5" name="Table 4"/>
          <p:cNvGraphicFramePr>
            <a:graphicFrameLocks noGrp="1"/>
          </p:cNvGraphicFramePr>
          <p:nvPr>
            <p:extLst/>
          </p:nvPr>
        </p:nvGraphicFramePr>
        <p:xfrm>
          <a:off x="685800" y="1338127"/>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2800" b="1" baseline="0">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t>Authors (continued)</a:t>
            </a:r>
            <a:endParaRPr lang="zh-CN" altLang="en-US" sz="2000" kern="0" dirty="0"/>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39229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graphicFrame>
        <p:nvGraphicFramePr>
          <p:cNvPr id="8" name="Table 7"/>
          <p:cNvGraphicFramePr>
            <a:graphicFrameLocks noGrp="1"/>
          </p:cNvGraphicFramePr>
          <p:nvPr>
            <p:extLst/>
          </p:nvPr>
        </p:nvGraphicFramePr>
        <p:xfrm>
          <a:off x="762000" y="4263716"/>
          <a:ext cx="7247351" cy="1377260"/>
        </p:xfrm>
        <a:graphic>
          <a:graphicData uri="http://schemas.openxmlformats.org/drawingml/2006/table">
            <a:tbl>
              <a:tblPr firstRow="1" bandRow="1">
                <a:tableStyleId>{F5AB1C69-6EDB-4FF4-983F-18BD219EF322}</a:tableStyleId>
              </a:tblPr>
              <a:tblGrid>
                <a:gridCol w="1449470"/>
                <a:gridCol w="1144319"/>
                <a:gridCol w="1602046"/>
                <a:gridCol w="1296894"/>
                <a:gridCol w="1754622"/>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mn-lt"/>
                          <a:ea typeface="+mn-ea"/>
                          <a:cs typeface="+mn-cs"/>
                        </a:rPr>
                        <a:t> </a:t>
                      </a:r>
                      <a:r>
                        <a:rPr lang="en-US" sz="1200" b="0" u="sng" kern="1200" dirty="0" smtClean="0">
                          <a:solidFill>
                            <a:schemeClr val="tx1"/>
                          </a:solidFill>
                          <a:latin typeface="+mn-lt"/>
                          <a:ea typeface="+mn-ea"/>
                          <a:cs typeface="+mn-cs"/>
                        </a:rPr>
                        <a:t>joonsuk@apple.com</a:t>
                      </a:r>
                      <a:endParaRPr lang="en-US" sz="9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guoqing_li@apple.com</a:t>
                      </a:r>
                      <a:endParaRPr lang="en-US" sz="9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Jarkko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Kneckt</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jkneckt@apple.com</a:t>
                      </a:r>
                      <a:endParaRPr lang="en-US" sz="9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mn-lt"/>
                          <a:ea typeface="+mn-ea"/>
                          <a:cs typeface="+mn-cs"/>
                        </a:rPr>
                        <a:t>ericwong@apple.com</a:t>
                      </a:r>
                      <a:r>
                        <a:rPr lang="en-US" sz="900" dirty="0">
                          <a:solidFill>
                            <a:schemeClr val="tx1"/>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mn-lt"/>
                          <a:ea typeface="+mn-ea"/>
                          <a:cs typeface="+mn-cs"/>
                        </a:rPr>
                        <a:t>chartman@apple.com</a:t>
                      </a:r>
                      <a:endParaRPr lang="en-US" sz="900" u="none"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3452872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graphicFrame>
        <p:nvGraphicFramePr>
          <p:cNvPr id="7" name="表格 6"/>
          <p:cNvGraphicFramePr>
            <a:graphicFrameLocks noGrp="1"/>
          </p:cNvGraphicFramePr>
          <p:nvPr>
            <p:extLst>
              <p:ext uri="{D42A27DB-BD31-4B8C-83A1-F6EECF244321}">
                <p14:modId xmlns:p14="http://schemas.microsoft.com/office/powerpoint/2010/main" val="3395982167"/>
              </p:ext>
            </p:extLst>
          </p:nvPr>
        </p:nvGraphicFramePr>
        <p:xfrm>
          <a:off x="838200" y="1045417"/>
          <a:ext cx="7467600" cy="541638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a:t>
                      </a:r>
                      <a:r>
                        <a:rPr lang="en-US" sz="1000" dirty="0" smtClean="0">
                          <a:solidFill>
                            <a:srgbClr val="000000"/>
                          </a:solidFill>
                          <a:latin typeface="Times New Roman"/>
                          <a:ea typeface="Times New Roman"/>
                          <a:cs typeface="Arial"/>
                        </a:rPr>
                        <a:t>92121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32637797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330123171"/>
              </p:ext>
            </p:extLst>
          </p:nvPr>
        </p:nvGraphicFramePr>
        <p:xfrm>
          <a:off x="807887" y="1752600"/>
          <a:ext cx="7620000" cy="2743200"/>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Jayh </a:t>
                      </a:r>
                      <a:r>
                        <a:rPr lang="en-US" sz="1200" dirty="0" err="1" smtClean="0">
                          <a:latin typeface="Times New Roman"/>
                          <a:ea typeface="Times New Roman"/>
                          <a:cs typeface="Arial"/>
                        </a:rPr>
                        <a:t>Hyunhee</a:t>
                      </a:r>
                      <a:r>
                        <a:rPr lang="en-US" sz="1200" baseline="0" dirty="0" smtClean="0">
                          <a:latin typeface="Times New Roman"/>
                          <a:ea typeface="Times New Roman"/>
                          <a:cs typeface="Arial"/>
                        </a:rPr>
                        <a:t> </a:t>
                      </a:r>
                      <a:r>
                        <a:rPr lang="en-US" sz="1200" dirty="0" smtClean="0">
                          <a:latin typeface="Times New Roman"/>
                          <a:ea typeface="Times New Roman"/>
                          <a:cs typeface="Arial"/>
                        </a:rPr>
                        <a:t>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00721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graphicFrame>
        <p:nvGraphicFramePr>
          <p:cNvPr id="7" name="Table 6"/>
          <p:cNvGraphicFramePr>
            <a:graphicFrameLocks noGrp="1"/>
          </p:cNvGraphicFramePr>
          <p:nvPr/>
        </p:nvGraphicFramePr>
        <p:xfrm>
          <a:off x="762000" y="3839623"/>
          <a:ext cx="7620000" cy="1722976"/>
        </p:xfrm>
        <a:graphic>
          <a:graphicData uri="http://schemas.openxmlformats.org/drawingml/2006/table">
            <a:tbl>
              <a:tblPr/>
              <a:tblGrid>
                <a:gridCol w="1523999"/>
                <a:gridCol w="1219200"/>
                <a:gridCol w="1676400"/>
                <a:gridCol w="1371600"/>
                <a:gridCol w="1828801"/>
              </a:tblGrid>
              <a:tr h="424276">
                <a:tc>
                  <a:txBody>
                    <a:bodyPr/>
                    <a:lstStyle/>
                    <a:p>
                      <a:pPr algn="ctr" fontAlgn="ctr"/>
                      <a:r>
                        <a:rPr lang="en-US" sz="1200" b="0" i="0" u="none" strike="noStrike" dirty="0" smtClean="0">
                          <a:solidFill>
                            <a:srgbClr val="000000"/>
                          </a:solidFill>
                          <a:latin typeface="+mn-lt"/>
                          <a:ea typeface="+mn-ea"/>
                        </a:rPr>
                        <a:t>Bo Sun</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200" b="0" i="0" u="none" strike="noStrike" dirty="0">
                          <a:solidFill>
                            <a:srgbClr val="000000"/>
                          </a:solidFill>
                          <a:latin typeface="+mn-lt"/>
                          <a:ea typeface="+mn-ea"/>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#9 Wuxingduan, Xifeng</a:t>
                      </a:r>
                      <a:br>
                        <a:rPr lang="en-US" sz="1200" b="0" i="0" u="none" strike="noStrike">
                          <a:solidFill>
                            <a:srgbClr val="000000"/>
                          </a:solidFill>
                          <a:latin typeface="+mn-lt"/>
                          <a:ea typeface="+mn-ea"/>
                        </a:rPr>
                      </a:br>
                      <a:r>
                        <a:rPr lang="en-US" sz="1200" b="0" i="0" u="none" strike="noStrike">
                          <a:solidFill>
                            <a:srgbClr val="000000"/>
                          </a:solidFill>
                          <a:latin typeface="+mn-lt"/>
                          <a:ea typeface="+mn-ea"/>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Kaiying</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Lv</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Yonggang</a:t>
                      </a:r>
                      <a:r>
                        <a:rPr lang="en-US" sz="1200" b="0" i="0" u="none" strike="noStrike" dirty="0">
                          <a:solidFill>
                            <a:srgbClr val="000000"/>
                          </a:solidFill>
                          <a:latin typeface="+mn-lt"/>
                          <a:ea typeface="+mn-ea"/>
                        </a:rPr>
                        <a:t>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Ke</a:t>
                      </a:r>
                      <a:r>
                        <a:rPr lang="en-US" sz="1200" b="0" i="0" u="none" strike="noStrike" dirty="0">
                          <a:solidFill>
                            <a:srgbClr val="000000"/>
                          </a:solidFill>
                          <a:latin typeface="+mn-lt"/>
                          <a:ea typeface="+mn-ea"/>
                        </a:rPr>
                        <a:t>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Weimin</a:t>
                      </a:r>
                      <a:r>
                        <a:rPr lang="en-US" sz="1200" b="0" i="0" u="none" strike="noStrike" dirty="0">
                          <a:solidFill>
                            <a:srgbClr val="000000"/>
                          </a:solidFill>
                          <a:latin typeface="+mn-lt"/>
                          <a:ea typeface="+mn-ea"/>
                        </a:rPr>
                        <a:t>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a:solidFill>
                            <a:srgbClr val="000000"/>
                          </a:solidFill>
                          <a:latin typeface="+mn-lt"/>
                          <a:ea typeface="+mn-ea"/>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mn-lt"/>
                          <a:ea typeface="+mn-ea"/>
                        </a:rPr>
                        <a:t>170 W Tasman </a:t>
                      </a:r>
                      <a:r>
                        <a:rPr lang="en-US" sz="1200" b="0" i="0" u="none" strike="noStrike" dirty="0" err="1">
                          <a:solidFill>
                            <a:srgbClr val="000000"/>
                          </a:solidFill>
                          <a:latin typeface="+mn-lt"/>
                          <a:ea typeface="+mn-ea"/>
                        </a:rPr>
                        <a:t>Dr</a:t>
                      </a:r>
                      <a:r>
                        <a:rPr lang="en-US" sz="1200" b="0" i="0" u="none" strike="noStrike" dirty="0">
                          <a:solidFill>
                            <a:srgbClr val="000000"/>
                          </a:solidFill>
                          <a:latin typeface="+mn-lt"/>
                          <a:ea typeface="+mn-ea"/>
                        </a:rPr>
                        <a:t>,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450">
                <a:tc>
                  <a:txBody>
                    <a:bodyPr/>
                    <a:lstStyle/>
                    <a:p>
                      <a:pPr algn="ctr" fontAlgn="ctr"/>
                      <a:r>
                        <a:rPr lang="en-US" sz="1200" b="0" i="0" u="none" strike="noStrike" dirty="0" err="1">
                          <a:solidFill>
                            <a:srgbClr val="000000"/>
                          </a:solidFill>
                          <a:latin typeface="+mn-lt"/>
                          <a:ea typeface="+mn-ea"/>
                        </a:rPr>
                        <a:t>Pooya</a:t>
                      </a:r>
                      <a:r>
                        <a:rPr lang="en-US" sz="1200" b="0" i="0" u="none" strike="noStrike" dirty="0">
                          <a:solidFill>
                            <a:srgbClr val="000000"/>
                          </a:solidFill>
                          <a:latin typeface="+mn-lt"/>
                          <a:ea typeface="+mn-ea"/>
                        </a:rPr>
                        <a:t> </a:t>
                      </a:r>
                      <a:r>
                        <a:rPr lang="en-US" sz="1200" b="0" i="0" u="none" strike="noStrike" dirty="0" err="1">
                          <a:solidFill>
                            <a:srgbClr val="000000"/>
                          </a:solidFill>
                          <a:latin typeface="+mn-lt"/>
                          <a:ea typeface="+mn-ea"/>
                        </a:rPr>
                        <a:t>Monajemi</a:t>
                      </a:r>
                      <a:endParaRPr lang="en-US" sz="1200" b="0" i="0" u="none" strike="noStrike" dirty="0">
                        <a:solidFill>
                          <a:srgbClr val="000000"/>
                        </a:solidFill>
                        <a:latin typeface="+mn-lt"/>
                        <a:ea typeface="+mn-ea"/>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latin typeface="+mn-lt"/>
                          <a:ea typeface="+mn-ea"/>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mn-lt"/>
                          <a:ea typeface="+mn-ea"/>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nvPr>
        </p:nvGraphicFramePr>
        <p:xfrm>
          <a:off x="762000" y="1371600"/>
          <a:ext cx="7620000" cy="2470113"/>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smtClean="0"/>
              <a:t>Feng Jiang, Intel Corporation, et. al.</a:t>
            </a:r>
            <a:endParaRPr lang="en-US" altLang="ko-KR" dirty="0"/>
          </a:p>
        </p:txBody>
      </p:sp>
    </p:spTree>
    <p:extLst>
      <p:ext uri="{BB962C8B-B14F-4D97-AF65-F5344CB8AC3E}">
        <p14:creationId xmlns:p14="http://schemas.microsoft.com/office/powerpoint/2010/main" val="22248400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100295</TotalTime>
  <Words>1533</Words>
  <Application>Microsoft Office PowerPoint</Application>
  <PresentationFormat>On-screen Show (4:3)</PresentationFormat>
  <Paragraphs>612</Paragraphs>
  <Slides>14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Malgun Gothic</vt:lpstr>
      <vt:lpstr>MS Mincho</vt:lpstr>
      <vt:lpstr>Arial</vt:lpstr>
      <vt:lpstr>Calibri</vt:lpstr>
      <vt:lpstr>Times New Roman</vt:lpstr>
      <vt:lpstr>802-11-Submission</vt:lpstr>
      <vt:lpstr>Smoothness Recommendation for HE-LTF</vt:lpstr>
      <vt:lpstr>Authors (continued)</vt:lpstr>
      <vt:lpstr>Authors (continued)</vt:lpstr>
      <vt:lpstr>Authors (continued)</vt:lpstr>
      <vt:lpstr>PowerPoint Presentation</vt:lpstr>
      <vt:lpstr>Authors (continued)</vt:lpstr>
      <vt:lpstr>Authors (continued)</vt:lpstr>
      <vt:lpstr>Authors (continued)</vt:lpstr>
      <vt:lpstr>Authors (continued)</vt:lpstr>
      <vt:lpstr>Authors (continued)</vt:lpstr>
      <vt:lpstr>Authors (continued)</vt:lpstr>
      <vt:lpstr>Authors (continued)</vt:lpstr>
      <vt:lpstr>Background</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Jiang, Feng1</cp:lastModifiedBy>
  <cp:revision>1341</cp:revision>
  <cp:lastPrinted>1998-02-10T13:28:06Z</cp:lastPrinted>
  <dcterms:created xsi:type="dcterms:W3CDTF">2007-05-21T21:00:37Z</dcterms:created>
  <dcterms:modified xsi:type="dcterms:W3CDTF">2016-11-07T02:42:44Z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