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0" r:id="rId2"/>
    <p:sldId id="271" r:id="rId3"/>
    <p:sldId id="272" r:id="rId4"/>
    <p:sldId id="273" r:id="rId5"/>
    <p:sldId id="274" r:id="rId6"/>
    <p:sldId id="275" r:id="rId7"/>
    <p:sldId id="276" r:id="rId8"/>
    <p:sldId id="278" r:id="rId9"/>
    <p:sldId id="277" r:id="rId10"/>
    <p:sldId id="279" r:id="rId11"/>
    <p:sldId id="28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5" autoAdjust="0"/>
    <p:restoredTop sz="92105" autoAdjust="0"/>
  </p:normalViewPr>
  <p:slideViewPr>
    <p:cSldViewPr>
      <p:cViewPr varScale="1">
        <p:scale>
          <a:sx n="85" d="100"/>
          <a:sy n="85" d="100"/>
        </p:scale>
        <p:origin x="15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8"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10"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
        <p:nvSpPr>
          <p:cNvPr id="7"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9"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9883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 </a:t>
            </a:r>
            <a:endParaRPr lang="en-US" dirty="0"/>
          </a:p>
        </p:txBody>
      </p:sp>
      <p:sp>
        <p:nvSpPr>
          <p:cNvPr id="1029"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802.11-16/1420r0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674914"/>
            <a:ext cx="7772400" cy="391886"/>
          </a:xfrm>
        </p:spPr>
        <p:txBody>
          <a:bodyPr/>
          <a:lstStyle/>
          <a:p>
            <a:r>
              <a:rPr lang="en-US" dirty="0"/>
              <a:t>TWT Information frames in 11ax</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066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2016-11-05</a:t>
            </a:r>
          </a:p>
        </p:txBody>
      </p:sp>
      <p:sp>
        <p:nvSpPr>
          <p:cNvPr id="8"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12" name="Date Placeholder 5"/>
          <p:cNvSpPr>
            <a:spLocks noGrp="1"/>
          </p:cNvSpPr>
          <p:nvPr>
            <p:ph type="dt" sz="half" idx="2"/>
          </p:nvPr>
        </p:nvSpPr>
        <p:spPr>
          <a:xfrm>
            <a:off x="696913" y="332601"/>
            <a:ext cx="1541128" cy="276999"/>
          </a:xfrm>
        </p:spPr>
        <p:txBody>
          <a:bodyPr/>
          <a:lstStyle/>
          <a:p>
            <a:r>
              <a:rPr lang="en-US" dirty="0" smtClean="0"/>
              <a:t>November 2016</a:t>
            </a:r>
            <a:endParaRPr lang="en-US"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for resolving CID 140 (3)</a:t>
            </a:r>
          </a:p>
        </p:txBody>
      </p:sp>
      <p:sp>
        <p:nvSpPr>
          <p:cNvPr id="3" name="Content Placeholder 2"/>
          <p:cNvSpPr>
            <a:spLocks noGrp="1"/>
          </p:cNvSpPr>
          <p:nvPr>
            <p:ph idx="1"/>
          </p:nvPr>
        </p:nvSpPr>
        <p:spPr/>
        <p:txBody>
          <a:bodyPr/>
          <a:lstStyle/>
          <a:p>
            <a:r>
              <a:rPr lang="en-US" b="1" dirty="0" err="1"/>
              <a:t>TGax</a:t>
            </a:r>
            <a:r>
              <a:rPr lang="en-US" b="1" dirty="0"/>
              <a:t> Editor:</a:t>
            </a:r>
            <a:r>
              <a:rPr lang="en-US" b="1" i="1" dirty="0"/>
              <a:t> Add a new subfield to the HE Capabilities information element “Flexible TWT Schedule Support”</a:t>
            </a:r>
            <a:endParaRPr lang="en-US" b="1" dirty="0"/>
          </a:p>
          <a:p>
            <a:r>
              <a:rPr lang="en-US" b="1" dirty="0" err="1"/>
              <a:t>TGax</a:t>
            </a:r>
            <a:r>
              <a:rPr lang="en-US" b="1" dirty="0"/>
              <a:t> Editor:</a:t>
            </a:r>
            <a:r>
              <a:rPr lang="en-US" b="1" i="1" dirty="0"/>
              <a:t> Add a new </a:t>
            </a:r>
            <a:r>
              <a:rPr lang="en-US" b="1" i="1" dirty="0" smtClean="0"/>
              <a:t>row </a:t>
            </a:r>
            <a:r>
              <a:rPr lang="en-US" b="1" i="1" dirty="0"/>
              <a:t>to </a:t>
            </a:r>
            <a:r>
              <a:rPr lang="en-US" b="1" i="1" dirty="0" smtClean="0"/>
              <a:t>Table 9-262z as shown (ignore header row):</a:t>
            </a:r>
            <a:endParaRPr lang="en-US" b="1" dirty="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pPr>
              <a:defRPr/>
            </a:pPr>
            <a:r>
              <a:rPr lang="en-US" smtClean="0"/>
              <a:t>November 2016</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087603922"/>
              </p:ext>
            </p:extLst>
          </p:nvPr>
        </p:nvGraphicFramePr>
        <p:xfrm>
          <a:off x="190500" y="3105627"/>
          <a:ext cx="8763000" cy="1559560"/>
        </p:xfrm>
        <a:graphic>
          <a:graphicData uri="http://schemas.openxmlformats.org/drawingml/2006/table">
            <a:tbl>
              <a:tblPr firstRow="1" bandRow="1">
                <a:tableStyleId>{5940675A-B579-460E-94D1-54222C63F5DA}</a:tableStyleId>
              </a:tblPr>
              <a:tblGrid>
                <a:gridCol w="1522609"/>
                <a:gridCol w="3071567"/>
                <a:gridCol w="4168824"/>
              </a:tblGrid>
              <a:tr h="370840">
                <a:tc>
                  <a:txBody>
                    <a:bodyPr/>
                    <a:lstStyle/>
                    <a:p>
                      <a:r>
                        <a:rPr lang="en-US" b="1" dirty="0" smtClean="0"/>
                        <a:t>Subfield</a:t>
                      </a:r>
                      <a:endParaRPr lang="en-US" b="1" dirty="0"/>
                    </a:p>
                  </a:txBody>
                  <a:tcPr/>
                </a:tc>
                <a:tc>
                  <a:txBody>
                    <a:bodyPr/>
                    <a:lstStyle/>
                    <a:p>
                      <a:r>
                        <a:rPr lang="en-US" b="1" dirty="0" smtClean="0"/>
                        <a:t>Definition</a:t>
                      </a:r>
                      <a:endParaRPr lang="en-US" b="1" dirty="0"/>
                    </a:p>
                  </a:txBody>
                  <a:tcPr/>
                </a:tc>
                <a:tc>
                  <a:txBody>
                    <a:bodyPr/>
                    <a:lstStyle/>
                    <a:p>
                      <a:r>
                        <a:rPr lang="en-US" b="1" dirty="0" smtClean="0"/>
                        <a:t>Encoding</a:t>
                      </a:r>
                      <a:endParaRPr lang="en-US" b="1" dirty="0"/>
                    </a:p>
                  </a:txBody>
                  <a:tcPr/>
                </a:tc>
              </a:tr>
              <a:tr h="370840">
                <a:tc>
                  <a:txBody>
                    <a:bodyPr/>
                    <a:lstStyle/>
                    <a:p>
                      <a:r>
                        <a:rPr lang="en-US" dirty="0" smtClean="0"/>
                        <a:t>Flexible TWT Schedule</a:t>
                      </a:r>
                      <a:r>
                        <a:rPr lang="en-US" baseline="0" dirty="0" smtClean="0"/>
                        <a:t> Support</a:t>
                      </a:r>
                      <a:endParaRPr lang="en-US" dirty="0"/>
                    </a:p>
                  </a:txBody>
                  <a:tcPr/>
                </a:tc>
                <a:tc>
                  <a:txBody>
                    <a:bodyPr/>
                    <a:lstStyle/>
                    <a:p>
                      <a:r>
                        <a:rPr lang="en-GB" sz="1800" kern="1200" dirty="0" smtClean="0">
                          <a:effectLst/>
                        </a:rPr>
                        <a:t>Indicates support for the reception of TWT Information frames with any</a:t>
                      </a:r>
                      <a:r>
                        <a:rPr lang="en-GB" sz="1800" kern="1200" baseline="0" dirty="0" smtClean="0">
                          <a:effectLst/>
                        </a:rPr>
                        <a:t> nonzero value in the Next TWT field.</a:t>
                      </a:r>
                      <a:endParaRPr lang="en-US" dirty="0"/>
                    </a:p>
                  </a:txBody>
                  <a:tcPr/>
                </a:tc>
                <a:tc>
                  <a:txBody>
                    <a:bodyPr/>
                    <a:lstStyle/>
                    <a:p>
                      <a:r>
                        <a:rPr lang="en-US" dirty="0" smtClean="0"/>
                        <a:t>Set to 1 if the STA supports reception</a:t>
                      </a:r>
                      <a:r>
                        <a:rPr lang="en-US" baseline="0" dirty="0" smtClean="0"/>
                        <a:t> of a TWT Information frame with any nonzero value in the Next TWT field.</a:t>
                      </a:r>
                    </a:p>
                    <a:p>
                      <a:r>
                        <a:rPr lang="en-US" baseline="0" dirty="0" smtClean="0"/>
                        <a:t>Set to 0 otherwise.</a:t>
                      </a:r>
                      <a:endParaRPr lang="en-US" dirty="0"/>
                    </a:p>
                  </a:txBody>
                  <a:tcPr/>
                </a:tc>
              </a:tr>
            </a:tbl>
          </a:graphicData>
        </a:graphic>
      </p:graphicFrame>
    </p:spTree>
    <p:extLst>
      <p:ext uri="{BB962C8B-B14F-4D97-AF65-F5344CB8AC3E}">
        <p14:creationId xmlns:p14="http://schemas.microsoft.com/office/powerpoint/2010/main" val="370559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p:txBody>
          <a:bodyPr/>
          <a:lstStyle/>
          <a:p>
            <a:r>
              <a:rPr lang="en-US" dirty="0"/>
              <a:t>Do you support the comment resolution text provided in </a:t>
            </a:r>
            <a:r>
              <a:rPr lang="en-US" dirty="0" smtClean="0"/>
              <a:t>the previous 3 slides </a:t>
            </a:r>
            <a:r>
              <a:rPr lang="en-US" dirty="0"/>
              <a:t>for resolving CID 140</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pPr>
              <a:defRPr/>
            </a:pPr>
            <a:r>
              <a:rPr lang="en-US" smtClean="0"/>
              <a:t>November 2016</a:t>
            </a:r>
            <a:endParaRPr lang="en-US" dirty="0"/>
          </a:p>
        </p:txBody>
      </p:sp>
    </p:spTree>
    <p:extLst>
      <p:ext uri="{BB962C8B-B14F-4D97-AF65-F5344CB8AC3E}">
        <p14:creationId xmlns:p14="http://schemas.microsoft.com/office/powerpoint/2010/main" val="3883178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a:xfrm>
            <a:off x="675142" y="1485106"/>
            <a:ext cx="7772400" cy="4495800"/>
          </a:xfrm>
        </p:spPr>
        <p:txBody>
          <a:bodyPr/>
          <a:lstStyle/>
          <a:p>
            <a:r>
              <a:rPr lang="en-US" sz="1800" dirty="0"/>
              <a:t>TWT modes defined in the latest </a:t>
            </a:r>
            <a:r>
              <a:rPr lang="en-US" sz="1800" dirty="0" err="1"/>
              <a:t>TGax</a:t>
            </a:r>
            <a:r>
              <a:rPr lang="en-US" sz="1800" dirty="0"/>
              <a:t> D0.5:</a:t>
            </a:r>
          </a:p>
          <a:p>
            <a:pPr lvl="1"/>
            <a:r>
              <a:rPr lang="en-US" sz="1600" dirty="0"/>
              <a:t>Solicited TWT mode (individual TWT agreements):</a:t>
            </a:r>
          </a:p>
          <a:p>
            <a:pPr lvl="2"/>
            <a:r>
              <a:rPr lang="en-US" sz="1400" dirty="0"/>
              <a:t>Non-AP STA and AP negotiate implicit TWT session(s)</a:t>
            </a:r>
          </a:p>
          <a:p>
            <a:pPr lvl="2"/>
            <a:r>
              <a:rPr lang="en-US" sz="1400" dirty="0"/>
              <a:t>Non-AP STA follows the TWT schedule(s) of established TWT session(s)</a:t>
            </a:r>
          </a:p>
          <a:p>
            <a:pPr lvl="3"/>
            <a:r>
              <a:rPr lang="en-US" sz="1200" dirty="0"/>
              <a:t>Renegotiations, terminations are performed via unicast MGMT frames; no need to read the </a:t>
            </a:r>
            <a:r>
              <a:rPr lang="en-US" sz="1200" dirty="0" smtClean="0"/>
              <a:t>Beacon</a:t>
            </a:r>
            <a:endParaRPr lang="en-US" sz="1200" dirty="0"/>
          </a:p>
          <a:p>
            <a:pPr lvl="1"/>
            <a:r>
              <a:rPr lang="en-US" sz="1600" dirty="0"/>
              <a:t>Broadcast TWT mode:</a:t>
            </a:r>
          </a:p>
          <a:p>
            <a:pPr lvl="2"/>
            <a:r>
              <a:rPr lang="en-US" sz="1400" dirty="0"/>
              <a:t>AP includes a broadcast TWT IE in the Beacon frame specifying one or more TWT </a:t>
            </a:r>
            <a:r>
              <a:rPr lang="en-US" sz="1400" dirty="0" smtClean="0"/>
              <a:t>sets</a:t>
            </a:r>
            <a:endParaRPr lang="en-US" sz="1400" dirty="0"/>
          </a:p>
          <a:p>
            <a:pPr lvl="2"/>
            <a:r>
              <a:rPr lang="en-US" sz="1400" dirty="0"/>
              <a:t>Non-AP STAs that read the Beacon frame follow the provided broadcast TWT schedule(s)</a:t>
            </a:r>
          </a:p>
          <a:p>
            <a:r>
              <a:rPr lang="en-US" sz="1800" dirty="0"/>
              <a:t>Both modes inherit/use implicit TWT signaling provided by TWT IE, and:</a:t>
            </a:r>
          </a:p>
          <a:p>
            <a:pPr lvl="1"/>
            <a:r>
              <a:rPr lang="en-US" sz="1600" dirty="0"/>
              <a:t>Trigger field </a:t>
            </a:r>
            <a:r>
              <a:rPr lang="en-US" sz="1600" dirty="0" smtClean="0"/>
              <a:t>in </a:t>
            </a:r>
            <a:r>
              <a:rPr lang="en-US" sz="1600" dirty="0"/>
              <a:t>TWT </a:t>
            </a:r>
            <a:r>
              <a:rPr lang="en-US" sz="1600" dirty="0" smtClean="0"/>
              <a:t>IE </a:t>
            </a:r>
            <a:r>
              <a:rPr lang="en-US" sz="1600" dirty="0"/>
              <a:t>indicates that Trigger frames are sent within each TWT SP</a:t>
            </a:r>
          </a:p>
          <a:p>
            <a:r>
              <a:rPr lang="en-US" altLang="ko-KR" sz="1800" dirty="0"/>
              <a:t>We propose to finalize the use of TWT Information frames in 11ax</a:t>
            </a:r>
            <a:endParaRPr lang="en-US" altLang="ko-KR" sz="1100" dirty="0"/>
          </a:p>
          <a:p>
            <a:pPr lvl="1"/>
            <a:r>
              <a:rPr lang="en-US" altLang="ko-KR" sz="1600" dirty="0"/>
              <a:t>These rules are intended as resolution for CID </a:t>
            </a:r>
            <a:r>
              <a:rPr lang="en-US" altLang="ko-KR" sz="1600" dirty="0" smtClean="0"/>
              <a:t>140</a:t>
            </a:r>
            <a:endParaRPr lang="en-US" altLang="ko-KR"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2</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01873810"/>
              </p:ext>
            </p:extLst>
          </p:nvPr>
        </p:nvGraphicFramePr>
        <p:xfrm>
          <a:off x="382587" y="5012373"/>
          <a:ext cx="8228013" cy="1280160"/>
        </p:xfrm>
        <a:graphic>
          <a:graphicData uri="http://schemas.openxmlformats.org/drawingml/2006/table">
            <a:tbl>
              <a:tblPr firstRow="1" firstCol="1" bandRow="1">
                <a:tableStyleId>{5940675A-B579-460E-94D1-54222C63F5DA}</a:tableStyleId>
              </a:tblPr>
              <a:tblGrid>
                <a:gridCol w="389698"/>
                <a:gridCol w="980315"/>
                <a:gridCol w="381000"/>
                <a:gridCol w="2286000"/>
                <a:gridCol w="619263"/>
                <a:gridCol w="3571737"/>
              </a:tblGrid>
              <a:tr h="1173480">
                <a:tc>
                  <a:txBody>
                    <a:bodyPr/>
                    <a:lstStyle/>
                    <a:p>
                      <a:pPr marL="0" marR="0" algn="just">
                        <a:spcBef>
                          <a:spcPts val="0"/>
                        </a:spcBef>
                        <a:spcAft>
                          <a:spcPts val="0"/>
                        </a:spcAft>
                      </a:pPr>
                      <a:r>
                        <a:rPr lang="en-GB" sz="1200" kern="1200" dirty="0">
                          <a:solidFill>
                            <a:schemeClr val="tx1"/>
                          </a:solidFill>
                          <a:effectLst/>
                          <a:latin typeface="+mn-lt"/>
                          <a:ea typeface="+mn-ea"/>
                          <a:cs typeface="+mn-cs"/>
                        </a:rPr>
                        <a:t>140</a:t>
                      </a:r>
                      <a:endParaRPr lang="en-US" sz="1200" kern="1200" dirty="0">
                        <a:solidFill>
                          <a:schemeClr val="tx1"/>
                        </a:solidFill>
                        <a:effectLst/>
                        <a:latin typeface="+mn-lt"/>
                        <a:ea typeface="+mn-ea"/>
                        <a:cs typeface="+mn-cs"/>
                      </a:endParaRPr>
                    </a:p>
                  </a:txBody>
                  <a:tcPr marL="68580" marR="68580" marT="0" marB="0"/>
                </a:tc>
                <a:tc>
                  <a:txBody>
                    <a:bodyPr/>
                    <a:lstStyle/>
                    <a:p>
                      <a:pPr marL="0" marR="0" algn="just">
                        <a:spcBef>
                          <a:spcPts val="0"/>
                        </a:spcBef>
                        <a:spcAft>
                          <a:spcPts val="0"/>
                        </a:spcAft>
                      </a:pPr>
                      <a:r>
                        <a:rPr lang="en-GB" sz="1200" dirty="0">
                          <a:effectLst/>
                        </a:rPr>
                        <a:t>Alfred Asterjadhi</a:t>
                      </a:r>
                      <a:endParaRPr lang="en-US" sz="14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tc>
                <a:tc>
                  <a:txBody>
                    <a:bodyPr/>
                    <a:lstStyle/>
                    <a:p>
                      <a:pPr marL="0" marR="0" algn="just">
                        <a:spcBef>
                          <a:spcPts val="0"/>
                        </a:spcBef>
                        <a:spcAft>
                          <a:spcPts val="0"/>
                        </a:spcAft>
                      </a:pPr>
                      <a:r>
                        <a:rPr lang="en-GB" sz="1200">
                          <a:effectLst/>
                        </a:rPr>
                        <a:t>67.30</a:t>
                      </a:r>
                      <a:endParaRPr lang="en-US" sz="1400">
                        <a:solidFill>
                          <a:schemeClr val="tx1"/>
                        </a:solidFill>
                        <a:effectLst/>
                        <a:latin typeface="Times New Roman" panose="02020603050405020304" pitchFamily="18" charset="0"/>
                        <a:ea typeface="Malgun Gothic" panose="020B0503020000020004" pitchFamily="34" charset="-127"/>
                      </a:endParaRPr>
                    </a:p>
                  </a:txBody>
                  <a:tcPr marL="68580" marR="68580" marT="0" marB="0"/>
                </a:tc>
                <a:tc>
                  <a:txBody>
                    <a:bodyPr/>
                    <a:lstStyle/>
                    <a:p>
                      <a:pPr marL="0" marR="0" algn="just">
                        <a:spcBef>
                          <a:spcPts val="0"/>
                        </a:spcBef>
                        <a:spcAft>
                          <a:spcPts val="0"/>
                        </a:spcAft>
                      </a:pPr>
                      <a:r>
                        <a:rPr lang="en-GB" sz="1200" dirty="0">
                          <a:effectLst/>
                        </a:rPr>
                        <a:t>The use of TWT Information frames for Implicit TWT is not complete. Clarify the use of these frames, especially their use to suspend/resume implicit TWT operation.</a:t>
                      </a:r>
                      <a:endParaRPr lang="en-US" sz="14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tc>
                <a:tc>
                  <a:txBody>
                    <a:bodyPr/>
                    <a:lstStyle/>
                    <a:p>
                      <a:pPr marL="0" marR="0" algn="just">
                        <a:spcBef>
                          <a:spcPts val="0"/>
                        </a:spcBef>
                        <a:spcAft>
                          <a:spcPts val="0"/>
                        </a:spcAft>
                      </a:pPr>
                      <a:r>
                        <a:rPr lang="en-GB" sz="1200" dirty="0">
                          <a:effectLst/>
                        </a:rPr>
                        <a:t>As in comment.</a:t>
                      </a:r>
                      <a:endParaRPr lang="en-US" sz="14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tc>
                <a:tc>
                  <a:txBody>
                    <a:bodyPr/>
                    <a:lstStyle/>
                    <a:p>
                      <a:pPr marL="0" marR="0" algn="just">
                        <a:spcBef>
                          <a:spcPts val="0"/>
                        </a:spcBef>
                        <a:spcAft>
                          <a:spcPts val="0"/>
                        </a:spcAft>
                      </a:pPr>
                      <a:r>
                        <a:rPr lang="en-GB" sz="1200" dirty="0">
                          <a:effectLst/>
                        </a:rPr>
                        <a:t>Revised –</a:t>
                      </a:r>
                      <a:endParaRPr lang="en-US" sz="1400" dirty="0">
                        <a:effectLst/>
                      </a:endParaRPr>
                    </a:p>
                    <a:p>
                      <a:pPr marL="0" marR="0" algn="just">
                        <a:spcBef>
                          <a:spcPts val="0"/>
                        </a:spcBef>
                        <a:spcAft>
                          <a:spcPts val="0"/>
                        </a:spcAft>
                      </a:pPr>
                      <a:r>
                        <a:rPr lang="en-GB" sz="1200" dirty="0">
                          <a:effectLst/>
                        </a:rPr>
                        <a:t> </a:t>
                      </a:r>
                      <a:endParaRPr lang="en-US" sz="1400" dirty="0">
                        <a:effectLst/>
                      </a:endParaRPr>
                    </a:p>
                    <a:p>
                      <a:pPr marL="0" marR="0" algn="just">
                        <a:spcBef>
                          <a:spcPts val="0"/>
                        </a:spcBef>
                        <a:spcAft>
                          <a:spcPts val="0"/>
                        </a:spcAft>
                      </a:pPr>
                      <a:r>
                        <a:rPr lang="en-GB" sz="1200" dirty="0">
                          <a:effectLst/>
                        </a:rPr>
                        <a:t> </a:t>
                      </a:r>
                      <a:r>
                        <a:rPr lang="en-GB" sz="1200" dirty="0" smtClean="0">
                          <a:effectLst/>
                        </a:rPr>
                        <a:t>Agree </a:t>
                      </a:r>
                      <a:r>
                        <a:rPr lang="en-GB" sz="1200" dirty="0">
                          <a:effectLst/>
                        </a:rPr>
                        <a:t>in principle with the comment. Proposed resolution accounts for most of the suggested changes.</a:t>
                      </a:r>
                      <a:endParaRPr lang="en-US" sz="1400" dirty="0">
                        <a:effectLst/>
                      </a:endParaRPr>
                    </a:p>
                    <a:p>
                      <a:pPr marL="0" marR="0" algn="just">
                        <a:spcBef>
                          <a:spcPts val="0"/>
                        </a:spcBef>
                        <a:spcAft>
                          <a:spcPts val="0"/>
                        </a:spcAft>
                      </a:pPr>
                      <a:r>
                        <a:rPr lang="en-GB" sz="1200" dirty="0">
                          <a:effectLst/>
                        </a:rPr>
                        <a:t> </a:t>
                      </a:r>
                      <a:endParaRPr lang="en-US" sz="1400" dirty="0">
                        <a:effectLst/>
                      </a:endParaRPr>
                    </a:p>
                    <a:p>
                      <a:pPr marL="0" marR="0" algn="just">
                        <a:spcBef>
                          <a:spcPts val="0"/>
                        </a:spcBef>
                        <a:spcAft>
                          <a:spcPts val="0"/>
                        </a:spcAft>
                      </a:pPr>
                      <a:r>
                        <a:rPr lang="en-GB" sz="1200" dirty="0" err="1">
                          <a:effectLst/>
                        </a:rPr>
                        <a:t>TGax</a:t>
                      </a:r>
                      <a:r>
                        <a:rPr lang="en-GB" sz="1200" dirty="0">
                          <a:effectLst/>
                        </a:rPr>
                        <a:t> editor to make the changes shown in </a:t>
                      </a:r>
                      <a:r>
                        <a:rPr lang="en-GB" sz="1200" dirty="0" smtClean="0">
                          <a:effectLst/>
                        </a:rPr>
                        <a:t>11-16/1420r0 </a:t>
                      </a:r>
                      <a:r>
                        <a:rPr lang="en-GB" sz="1200" dirty="0">
                          <a:effectLst/>
                        </a:rPr>
                        <a:t>under all headings that include CID 140.</a:t>
                      </a:r>
                      <a:endParaRPr lang="en-US" sz="14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tc>
              </a:tr>
            </a:tbl>
          </a:graphicData>
        </a:graphic>
      </p:graphicFrame>
    </p:spTree>
    <p:extLst>
      <p:ext uri="{BB962C8B-B14F-4D97-AF65-F5344CB8AC3E}">
        <p14:creationId xmlns:p14="http://schemas.microsoft.com/office/powerpoint/2010/main" val="378087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 TWT Information frame</a:t>
            </a:r>
            <a:endParaRPr lang="en-US" dirty="0"/>
          </a:p>
        </p:txBody>
      </p:sp>
      <p:sp>
        <p:nvSpPr>
          <p:cNvPr id="3" name="Content Placeholder 2"/>
          <p:cNvSpPr>
            <a:spLocks noGrp="1"/>
          </p:cNvSpPr>
          <p:nvPr>
            <p:ph idx="1"/>
          </p:nvPr>
        </p:nvSpPr>
        <p:spPr/>
        <p:txBody>
          <a:bodyPr/>
          <a:lstStyle/>
          <a:p>
            <a:r>
              <a:rPr lang="en-US" dirty="0" smtClean="0"/>
              <a:t>Currently the only normative behavior that is defined is:</a:t>
            </a:r>
          </a:p>
          <a:p>
            <a:pPr lvl="1"/>
            <a:r>
              <a:rPr lang="en-US" dirty="0" smtClean="0"/>
              <a:t>“</a:t>
            </a:r>
            <a:r>
              <a:rPr lang="en-US" i="1" dirty="0" smtClean="0"/>
              <a:t>A TWT requesting STA operating with an implicit TWT agreement with a TWT flow identifier that matches the TWT flow identifier of a received TWT Information frame from its TWT responding STA shall replace its next TWT SP start time value with the value from the Next TWT subfield of the TWT Information frame.</a:t>
            </a:r>
            <a:r>
              <a:rPr lang="en-US" dirty="0" smtClean="0"/>
              <a:t>“</a:t>
            </a:r>
          </a:p>
          <a:p>
            <a:pPr lvl="1"/>
            <a:endParaRPr lang="en-US" dirty="0" smtClean="0"/>
          </a:p>
          <a:p>
            <a:r>
              <a:rPr lang="en-US" dirty="0" smtClean="0"/>
              <a:t>Observations:</a:t>
            </a:r>
          </a:p>
          <a:p>
            <a:pPr lvl="1"/>
            <a:r>
              <a:rPr lang="en-US" dirty="0" smtClean="0"/>
              <a:t>It does not specify the settings of other fields in the TWT Information frame and expected behavior upon RX</a:t>
            </a:r>
          </a:p>
          <a:p>
            <a:pPr lvl="2"/>
            <a:r>
              <a:rPr lang="en-US" dirty="0" smtClean="0"/>
              <a:t>How are the fields set in transmission, and can the TWT requesting STA send the frame?</a:t>
            </a:r>
          </a:p>
          <a:p>
            <a:pPr lvl="1"/>
            <a:r>
              <a:rPr lang="en-US" dirty="0" smtClean="0"/>
              <a:t>It does not cover the case of Broadcast TWT</a:t>
            </a:r>
          </a:p>
          <a:p>
            <a:pPr lvl="2"/>
            <a:r>
              <a:rPr lang="en-US" dirty="0" smtClean="0"/>
              <a:t>i.e., can a TWT scheduling STA or a TWT scheduled STA send these frames?</a:t>
            </a:r>
          </a:p>
          <a:p>
            <a:pPr lvl="2"/>
            <a:r>
              <a:rPr lang="en-US" dirty="0" smtClean="0"/>
              <a:t>And when these frames are sent, what is the expected behavior?</a:t>
            </a:r>
            <a:endParaRPr lang="en-US"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3</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spTree>
    <p:extLst>
      <p:ext uri="{BB962C8B-B14F-4D97-AF65-F5344CB8AC3E}">
        <p14:creationId xmlns:p14="http://schemas.microsoft.com/office/powerpoint/2010/main" val="3979172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Rules for TWT Information frame</a:t>
            </a:r>
            <a:endParaRPr lang="en-US" dirty="0"/>
          </a:p>
        </p:txBody>
      </p:sp>
      <p:sp>
        <p:nvSpPr>
          <p:cNvPr id="3" name="Content Placeholder 2"/>
          <p:cNvSpPr>
            <a:spLocks noGrp="1"/>
          </p:cNvSpPr>
          <p:nvPr>
            <p:ph idx="1"/>
          </p:nvPr>
        </p:nvSpPr>
        <p:spPr>
          <a:xfrm>
            <a:off x="709344" y="2991557"/>
            <a:ext cx="7977456" cy="3483856"/>
          </a:xfrm>
        </p:spPr>
        <p:txBody>
          <a:bodyPr/>
          <a:lstStyle/>
          <a:p>
            <a:r>
              <a:rPr lang="en-US" sz="1400" dirty="0" smtClean="0"/>
              <a:t>A STA may transmit TWT Information to its peer STA that contains:</a:t>
            </a:r>
          </a:p>
          <a:p>
            <a:pPr lvl="1"/>
            <a:r>
              <a:rPr lang="en-US" sz="1200" dirty="0" smtClean="0"/>
              <a:t>Response Requested subfield equal to 0</a:t>
            </a:r>
          </a:p>
          <a:p>
            <a:pPr lvl="1"/>
            <a:r>
              <a:rPr lang="en-US" sz="1200" dirty="0" smtClean="0"/>
              <a:t>A nonzero next TWT is contained when the frame is transmitted by TWT responding/scheduling STA,</a:t>
            </a:r>
          </a:p>
          <a:p>
            <a:pPr lvl="1"/>
            <a:r>
              <a:rPr lang="en-US" sz="1200" dirty="0" smtClean="0"/>
              <a:t>A next TWT subfield that is not present when the frame is transmitted by TWT requesting/scheduled STA and it</a:t>
            </a:r>
          </a:p>
          <a:p>
            <a:pPr lvl="2"/>
            <a:r>
              <a:rPr lang="en-US" sz="1100" dirty="0" smtClean="0"/>
              <a:t>Indicates a suspension of the TWT session the STA is following</a:t>
            </a:r>
          </a:p>
          <a:p>
            <a:pPr lvl="1"/>
            <a:r>
              <a:rPr lang="en-US" sz="1200" dirty="0" smtClean="0"/>
              <a:t>A next TWT subfield that is present when the frame is transmitted by the TWT requesting/scheduled STA and it</a:t>
            </a:r>
          </a:p>
          <a:p>
            <a:pPr lvl="2"/>
            <a:r>
              <a:rPr lang="en-US" sz="1100" dirty="0" smtClean="0"/>
              <a:t>Indicates resumption/skip of a previously suspended TWT</a:t>
            </a:r>
          </a:p>
          <a:p>
            <a:pPr lvl="3"/>
            <a:endParaRPr lang="en-US" sz="1100" dirty="0" smtClean="0"/>
          </a:p>
          <a:p>
            <a:r>
              <a:rPr lang="en-US" sz="1400" dirty="0" smtClean="0"/>
              <a:t>Advantages of specifying rules: </a:t>
            </a:r>
          </a:p>
          <a:p>
            <a:pPr lvl="1"/>
            <a:r>
              <a:rPr lang="en-US" sz="1200" dirty="0" smtClean="0"/>
              <a:t>Clarifies when TWT Information frames can be sent during TWT sessions</a:t>
            </a:r>
          </a:p>
          <a:p>
            <a:pPr lvl="2"/>
            <a:r>
              <a:rPr lang="en-US" sz="1100" dirty="0" smtClean="0"/>
              <a:t>Limiting the field settings only to a subset of options for simplifying the procedure.</a:t>
            </a:r>
          </a:p>
          <a:p>
            <a:pPr lvl="1"/>
            <a:r>
              <a:rPr lang="en-US" sz="1200" dirty="0" smtClean="0"/>
              <a:t>Specifies the frame’s subfield settings for this mode</a:t>
            </a:r>
          </a:p>
          <a:p>
            <a:pPr lvl="2"/>
            <a:r>
              <a:rPr lang="en-US" sz="1100" dirty="0" smtClean="0"/>
              <a:t>Specifies which settings of these fields enable a TWT suspension/resumption</a:t>
            </a:r>
            <a:endParaRPr lang="en-US" sz="11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4</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pic>
        <p:nvPicPr>
          <p:cNvPr id="7" name="Picture 6"/>
          <p:cNvPicPr>
            <a:picLocks noChangeAspect="1"/>
          </p:cNvPicPr>
          <p:nvPr/>
        </p:nvPicPr>
        <p:blipFill>
          <a:blip r:embed="rId2"/>
          <a:stretch>
            <a:fillRect/>
          </a:stretch>
        </p:blipFill>
        <p:spPr>
          <a:xfrm>
            <a:off x="627154" y="1289756"/>
            <a:ext cx="7889691" cy="1763889"/>
          </a:xfrm>
          <a:prstGeom prst="rect">
            <a:avLst/>
          </a:prstGeom>
        </p:spPr>
      </p:pic>
    </p:spTree>
    <p:extLst>
      <p:ext uri="{BB962C8B-B14F-4D97-AF65-F5344CB8AC3E}">
        <p14:creationId xmlns:p14="http://schemas.microsoft.com/office/powerpoint/2010/main" val="1633808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Examples: In individual TWT operation</a:t>
            </a:r>
            <a:endParaRPr lang="en-US" dirty="0"/>
          </a:p>
        </p:txBody>
      </p:sp>
      <p:sp>
        <p:nvSpPr>
          <p:cNvPr id="3" name="Content Placeholder 2"/>
          <p:cNvSpPr>
            <a:spLocks noGrp="1"/>
          </p:cNvSpPr>
          <p:nvPr>
            <p:ph idx="1"/>
          </p:nvPr>
        </p:nvSpPr>
        <p:spPr>
          <a:xfrm>
            <a:off x="685800" y="3803257"/>
            <a:ext cx="7772400" cy="2670835"/>
          </a:xfrm>
        </p:spPr>
        <p:txBody>
          <a:bodyPr/>
          <a:lstStyle/>
          <a:p>
            <a:r>
              <a:rPr lang="en-US" sz="1600" b="1" dirty="0" smtClean="0"/>
              <a:t>Example 1</a:t>
            </a:r>
            <a:r>
              <a:rPr lang="en-US" sz="1600" dirty="0" smtClean="0"/>
              <a:t> (as in baseline: AP indicates skip of some TWTs)</a:t>
            </a:r>
          </a:p>
          <a:p>
            <a:pPr lvl="1"/>
            <a:r>
              <a:rPr lang="en-US" sz="1400" dirty="0" smtClean="0"/>
              <a:t>TWT responding STA sends TWT Information frame to re-schedule the next TWT</a:t>
            </a:r>
          </a:p>
          <a:p>
            <a:pPr lvl="2"/>
            <a:r>
              <a:rPr lang="en-US" sz="1200" dirty="0" smtClean="0"/>
              <a:t>Next TWT indicates at which TWT the TWT session starts again.</a:t>
            </a:r>
          </a:p>
          <a:p>
            <a:r>
              <a:rPr lang="en-US" sz="1600" b="1" dirty="0" smtClean="0"/>
              <a:t>Example 2</a:t>
            </a:r>
            <a:r>
              <a:rPr lang="en-US" sz="1600" dirty="0" smtClean="0"/>
              <a:t> (STA indicates suspend, resume/skip of TWT)</a:t>
            </a:r>
          </a:p>
          <a:p>
            <a:pPr lvl="1"/>
            <a:r>
              <a:rPr lang="en-US" sz="1400" dirty="0" smtClean="0"/>
              <a:t>TWT requesting STA sends a TWT Information frame to suspend the TWT</a:t>
            </a:r>
          </a:p>
          <a:p>
            <a:pPr lvl="2"/>
            <a:r>
              <a:rPr lang="en-US" sz="1200" dirty="0" smtClean="0"/>
              <a:t>The TWT Information frame does not contain a Next TWT field.</a:t>
            </a:r>
          </a:p>
          <a:p>
            <a:pPr lvl="1"/>
            <a:r>
              <a:rPr lang="en-US" sz="1400" dirty="0" smtClean="0"/>
              <a:t>TWT responding STA assumes the TWT session suspended until TWT resumption is received</a:t>
            </a:r>
          </a:p>
          <a:p>
            <a:pPr lvl="1"/>
            <a:r>
              <a:rPr lang="en-US" sz="1400" dirty="0" smtClean="0"/>
              <a:t>TWT requesting STA sends a TWT Information frame to resume/skip the next TWT</a:t>
            </a:r>
          </a:p>
          <a:p>
            <a:pPr lvl="2"/>
            <a:r>
              <a:rPr lang="en-US" sz="1200" dirty="0" smtClean="0"/>
              <a:t>The TWT Information frame does contain the next TWT at which the resumption/skipping starts</a:t>
            </a:r>
          </a:p>
          <a:p>
            <a:pPr lvl="2"/>
            <a:r>
              <a:rPr lang="en-US" sz="1200" dirty="0" smtClean="0"/>
              <a:t>The next TWT is same as the one the TWT responding STA had advertised (simplifies schedule tracking)</a:t>
            </a:r>
            <a:endParaRPr lang="en-US" sz="12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5</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cxnSp>
        <p:nvCxnSpPr>
          <p:cNvPr id="7" name="Straight Arrow Connector 6"/>
          <p:cNvCxnSpPr/>
          <p:nvPr/>
        </p:nvCxnSpPr>
        <p:spPr bwMode="auto">
          <a:xfrm flipV="1">
            <a:off x="1015725" y="2087523"/>
            <a:ext cx="7528135" cy="2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p:cNvSpPr txBox="1"/>
          <p:nvPr/>
        </p:nvSpPr>
        <p:spPr>
          <a:xfrm>
            <a:off x="7502061" y="2237133"/>
            <a:ext cx="1565813" cy="276999"/>
          </a:xfrm>
          <a:prstGeom prst="rect">
            <a:avLst/>
          </a:prstGeom>
          <a:noFill/>
        </p:spPr>
        <p:txBody>
          <a:bodyPr wrap="none" rtlCol="0">
            <a:spAutoFit/>
          </a:bodyPr>
          <a:lstStyle/>
          <a:p>
            <a:r>
              <a:rPr lang="en-US" dirty="0" smtClean="0"/>
              <a:t>TWT requesting STA</a:t>
            </a:r>
            <a:endParaRPr lang="en-US" dirty="0"/>
          </a:p>
        </p:txBody>
      </p:sp>
      <p:sp>
        <p:nvSpPr>
          <p:cNvPr id="9" name="TextBox 8"/>
          <p:cNvSpPr txBox="1"/>
          <p:nvPr/>
        </p:nvSpPr>
        <p:spPr>
          <a:xfrm>
            <a:off x="7483344" y="1665868"/>
            <a:ext cx="1607491" cy="276999"/>
          </a:xfrm>
          <a:prstGeom prst="rect">
            <a:avLst/>
          </a:prstGeom>
          <a:noFill/>
        </p:spPr>
        <p:txBody>
          <a:bodyPr wrap="none" rtlCol="0">
            <a:spAutoFit/>
          </a:bodyPr>
          <a:lstStyle/>
          <a:p>
            <a:r>
              <a:rPr lang="en-US" dirty="0" smtClean="0"/>
              <a:t>TWT responding STA</a:t>
            </a:r>
            <a:endParaRPr lang="en-US" dirty="0"/>
          </a:p>
        </p:txBody>
      </p:sp>
      <p:sp>
        <p:nvSpPr>
          <p:cNvPr id="10" name="Left-Right Arrow 9"/>
          <p:cNvSpPr/>
          <p:nvPr/>
        </p:nvSpPr>
        <p:spPr>
          <a:xfrm>
            <a:off x="813681" y="2036522"/>
            <a:ext cx="333332" cy="1417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738021" y="1574857"/>
            <a:ext cx="555408" cy="461665"/>
          </a:xfrm>
          <a:prstGeom prst="rect">
            <a:avLst/>
          </a:prstGeom>
          <a:noFill/>
        </p:spPr>
        <p:txBody>
          <a:bodyPr wrap="none" rtlCol="0">
            <a:spAutoFit/>
          </a:bodyPr>
          <a:lstStyle/>
          <a:p>
            <a:r>
              <a:rPr lang="en-US" dirty="0" smtClean="0"/>
              <a:t>TWT </a:t>
            </a:r>
          </a:p>
          <a:p>
            <a:r>
              <a:rPr lang="en-US" dirty="0" smtClean="0"/>
              <a:t>Setup</a:t>
            </a:r>
            <a:endParaRPr lang="en-US" dirty="0"/>
          </a:p>
        </p:txBody>
      </p:sp>
      <p:sp>
        <p:nvSpPr>
          <p:cNvPr id="12" name="Left-Right Arrow 11"/>
          <p:cNvSpPr/>
          <p:nvPr/>
        </p:nvSpPr>
        <p:spPr>
          <a:xfrm>
            <a:off x="1526103" y="2057877"/>
            <a:ext cx="522513" cy="113041"/>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Right Arrow 12"/>
          <p:cNvSpPr/>
          <p:nvPr/>
        </p:nvSpPr>
        <p:spPr>
          <a:xfrm>
            <a:off x="3124200" y="2036522"/>
            <a:ext cx="536641" cy="126204"/>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Right Arrow 13"/>
          <p:cNvSpPr/>
          <p:nvPr/>
        </p:nvSpPr>
        <p:spPr>
          <a:xfrm>
            <a:off x="6309463" y="2036522"/>
            <a:ext cx="522514" cy="11859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bwMode="auto">
          <a:xfrm flipV="1">
            <a:off x="2089350" y="1931855"/>
            <a:ext cx="1061117" cy="4717"/>
          </a:xfrm>
          <a:prstGeom prst="straightConnector1">
            <a:avLst/>
          </a:prstGeom>
          <a:solidFill>
            <a:schemeClr val="accent1"/>
          </a:solidFill>
          <a:ln w="12700" cap="flat" cmpd="sng" algn="ctr">
            <a:solidFill>
              <a:schemeClr val="tx1"/>
            </a:solidFill>
            <a:prstDash val="solid"/>
            <a:round/>
            <a:headEnd type="stealth" w="med" len="lg"/>
            <a:tailEnd type="stealth" w="med" len="lg"/>
          </a:ln>
          <a:effectLst/>
        </p:spPr>
      </p:cxnSp>
      <p:sp>
        <p:nvSpPr>
          <p:cNvPr id="16" name="TextBox 15"/>
          <p:cNvSpPr txBox="1"/>
          <p:nvPr/>
        </p:nvSpPr>
        <p:spPr>
          <a:xfrm>
            <a:off x="2167367" y="1525908"/>
            <a:ext cx="939488" cy="461665"/>
          </a:xfrm>
          <a:prstGeom prst="rect">
            <a:avLst/>
          </a:prstGeom>
          <a:noFill/>
        </p:spPr>
        <p:txBody>
          <a:bodyPr wrap="none" rtlCol="0">
            <a:spAutoFit/>
          </a:bodyPr>
          <a:lstStyle/>
          <a:p>
            <a:pPr algn="ctr"/>
            <a:r>
              <a:rPr lang="en-US" dirty="0" smtClean="0"/>
              <a:t>TWT Wake </a:t>
            </a:r>
          </a:p>
          <a:p>
            <a:pPr algn="ctr"/>
            <a:r>
              <a:rPr lang="en-US" dirty="0" smtClean="0"/>
              <a:t>Interval</a:t>
            </a:r>
            <a:endParaRPr lang="en-US" dirty="0"/>
          </a:p>
        </p:txBody>
      </p:sp>
      <p:sp>
        <p:nvSpPr>
          <p:cNvPr id="17" name="TextBox 16"/>
          <p:cNvSpPr txBox="1"/>
          <p:nvPr/>
        </p:nvSpPr>
        <p:spPr>
          <a:xfrm>
            <a:off x="1424695" y="1827298"/>
            <a:ext cx="725327" cy="276999"/>
          </a:xfrm>
          <a:prstGeom prst="rect">
            <a:avLst/>
          </a:prstGeom>
          <a:noFill/>
        </p:spPr>
        <p:txBody>
          <a:bodyPr wrap="none" rtlCol="0">
            <a:spAutoFit/>
          </a:bodyPr>
          <a:lstStyle/>
          <a:p>
            <a:r>
              <a:rPr lang="en-US" dirty="0" smtClean="0"/>
              <a:t>TWT SP</a:t>
            </a:r>
            <a:endParaRPr lang="en-US" dirty="0"/>
          </a:p>
        </p:txBody>
      </p:sp>
      <p:sp>
        <p:nvSpPr>
          <p:cNvPr id="18" name="TextBox 17"/>
          <p:cNvSpPr txBox="1"/>
          <p:nvPr/>
        </p:nvSpPr>
        <p:spPr>
          <a:xfrm>
            <a:off x="2949440" y="1456210"/>
            <a:ext cx="1622560" cy="276999"/>
          </a:xfrm>
          <a:prstGeom prst="rect">
            <a:avLst/>
          </a:prstGeom>
          <a:noFill/>
        </p:spPr>
        <p:txBody>
          <a:bodyPr wrap="none" rtlCol="0">
            <a:spAutoFit/>
          </a:bodyPr>
          <a:lstStyle/>
          <a:p>
            <a:r>
              <a:rPr lang="en-US" dirty="0" smtClean="0"/>
              <a:t>TWT Information/Ack</a:t>
            </a:r>
            <a:endParaRPr lang="en-US" dirty="0"/>
          </a:p>
        </p:txBody>
      </p:sp>
      <p:cxnSp>
        <p:nvCxnSpPr>
          <p:cNvPr id="19" name="Straight Arrow Connector 18"/>
          <p:cNvCxnSpPr>
            <a:endCxn id="13" idx="0"/>
          </p:cNvCxnSpPr>
          <p:nvPr/>
        </p:nvCxnSpPr>
        <p:spPr bwMode="auto">
          <a:xfrm flipH="1">
            <a:off x="3597739" y="1651393"/>
            <a:ext cx="31623" cy="3851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Straight Arrow Connector 19"/>
          <p:cNvCxnSpPr/>
          <p:nvPr/>
        </p:nvCxnSpPr>
        <p:spPr bwMode="auto">
          <a:xfrm flipV="1">
            <a:off x="3660841" y="1931855"/>
            <a:ext cx="2648622" cy="112"/>
          </a:xfrm>
          <a:prstGeom prst="straightConnector1">
            <a:avLst/>
          </a:prstGeom>
          <a:solidFill>
            <a:schemeClr val="accent1"/>
          </a:solidFill>
          <a:ln w="12700" cap="flat" cmpd="sng" algn="ctr">
            <a:solidFill>
              <a:srgbClr val="00B050"/>
            </a:solidFill>
            <a:prstDash val="solid"/>
            <a:round/>
            <a:headEnd type="none" w="med" len="lg"/>
            <a:tailEnd type="stealth" w="med" len="lg"/>
          </a:ln>
          <a:effectLst/>
        </p:spPr>
      </p:cxnSp>
      <p:sp>
        <p:nvSpPr>
          <p:cNvPr id="21" name="TextBox 20"/>
          <p:cNvSpPr txBox="1"/>
          <p:nvPr/>
        </p:nvSpPr>
        <p:spPr>
          <a:xfrm>
            <a:off x="4380846" y="1690418"/>
            <a:ext cx="1249958" cy="276999"/>
          </a:xfrm>
          <a:prstGeom prst="rect">
            <a:avLst/>
          </a:prstGeom>
          <a:noFill/>
        </p:spPr>
        <p:txBody>
          <a:bodyPr wrap="none" rtlCol="0">
            <a:spAutoFit/>
          </a:bodyPr>
          <a:lstStyle/>
          <a:p>
            <a:r>
              <a:rPr lang="en-US" dirty="0" smtClean="0"/>
              <a:t>Next </a:t>
            </a:r>
            <a:r>
              <a:rPr lang="en-US" dirty="0"/>
              <a:t>TWT </a:t>
            </a:r>
            <a:r>
              <a:rPr lang="en-US" dirty="0" smtClean="0"/>
              <a:t>(skip)</a:t>
            </a:r>
            <a:endParaRPr lang="en-US" dirty="0"/>
          </a:p>
        </p:txBody>
      </p:sp>
      <p:sp>
        <p:nvSpPr>
          <p:cNvPr id="22" name="Left-Right Arrow 21"/>
          <p:cNvSpPr/>
          <p:nvPr/>
        </p:nvSpPr>
        <p:spPr>
          <a:xfrm>
            <a:off x="7905047" y="2024421"/>
            <a:ext cx="536641" cy="126204"/>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90116" y="1456210"/>
            <a:ext cx="364202" cy="276999"/>
          </a:xfrm>
          <a:prstGeom prst="rect">
            <a:avLst/>
          </a:prstGeom>
          <a:noFill/>
        </p:spPr>
        <p:txBody>
          <a:bodyPr wrap="none" rtlCol="0">
            <a:spAutoFit/>
          </a:bodyPr>
          <a:lstStyle/>
          <a:p>
            <a:r>
              <a:rPr lang="en-US" dirty="0" smtClean="0"/>
              <a:t>(1)</a:t>
            </a:r>
            <a:endParaRPr lang="en-US" dirty="0"/>
          </a:p>
        </p:txBody>
      </p:sp>
      <p:cxnSp>
        <p:nvCxnSpPr>
          <p:cNvPr id="24" name="Straight Arrow Connector 23"/>
          <p:cNvCxnSpPr/>
          <p:nvPr/>
        </p:nvCxnSpPr>
        <p:spPr bwMode="auto">
          <a:xfrm flipV="1">
            <a:off x="1015725" y="3142701"/>
            <a:ext cx="7528135" cy="2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Left-Right Arrow 24"/>
          <p:cNvSpPr/>
          <p:nvPr/>
        </p:nvSpPr>
        <p:spPr>
          <a:xfrm>
            <a:off x="813681" y="3091700"/>
            <a:ext cx="333332" cy="1417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38021" y="2630035"/>
            <a:ext cx="555408" cy="461665"/>
          </a:xfrm>
          <a:prstGeom prst="rect">
            <a:avLst/>
          </a:prstGeom>
          <a:noFill/>
        </p:spPr>
        <p:txBody>
          <a:bodyPr wrap="none" rtlCol="0">
            <a:spAutoFit/>
          </a:bodyPr>
          <a:lstStyle/>
          <a:p>
            <a:r>
              <a:rPr lang="en-US" dirty="0" smtClean="0"/>
              <a:t>TWT </a:t>
            </a:r>
          </a:p>
          <a:p>
            <a:r>
              <a:rPr lang="en-US" dirty="0" smtClean="0"/>
              <a:t>Setup</a:t>
            </a:r>
            <a:endParaRPr lang="en-US" dirty="0"/>
          </a:p>
        </p:txBody>
      </p:sp>
      <p:sp>
        <p:nvSpPr>
          <p:cNvPr id="27" name="Left-Right Arrow 26"/>
          <p:cNvSpPr/>
          <p:nvPr/>
        </p:nvSpPr>
        <p:spPr>
          <a:xfrm>
            <a:off x="1526103" y="3113055"/>
            <a:ext cx="522513" cy="113041"/>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Left-Right Arrow 27"/>
          <p:cNvSpPr/>
          <p:nvPr/>
        </p:nvSpPr>
        <p:spPr>
          <a:xfrm>
            <a:off x="3124200" y="3091700"/>
            <a:ext cx="536641" cy="126204"/>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Left-Right Arrow 28"/>
          <p:cNvSpPr/>
          <p:nvPr/>
        </p:nvSpPr>
        <p:spPr>
          <a:xfrm>
            <a:off x="7935686" y="3091700"/>
            <a:ext cx="522514" cy="11859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p:nvPr/>
        </p:nvCxnSpPr>
        <p:spPr bwMode="auto">
          <a:xfrm flipV="1">
            <a:off x="2089350" y="2987033"/>
            <a:ext cx="1061117" cy="4717"/>
          </a:xfrm>
          <a:prstGeom prst="straightConnector1">
            <a:avLst/>
          </a:prstGeom>
          <a:solidFill>
            <a:schemeClr val="accent1"/>
          </a:solidFill>
          <a:ln w="12700" cap="flat" cmpd="sng" algn="ctr">
            <a:solidFill>
              <a:schemeClr val="tx1"/>
            </a:solidFill>
            <a:prstDash val="solid"/>
            <a:round/>
            <a:headEnd type="stealth" w="med" len="lg"/>
            <a:tailEnd type="stealth" w="med" len="lg"/>
          </a:ln>
          <a:effectLst/>
        </p:spPr>
      </p:cxnSp>
      <p:sp>
        <p:nvSpPr>
          <p:cNvPr id="31" name="TextBox 30"/>
          <p:cNvSpPr txBox="1"/>
          <p:nvPr/>
        </p:nvSpPr>
        <p:spPr>
          <a:xfrm>
            <a:off x="2160381" y="2595117"/>
            <a:ext cx="939488" cy="461665"/>
          </a:xfrm>
          <a:prstGeom prst="rect">
            <a:avLst/>
          </a:prstGeom>
          <a:noFill/>
        </p:spPr>
        <p:txBody>
          <a:bodyPr wrap="none" rtlCol="0">
            <a:spAutoFit/>
          </a:bodyPr>
          <a:lstStyle/>
          <a:p>
            <a:pPr algn="ctr"/>
            <a:r>
              <a:rPr lang="en-US" dirty="0" smtClean="0"/>
              <a:t>TWT Wake </a:t>
            </a:r>
          </a:p>
          <a:p>
            <a:pPr algn="ctr"/>
            <a:r>
              <a:rPr lang="en-US" dirty="0" smtClean="0"/>
              <a:t>Interval</a:t>
            </a:r>
            <a:endParaRPr lang="en-US" dirty="0"/>
          </a:p>
        </p:txBody>
      </p:sp>
      <p:sp>
        <p:nvSpPr>
          <p:cNvPr id="32" name="TextBox 31"/>
          <p:cNvSpPr txBox="1"/>
          <p:nvPr/>
        </p:nvSpPr>
        <p:spPr>
          <a:xfrm>
            <a:off x="1424695" y="2882476"/>
            <a:ext cx="725327" cy="276999"/>
          </a:xfrm>
          <a:prstGeom prst="rect">
            <a:avLst/>
          </a:prstGeom>
          <a:noFill/>
        </p:spPr>
        <p:txBody>
          <a:bodyPr wrap="none" rtlCol="0">
            <a:spAutoFit/>
          </a:bodyPr>
          <a:lstStyle/>
          <a:p>
            <a:r>
              <a:rPr lang="en-US" dirty="0" smtClean="0"/>
              <a:t>TWT SP</a:t>
            </a:r>
            <a:endParaRPr lang="en-US" dirty="0"/>
          </a:p>
        </p:txBody>
      </p:sp>
      <p:sp>
        <p:nvSpPr>
          <p:cNvPr id="33" name="TextBox 32"/>
          <p:cNvSpPr txBox="1"/>
          <p:nvPr/>
        </p:nvSpPr>
        <p:spPr>
          <a:xfrm>
            <a:off x="2339187" y="3441255"/>
            <a:ext cx="1622560" cy="276999"/>
          </a:xfrm>
          <a:prstGeom prst="rect">
            <a:avLst/>
          </a:prstGeom>
          <a:noFill/>
        </p:spPr>
        <p:txBody>
          <a:bodyPr wrap="none" rtlCol="0">
            <a:spAutoFit/>
          </a:bodyPr>
          <a:lstStyle/>
          <a:p>
            <a:r>
              <a:rPr lang="en-US" dirty="0" smtClean="0"/>
              <a:t>TWT Information/Ack</a:t>
            </a:r>
            <a:endParaRPr lang="en-US" dirty="0"/>
          </a:p>
        </p:txBody>
      </p:sp>
      <p:cxnSp>
        <p:nvCxnSpPr>
          <p:cNvPr id="34" name="Straight Arrow Connector 33"/>
          <p:cNvCxnSpPr/>
          <p:nvPr/>
        </p:nvCxnSpPr>
        <p:spPr bwMode="auto">
          <a:xfrm flipV="1">
            <a:off x="5551296" y="3142701"/>
            <a:ext cx="117073" cy="319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p:cNvSpPr txBox="1"/>
          <p:nvPr/>
        </p:nvSpPr>
        <p:spPr>
          <a:xfrm>
            <a:off x="190116" y="2511388"/>
            <a:ext cx="364202" cy="276999"/>
          </a:xfrm>
          <a:prstGeom prst="rect">
            <a:avLst/>
          </a:prstGeom>
          <a:noFill/>
        </p:spPr>
        <p:txBody>
          <a:bodyPr wrap="none" rtlCol="0">
            <a:spAutoFit/>
          </a:bodyPr>
          <a:lstStyle/>
          <a:p>
            <a:r>
              <a:rPr lang="en-US" dirty="0" smtClean="0"/>
              <a:t>(2)</a:t>
            </a:r>
            <a:endParaRPr lang="en-US" dirty="0"/>
          </a:p>
        </p:txBody>
      </p:sp>
      <p:cxnSp>
        <p:nvCxnSpPr>
          <p:cNvPr id="36" name="Straight Arrow Connector 35"/>
          <p:cNvCxnSpPr/>
          <p:nvPr/>
        </p:nvCxnSpPr>
        <p:spPr bwMode="auto">
          <a:xfrm flipV="1">
            <a:off x="3660841" y="3268905"/>
            <a:ext cx="1977959" cy="112"/>
          </a:xfrm>
          <a:prstGeom prst="straightConnector1">
            <a:avLst/>
          </a:prstGeom>
          <a:solidFill>
            <a:schemeClr val="accent1"/>
          </a:solidFill>
          <a:ln w="12700" cap="flat" cmpd="sng" algn="ctr">
            <a:solidFill>
              <a:srgbClr val="00B050"/>
            </a:solidFill>
            <a:prstDash val="solid"/>
            <a:round/>
            <a:headEnd type="none" w="med" len="lg"/>
            <a:tailEnd type="stealth" w="med" len="lg"/>
          </a:ln>
          <a:effectLst/>
        </p:spPr>
      </p:cxnSp>
      <p:sp>
        <p:nvSpPr>
          <p:cNvPr id="37" name="TextBox 36"/>
          <p:cNvSpPr txBox="1"/>
          <p:nvPr/>
        </p:nvSpPr>
        <p:spPr>
          <a:xfrm>
            <a:off x="3654139" y="3242686"/>
            <a:ext cx="1894365" cy="276999"/>
          </a:xfrm>
          <a:prstGeom prst="rect">
            <a:avLst/>
          </a:prstGeom>
          <a:noFill/>
        </p:spPr>
        <p:txBody>
          <a:bodyPr wrap="none" rtlCol="0">
            <a:spAutoFit/>
          </a:bodyPr>
          <a:lstStyle/>
          <a:p>
            <a:r>
              <a:rPr lang="en-US" dirty="0" smtClean="0"/>
              <a:t>No Next TWT (suspension)</a:t>
            </a:r>
            <a:endParaRPr lang="en-US" dirty="0"/>
          </a:p>
        </p:txBody>
      </p:sp>
      <p:sp>
        <p:nvSpPr>
          <p:cNvPr id="38" name="TextBox 37"/>
          <p:cNvSpPr txBox="1"/>
          <p:nvPr/>
        </p:nvSpPr>
        <p:spPr>
          <a:xfrm>
            <a:off x="5029200" y="3465755"/>
            <a:ext cx="1622560" cy="276999"/>
          </a:xfrm>
          <a:prstGeom prst="rect">
            <a:avLst/>
          </a:prstGeom>
          <a:noFill/>
        </p:spPr>
        <p:txBody>
          <a:bodyPr wrap="none" rtlCol="0">
            <a:spAutoFit/>
          </a:bodyPr>
          <a:lstStyle/>
          <a:p>
            <a:r>
              <a:rPr lang="en-US" dirty="0" smtClean="0"/>
              <a:t>TWT Information/Ack</a:t>
            </a:r>
            <a:endParaRPr lang="en-US" dirty="0"/>
          </a:p>
        </p:txBody>
      </p:sp>
      <p:sp>
        <p:nvSpPr>
          <p:cNvPr id="39" name="TextBox 38"/>
          <p:cNvSpPr txBox="1"/>
          <p:nvPr/>
        </p:nvSpPr>
        <p:spPr>
          <a:xfrm>
            <a:off x="5634358" y="3241366"/>
            <a:ext cx="1987339" cy="276999"/>
          </a:xfrm>
          <a:prstGeom prst="rect">
            <a:avLst/>
          </a:prstGeom>
          <a:noFill/>
        </p:spPr>
        <p:txBody>
          <a:bodyPr wrap="none" rtlCol="0">
            <a:spAutoFit/>
          </a:bodyPr>
          <a:lstStyle/>
          <a:p>
            <a:r>
              <a:rPr lang="en-US" dirty="0" smtClean="0"/>
              <a:t>Next TWT (skip/resumption)</a:t>
            </a:r>
            <a:endParaRPr lang="en-US" dirty="0"/>
          </a:p>
        </p:txBody>
      </p:sp>
      <p:cxnSp>
        <p:nvCxnSpPr>
          <p:cNvPr id="40" name="Straight Arrow Connector 39"/>
          <p:cNvCxnSpPr/>
          <p:nvPr/>
        </p:nvCxnSpPr>
        <p:spPr bwMode="auto">
          <a:xfrm flipV="1">
            <a:off x="5638800" y="3268905"/>
            <a:ext cx="2296886" cy="2156"/>
          </a:xfrm>
          <a:prstGeom prst="straightConnector1">
            <a:avLst/>
          </a:prstGeom>
          <a:solidFill>
            <a:schemeClr val="accent1"/>
          </a:solidFill>
          <a:ln w="12700" cap="flat" cmpd="sng" algn="ctr">
            <a:solidFill>
              <a:srgbClr val="00B050"/>
            </a:solidFill>
            <a:prstDash val="solid"/>
            <a:round/>
            <a:headEnd type="none" w="med" len="lg"/>
            <a:tailEnd type="stealth" w="med" len="lg"/>
          </a:ln>
          <a:effectLst/>
        </p:spPr>
      </p:cxnSp>
      <p:cxnSp>
        <p:nvCxnSpPr>
          <p:cNvPr id="41" name="Straight Arrow Connector 40"/>
          <p:cNvCxnSpPr>
            <a:endCxn id="28" idx="6"/>
          </p:cNvCxnSpPr>
          <p:nvPr/>
        </p:nvCxnSpPr>
        <p:spPr bwMode="auto">
          <a:xfrm flipV="1">
            <a:off x="3319158" y="3217904"/>
            <a:ext cx="278581" cy="3004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TextBox 41"/>
          <p:cNvSpPr txBox="1"/>
          <p:nvPr/>
        </p:nvSpPr>
        <p:spPr>
          <a:xfrm>
            <a:off x="7502061" y="3331699"/>
            <a:ext cx="1565813" cy="276999"/>
          </a:xfrm>
          <a:prstGeom prst="rect">
            <a:avLst/>
          </a:prstGeom>
          <a:noFill/>
        </p:spPr>
        <p:txBody>
          <a:bodyPr wrap="none" rtlCol="0">
            <a:spAutoFit/>
          </a:bodyPr>
          <a:lstStyle/>
          <a:p>
            <a:r>
              <a:rPr lang="en-US" dirty="0" smtClean="0"/>
              <a:t>TWT requesting STA</a:t>
            </a:r>
            <a:endParaRPr lang="en-US" dirty="0"/>
          </a:p>
        </p:txBody>
      </p:sp>
      <p:sp>
        <p:nvSpPr>
          <p:cNvPr id="43" name="TextBox 42"/>
          <p:cNvSpPr txBox="1"/>
          <p:nvPr/>
        </p:nvSpPr>
        <p:spPr>
          <a:xfrm>
            <a:off x="7494962" y="2724332"/>
            <a:ext cx="1607491" cy="276999"/>
          </a:xfrm>
          <a:prstGeom prst="rect">
            <a:avLst/>
          </a:prstGeom>
          <a:noFill/>
        </p:spPr>
        <p:txBody>
          <a:bodyPr wrap="none" rtlCol="0">
            <a:spAutoFit/>
          </a:bodyPr>
          <a:lstStyle/>
          <a:p>
            <a:r>
              <a:rPr lang="en-US" dirty="0" smtClean="0"/>
              <a:t>TWT responding STA</a:t>
            </a:r>
            <a:endParaRPr lang="en-US" dirty="0"/>
          </a:p>
        </p:txBody>
      </p:sp>
    </p:spTree>
    <p:extLst>
      <p:ext uri="{BB962C8B-B14F-4D97-AF65-F5344CB8AC3E}">
        <p14:creationId xmlns:p14="http://schemas.microsoft.com/office/powerpoint/2010/main" val="4096120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Examples: In broadcast TWT operation</a:t>
            </a:r>
            <a:endParaRPr lang="en-US" dirty="0"/>
          </a:p>
        </p:txBody>
      </p:sp>
      <p:sp>
        <p:nvSpPr>
          <p:cNvPr id="3" name="Content Placeholder 2"/>
          <p:cNvSpPr>
            <a:spLocks noGrp="1"/>
          </p:cNvSpPr>
          <p:nvPr>
            <p:ph idx="1"/>
          </p:nvPr>
        </p:nvSpPr>
        <p:spPr>
          <a:xfrm>
            <a:off x="685800" y="3794248"/>
            <a:ext cx="7772400" cy="2644540"/>
          </a:xfrm>
        </p:spPr>
        <p:txBody>
          <a:bodyPr/>
          <a:lstStyle/>
          <a:p>
            <a:r>
              <a:rPr lang="en-US" sz="1600" b="1" dirty="0" smtClean="0"/>
              <a:t>Example 1</a:t>
            </a:r>
            <a:r>
              <a:rPr lang="en-US" sz="1600" dirty="0" smtClean="0"/>
              <a:t> (as in baseline: AP indicates skip of some TWTs)</a:t>
            </a:r>
          </a:p>
          <a:p>
            <a:pPr lvl="1"/>
            <a:r>
              <a:rPr lang="en-US" sz="1400" dirty="0" smtClean="0"/>
              <a:t>TWT scheduling STA sends TWT Information to indicate which of the next TWTs</a:t>
            </a:r>
          </a:p>
          <a:p>
            <a:pPr lvl="2"/>
            <a:r>
              <a:rPr lang="en-US" sz="1200" dirty="0" smtClean="0"/>
              <a:t>Next TWT indicates at which TWT the TWT session starts again.</a:t>
            </a:r>
          </a:p>
          <a:p>
            <a:r>
              <a:rPr lang="en-US" sz="1600" b="1" dirty="0" smtClean="0"/>
              <a:t>Example 2 </a:t>
            </a:r>
            <a:r>
              <a:rPr lang="en-US" sz="1600" dirty="0" smtClean="0"/>
              <a:t>(STA indicates suspend, resume, skip of TWT)</a:t>
            </a:r>
          </a:p>
          <a:p>
            <a:pPr lvl="1"/>
            <a:r>
              <a:rPr lang="en-US" sz="1400" dirty="0" smtClean="0"/>
              <a:t>TWT scheduled STA can send a TWT Information frame to suspend the broadcast TWT</a:t>
            </a:r>
          </a:p>
          <a:p>
            <a:pPr lvl="2"/>
            <a:r>
              <a:rPr lang="en-US" sz="1200" dirty="0" smtClean="0"/>
              <a:t>The TWT Information frame does not contain a Next TWT field.</a:t>
            </a:r>
          </a:p>
          <a:p>
            <a:pPr lvl="2"/>
            <a:r>
              <a:rPr lang="en-US" sz="1200" dirty="0" smtClean="0"/>
              <a:t>The TWT scheduling STA assumes that the STA suspended participating in broadcast TWT</a:t>
            </a:r>
          </a:p>
          <a:p>
            <a:pPr lvl="1"/>
            <a:r>
              <a:rPr lang="en-US" sz="1400" dirty="0" smtClean="0"/>
              <a:t>TWT scheduled STA sends a TWT Information to resume/indicate the next broadcast TWT</a:t>
            </a:r>
          </a:p>
          <a:p>
            <a:pPr lvl="2"/>
            <a:r>
              <a:rPr lang="en-US" sz="1200" dirty="0" smtClean="0"/>
              <a:t>The TWT information frame contain the next TWT (at which the resumption/or skipping starts)</a:t>
            </a:r>
          </a:p>
          <a:p>
            <a:pPr lvl="2"/>
            <a:r>
              <a:rPr lang="en-US" sz="1200" dirty="0" smtClean="0"/>
              <a:t>Next TWT is the same as the ones the TWT scheduling STA had advertised in the Beacon (simplifies schedule tracking)</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6</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cxnSp>
        <p:nvCxnSpPr>
          <p:cNvPr id="7" name="Straight Arrow Connector 6"/>
          <p:cNvCxnSpPr/>
          <p:nvPr/>
        </p:nvCxnSpPr>
        <p:spPr bwMode="auto">
          <a:xfrm flipV="1">
            <a:off x="1015725" y="2087523"/>
            <a:ext cx="7528135" cy="2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p:cNvSpPr txBox="1"/>
          <p:nvPr/>
        </p:nvSpPr>
        <p:spPr>
          <a:xfrm>
            <a:off x="7527635" y="2228808"/>
            <a:ext cx="1488869" cy="276999"/>
          </a:xfrm>
          <a:prstGeom prst="rect">
            <a:avLst/>
          </a:prstGeom>
          <a:noFill/>
        </p:spPr>
        <p:txBody>
          <a:bodyPr wrap="none" rtlCol="0">
            <a:spAutoFit/>
          </a:bodyPr>
          <a:lstStyle/>
          <a:p>
            <a:r>
              <a:rPr lang="en-US" dirty="0" smtClean="0"/>
              <a:t>TWT scheduled STA</a:t>
            </a:r>
            <a:endParaRPr lang="en-US" dirty="0"/>
          </a:p>
        </p:txBody>
      </p:sp>
      <p:sp>
        <p:nvSpPr>
          <p:cNvPr id="9" name="TextBox 8"/>
          <p:cNvSpPr txBox="1"/>
          <p:nvPr/>
        </p:nvSpPr>
        <p:spPr>
          <a:xfrm>
            <a:off x="7527635" y="1666029"/>
            <a:ext cx="1540165" cy="276999"/>
          </a:xfrm>
          <a:prstGeom prst="rect">
            <a:avLst/>
          </a:prstGeom>
          <a:noFill/>
        </p:spPr>
        <p:txBody>
          <a:bodyPr wrap="none" rtlCol="0">
            <a:spAutoFit/>
          </a:bodyPr>
          <a:lstStyle/>
          <a:p>
            <a:r>
              <a:rPr lang="en-US" dirty="0" smtClean="0"/>
              <a:t>TWT scheduling STA</a:t>
            </a:r>
            <a:endParaRPr lang="en-US" dirty="0"/>
          </a:p>
        </p:txBody>
      </p:sp>
      <p:sp>
        <p:nvSpPr>
          <p:cNvPr id="10" name="Left-Right Arrow 9"/>
          <p:cNvSpPr/>
          <p:nvPr/>
        </p:nvSpPr>
        <p:spPr>
          <a:xfrm>
            <a:off x="1526103" y="2057877"/>
            <a:ext cx="522513" cy="113041"/>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3124200" y="2036522"/>
            <a:ext cx="536641" cy="126204"/>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Right Arrow 11"/>
          <p:cNvSpPr/>
          <p:nvPr/>
        </p:nvSpPr>
        <p:spPr>
          <a:xfrm>
            <a:off x="6309463" y="2036522"/>
            <a:ext cx="522514" cy="11859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bwMode="auto">
          <a:xfrm flipV="1">
            <a:off x="2089350" y="1931855"/>
            <a:ext cx="1061117" cy="4717"/>
          </a:xfrm>
          <a:prstGeom prst="straightConnector1">
            <a:avLst/>
          </a:prstGeom>
          <a:solidFill>
            <a:schemeClr val="accent1"/>
          </a:solidFill>
          <a:ln w="12700" cap="flat" cmpd="sng" algn="ctr">
            <a:solidFill>
              <a:schemeClr val="tx1"/>
            </a:solidFill>
            <a:prstDash val="solid"/>
            <a:round/>
            <a:headEnd type="stealth" w="med" len="lg"/>
            <a:tailEnd type="stealth" w="med" len="lg"/>
          </a:ln>
          <a:effectLst/>
        </p:spPr>
      </p:cxnSp>
      <p:sp>
        <p:nvSpPr>
          <p:cNvPr id="14" name="TextBox 13"/>
          <p:cNvSpPr txBox="1"/>
          <p:nvPr/>
        </p:nvSpPr>
        <p:spPr>
          <a:xfrm>
            <a:off x="2167367" y="1525908"/>
            <a:ext cx="939488" cy="461665"/>
          </a:xfrm>
          <a:prstGeom prst="rect">
            <a:avLst/>
          </a:prstGeom>
          <a:noFill/>
        </p:spPr>
        <p:txBody>
          <a:bodyPr wrap="none" rtlCol="0">
            <a:spAutoFit/>
          </a:bodyPr>
          <a:lstStyle/>
          <a:p>
            <a:pPr algn="ctr"/>
            <a:r>
              <a:rPr lang="en-US" dirty="0" smtClean="0"/>
              <a:t>TWT Wake </a:t>
            </a:r>
          </a:p>
          <a:p>
            <a:pPr algn="ctr"/>
            <a:r>
              <a:rPr lang="en-US" dirty="0" smtClean="0"/>
              <a:t>Interval</a:t>
            </a:r>
            <a:endParaRPr lang="en-US" dirty="0"/>
          </a:p>
        </p:txBody>
      </p:sp>
      <p:sp>
        <p:nvSpPr>
          <p:cNvPr id="15" name="TextBox 14"/>
          <p:cNvSpPr txBox="1"/>
          <p:nvPr/>
        </p:nvSpPr>
        <p:spPr>
          <a:xfrm>
            <a:off x="1424695" y="1827298"/>
            <a:ext cx="725327" cy="276999"/>
          </a:xfrm>
          <a:prstGeom prst="rect">
            <a:avLst/>
          </a:prstGeom>
          <a:noFill/>
        </p:spPr>
        <p:txBody>
          <a:bodyPr wrap="none" rtlCol="0">
            <a:spAutoFit/>
          </a:bodyPr>
          <a:lstStyle/>
          <a:p>
            <a:r>
              <a:rPr lang="en-US" dirty="0" smtClean="0"/>
              <a:t>TWT SP</a:t>
            </a:r>
            <a:endParaRPr lang="en-US" dirty="0"/>
          </a:p>
        </p:txBody>
      </p:sp>
      <p:sp>
        <p:nvSpPr>
          <p:cNvPr id="16" name="TextBox 15"/>
          <p:cNvSpPr txBox="1"/>
          <p:nvPr/>
        </p:nvSpPr>
        <p:spPr>
          <a:xfrm>
            <a:off x="2949440" y="1456210"/>
            <a:ext cx="1622560" cy="276999"/>
          </a:xfrm>
          <a:prstGeom prst="rect">
            <a:avLst/>
          </a:prstGeom>
          <a:noFill/>
        </p:spPr>
        <p:txBody>
          <a:bodyPr wrap="none" rtlCol="0">
            <a:spAutoFit/>
          </a:bodyPr>
          <a:lstStyle/>
          <a:p>
            <a:r>
              <a:rPr lang="en-US" dirty="0" smtClean="0"/>
              <a:t>TWT Information/Ack</a:t>
            </a:r>
            <a:endParaRPr lang="en-US" dirty="0"/>
          </a:p>
        </p:txBody>
      </p:sp>
      <p:cxnSp>
        <p:nvCxnSpPr>
          <p:cNvPr id="17" name="Straight Arrow Connector 16"/>
          <p:cNvCxnSpPr/>
          <p:nvPr/>
        </p:nvCxnSpPr>
        <p:spPr bwMode="auto">
          <a:xfrm flipH="1">
            <a:off x="3553450" y="1651393"/>
            <a:ext cx="75912" cy="4429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V="1">
            <a:off x="3660841" y="1931855"/>
            <a:ext cx="2648622" cy="112"/>
          </a:xfrm>
          <a:prstGeom prst="straightConnector1">
            <a:avLst/>
          </a:prstGeom>
          <a:solidFill>
            <a:schemeClr val="accent1"/>
          </a:solidFill>
          <a:ln w="12700" cap="flat" cmpd="sng" algn="ctr">
            <a:solidFill>
              <a:srgbClr val="00B050"/>
            </a:solidFill>
            <a:prstDash val="solid"/>
            <a:round/>
            <a:headEnd type="none" w="med" len="lg"/>
            <a:tailEnd type="stealth" w="med" len="lg"/>
          </a:ln>
          <a:effectLst/>
        </p:spPr>
      </p:cxnSp>
      <p:sp>
        <p:nvSpPr>
          <p:cNvPr id="19" name="TextBox 18"/>
          <p:cNvSpPr txBox="1"/>
          <p:nvPr/>
        </p:nvSpPr>
        <p:spPr>
          <a:xfrm>
            <a:off x="4380846" y="1690418"/>
            <a:ext cx="1249958" cy="276999"/>
          </a:xfrm>
          <a:prstGeom prst="rect">
            <a:avLst/>
          </a:prstGeom>
          <a:noFill/>
        </p:spPr>
        <p:txBody>
          <a:bodyPr wrap="none" rtlCol="0">
            <a:spAutoFit/>
          </a:bodyPr>
          <a:lstStyle/>
          <a:p>
            <a:r>
              <a:rPr lang="en-US" dirty="0" smtClean="0"/>
              <a:t>Next TWT (skip)</a:t>
            </a:r>
            <a:endParaRPr lang="en-US" dirty="0"/>
          </a:p>
        </p:txBody>
      </p:sp>
      <p:sp>
        <p:nvSpPr>
          <p:cNvPr id="20" name="Left-Right Arrow 19"/>
          <p:cNvSpPr/>
          <p:nvPr/>
        </p:nvSpPr>
        <p:spPr>
          <a:xfrm>
            <a:off x="7905047" y="2024421"/>
            <a:ext cx="536641" cy="126204"/>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90116" y="1456210"/>
            <a:ext cx="364202" cy="276999"/>
          </a:xfrm>
          <a:prstGeom prst="rect">
            <a:avLst/>
          </a:prstGeom>
          <a:noFill/>
        </p:spPr>
        <p:txBody>
          <a:bodyPr wrap="none" rtlCol="0">
            <a:spAutoFit/>
          </a:bodyPr>
          <a:lstStyle/>
          <a:p>
            <a:r>
              <a:rPr lang="en-US" dirty="0" smtClean="0"/>
              <a:t>(1)</a:t>
            </a:r>
            <a:endParaRPr lang="en-US" dirty="0"/>
          </a:p>
        </p:txBody>
      </p:sp>
      <p:cxnSp>
        <p:nvCxnSpPr>
          <p:cNvPr id="22" name="Straight Arrow Connector 21"/>
          <p:cNvCxnSpPr/>
          <p:nvPr/>
        </p:nvCxnSpPr>
        <p:spPr bwMode="auto">
          <a:xfrm flipV="1">
            <a:off x="1015725" y="3142701"/>
            <a:ext cx="7528135" cy="2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Left-Right Arrow 22"/>
          <p:cNvSpPr/>
          <p:nvPr/>
        </p:nvSpPr>
        <p:spPr>
          <a:xfrm>
            <a:off x="1526103" y="3113055"/>
            <a:ext cx="522513" cy="113041"/>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Right Arrow 23"/>
          <p:cNvSpPr/>
          <p:nvPr/>
        </p:nvSpPr>
        <p:spPr>
          <a:xfrm>
            <a:off x="3124200" y="3091700"/>
            <a:ext cx="536641" cy="126204"/>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eft-Right Arrow 24"/>
          <p:cNvSpPr/>
          <p:nvPr/>
        </p:nvSpPr>
        <p:spPr>
          <a:xfrm>
            <a:off x="7935686" y="3083406"/>
            <a:ext cx="522514" cy="11859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bwMode="auto">
          <a:xfrm flipV="1">
            <a:off x="2089350" y="2987033"/>
            <a:ext cx="1061117" cy="4717"/>
          </a:xfrm>
          <a:prstGeom prst="straightConnector1">
            <a:avLst/>
          </a:prstGeom>
          <a:solidFill>
            <a:schemeClr val="accent1"/>
          </a:solidFill>
          <a:ln w="12700" cap="flat" cmpd="sng" algn="ctr">
            <a:solidFill>
              <a:schemeClr val="tx1"/>
            </a:solidFill>
            <a:prstDash val="solid"/>
            <a:round/>
            <a:headEnd type="stealth" w="med" len="lg"/>
            <a:tailEnd type="stealth" w="med" len="lg"/>
          </a:ln>
          <a:effectLst/>
        </p:spPr>
      </p:cxnSp>
      <p:sp>
        <p:nvSpPr>
          <p:cNvPr id="27" name="TextBox 26"/>
          <p:cNvSpPr txBox="1"/>
          <p:nvPr/>
        </p:nvSpPr>
        <p:spPr>
          <a:xfrm>
            <a:off x="2160381" y="2595117"/>
            <a:ext cx="939488" cy="461665"/>
          </a:xfrm>
          <a:prstGeom prst="rect">
            <a:avLst/>
          </a:prstGeom>
          <a:noFill/>
        </p:spPr>
        <p:txBody>
          <a:bodyPr wrap="none" rtlCol="0">
            <a:spAutoFit/>
          </a:bodyPr>
          <a:lstStyle/>
          <a:p>
            <a:pPr algn="ctr"/>
            <a:r>
              <a:rPr lang="en-US" dirty="0" smtClean="0"/>
              <a:t>TWT Wake </a:t>
            </a:r>
          </a:p>
          <a:p>
            <a:pPr algn="ctr"/>
            <a:r>
              <a:rPr lang="en-US" dirty="0" smtClean="0"/>
              <a:t>Interval</a:t>
            </a:r>
            <a:endParaRPr lang="en-US" dirty="0"/>
          </a:p>
        </p:txBody>
      </p:sp>
      <p:sp>
        <p:nvSpPr>
          <p:cNvPr id="28" name="TextBox 27"/>
          <p:cNvSpPr txBox="1"/>
          <p:nvPr/>
        </p:nvSpPr>
        <p:spPr>
          <a:xfrm>
            <a:off x="1424695" y="2882476"/>
            <a:ext cx="725327" cy="276999"/>
          </a:xfrm>
          <a:prstGeom prst="rect">
            <a:avLst/>
          </a:prstGeom>
          <a:noFill/>
        </p:spPr>
        <p:txBody>
          <a:bodyPr wrap="none" rtlCol="0">
            <a:spAutoFit/>
          </a:bodyPr>
          <a:lstStyle/>
          <a:p>
            <a:r>
              <a:rPr lang="en-US" dirty="0" smtClean="0"/>
              <a:t>TWT SP</a:t>
            </a:r>
            <a:endParaRPr lang="en-US" dirty="0"/>
          </a:p>
        </p:txBody>
      </p:sp>
      <p:sp>
        <p:nvSpPr>
          <p:cNvPr id="29" name="TextBox 28"/>
          <p:cNvSpPr txBox="1"/>
          <p:nvPr/>
        </p:nvSpPr>
        <p:spPr>
          <a:xfrm>
            <a:off x="2339187" y="3441255"/>
            <a:ext cx="1622560" cy="276999"/>
          </a:xfrm>
          <a:prstGeom prst="rect">
            <a:avLst/>
          </a:prstGeom>
          <a:noFill/>
        </p:spPr>
        <p:txBody>
          <a:bodyPr wrap="none" rtlCol="0">
            <a:spAutoFit/>
          </a:bodyPr>
          <a:lstStyle/>
          <a:p>
            <a:r>
              <a:rPr lang="en-US" dirty="0" smtClean="0"/>
              <a:t>TWT Information/Ack</a:t>
            </a:r>
            <a:endParaRPr lang="en-US" dirty="0"/>
          </a:p>
        </p:txBody>
      </p:sp>
      <p:sp>
        <p:nvSpPr>
          <p:cNvPr id="30" name="TextBox 29"/>
          <p:cNvSpPr txBox="1"/>
          <p:nvPr/>
        </p:nvSpPr>
        <p:spPr>
          <a:xfrm>
            <a:off x="190116" y="2511388"/>
            <a:ext cx="364202" cy="276999"/>
          </a:xfrm>
          <a:prstGeom prst="rect">
            <a:avLst/>
          </a:prstGeom>
          <a:noFill/>
        </p:spPr>
        <p:txBody>
          <a:bodyPr wrap="none" rtlCol="0">
            <a:spAutoFit/>
          </a:bodyPr>
          <a:lstStyle/>
          <a:p>
            <a:r>
              <a:rPr lang="en-US" dirty="0" smtClean="0"/>
              <a:t>(2)</a:t>
            </a:r>
            <a:endParaRPr lang="en-US" dirty="0"/>
          </a:p>
        </p:txBody>
      </p:sp>
      <p:cxnSp>
        <p:nvCxnSpPr>
          <p:cNvPr id="31" name="Straight Arrow Connector 30"/>
          <p:cNvCxnSpPr/>
          <p:nvPr/>
        </p:nvCxnSpPr>
        <p:spPr bwMode="auto">
          <a:xfrm flipV="1">
            <a:off x="3319158" y="3199327"/>
            <a:ext cx="224632" cy="31903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p:cNvCxnSpPr/>
          <p:nvPr/>
        </p:nvCxnSpPr>
        <p:spPr bwMode="auto">
          <a:xfrm>
            <a:off x="980347" y="1858054"/>
            <a:ext cx="0" cy="2847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p:cNvSpPr txBox="1"/>
          <p:nvPr/>
        </p:nvSpPr>
        <p:spPr>
          <a:xfrm>
            <a:off x="724986" y="1611972"/>
            <a:ext cx="647934" cy="276999"/>
          </a:xfrm>
          <a:prstGeom prst="rect">
            <a:avLst/>
          </a:prstGeom>
          <a:noFill/>
        </p:spPr>
        <p:txBody>
          <a:bodyPr wrap="none" rtlCol="0">
            <a:spAutoFit/>
          </a:bodyPr>
          <a:lstStyle/>
          <a:p>
            <a:r>
              <a:rPr lang="en-US" dirty="0" smtClean="0"/>
              <a:t>Beacon</a:t>
            </a:r>
            <a:endParaRPr lang="en-US" dirty="0"/>
          </a:p>
        </p:txBody>
      </p:sp>
      <p:sp>
        <p:nvSpPr>
          <p:cNvPr id="34" name="TextBox 33"/>
          <p:cNvSpPr txBox="1"/>
          <p:nvPr/>
        </p:nvSpPr>
        <p:spPr>
          <a:xfrm>
            <a:off x="704546" y="2608587"/>
            <a:ext cx="647934" cy="276999"/>
          </a:xfrm>
          <a:prstGeom prst="rect">
            <a:avLst/>
          </a:prstGeom>
          <a:noFill/>
        </p:spPr>
        <p:txBody>
          <a:bodyPr wrap="none" rtlCol="0">
            <a:spAutoFit/>
          </a:bodyPr>
          <a:lstStyle/>
          <a:p>
            <a:r>
              <a:rPr lang="en-US" dirty="0" smtClean="0"/>
              <a:t>Beacon</a:t>
            </a:r>
            <a:endParaRPr lang="en-US" dirty="0"/>
          </a:p>
        </p:txBody>
      </p:sp>
      <p:cxnSp>
        <p:nvCxnSpPr>
          <p:cNvPr id="35" name="Straight Arrow Connector 34"/>
          <p:cNvCxnSpPr/>
          <p:nvPr/>
        </p:nvCxnSpPr>
        <p:spPr bwMode="auto">
          <a:xfrm>
            <a:off x="980347" y="2882476"/>
            <a:ext cx="0" cy="2847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V="1">
            <a:off x="5551296" y="3142701"/>
            <a:ext cx="117073" cy="319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V="1">
            <a:off x="3660841" y="3268905"/>
            <a:ext cx="1977959" cy="112"/>
          </a:xfrm>
          <a:prstGeom prst="straightConnector1">
            <a:avLst/>
          </a:prstGeom>
          <a:solidFill>
            <a:schemeClr val="accent1"/>
          </a:solidFill>
          <a:ln w="12700" cap="flat" cmpd="sng" algn="ctr">
            <a:solidFill>
              <a:srgbClr val="00B050"/>
            </a:solidFill>
            <a:prstDash val="solid"/>
            <a:round/>
            <a:headEnd type="none" w="med" len="lg"/>
            <a:tailEnd type="stealth" w="med" len="lg"/>
          </a:ln>
          <a:effectLst/>
        </p:spPr>
      </p:cxnSp>
      <p:sp>
        <p:nvSpPr>
          <p:cNvPr id="38" name="TextBox 37"/>
          <p:cNvSpPr txBox="1"/>
          <p:nvPr/>
        </p:nvSpPr>
        <p:spPr>
          <a:xfrm>
            <a:off x="3654139" y="3242686"/>
            <a:ext cx="1894365" cy="276999"/>
          </a:xfrm>
          <a:prstGeom prst="rect">
            <a:avLst/>
          </a:prstGeom>
          <a:noFill/>
        </p:spPr>
        <p:txBody>
          <a:bodyPr wrap="none" rtlCol="0">
            <a:spAutoFit/>
          </a:bodyPr>
          <a:lstStyle/>
          <a:p>
            <a:r>
              <a:rPr lang="en-US" dirty="0" smtClean="0"/>
              <a:t>No Next TWT (suspension)</a:t>
            </a:r>
            <a:endParaRPr lang="en-US" dirty="0"/>
          </a:p>
        </p:txBody>
      </p:sp>
      <p:sp>
        <p:nvSpPr>
          <p:cNvPr id="39" name="TextBox 38"/>
          <p:cNvSpPr txBox="1"/>
          <p:nvPr/>
        </p:nvSpPr>
        <p:spPr>
          <a:xfrm>
            <a:off x="5029200" y="3465755"/>
            <a:ext cx="1622560" cy="276999"/>
          </a:xfrm>
          <a:prstGeom prst="rect">
            <a:avLst/>
          </a:prstGeom>
          <a:noFill/>
        </p:spPr>
        <p:txBody>
          <a:bodyPr wrap="none" rtlCol="0">
            <a:spAutoFit/>
          </a:bodyPr>
          <a:lstStyle/>
          <a:p>
            <a:r>
              <a:rPr lang="en-US" dirty="0" smtClean="0"/>
              <a:t>TWT Information/Ack</a:t>
            </a:r>
            <a:endParaRPr lang="en-US" dirty="0"/>
          </a:p>
        </p:txBody>
      </p:sp>
      <p:sp>
        <p:nvSpPr>
          <p:cNvPr id="40" name="TextBox 39"/>
          <p:cNvSpPr txBox="1"/>
          <p:nvPr/>
        </p:nvSpPr>
        <p:spPr>
          <a:xfrm>
            <a:off x="5634358" y="3241366"/>
            <a:ext cx="1987339" cy="276999"/>
          </a:xfrm>
          <a:prstGeom prst="rect">
            <a:avLst/>
          </a:prstGeom>
          <a:noFill/>
        </p:spPr>
        <p:txBody>
          <a:bodyPr wrap="none" rtlCol="0">
            <a:spAutoFit/>
          </a:bodyPr>
          <a:lstStyle/>
          <a:p>
            <a:r>
              <a:rPr lang="en-US" dirty="0" smtClean="0"/>
              <a:t>Next TWT (skip/resumption)</a:t>
            </a:r>
            <a:endParaRPr lang="en-US" dirty="0"/>
          </a:p>
        </p:txBody>
      </p:sp>
      <p:cxnSp>
        <p:nvCxnSpPr>
          <p:cNvPr id="41" name="Straight Arrow Connector 40"/>
          <p:cNvCxnSpPr/>
          <p:nvPr/>
        </p:nvCxnSpPr>
        <p:spPr bwMode="auto">
          <a:xfrm flipV="1">
            <a:off x="5638800" y="3268905"/>
            <a:ext cx="2296886" cy="2156"/>
          </a:xfrm>
          <a:prstGeom prst="straightConnector1">
            <a:avLst/>
          </a:prstGeom>
          <a:solidFill>
            <a:schemeClr val="accent1"/>
          </a:solidFill>
          <a:ln w="12700" cap="flat" cmpd="sng" algn="ctr">
            <a:solidFill>
              <a:srgbClr val="00B050"/>
            </a:solidFill>
            <a:prstDash val="solid"/>
            <a:round/>
            <a:headEnd type="none" w="med" len="lg"/>
            <a:tailEnd type="stealth" w="med" len="lg"/>
          </a:ln>
          <a:effectLst/>
        </p:spPr>
      </p:cxnSp>
      <p:sp>
        <p:nvSpPr>
          <p:cNvPr id="47" name="TextBox 46"/>
          <p:cNvSpPr txBox="1"/>
          <p:nvPr/>
        </p:nvSpPr>
        <p:spPr>
          <a:xfrm>
            <a:off x="7646306" y="3295575"/>
            <a:ext cx="1488869" cy="276999"/>
          </a:xfrm>
          <a:prstGeom prst="rect">
            <a:avLst/>
          </a:prstGeom>
          <a:noFill/>
        </p:spPr>
        <p:txBody>
          <a:bodyPr wrap="none" rtlCol="0">
            <a:spAutoFit/>
          </a:bodyPr>
          <a:lstStyle/>
          <a:p>
            <a:r>
              <a:rPr lang="en-US" dirty="0" smtClean="0"/>
              <a:t>TWT scheduled STA</a:t>
            </a:r>
            <a:endParaRPr lang="en-US" dirty="0"/>
          </a:p>
        </p:txBody>
      </p:sp>
      <p:sp>
        <p:nvSpPr>
          <p:cNvPr id="48" name="TextBox 47"/>
          <p:cNvSpPr txBox="1"/>
          <p:nvPr/>
        </p:nvSpPr>
        <p:spPr>
          <a:xfrm>
            <a:off x="7646306" y="2732796"/>
            <a:ext cx="1540165" cy="276999"/>
          </a:xfrm>
          <a:prstGeom prst="rect">
            <a:avLst/>
          </a:prstGeom>
          <a:noFill/>
        </p:spPr>
        <p:txBody>
          <a:bodyPr wrap="none" rtlCol="0">
            <a:spAutoFit/>
          </a:bodyPr>
          <a:lstStyle/>
          <a:p>
            <a:r>
              <a:rPr lang="en-US" dirty="0" smtClean="0"/>
              <a:t>TWT scheduling STA</a:t>
            </a:r>
            <a:endParaRPr lang="en-US" dirty="0"/>
          </a:p>
        </p:txBody>
      </p:sp>
    </p:spTree>
    <p:extLst>
      <p:ext uri="{BB962C8B-B14F-4D97-AF65-F5344CB8AC3E}">
        <p14:creationId xmlns:p14="http://schemas.microsoft.com/office/powerpoint/2010/main" val="1332601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Flexible TWT (re)scheduling</a:t>
            </a:r>
            <a:endParaRPr lang="en-US" dirty="0"/>
          </a:p>
        </p:txBody>
      </p:sp>
      <p:sp>
        <p:nvSpPr>
          <p:cNvPr id="3" name="Content Placeholder 2"/>
          <p:cNvSpPr>
            <a:spLocks noGrp="1"/>
          </p:cNvSpPr>
          <p:nvPr>
            <p:ph idx="1"/>
          </p:nvPr>
        </p:nvSpPr>
        <p:spPr>
          <a:xfrm>
            <a:off x="685800" y="1600199"/>
            <a:ext cx="7772400" cy="4875213"/>
          </a:xfrm>
        </p:spPr>
        <p:txBody>
          <a:bodyPr/>
          <a:lstStyle/>
          <a:p>
            <a:r>
              <a:rPr lang="en-US" sz="1800" smtClean="0"/>
              <a:t>Previous examples showed STAs changing the TWT schedule to fixed (i.e., pre-allocated) TWT slots.</a:t>
            </a:r>
          </a:p>
          <a:p>
            <a:pPr lvl="1"/>
            <a:r>
              <a:rPr lang="en-US" sz="1600" smtClean="0"/>
              <a:t>Keeps management of schedules simple at the AP</a:t>
            </a:r>
          </a:p>
          <a:p>
            <a:pPr lvl="1"/>
            <a:r>
              <a:rPr lang="en-US" sz="1600" smtClean="0"/>
              <a:t>Limits number of actions can be taken by these STAs</a:t>
            </a:r>
          </a:p>
          <a:p>
            <a:pPr lvl="2"/>
            <a:r>
              <a:rPr lang="en-US" sz="1400" smtClean="0"/>
              <a:t>Selection is performed from a pre-allocated set of TWTs</a:t>
            </a:r>
          </a:p>
          <a:p>
            <a:endParaRPr lang="en-US" sz="1800" smtClean="0"/>
          </a:p>
          <a:p>
            <a:r>
              <a:rPr lang="en-US" sz="1800" smtClean="0"/>
              <a:t>A STA could request change in TWT schedule (i.e., resume/skip) from an arbitrary time in the future</a:t>
            </a:r>
          </a:p>
          <a:p>
            <a:pPr lvl="1"/>
            <a:r>
              <a:rPr lang="en-US" sz="1600" smtClean="0"/>
              <a:t>This gives more flexibility – rather than being tied to a fixed schedule</a:t>
            </a:r>
          </a:p>
          <a:p>
            <a:pPr lvl="1"/>
            <a:r>
              <a:rPr lang="en-US" sz="1600" smtClean="0"/>
              <a:t>However, would require AP to have sufficient resources to keep track of all requests that it receives from various STAs </a:t>
            </a:r>
          </a:p>
          <a:p>
            <a:pPr lvl="1"/>
            <a:endParaRPr lang="en-US" sz="1600" smtClean="0"/>
          </a:p>
          <a:p>
            <a:r>
              <a:rPr lang="en-US" sz="1800" smtClean="0"/>
              <a:t>A STA can declare such capability (e.g., with a Flexible TWT Scheduler bit in the HE Capabilities)</a:t>
            </a:r>
          </a:p>
          <a:p>
            <a:pPr lvl="1"/>
            <a:r>
              <a:rPr lang="en-US" sz="1600" smtClean="0"/>
              <a:t>If the STA declared such capability then the peer STA(s) can send to the STA a TWT Information frame with Next TWT fields that contains a nonzero value</a:t>
            </a:r>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7</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spTree>
    <p:extLst>
      <p:ext uri="{BB962C8B-B14F-4D97-AF65-F5344CB8AC3E}">
        <p14:creationId xmlns:p14="http://schemas.microsoft.com/office/powerpoint/2010/main" val="2748342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for resolving CID 140 (1)</a:t>
            </a:r>
          </a:p>
        </p:txBody>
      </p:sp>
      <p:sp>
        <p:nvSpPr>
          <p:cNvPr id="3" name="Content Placeholder 2"/>
          <p:cNvSpPr>
            <a:spLocks noGrp="1"/>
          </p:cNvSpPr>
          <p:nvPr>
            <p:ph idx="1"/>
          </p:nvPr>
        </p:nvSpPr>
        <p:spPr>
          <a:xfrm>
            <a:off x="685800" y="1600200"/>
            <a:ext cx="7772400" cy="4724400"/>
          </a:xfrm>
        </p:spPr>
        <p:txBody>
          <a:bodyPr/>
          <a:lstStyle/>
          <a:p>
            <a:pPr marL="0" indent="0">
              <a:buNone/>
            </a:pPr>
            <a:r>
              <a:rPr lang="en-US" sz="1200" b="1" dirty="0" err="1">
                <a:solidFill>
                  <a:srgbClr val="FF0000"/>
                </a:solidFill>
              </a:rPr>
              <a:t>TGax</a:t>
            </a:r>
            <a:r>
              <a:rPr lang="en-US" sz="1200" b="1" dirty="0">
                <a:solidFill>
                  <a:srgbClr val="FF0000"/>
                </a:solidFill>
              </a:rPr>
              <a:t> Editor: Insert the following subclause to D0.5 (CID #140):</a:t>
            </a:r>
          </a:p>
          <a:p>
            <a:pPr marL="0" indent="0">
              <a:buNone/>
            </a:pPr>
            <a:r>
              <a:rPr lang="en-US" sz="1200" b="1" dirty="0"/>
              <a:t>25.7.4 Use of TWT Information frames(#140)</a:t>
            </a:r>
          </a:p>
          <a:p>
            <a:pPr marL="0" indent="0">
              <a:buNone/>
            </a:pPr>
            <a:r>
              <a:rPr lang="en-US" sz="1200" dirty="0"/>
              <a:t>An HE STA may transmit a TWT Information frame to its peer STA during an individual TWT session, broadcast TWT session, or at any time if the peer STA has set the Flexible TWT Schedule Support of the HE Capabilities it transmits to 1. </a:t>
            </a:r>
            <a:endParaRPr lang="en-US" sz="1200" dirty="0" smtClean="0"/>
          </a:p>
          <a:p>
            <a:pPr marL="0" indent="0">
              <a:buNone/>
            </a:pPr>
            <a:endParaRPr lang="en-US" sz="1200" dirty="0"/>
          </a:p>
          <a:p>
            <a:pPr marL="0" indent="0">
              <a:buNone/>
            </a:pPr>
            <a:r>
              <a:rPr lang="en-US" sz="1200" dirty="0" smtClean="0"/>
              <a:t>The </a:t>
            </a:r>
            <a:r>
              <a:rPr lang="en-US" sz="1200" dirty="0"/>
              <a:t>TWT Information frame shall have the Response Requested subfield equal to 0, the Next TWT Request subfield equal to 0, and one of the following:</a:t>
            </a:r>
          </a:p>
          <a:p>
            <a:r>
              <a:rPr lang="en-US" sz="1200" dirty="0"/>
              <a:t>A nonzero value in the Next TWT subfield when the frame is transmitted by a TWT responding STA, a TWT scheduling STA, or </a:t>
            </a:r>
            <a:r>
              <a:rPr lang="en-US" sz="1200" dirty="0" smtClean="0"/>
              <a:t>by any </a:t>
            </a:r>
            <a:r>
              <a:rPr lang="en-US" sz="1200" dirty="0"/>
              <a:t>HE </a:t>
            </a:r>
            <a:r>
              <a:rPr lang="en-US" sz="1200" dirty="0" smtClean="0"/>
              <a:t>STA to a peer STA that supports TWT</a:t>
            </a:r>
            <a:endParaRPr lang="en-US" sz="1200" dirty="0"/>
          </a:p>
          <a:p>
            <a:pPr lvl="1"/>
            <a:r>
              <a:rPr lang="en-US" sz="1200" dirty="0"/>
              <a:t>The value of the Next TWT shall be selected from existing TWT values for a TWT session if the Flexible TWT Schedule Support </a:t>
            </a:r>
            <a:r>
              <a:rPr lang="en-US" sz="1200" dirty="0" smtClean="0"/>
              <a:t>field of </a:t>
            </a:r>
            <a:r>
              <a:rPr lang="en-US" sz="1200" dirty="0"/>
              <a:t>the peer STA is 0</a:t>
            </a:r>
          </a:p>
          <a:p>
            <a:pPr lvl="1"/>
            <a:r>
              <a:rPr lang="en-US" sz="1200" dirty="0"/>
              <a:t>The Next TWT may contain any nonzero value if </a:t>
            </a:r>
            <a:r>
              <a:rPr lang="en-US" sz="1200" dirty="0" smtClean="0"/>
              <a:t>Flexible </a:t>
            </a:r>
            <a:r>
              <a:rPr lang="en-US" sz="1200" dirty="0"/>
              <a:t>TWT Schedule Support </a:t>
            </a:r>
            <a:r>
              <a:rPr lang="en-US" sz="1200" dirty="0" smtClean="0"/>
              <a:t>field of </a:t>
            </a:r>
            <a:r>
              <a:rPr lang="en-US" sz="1200" dirty="0"/>
              <a:t>the peer STA is 1</a:t>
            </a:r>
          </a:p>
          <a:p>
            <a:r>
              <a:rPr lang="en-US" sz="1200" dirty="0" smtClean="0"/>
              <a:t>A Next TWT subfield that is present when the frame is transmitted by a TWT requesting STA, a TWT scheduled STA, or any HE STA </a:t>
            </a:r>
            <a:r>
              <a:rPr lang="en-US" sz="1200" dirty="0"/>
              <a:t>to a peer STA that supports </a:t>
            </a:r>
            <a:r>
              <a:rPr lang="en-US" sz="1200" dirty="0" smtClean="0"/>
              <a:t>TWT</a:t>
            </a:r>
          </a:p>
          <a:p>
            <a:pPr lvl="1"/>
            <a:r>
              <a:rPr lang="en-US" sz="1200" dirty="0" smtClean="0"/>
              <a:t>The </a:t>
            </a:r>
            <a:r>
              <a:rPr lang="en-US" sz="1200" dirty="0"/>
              <a:t>Next TWT indicates the TWT at which the TWT session is resumed and shall be selected from existing TWT values for that TWT session if the Flexible TWT Schedule Support </a:t>
            </a:r>
            <a:r>
              <a:rPr lang="en-US" sz="1200" dirty="0" smtClean="0"/>
              <a:t>field of </a:t>
            </a:r>
            <a:r>
              <a:rPr lang="en-US" sz="1200" dirty="0"/>
              <a:t>the peer STA is 0</a:t>
            </a:r>
          </a:p>
          <a:p>
            <a:pPr lvl="1"/>
            <a:r>
              <a:rPr lang="en-US" sz="1200" dirty="0"/>
              <a:t>The Next TWT may contain any nonzero value </a:t>
            </a:r>
            <a:r>
              <a:rPr lang="en-US" sz="1200" dirty="0" smtClean="0"/>
              <a:t>if </a:t>
            </a:r>
            <a:r>
              <a:rPr lang="en-US" sz="1200" dirty="0"/>
              <a:t>Flexible TWT Schedule </a:t>
            </a:r>
            <a:r>
              <a:rPr lang="en-US" sz="1200" dirty="0" smtClean="0"/>
              <a:t>Support field </a:t>
            </a:r>
            <a:r>
              <a:rPr lang="en-US" sz="1200" dirty="0"/>
              <a:t>of the peer STA is 1</a:t>
            </a:r>
          </a:p>
          <a:p>
            <a:pPr marL="457200" lvl="1" indent="0">
              <a:buNone/>
            </a:pPr>
            <a:r>
              <a:rPr lang="en-US" sz="1200" dirty="0"/>
              <a:t>Note: In such case, the TWT requesting STA or TWT scheduled STA or </a:t>
            </a:r>
            <a:r>
              <a:rPr lang="en-US" sz="1200" dirty="0" smtClean="0"/>
              <a:t>peer </a:t>
            </a:r>
            <a:r>
              <a:rPr lang="en-US" sz="1200" dirty="0"/>
              <a:t>STA that transmitted the TWT Information frame preserves the PM mode from the time it sent the TWT Information frame to the time it is expected to wake-up. </a:t>
            </a:r>
            <a:endParaRPr lang="en-US" sz="1600" dirty="0"/>
          </a:p>
          <a:p>
            <a:r>
              <a:rPr lang="en-US" sz="1200" dirty="0"/>
              <a:t>A Next TWT subfield that is not present when the frame is transmitted by a TWT requesting STA or a TWT scheduled STA to indicate suspension of the TWT session</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pPr>
              <a:defRPr/>
            </a:pPr>
            <a:r>
              <a:rPr lang="en-US" smtClean="0"/>
              <a:t>November 2016</a:t>
            </a:r>
            <a:endParaRPr lang="en-US" dirty="0"/>
          </a:p>
        </p:txBody>
      </p:sp>
    </p:spTree>
    <p:extLst>
      <p:ext uri="{BB962C8B-B14F-4D97-AF65-F5344CB8AC3E}">
        <p14:creationId xmlns:p14="http://schemas.microsoft.com/office/powerpoint/2010/main" val="313402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for resolving CID 140 (2)</a:t>
            </a:r>
          </a:p>
        </p:txBody>
      </p:sp>
      <p:sp>
        <p:nvSpPr>
          <p:cNvPr id="3" name="Content Placeholder 2"/>
          <p:cNvSpPr>
            <a:spLocks noGrp="1"/>
          </p:cNvSpPr>
          <p:nvPr>
            <p:ph idx="1"/>
          </p:nvPr>
        </p:nvSpPr>
        <p:spPr/>
        <p:txBody>
          <a:bodyPr/>
          <a:lstStyle/>
          <a:p>
            <a:pPr marL="0" indent="0">
              <a:buNone/>
            </a:pPr>
            <a:r>
              <a:rPr lang="en-US" sz="1200" b="1" dirty="0" err="1" smtClean="0">
                <a:solidFill>
                  <a:srgbClr val="FF0000"/>
                </a:solidFill>
              </a:rPr>
              <a:t>TGax</a:t>
            </a:r>
            <a:r>
              <a:rPr lang="en-US" sz="1200" b="1" dirty="0" smtClean="0">
                <a:solidFill>
                  <a:srgbClr val="FF0000"/>
                </a:solidFill>
              </a:rPr>
              <a:t> Editor: Add the following text to the newly added subclause (CID #140):</a:t>
            </a:r>
          </a:p>
          <a:p>
            <a:pPr marL="0" indent="0">
              <a:buNone/>
            </a:pPr>
            <a:r>
              <a:rPr lang="en-US" sz="1200" dirty="0" smtClean="0"/>
              <a:t>A </a:t>
            </a:r>
            <a:r>
              <a:rPr lang="en-US" sz="1200" dirty="0"/>
              <a:t>TWT requesting STA that receives a TWT Information frame follows the rules defined in 10.45.4 (Implicit TWT operation). A TWT requesting STA that receives an acknowledgment in response to a TWT Information frame that:</a:t>
            </a:r>
          </a:p>
          <a:p>
            <a:r>
              <a:rPr lang="en-US" sz="1200" dirty="0"/>
              <a:t>Does not contain a Next TWT field shall consider that TWT session suspended, and can follow the procedure in 25.7.3 (Broadcast TWT operation) until the TWT session is resumed. </a:t>
            </a:r>
          </a:p>
          <a:p>
            <a:r>
              <a:rPr lang="en-US" sz="1200" dirty="0"/>
              <a:t>Contains a Next TWT field shall consider the corresponding TWT session resumed, starting from the value indicated in the Next TWT field of the transmitted TWT Information frame.</a:t>
            </a:r>
          </a:p>
          <a:p>
            <a:pPr marL="0" indent="0">
              <a:buNone/>
            </a:pPr>
            <a:r>
              <a:rPr lang="en-US" sz="1200" dirty="0"/>
              <a:t>A TWT scheduling STA that receives a TWT Information frame follows the rules defined in 25.3.2 (Rules for TWT scheduled STA), except that it shall use the Next TWT value contained in the received TWT Information frame. A TWT scheduling STA that receives an acknowledgment in response to a TWT Information frame that:</a:t>
            </a:r>
          </a:p>
          <a:p>
            <a:r>
              <a:rPr lang="en-US" sz="1200" dirty="0"/>
              <a:t>Does not contain a Next TWT field shall consider the TWT session suspended, and can follow the default PS procedure defined in 11.2 (Power management) until the TWT session is resumed. </a:t>
            </a:r>
          </a:p>
          <a:p>
            <a:r>
              <a:rPr lang="en-US" sz="1200" dirty="0"/>
              <a:t>Contains a Next TWT field shall consider the corresponding TWT session resumed, starting from the value indicated in the Next TWT field of the transmitted TWT Information frame.</a:t>
            </a:r>
          </a:p>
          <a:p>
            <a:pPr marL="0" indent="0">
              <a:buNone/>
            </a:pPr>
            <a:r>
              <a:rPr lang="en-US" sz="1200" dirty="0"/>
              <a:t>An HE non-AP STA that transmits a TWT Information frame to a peer STA may go to doze state after receiving the acknowledgment and shall be in the awake state at the specified TWT indicated in the TWT Information frame. An HE non-AP STA that receives a TWT Information frame from a peer STA may go to doze state after transmitting the acknowledgment and shall be in the awake state at the specified TWT indicated in the TWT Information frame.</a:t>
            </a:r>
          </a:p>
          <a:p>
            <a:pPr marL="0" indent="0">
              <a:buNone/>
            </a:pPr>
            <a:r>
              <a:rPr lang="en-US" sz="1100" dirty="0"/>
              <a:t>NOTE—The TWT Flow Identifier, together with the MAC addresses of the TWT requesting STA and TWT Responding STA identifies the TWT agreement for which the TWT Information frame is sent (see 10.43.1 (TWT overview)). The receiving STA that has not set up a TWT agreement with that TWT Flow Identifier with the transmitting STA interprets the TWT Information frame as part of a broadcast TWT session or as part of no TWT session</a:t>
            </a:r>
            <a:r>
              <a:rPr lang="en-US" sz="1100" dirty="0" smtClean="0"/>
              <a:t>.</a:t>
            </a:r>
            <a:endParaRPr lang="en-US" sz="1100"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pPr>
              <a:defRPr/>
            </a:pPr>
            <a:r>
              <a:rPr lang="en-US" smtClean="0"/>
              <a:t>November 2016</a:t>
            </a:r>
            <a:endParaRPr lang="en-US" dirty="0"/>
          </a:p>
        </p:txBody>
      </p:sp>
    </p:spTree>
    <p:extLst>
      <p:ext uri="{BB962C8B-B14F-4D97-AF65-F5344CB8AC3E}">
        <p14:creationId xmlns:p14="http://schemas.microsoft.com/office/powerpoint/2010/main" val="29394468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102161</TotalTime>
  <Words>2034</Words>
  <Application>Microsoft Office PowerPoint</Application>
  <PresentationFormat>On-screen Show (4:3)</PresentationFormat>
  <Paragraphs>195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Malgun Gothic</vt:lpstr>
      <vt:lpstr>Arial</vt:lpstr>
      <vt:lpstr>Times New Roman</vt:lpstr>
      <vt:lpstr>802-11-Submission</vt:lpstr>
      <vt:lpstr>TWT Information frames in 11ax</vt:lpstr>
      <vt:lpstr>Introduction</vt:lpstr>
      <vt:lpstr>Background: TWT Information frame</vt:lpstr>
      <vt:lpstr>Rules for TWT Information frame</vt:lpstr>
      <vt:lpstr>Examples: In individual TWT operation</vt:lpstr>
      <vt:lpstr>Examples: In broadcast TWT operation</vt:lpstr>
      <vt:lpstr>Flexible TWT (re)scheduling</vt:lpstr>
      <vt:lpstr>Proposed text for resolving CID 140 (1)</vt:lpstr>
      <vt:lpstr>Proposed text for resolving CID 140 (2)</vt:lpstr>
      <vt:lpstr>Proposed text for resolving CID 140 (3)</vt:lpstr>
      <vt:lpstr>SP 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A-Control field</dc:title>
  <dc:creator>Asterjadhi, Alfred</dc:creator>
  <cp:lastModifiedBy>Alfred Asterjadhi</cp:lastModifiedBy>
  <cp:revision>2117</cp:revision>
  <cp:lastPrinted>1998-02-10T13:28:06Z</cp:lastPrinted>
  <dcterms:created xsi:type="dcterms:W3CDTF">2007-05-21T21:00:37Z</dcterms:created>
  <dcterms:modified xsi:type="dcterms:W3CDTF">2016-11-06T15:28:22Z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338609440</vt:i4>
  </property>
  <property fmtid="{D5CDD505-2E9C-101B-9397-08002B2CF9AE}" pid="4" name="_EmailSubject">
    <vt:lpwstr>HE A-COntrol field slides</vt:lpwstr>
  </property>
  <property fmtid="{D5CDD505-2E9C-101B-9397-08002B2CF9AE}" pid="5" name="_AuthorEmail">
    <vt:lpwstr>gcherian@qti.qualcomm.com</vt:lpwstr>
  </property>
  <property fmtid="{D5CDD505-2E9C-101B-9397-08002B2CF9AE}" pid="6" name="_AuthorEmailDisplayName">
    <vt:lpwstr>Cherian, George</vt:lpwstr>
  </property>
  <property fmtid="{D5CDD505-2E9C-101B-9397-08002B2CF9AE}" pid="7" name="_PreviousAdHocReviewCycleID">
    <vt:i4>-1316678273</vt:i4>
  </property>
</Properties>
</file>